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63" r:id="rId2"/>
    <p:sldId id="257" r:id="rId3"/>
    <p:sldId id="265" r:id="rId4"/>
    <p:sldId id="258" r:id="rId5"/>
    <p:sldId id="264" r:id="rId6"/>
    <p:sldId id="259" r:id="rId7"/>
    <p:sldId id="260" r:id="rId8"/>
    <p:sldId id="261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D0B0-FA10-4BAF-9C85-61B6616F8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E3A3C-AC96-4E84-837C-D45B27DBF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2B2DD-D31E-4A2D-8CBA-395E5A67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9746-2541-4B87-BC1D-23B5AE39E7A0}" type="datetimeFigureOut">
              <a:rPr lang="en-US" smtClean="0"/>
              <a:t>03-May-18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40C85-7BBA-49F1-9982-60F115B3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CBF8E-CE55-4A77-B78E-220E0E66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AE9-AE61-4EBD-A5C9-7E0B21C0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6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232A-2FD9-4D9C-8CE9-5E63F190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1F029-749B-441B-8647-955495EBD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7551F-3334-4D58-846A-2912C0E7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9746-2541-4B87-BC1D-23B5AE39E7A0}" type="datetimeFigureOut">
              <a:rPr lang="en-US" smtClean="0"/>
              <a:t>03-May-18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910D2-7BBF-48FC-814B-FB2A2025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6E9A4-32BA-492A-AF09-433C5B12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AE9-AE61-4EBD-A5C9-7E0B21C0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8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40E229-C67A-4015-A782-135FBF87F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1919E-1BD2-4A06-886A-B69A9C5DA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98A72-3E9D-4D3E-B965-5CA3640D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9746-2541-4B87-BC1D-23B5AE39E7A0}" type="datetimeFigureOut">
              <a:rPr lang="en-US" smtClean="0"/>
              <a:t>03-May-18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682CF-BB13-4BCB-8FEA-25659A77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893F9-1059-4700-B6FF-976A2921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AE9-AE61-4EBD-A5C9-7E0B21C0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3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6E5F-55C8-4ED9-A1DA-0C02A930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6E591-81C8-4DD1-911B-492D27CB9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AD182-E3AE-46C3-AD61-9E2A26E8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9746-2541-4B87-BC1D-23B5AE39E7A0}" type="datetimeFigureOut">
              <a:rPr lang="en-US" smtClean="0"/>
              <a:t>03-May-18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0C201-B729-4535-8431-BB8E71C1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56311-565F-4EE2-9F1D-F81AEB0B4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AE9-AE61-4EBD-A5C9-7E0B21C0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9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153B-5A5B-4ED0-95D0-A2E10DBC3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82024-E346-46C6-BF3C-2704A2A59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8A1E9-CA7E-4392-BEB9-AAE2BEA5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9746-2541-4B87-BC1D-23B5AE39E7A0}" type="datetimeFigureOut">
              <a:rPr lang="en-US" smtClean="0"/>
              <a:t>03-May-18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0D3F3-0668-4F2C-86F5-39D14CB46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D3D20-2CE7-4779-83AF-01B52A8A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AE9-AE61-4EBD-A5C9-7E0B21C0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6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09F5-2D8E-46EB-995D-A03CD24B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39A2E-D0AF-4E8F-B2C9-D5162018C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6283C-9B50-4632-B41A-21EC91CDA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29CF6-A62C-4521-97F1-7336EE51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9746-2541-4B87-BC1D-23B5AE39E7A0}" type="datetimeFigureOut">
              <a:rPr lang="en-US" smtClean="0"/>
              <a:t>03-May-18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77F3F-7807-47A5-988E-EB0D19E5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C0461-73BA-41F4-A528-219C5EBA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AE9-AE61-4EBD-A5C9-7E0B21C0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1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0DBC-0F36-4176-A7D6-B673CE6B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0B474-F8F2-4017-A7D3-0CB788D92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5A2E0-7C57-4199-9737-05418BFF0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D89368-284A-43AB-B2AE-B55249131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D03A4-52D7-404C-80BC-2BABD388E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E298B-F2FA-487F-BACE-724B92725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9746-2541-4B87-BC1D-23B5AE39E7A0}" type="datetimeFigureOut">
              <a:rPr lang="en-US" smtClean="0"/>
              <a:t>03-May-18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597E9-EB0D-4E67-A538-34B0EF9B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B53157-6D6C-46F9-8927-8244E62F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AE9-AE61-4EBD-A5C9-7E0B21C0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6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48D1-617D-4725-990A-524E6A92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F1B8CD-34B9-4211-836F-984C514F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9746-2541-4B87-BC1D-23B5AE39E7A0}" type="datetimeFigureOut">
              <a:rPr lang="en-US" smtClean="0"/>
              <a:t>03-May-18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44134-918C-45B0-A083-91071E45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056E5-7585-43E7-AB2A-7113B297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AE9-AE61-4EBD-A5C9-7E0B21C0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1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C9E063-E690-4468-9C10-31FB5E84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9746-2541-4B87-BC1D-23B5AE39E7A0}" type="datetimeFigureOut">
              <a:rPr lang="en-US" smtClean="0"/>
              <a:t>03-May-18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C0DD4-093C-4577-9349-C775A696C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59E09-E984-42D4-B67A-BB5E69CD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AE9-AE61-4EBD-A5C9-7E0B21C0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7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BBDE-CEF1-4799-AC49-33892CF61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C36E4-D71E-4ACD-9669-D941E41F2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21D9E-92FC-414C-AA07-83F7445A9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6D0C0-E806-4D43-916A-988E1C26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9746-2541-4B87-BC1D-23B5AE39E7A0}" type="datetimeFigureOut">
              <a:rPr lang="en-US" smtClean="0"/>
              <a:t>03-May-18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D3167-012F-45AB-B429-EC32D674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EB85B-E114-4A6E-833E-EF2A5DE5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AE9-AE61-4EBD-A5C9-7E0B21C0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0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E1B0-6C6D-49FB-A78C-C3BFDB4F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E2453C-B5D6-4F7C-B872-C13B050CF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185A1-CAA2-4F74-9E4E-5F041DDBE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A9DD2-CF66-4CDA-B8FF-188B4918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9746-2541-4B87-BC1D-23B5AE39E7A0}" type="datetimeFigureOut">
              <a:rPr lang="en-US" smtClean="0"/>
              <a:t>03-May-18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102B2-2AC2-484B-A0C2-0DFA6F35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B5DBF-37E7-4589-865F-808A3F12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AE9-AE61-4EBD-A5C9-7E0B21C0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5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0355E1-E9E2-44EA-83B3-885300139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E2987-2A8C-449A-AF8A-BDE8AA5FA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B402B-74C3-4AAF-A35D-3F389DDEB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89746-2541-4B87-BC1D-23B5AE39E7A0}" type="datetimeFigureOut">
              <a:rPr lang="en-US" smtClean="0"/>
              <a:t>03-May-18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119C-DD79-4B86-B7D0-8F8F25E30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4D224-6A87-4336-B828-58102FB27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4AE9-AE61-4EBD-A5C9-7E0B21C0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1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9C43-5AF4-46DC-9475-686793CD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through Ensemble of Time Series Forecasting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D7BFE-E20B-4C02-817E-CD87B867B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Markets have very different statistical characteristics similar to natural phenomena such as weather patterns.</a:t>
            </a:r>
          </a:p>
          <a:p>
            <a:r>
              <a:rPr lang="en-US" dirty="0"/>
              <a:t>past performance of historical markets can be used as a good predictor of future returns by using the changes in small seasonal intervals whenever the series is stationary </a:t>
            </a:r>
          </a:p>
        </p:txBody>
      </p:sp>
    </p:spTree>
    <p:extLst>
      <p:ext uri="{BB962C8B-B14F-4D97-AF65-F5344CB8AC3E}">
        <p14:creationId xmlns:p14="http://schemas.microsoft.com/office/powerpoint/2010/main" val="2115843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195A-D1A0-4864-8A81-4E165DA4F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Forecast from Ensemble for 9</a:t>
            </a:r>
            <a:r>
              <a:rPr lang="en-US" baseline="30000" dirty="0"/>
              <a:t>th</a:t>
            </a:r>
            <a:r>
              <a:rPr lang="en-US" dirty="0"/>
              <a:t> April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5EBFF-ACC7-4C2E-A265-C8A26C6A5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boundary values indicated a deviation of -9.31% to +9.91% [Fig.4.8] to be most frequent for 9th April and the magnitude of 1.96 is well within the interval [-9.31%,+9.91%] of 170.05 value of closing price.</a:t>
            </a:r>
          </a:p>
        </p:txBody>
      </p:sp>
    </p:spTree>
    <p:extLst>
      <p:ext uri="{BB962C8B-B14F-4D97-AF65-F5344CB8AC3E}">
        <p14:creationId xmlns:p14="http://schemas.microsoft.com/office/powerpoint/2010/main" val="386486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1970-EB22-4D34-BAAC-4FA22098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Forecasting through Ensemble of 4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2C391-037B-4F81-A281-7C21A9D7B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564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ARIMA Model (Combination of 3 sub-models-&gt; AR, I , MA)</a:t>
            </a:r>
          </a:p>
          <a:p>
            <a:pPr lvl="1"/>
            <a:r>
              <a:rPr lang="en-US" dirty="0"/>
              <a:t>Combines AR (p), I (d) and MA (q) models, used in financial time series because it can be viewed as piecewise short-time stationary or variations become stable on logs</a:t>
            </a:r>
          </a:p>
          <a:p>
            <a:pPr lvl="1"/>
            <a:r>
              <a:rPr lang="en-US" dirty="0"/>
              <a:t>Autoregressive model -&gt; output variable depends linearly on its own previous values and on a stochastic term (an imperfectly predictable term)</a:t>
            </a:r>
          </a:p>
          <a:p>
            <a:pPr marL="457200" lvl="1" indent="0">
              <a:buNone/>
            </a:pPr>
            <a:r>
              <a:rPr lang="en-US" dirty="0"/>
              <a:t>    AR(2) -&gt; based on previous 2 values, p-&gt; time lags</a:t>
            </a:r>
          </a:p>
          <a:p>
            <a:pPr lvl="1"/>
            <a:r>
              <a:rPr lang="en-US" dirty="0"/>
              <a:t>Distributed regression of the time series is involved to convert to a stationary time series </a:t>
            </a:r>
          </a:p>
          <a:p>
            <a:pPr marL="457200" lvl="1" indent="0">
              <a:buNone/>
            </a:pPr>
            <a:r>
              <a:rPr lang="en-US" dirty="0"/>
              <a:t>    I(d)=1 -&gt; Random Walk; </a:t>
            </a:r>
          </a:p>
          <a:p>
            <a:pPr marL="457200" lvl="1" indent="0">
              <a:buNone/>
            </a:pPr>
            <a:r>
              <a:rPr lang="en-US" dirty="0"/>
              <a:t>    If d=0, then the model becomes ARMA which is linear stationary model</a:t>
            </a:r>
          </a:p>
          <a:p>
            <a:pPr lvl="1"/>
            <a:r>
              <a:rPr lang="en-US" dirty="0"/>
              <a:t>MA -&gt; no. of regression values as combination of lagged error values for whole data</a:t>
            </a:r>
          </a:p>
          <a:p>
            <a:pPr lvl="1"/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Forecasting Drift = δ/(1 − </a:t>
            </a:r>
            <a:r>
              <a:rPr lang="en-US" dirty="0" err="1"/>
              <a:t>Σφi</a:t>
            </a:r>
            <a:r>
              <a:rPr lang="en-US" dirty="0"/>
              <a:t>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EE3E9D-E50A-4F0B-AAF7-BC74E12CB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80"/>
          <a:stretch/>
        </p:blipFill>
        <p:spPr>
          <a:xfrm>
            <a:off x="2888975" y="4982816"/>
            <a:ext cx="6705600" cy="107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3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1384-C945-42C7-833A-41CA0F2B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of ARIMA model for stationarity for financial 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C7047-376F-4FE0-8FB1-E5D1C08A6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443C9-AB0B-47EA-B6A8-5FC4E18E9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1051560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4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87CA-6C4D-4A42-BE11-6CBD5123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Forecasts for Logarithmic Returns in   initial building of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F10BBF-41BF-478A-9F7A-6C305C303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027" y="1690687"/>
            <a:ext cx="8878956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5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403E-3671-4710-BE80-251DF4DC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ARIMA Forecasts for Closing Price and Drift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7341D3-F499-4155-B8CB-0316205E3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991" y="1690688"/>
            <a:ext cx="9064488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29EE7-9B43-4BFD-A184-2DBA80100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pPr marL="514350" indent="-514350">
              <a:buAutoNum type="arabicPeriod" startAt="2"/>
            </a:pPr>
            <a:r>
              <a:rPr lang="en-US" dirty="0"/>
              <a:t>Neural Network (Feed Forward on ARIMA Times Series)</a:t>
            </a:r>
          </a:p>
          <a:p>
            <a:pPr lvl="1"/>
            <a:r>
              <a:rPr lang="en-US" dirty="0"/>
              <a:t> hidden layer with ARIMA’s trained lagged inputs for forecasting</a:t>
            </a:r>
          </a:p>
          <a:p>
            <a:pPr lvl="1"/>
            <a:r>
              <a:rPr lang="en-US" dirty="0"/>
              <a:t> Number of nodes in hidden layer = ( ½ (historical data nodes) + 1 )</a:t>
            </a:r>
          </a:p>
          <a:p>
            <a:pPr lvl="1"/>
            <a:r>
              <a:rPr lang="en-US" dirty="0"/>
              <a:t> Number of non-seasonal lags passed from ARIMA results of ‘p’</a:t>
            </a:r>
          </a:p>
          <a:p>
            <a:pPr lvl="1"/>
            <a:r>
              <a:rPr lang="en-US" dirty="0"/>
              <a:t> Networks fitted with random start weights = 20</a:t>
            </a:r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logistic sigmoid function ranges from 0 to 1. Here y(v[</a:t>
            </a:r>
            <a:r>
              <a:rPr lang="en-US" dirty="0" err="1"/>
              <a:t>i</a:t>
            </a:r>
            <a:r>
              <a:rPr lang="en-US" dirty="0"/>
              <a:t>]) is the output of the </a:t>
            </a:r>
            <a:r>
              <a:rPr lang="en-US" dirty="0" err="1"/>
              <a:t>ith</a:t>
            </a:r>
            <a:r>
              <a:rPr lang="en-US" dirty="0"/>
              <a:t> node (neuron) and v[</a:t>
            </a:r>
            <a:r>
              <a:rPr lang="en-US" dirty="0" err="1"/>
              <a:t>i</a:t>
            </a:r>
            <a:r>
              <a:rPr lang="en-US" dirty="0"/>
              <a:t>] is the weighted sum of the input connections inside hidden layer, each node in one layer connects with a certain weight w[</a:t>
            </a:r>
            <a:r>
              <a:rPr lang="en-US" dirty="0" err="1"/>
              <a:t>i,j</a:t>
            </a:r>
            <a:r>
              <a:rPr lang="en-US" dirty="0"/>
              <a:t>] to every node in the following layer</a:t>
            </a:r>
          </a:p>
          <a:p>
            <a:pPr lvl="1"/>
            <a:r>
              <a:rPr lang="en-US" dirty="0"/>
              <a:t>more accurate closing price forecast of next 50 days from Ensemble of 89 %, with very low MAPE (Mean Absolute Percentage Error) = 2.75 and RMSE (Root Mean Square Error) = 5.43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ECB48B-916F-42C5-ABDF-522C29F89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35" t="56235" r="60760" b="39511"/>
          <a:stretch/>
        </p:blipFill>
        <p:spPr>
          <a:xfrm>
            <a:off x="1577008" y="2451652"/>
            <a:ext cx="238057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6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9FF5-5835-4ED2-B0B7-491175B33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and ARIMA combined forecasts for Log Returns and Closing Price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3E2101-9756-435E-A71D-E1605962E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690688"/>
            <a:ext cx="6096000" cy="48021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9F940F-D98D-46C7-95DF-13DAB6F49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690689"/>
            <a:ext cx="6095999" cy="480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6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5BC8C-03A1-4EC0-A1CF-24DCF9139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3826"/>
            <a:ext cx="10515600" cy="5713137"/>
          </a:xfrm>
        </p:spPr>
        <p:txBody>
          <a:bodyPr/>
          <a:lstStyle/>
          <a:p>
            <a:pPr marL="514350" indent="-514350">
              <a:buAutoNum type="arabicPeriod" startAt="3"/>
            </a:pPr>
            <a:r>
              <a:rPr lang="en-US" dirty="0"/>
              <a:t>Drift Prediction from Random Walk on Hadoop</a:t>
            </a:r>
          </a:p>
          <a:p>
            <a:pPr lvl="1"/>
            <a:r>
              <a:rPr lang="en-US" dirty="0"/>
              <a:t>D=1 =&gt; Random Walk, a series of random steps on the financial historical dataset space such as the Daily Changes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X[t] is the prediction of Deviation in current day, X[t-1] is previous day’s closing price, u is the most probabilistic frequent boundary value of drift and error term is added along with it for stationary time series.</a:t>
            </a:r>
          </a:p>
          <a:p>
            <a:pPr lvl="1"/>
            <a:r>
              <a:rPr lang="en-US" dirty="0"/>
              <a:t>Random Drift of each day in percent is = ((close-open) /open)* 100%</a:t>
            </a:r>
          </a:p>
          <a:p>
            <a:pPr lvl="1"/>
            <a:r>
              <a:rPr lang="en-US" dirty="0"/>
              <a:t>Map Reduce on 40 years data gives frequencies of Drifts sorted in percentage values, most likely boundary percentage change for 95-90 % region </a:t>
            </a:r>
          </a:p>
          <a:p>
            <a:pPr marL="514350" indent="-514350">
              <a:buAutoNum type="arabicPeriod" startAt="4"/>
            </a:pPr>
            <a:r>
              <a:rPr lang="en-US" dirty="0"/>
              <a:t>Drift confirmed from  Exponential Timeseries Smoothening –</a:t>
            </a:r>
          </a:p>
          <a:p>
            <a:pPr lvl="1"/>
            <a:r>
              <a:rPr lang="en-US" dirty="0"/>
              <a:t>Assign exponentially decreasing weights over time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F94E89-09CE-4169-AB5F-2EB2AD086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09" t="42315" r="71413" b="53045"/>
          <a:stretch/>
        </p:blipFill>
        <p:spPr>
          <a:xfrm>
            <a:off x="1523999" y="1709531"/>
            <a:ext cx="3149603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57482F-8B79-46DF-B2F0-5F2099CFDF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" t="73805" r="76068" b="7631"/>
          <a:stretch/>
        </p:blipFill>
        <p:spPr>
          <a:xfrm>
            <a:off x="1523999" y="5474598"/>
            <a:ext cx="3149603" cy="8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2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476C-DDEE-4BD4-B857-E8118002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Random Walk and ETS Drift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338CD-D239-4478-A7CA-5C01FE012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A8EB1-0D9F-453F-AD11-EAF6FFACE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6095999" cy="4802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9DB1C4-6DA1-4569-99A0-3630DB920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56" y="1690688"/>
            <a:ext cx="5751443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5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28502</TotalTime>
  <Words>608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Prediction through Ensemble of Time Series Forecasting Models</vt:lpstr>
      <vt:lpstr>Time Series Forecasting through Ensemble of 4 models</vt:lpstr>
      <vt:lpstr>Training of ARIMA model for stationarity for financial time series</vt:lpstr>
      <vt:lpstr>ARIMA Forecasts for Logarithmic Returns in   initial building of model</vt:lpstr>
      <vt:lpstr>   ARIMA Forecasts for Closing Price and Drift</vt:lpstr>
      <vt:lpstr>PowerPoint Presentation</vt:lpstr>
      <vt:lpstr>Neural Network and ARIMA combined forecasts for Log Returns and Closing Price</vt:lpstr>
      <vt:lpstr>PowerPoint Presentation</vt:lpstr>
      <vt:lpstr>            Random Walk and ETS Drift</vt:lpstr>
      <vt:lpstr> Forecast from Ensemble for 9th April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Umang Gupta</dc:creator>
  <cp:lastModifiedBy>Umang Gupta</cp:lastModifiedBy>
  <cp:revision>31</cp:revision>
  <dcterms:created xsi:type="dcterms:W3CDTF">2018-04-20T05:08:23Z</dcterms:created>
  <dcterms:modified xsi:type="dcterms:W3CDTF">2018-05-10T00:47:54Z</dcterms:modified>
</cp:coreProperties>
</file>