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312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6" r:id="rId31"/>
    <p:sldId id="287" r:id="rId32"/>
    <p:sldId id="288" r:id="rId33"/>
    <p:sldId id="320" r:id="rId34"/>
    <p:sldId id="289" r:id="rId35"/>
    <p:sldId id="290" r:id="rId36"/>
    <p:sldId id="291" r:id="rId37"/>
    <p:sldId id="295" r:id="rId38"/>
    <p:sldId id="296" r:id="rId39"/>
    <p:sldId id="297" r:id="rId40"/>
    <p:sldId id="298" r:id="rId41"/>
    <p:sldId id="292" r:id="rId42"/>
    <p:sldId id="299" r:id="rId43"/>
    <p:sldId id="293" r:id="rId44"/>
    <p:sldId id="300" r:id="rId45"/>
    <p:sldId id="294" r:id="rId46"/>
    <p:sldId id="301" r:id="rId47"/>
    <p:sldId id="302" r:id="rId48"/>
    <p:sldId id="303" r:id="rId49"/>
    <p:sldId id="304" r:id="rId50"/>
    <p:sldId id="305" r:id="rId51"/>
    <p:sldId id="307" r:id="rId52"/>
    <p:sldId id="308" r:id="rId53"/>
    <p:sldId id="309" r:id="rId54"/>
    <p:sldId id="310" r:id="rId55"/>
    <p:sldId id="311" r:id="rId56"/>
    <p:sldId id="306" r:id="rId57"/>
    <p:sldId id="314" r:id="rId58"/>
    <p:sldId id="315" r:id="rId59"/>
    <p:sldId id="316" r:id="rId60"/>
    <p:sldId id="318" r:id="rId61"/>
    <p:sldId id="319" r:id="rId62"/>
    <p:sldId id="317" r:id="rId63"/>
    <p:sldId id="321" r:id="rId64"/>
    <p:sldId id="313" r:id="rId65"/>
    <p:sldId id="322" r:id="rId66"/>
    <p:sldId id="323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A3B"/>
    <a:srgbClr val="E351E7"/>
    <a:srgbClr val="DDAB5B"/>
    <a:srgbClr val="A785B8"/>
    <a:srgbClr val="B681AE"/>
    <a:srgbClr val="81ADB6"/>
    <a:srgbClr val="8197B6"/>
    <a:srgbClr val="7F7FBB"/>
    <a:srgbClr val="8080BB"/>
    <a:srgbClr val="C47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70B09-4312-45BE-BD2B-8C9629DEA9DB}" v="2" dt="2023-03-09T04:09:16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397" autoAdjust="0"/>
    <p:restoredTop sz="96727" autoAdjust="0"/>
  </p:normalViewPr>
  <p:slideViewPr>
    <p:cSldViewPr snapToGrid="0">
      <p:cViewPr varScale="1">
        <p:scale>
          <a:sx n="110" d="100"/>
          <a:sy n="110" d="100"/>
        </p:scale>
        <p:origin x="114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ourin Maude" userId="27177d02-de9b-428d-9e59-a52a955d4573" providerId="ADAL" clId="{D8C70B09-4312-45BE-BD2B-8C9629DEA9DB}"/>
    <pc:docChg chg="modSld">
      <pc:chgData name="Sabourin Maude" userId="27177d02-de9b-428d-9e59-a52a955d4573" providerId="ADAL" clId="{D8C70B09-4312-45BE-BD2B-8C9629DEA9DB}" dt="2023-03-09T04:09:16.326" v="5"/>
      <pc:docMkLst>
        <pc:docMk/>
      </pc:docMkLst>
      <pc:sldChg chg="addSp modSp mod">
        <pc:chgData name="Sabourin Maude" userId="27177d02-de9b-428d-9e59-a52a955d4573" providerId="ADAL" clId="{D8C70B09-4312-45BE-BD2B-8C9629DEA9DB}" dt="2023-03-09T04:09:09.981" v="3" actId="207"/>
        <pc:sldMkLst>
          <pc:docMk/>
          <pc:sldMk cId="1633206491" sldId="313"/>
        </pc:sldMkLst>
        <pc:spChg chg="add mod">
          <ac:chgData name="Sabourin Maude" userId="27177d02-de9b-428d-9e59-a52a955d4573" providerId="ADAL" clId="{D8C70B09-4312-45BE-BD2B-8C9629DEA9DB}" dt="2023-03-09T04:09:09.981" v="3" actId="207"/>
          <ac:spMkLst>
            <pc:docMk/>
            <pc:sldMk cId="1633206491" sldId="313"/>
            <ac:spMk id="10" creationId="{B69F4175-6481-1060-653D-EF33D2D288FB}"/>
          </ac:spMkLst>
        </pc:spChg>
      </pc:sldChg>
      <pc:sldChg chg="addSp modSp">
        <pc:chgData name="Sabourin Maude" userId="27177d02-de9b-428d-9e59-a52a955d4573" providerId="ADAL" clId="{D8C70B09-4312-45BE-BD2B-8C9629DEA9DB}" dt="2023-03-09T04:09:15.051" v="4"/>
        <pc:sldMkLst>
          <pc:docMk/>
          <pc:sldMk cId="2062398509" sldId="322"/>
        </pc:sldMkLst>
        <pc:spChg chg="add mod">
          <ac:chgData name="Sabourin Maude" userId="27177d02-de9b-428d-9e59-a52a955d4573" providerId="ADAL" clId="{D8C70B09-4312-45BE-BD2B-8C9629DEA9DB}" dt="2023-03-09T04:09:15.051" v="4"/>
          <ac:spMkLst>
            <pc:docMk/>
            <pc:sldMk cId="2062398509" sldId="322"/>
            <ac:spMk id="6" creationId="{8DB44A1D-D244-11FA-2B4D-7B8D4B17F7E6}"/>
          </ac:spMkLst>
        </pc:spChg>
      </pc:sldChg>
      <pc:sldChg chg="addSp modSp">
        <pc:chgData name="Sabourin Maude" userId="27177d02-de9b-428d-9e59-a52a955d4573" providerId="ADAL" clId="{D8C70B09-4312-45BE-BD2B-8C9629DEA9DB}" dt="2023-03-09T04:09:16.326" v="5"/>
        <pc:sldMkLst>
          <pc:docMk/>
          <pc:sldMk cId="2620985084" sldId="323"/>
        </pc:sldMkLst>
        <pc:spChg chg="add mod">
          <ac:chgData name="Sabourin Maude" userId="27177d02-de9b-428d-9e59-a52a955d4573" providerId="ADAL" clId="{D8C70B09-4312-45BE-BD2B-8C9629DEA9DB}" dt="2023-03-09T04:09:16.326" v="5"/>
          <ac:spMkLst>
            <pc:docMk/>
            <pc:sldMk cId="2620985084" sldId="323"/>
            <ac:spMk id="6" creationId="{65961B41-1F04-1047-E148-1DE778B288E6}"/>
          </ac:spMkLst>
        </pc:spChg>
      </pc:sldChg>
    </pc:docChg>
  </pc:docChgLst>
  <pc:docChgLst>
    <pc:chgData name="Leduc Kevin" userId="S::kevin.leduc@cegepmontpetit.ca::95f9945f-feeb-4374-9384-1ae79a59589e" providerId="AD" clId="Web-{17032931-8ACD-47C2-B270-BBC6B8839CAD}"/>
    <pc:docChg chg="modSld">
      <pc:chgData name="Leduc Kevin" userId="S::kevin.leduc@cegepmontpetit.ca::95f9945f-feeb-4374-9384-1ae79a59589e" providerId="AD" clId="Web-{17032931-8ACD-47C2-B270-BBC6B8839CAD}" dt="2022-03-21T23:13:57.299" v="14" actId="20577"/>
      <pc:docMkLst>
        <pc:docMk/>
      </pc:docMkLst>
      <pc:sldChg chg="modSp">
        <pc:chgData name="Leduc Kevin" userId="S::kevin.leduc@cegepmontpetit.ca::95f9945f-feeb-4374-9384-1ae79a59589e" providerId="AD" clId="Web-{17032931-8ACD-47C2-B270-BBC6B8839CAD}" dt="2022-03-21T23:13:57.299" v="14" actId="20577"/>
        <pc:sldMkLst>
          <pc:docMk/>
          <pc:sldMk cId="3313483383" sldId="256"/>
        </pc:sldMkLst>
        <pc:spChg chg="mod">
          <ac:chgData name="Leduc Kevin" userId="S::kevin.leduc@cegepmontpetit.ca::95f9945f-feeb-4374-9384-1ae79a59589e" providerId="AD" clId="Web-{17032931-8ACD-47C2-B270-BBC6B8839CAD}" dt="2022-03-21T23:13:57.299" v="14" actId="20577"/>
          <ac:spMkLst>
            <pc:docMk/>
            <pc:sldMk cId="3313483383" sldId="256"/>
            <ac:spMk id="5" creationId="{4759DE41-5405-413B-9158-D7C5994CADC1}"/>
          </ac:spMkLst>
        </pc:spChg>
      </pc:sldChg>
    </pc:docChg>
  </pc:docChgLst>
  <pc:docChgLst>
    <pc:chgData name="Jasmin François" userId="5242de8b-f3fb-4d86-a6ea-6781cc195252" providerId="ADAL" clId="{757576F9-40D6-4D56-AF0B-960155EA17EA}"/>
    <pc:docChg chg="undo redo custSel modSld">
      <pc:chgData name="Jasmin François" userId="5242de8b-f3fb-4d86-a6ea-6781cc195252" providerId="ADAL" clId="{757576F9-40D6-4D56-AF0B-960155EA17EA}" dt="2023-03-02T14:33:03.437" v="51" actId="1076"/>
      <pc:docMkLst>
        <pc:docMk/>
      </pc:docMkLst>
      <pc:sldChg chg="addSp delSp modSp mod">
        <pc:chgData name="Jasmin François" userId="5242de8b-f3fb-4d86-a6ea-6781cc195252" providerId="ADAL" clId="{757576F9-40D6-4D56-AF0B-960155EA17EA}" dt="2023-03-02T14:31:09.853" v="30" actId="14100"/>
        <pc:sldMkLst>
          <pc:docMk/>
          <pc:sldMk cId="537390006" sldId="265"/>
        </pc:sldMkLst>
        <pc:spChg chg="mod">
          <ac:chgData name="Jasmin François" userId="5242de8b-f3fb-4d86-a6ea-6781cc195252" providerId="ADAL" clId="{757576F9-40D6-4D56-AF0B-960155EA17EA}" dt="2023-03-02T14:21:36.263" v="6" actId="20577"/>
          <ac:spMkLst>
            <pc:docMk/>
            <pc:sldMk cId="537390006" sldId="265"/>
            <ac:spMk id="3" creationId="{17B7DA00-6EAB-4B5A-BAD3-298D6EA1A865}"/>
          </ac:spMkLst>
        </pc:spChg>
        <pc:picChg chg="add del mod">
          <ac:chgData name="Jasmin François" userId="5242de8b-f3fb-4d86-a6ea-6781cc195252" providerId="ADAL" clId="{757576F9-40D6-4D56-AF0B-960155EA17EA}" dt="2023-03-02T14:31:05.566" v="29" actId="1076"/>
          <ac:picMkLst>
            <pc:docMk/>
            <pc:sldMk cId="537390006" sldId="265"/>
            <ac:picMk id="8" creationId="{26EB522F-CE28-ACBE-5724-D377617A6E6B}"/>
          </ac:picMkLst>
        </pc:picChg>
        <pc:picChg chg="add del">
          <ac:chgData name="Jasmin François" userId="5242de8b-f3fb-4d86-a6ea-6781cc195252" providerId="ADAL" clId="{757576F9-40D6-4D56-AF0B-960155EA17EA}" dt="2023-03-02T14:30:35.777" v="19" actId="478"/>
          <ac:picMkLst>
            <pc:docMk/>
            <pc:sldMk cId="537390006" sldId="265"/>
            <ac:picMk id="10" creationId="{47762172-70B3-4F6C-A86F-C4F6E7EE344B}"/>
          </ac:picMkLst>
        </pc:picChg>
        <pc:cxnChg chg="mod ord">
          <ac:chgData name="Jasmin François" userId="5242de8b-f3fb-4d86-a6ea-6781cc195252" providerId="ADAL" clId="{757576F9-40D6-4D56-AF0B-960155EA17EA}" dt="2023-03-02T14:31:09.853" v="30" actId="14100"/>
          <ac:cxnSpMkLst>
            <pc:docMk/>
            <pc:sldMk cId="537390006" sldId="265"/>
            <ac:cxnSpMk id="11" creationId="{CBCC6D2D-DD56-4B99-A53D-F2A5A4B6D4C3}"/>
          </ac:cxnSpMkLst>
        </pc:cxnChg>
      </pc:sldChg>
      <pc:sldChg chg="addSp delSp modSp mod">
        <pc:chgData name="Jasmin François" userId="5242de8b-f3fb-4d86-a6ea-6781cc195252" providerId="ADAL" clId="{757576F9-40D6-4D56-AF0B-960155EA17EA}" dt="2023-03-02T14:33:03.437" v="51" actId="1076"/>
        <pc:sldMkLst>
          <pc:docMk/>
          <pc:sldMk cId="4163936795" sldId="266"/>
        </pc:sldMkLst>
        <pc:spChg chg="add mod">
          <ac:chgData name="Jasmin François" userId="5242de8b-f3fb-4d86-a6ea-6781cc195252" providerId="ADAL" clId="{757576F9-40D6-4D56-AF0B-960155EA17EA}" dt="2023-03-02T14:32:18.239" v="41" actId="113"/>
          <ac:spMkLst>
            <pc:docMk/>
            <pc:sldMk cId="4163936795" sldId="266"/>
            <ac:spMk id="18" creationId="{590679D1-79F8-5B92-7CDE-B68D3AEAFF57}"/>
          </ac:spMkLst>
        </pc:spChg>
        <pc:picChg chg="add mod modCrop">
          <ac:chgData name="Jasmin François" userId="5242de8b-f3fb-4d86-a6ea-6781cc195252" providerId="ADAL" clId="{757576F9-40D6-4D56-AF0B-960155EA17EA}" dt="2023-03-02T14:33:01.473" v="50" actId="14100"/>
          <ac:picMkLst>
            <pc:docMk/>
            <pc:sldMk cId="4163936795" sldId="266"/>
            <ac:picMk id="20" creationId="{3E04B40E-34E2-2688-EBC8-438347C1A180}"/>
          </ac:picMkLst>
        </pc:picChg>
        <pc:picChg chg="del">
          <ac:chgData name="Jasmin François" userId="5242de8b-f3fb-4d86-a6ea-6781cc195252" providerId="ADAL" clId="{757576F9-40D6-4D56-AF0B-960155EA17EA}" dt="2023-03-02T14:32:29.987" v="42" actId="478"/>
          <ac:picMkLst>
            <pc:docMk/>
            <pc:sldMk cId="4163936795" sldId="266"/>
            <ac:picMk id="33" creationId="{8061E89E-3768-4365-962E-A51CBDA4D7E8}"/>
          </ac:picMkLst>
        </pc:picChg>
        <pc:picChg chg="del">
          <ac:chgData name="Jasmin François" userId="5242de8b-f3fb-4d86-a6ea-6781cc195252" providerId="ADAL" clId="{757576F9-40D6-4D56-AF0B-960155EA17EA}" dt="2023-03-02T14:31:33.941" v="31" actId="478"/>
          <ac:picMkLst>
            <pc:docMk/>
            <pc:sldMk cId="4163936795" sldId="266"/>
            <ac:picMk id="35" creationId="{61FC88C8-DCDA-45CB-AA09-3CC334C14509}"/>
          </ac:picMkLst>
        </pc:picChg>
        <pc:cxnChg chg="mod ord">
          <ac:chgData name="Jasmin François" userId="5242de8b-f3fb-4d86-a6ea-6781cc195252" providerId="ADAL" clId="{757576F9-40D6-4D56-AF0B-960155EA17EA}" dt="2023-03-02T14:33:03.437" v="51" actId="1076"/>
          <ac:cxnSpMkLst>
            <pc:docMk/>
            <pc:sldMk cId="4163936795" sldId="266"/>
            <ac:cxnSpMk id="43" creationId="{7675BBC8-0DB8-4043-8A77-E69AC6D327C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CE56-D3DB-47CB-A3DF-9925A438F2F3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3EF0A-0CCB-427A-8A95-17E1B6BB1EE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891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F0A-0CCB-427A-8A95-17E1B6BB1EE3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052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F0A-0CCB-427A-8A95-17E1B6BB1EE3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697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F0A-0CCB-427A-8A95-17E1B6BB1EE3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648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F0A-0CCB-427A-8A95-17E1B6BB1EE3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010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29E3009-C96B-431A-A9B8-151F3BBD4A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79" y="4301365"/>
            <a:ext cx="12192000" cy="361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7500BF-05C0-4D55-A403-614DA4CD02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094740"/>
            <a:ext cx="12192000" cy="2089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FF1AD6-176C-4A10-B79F-84B8D88B2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25" y="2210305"/>
            <a:ext cx="11511751" cy="1299658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EE2F0E-41A9-42D8-BD88-4956C11EE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25" y="3602038"/>
            <a:ext cx="11511751" cy="53395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0ACFD9-C0B7-4A48-9E31-8BF1F314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B50282-5BCA-4D3A-94AF-2C84912D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853C81-8819-40DC-9094-805DB99E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070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4AB75-079B-4E6A-89B0-40B4BB01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F77A42-B0CA-4616-A4A8-0348891F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52495E-1524-467D-AE0C-5ED70A10B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FF82DA-C09E-4C74-8EC9-011D04AB2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E6B9ED-4825-43F9-A0E9-44ACD5F23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12D7D1-008C-4E7F-AF21-89184294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1603A4-DA98-41A6-B8BA-65D60777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860E5F-71C2-473B-8FDC-432C05C6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731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0F612-C882-427E-B401-11016722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A8A36E-4663-4796-8210-B2A8B736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61C43D-C62F-402A-90CA-83E3EB75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3339A0-DE02-4727-91EF-3B2F7CCF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208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F81E63-9630-443B-BFB6-0247E3D6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BBED5E-68DB-40B2-8D24-23E47B6E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57F941-B1F9-4F11-90FC-1D3FD5AF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6607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BC09E-16AC-4580-98E9-02418EB0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B98FD4-2116-4EA0-8D87-B3BD714B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266672-9C75-44FB-87B4-E3F68CA6A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E985F3-C3E6-495C-A993-1096E76D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8F7EB4-97A1-468E-9A2A-D45CCA97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65E4DC-84FA-481E-B5B5-AE5FBCB3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9968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B65F8-C7CE-4E86-9B84-F937626F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BAD515-97BC-4396-B264-714571E6E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F7CF64-5CE5-481C-820B-3C30C99A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671854-DBA6-4F00-BD4C-FB18B8E9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EF3AB8-DD63-44E1-A4D1-A3F0D8CB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66CFB5-D9B4-4ABE-836A-6D70EC29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989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69598-C04C-41D2-88E4-477DD533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B85027-2B50-42AA-9F34-7E59B1723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30932D-562E-4E34-BDFD-D32FFDFA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3B97E7-0FA9-4CD8-BE73-3043EAE7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3DC530-611B-4C7A-9DCE-05A7C259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3877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0621F0-12FA-4B42-9B59-6AD8AB923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8E27AD-BE88-474D-849B-C509C71E8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686500-57F4-4942-93C9-5094AD66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8A004B-00F4-41CD-9412-748A2533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2B891-CB44-4F08-BC43-2F0FDC09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221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06923111-8203-4B79-BEAD-E031C2DFE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440" y="899733"/>
            <a:ext cx="1543050" cy="21145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4CFABC3-E156-4CA3-8D85-1326B76A0D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0579"/>
            <a:ext cx="12192000" cy="5364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EC3A97-691A-4C01-A868-CF93D6CB5D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4224"/>
            <a:ext cx="12192000" cy="8351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B681AE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B681AE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12901" y="6430304"/>
            <a:ext cx="202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40532DC-AA6C-4921-B626-981D8BA9B57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22468" y="264683"/>
            <a:ext cx="239365" cy="3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1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14CFABC3-E156-4CA3-8D85-1326B76A0D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00579"/>
            <a:ext cx="12192000" cy="5364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EC3A97-691A-4C01-A868-CF93D6CB5D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4224"/>
            <a:ext cx="12192000" cy="8351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B681AE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B681AE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12901" y="6430304"/>
            <a:ext cx="202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97641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0DCDD8F-D46A-4666-B8B8-35A7C25CC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7944"/>
            <a:ext cx="12192000" cy="533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EB0A035-BA97-42C7-8BBD-00562D4D6C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6936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A785B8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A785B8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06845" y="6430304"/>
            <a:ext cx="2034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95524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D8225C7-A1A5-4DEB-AAE2-E70409CE0B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224"/>
            <a:ext cx="12192000" cy="8382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676564-779F-401F-9DFB-C95638229F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3121"/>
            <a:ext cx="12192000" cy="5334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080BB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080BB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022067" y="6430304"/>
            <a:ext cx="211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291641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5C23620-5D2E-424B-92C0-1DDE3C248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9778"/>
            <a:ext cx="12192000" cy="533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2E364DD-3988-45CD-8F1D-400F5613DE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6339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197B6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197B6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016011" y="6430304"/>
            <a:ext cx="212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36264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C9A27B5-EECC-4B18-B7D4-6B83E677D2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2366"/>
            <a:ext cx="12192000" cy="5429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9B8B2AD-7C26-4E6E-91B8-D5C574E48B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8766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1ADB6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1ADB6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48729" y="6430304"/>
            <a:ext cx="2043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70084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C41ED-D25E-48A9-9D4D-76EE7A54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DD61D6-53A8-4C07-9B7E-3EEF53F6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B60A44-AB43-4346-BF82-D4197620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8072AF-F746-4BD8-BFB4-EB618487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EC91-5709-49E5-B3AA-21348C12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68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80AEC-72AB-4628-A1CE-4D0DBAF8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4F7F1-147D-40E9-A942-5C1BCC021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54090F-8318-40CE-96BF-92B9122F6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304C0D-B02B-4A5B-B615-25C64C0E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C362B9-A83F-427A-A949-EDA75F61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6007AE-8D2C-41EE-B11B-282A6B22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255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9C0FB0-A966-4F69-9A46-F202225D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21FAC4-AAF6-4C69-A98C-1C2AE7FE9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09277F-787B-42C2-90EA-DDA083330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26193-6046-4F1C-973B-6E9D1040F788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0C139A-6638-4528-9476-553ED8CFF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83808F-17DA-45A8-967B-04EFBCAD1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0F84C-9946-46E9-9DDA-3085C065CD9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591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0" r:id="rId4"/>
    <p:sldLayoutId id="2147483650" r:id="rId5"/>
    <p:sldLayoutId id="2147483661" r:id="rId6"/>
    <p:sldLayoutId id="2147483662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tm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tmp"/><Relationship Id="rId2" Type="http://schemas.openxmlformats.org/officeDocument/2006/relationships/image" Target="../media/image101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4.tmp"/><Relationship Id="rId4" Type="http://schemas.openxmlformats.org/officeDocument/2006/relationships/image" Target="../media/image103.tmp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tmp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F23FAB3-5CC0-421C-804A-F7CC1252B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25" y="2210305"/>
            <a:ext cx="11511751" cy="1299658"/>
          </a:xfrm>
        </p:spPr>
        <p:txBody>
          <a:bodyPr>
            <a:normAutofit/>
          </a:bodyPr>
          <a:lstStyle/>
          <a:p>
            <a:r>
              <a:rPr lang="fr-CA"/>
              <a:t>LINQ et opérateurs</a:t>
            </a:r>
            <a:endParaRPr lang="fr-CA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759DE41-5405-413B-9158-D7C5994CA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25" y="3602038"/>
            <a:ext cx="11511751" cy="5339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latin typeface="Verdana"/>
                <a:ea typeface="Verdana"/>
              </a:rPr>
              <a:t>Rencontre #15 et #16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A36C74-4658-4018-A83B-4C63AC85C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988" y="5048552"/>
            <a:ext cx="1956881" cy="126708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CAEB411-434C-4292-9ADA-2833CAB90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062" y="5245951"/>
            <a:ext cx="1575858" cy="10965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16728C6-C1D6-4A69-B58F-7635DA663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5048551"/>
            <a:ext cx="1163349" cy="12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83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A4135-26E2-427C-A39A-1C05B8CD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Injection de dépendances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7DA00-6EAB-4B5A-BAD3-298D6EA1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La solution : Instancier une seule « </a:t>
            </a:r>
            <a:r>
              <a:rPr lang="fr-CA" b="1" dirty="0"/>
              <a:t>Base de données </a:t>
            </a:r>
            <a:r>
              <a:rPr lang="fr-CA" dirty="0"/>
              <a:t>» et l’associer à chaque nouveau contrôleur. (</a:t>
            </a:r>
            <a:r>
              <a:rPr lang="fr-CA" b="1" dirty="0"/>
              <a:t>Injection de dépendance </a:t>
            </a:r>
            <a:r>
              <a:rPr lang="fr-CA" dirty="0"/>
              <a:t>!)</a:t>
            </a:r>
          </a:p>
          <a:p>
            <a:pPr lvl="1"/>
            <a:r>
              <a:rPr lang="fr-CA" dirty="0"/>
              <a:t> Cela correspond au principe du « </a:t>
            </a:r>
            <a:r>
              <a:rPr lang="fr-CA" b="1" dirty="0"/>
              <a:t>Singleton</a:t>
            </a:r>
            <a:r>
              <a:rPr lang="fr-CA" dirty="0"/>
              <a:t> » (</a:t>
            </a:r>
            <a:r>
              <a:rPr lang="fr-CA" b="1" dirty="0"/>
              <a:t>Une seule instance</a:t>
            </a:r>
            <a:r>
              <a:rPr lang="fr-CA" dirty="0"/>
              <a:t> d’une </a:t>
            </a:r>
            <a:r>
              <a:rPr lang="fr-CA" b="1" dirty="0"/>
              <a:t>classe</a:t>
            </a:r>
            <a:r>
              <a:rPr lang="fr-CA" dirty="0"/>
              <a:t>)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Où instancier notre base de données pour la première fois pour pouvoir la passer en argument à nos contrôleurs …?</a:t>
            </a:r>
          </a:p>
          <a:p>
            <a:pPr lvl="2"/>
            <a:r>
              <a:rPr lang="fr-CA" dirty="0"/>
              <a:t>Dans </a:t>
            </a:r>
            <a:r>
              <a:rPr lang="fr-CA" b="1" dirty="0" err="1"/>
              <a:t>Program.cs</a:t>
            </a:r>
            <a:r>
              <a:rPr lang="fr-CA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B16CD9-8F79-4A58-9C1B-D3169126A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952" y="2906498"/>
            <a:ext cx="3987048" cy="757634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BCB29BD-E812-4EA4-9795-D6B9B3609B20}"/>
              </a:ext>
            </a:extLst>
          </p:cNvPr>
          <p:cNvSpPr txBox="1"/>
          <p:nvPr/>
        </p:nvSpPr>
        <p:spPr>
          <a:xfrm>
            <a:off x="6767076" y="2906498"/>
            <a:ext cx="3715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8080BB"/>
                </a:solidFill>
              </a:rPr>
              <a:t>Lorsqu’un </a:t>
            </a:r>
            <a:r>
              <a:rPr lang="fr-CA" sz="1600" b="1">
                <a:solidFill>
                  <a:srgbClr val="8080BB"/>
                </a:solidFill>
              </a:rPr>
              <a:t>contrôleur</a:t>
            </a:r>
            <a:r>
              <a:rPr lang="fr-CA" sz="1600">
                <a:solidFill>
                  <a:srgbClr val="8080BB"/>
                </a:solidFill>
              </a:rPr>
              <a:t> est instancié… il demande un objet de type « </a:t>
            </a:r>
            <a:r>
              <a:rPr lang="fr-CA" sz="1600" b="1">
                <a:solidFill>
                  <a:srgbClr val="8080BB"/>
                </a:solidFill>
              </a:rPr>
              <a:t>Database</a:t>
            </a:r>
            <a:r>
              <a:rPr lang="fr-CA" sz="1600">
                <a:solidFill>
                  <a:srgbClr val="8080BB"/>
                </a:solidFill>
              </a:rPr>
              <a:t> » en argument. C’est notre </a:t>
            </a:r>
            <a:r>
              <a:rPr lang="fr-CA" sz="1600" b="1">
                <a:solidFill>
                  <a:srgbClr val="8080BB"/>
                </a:solidFill>
              </a:rPr>
              <a:t>singleton</a:t>
            </a:r>
            <a:r>
              <a:rPr lang="fr-CA" sz="1600">
                <a:solidFill>
                  <a:srgbClr val="8080BB"/>
                </a:solidFill>
              </a:rPr>
              <a:t> ! 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25DEEDD-2A22-4342-9922-C249B0DBF2C0}"/>
              </a:ext>
            </a:extLst>
          </p:cNvPr>
          <p:cNvCxnSpPr>
            <a:cxnSpLocks/>
          </p:cNvCxnSpPr>
          <p:nvPr/>
        </p:nvCxnSpPr>
        <p:spPr>
          <a:xfrm flipH="1" flipV="1">
            <a:off x="5806440" y="3122023"/>
            <a:ext cx="960636" cy="76239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285C470-22DF-4A9F-94E6-5F840EE052EF}"/>
              </a:ext>
            </a:extLst>
          </p:cNvPr>
          <p:cNvSpPr txBox="1"/>
          <p:nvPr/>
        </p:nvSpPr>
        <p:spPr>
          <a:xfrm>
            <a:off x="8882743" y="4804059"/>
            <a:ext cx="3069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8080BB"/>
                </a:solidFill>
              </a:rPr>
              <a:t>Cette instruction instancie un objet de type « </a:t>
            </a:r>
            <a:r>
              <a:rPr lang="fr-CA" sz="1600" b="1">
                <a:solidFill>
                  <a:srgbClr val="8080BB"/>
                </a:solidFill>
              </a:rPr>
              <a:t>Database </a:t>
            </a:r>
            <a:r>
              <a:rPr lang="fr-CA" sz="1600">
                <a:solidFill>
                  <a:srgbClr val="8080BB"/>
                </a:solidFill>
              </a:rPr>
              <a:t>» et dès qu’un contrôleur demande une « </a:t>
            </a:r>
            <a:r>
              <a:rPr lang="fr-CA" sz="1600" b="1">
                <a:solidFill>
                  <a:srgbClr val="8080BB"/>
                </a:solidFill>
              </a:rPr>
              <a:t>Database</a:t>
            </a:r>
            <a:r>
              <a:rPr lang="fr-CA" sz="1600">
                <a:solidFill>
                  <a:srgbClr val="8080BB"/>
                </a:solidFill>
              </a:rPr>
              <a:t> » dans son constructeur, on la lui donne !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EB522F-CE28-ACBE-5724-D377617A6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075" y="4926048"/>
            <a:ext cx="6220757" cy="975415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CC6D2D-DD56-4B99-A53D-F2A5A4B6D4C3}"/>
              </a:ext>
            </a:extLst>
          </p:cNvPr>
          <p:cNvCxnSpPr>
            <a:cxnSpLocks/>
          </p:cNvCxnSpPr>
          <p:nvPr/>
        </p:nvCxnSpPr>
        <p:spPr>
          <a:xfrm flipH="1">
            <a:off x="5612235" y="5790423"/>
            <a:ext cx="3270508" cy="0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39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A4135-26E2-427C-A39A-1C05B8CD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Injection de dépendances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7DA00-6EAB-4B5A-BAD3-298D6EA1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989"/>
            <a:ext cx="10515600" cy="5147506"/>
          </a:xfrm>
        </p:spPr>
        <p:txBody>
          <a:bodyPr/>
          <a:lstStyle/>
          <a:p>
            <a:r>
              <a:rPr lang="fr-CA" dirty="0"/>
              <a:t> En résumé</a:t>
            </a:r>
          </a:p>
          <a:p>
            <a:pPr lvl="1"/>
            <a:r>
              <a:rPr lang="fr-CA" dirty="0"/>
              <a:t>Rien d’autre à modifier ! Cela assure de n’avoir qu’une copie de nos données.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296144-E9DA-4D41-BB04-7341DC815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892" y="3216037"/>
            <a:ext cx="872963" cy="13485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89F302A-43FC-4C3B-BB70-077826B0C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565" y="5413213"/>
            <a:ext cx="836650" cy="717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9D67396-0B4A-4791-9A75-1EA6A472B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892" y="5560474"/>
            <a:ext cx="836650" cy="717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03658C-41C6-47BE-AF20-F103F2AB6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994" y="5413213"/>
            <a:ext cx="836650" cy="717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CAF86FA-DAF4-498B-9CAF-EFF71600B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056" y="5228854"/>
            <a:ext cx="836650" cy="717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3976B4D-B45D-4568-9F0B-8AB9A111A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4608" y="5229487"/>
            <a:ext cx="836650" cy="717808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F339AA4-463C-4B36-A480-308F7C64CCEE}"/>
              </a:ext>
            </a:extLst>
          </p:cNvPr>
          <p:cNvCxnSpPr>
            <a:cxnSpLocks/>
          </p:cNvCxnSpPr>
          <p:nvPr/>
        </p:nvCxnSpPr>
        <p:spPr>
          <a:xfrm flipH="1">
            <a:off x="8012196" y="5049282"/>
            <a:ext cx="494575" cy="230130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5FB1974-145F-43E2-8B47-20D2B443B74F}"/>
              </a:ext>
            </a:extLst>
          </p:cNvPr>
          <p:cNvCxnSpPr>
            <a:cxnSpLocks/>
          </p:cNvCxnSpPr>
          <p:nvPr/>
        </p:nvCxnSpPr>
        <p:spPr>
          <a:xfrm flipH="1">
            <a:off x="8599592" y="5125352"/>
            <a:ext cx="260158" cy="282928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41D570A-6ACE-4777-8F9E-052AB04654B1}"/>
              </a:ext>
            </a:extLst>
          </p:cNvPr>
          <p:cNvCxnSpPr>
            <a:cxnSpLocks/>
          </p:cNvCxnSpPr>
          <p:nvPr/>
        </p:nvCxnSpPr>
        <p:spPr>
          <a:xfrm>
            <a:off x="9514626" y="5090001"/>
            <a:ext cx="0" cy="423259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4A15592-17B2-45CB-979E-55ED11BD4904}"/>
              </a:ext>
            </a:extLst>
          </p:cNvPr>
          <p:cNvCxnSpPr>
            <a:cxnSpLocks/>
          </p:cNvCxnSpPr>
          <p:nvPr/>
        </p:nvCxnSpPr>
        <p:spPr>
          <a:xfrm>
            <a:off x="10110346" y="5115390"/>
            <a:ext cx="295186" cy="266932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BBA88F0-4CD0-4AA8-B681-CAA6D7953163}"/>
              </a:ext>
            </a:extLst>
          </p:cNvPr>
          <p:cNvCxnSpPr>
            <a:cxnSpLocks/>
          </p:cNvCxnSpPr>
          <p:nvPr/>
        </p:nvCxnSpPr>
        <p:spPr>
          <a:xfrm>
            <a:off x="10649505" y="5053568"/>
            <a:ext cx="515103" cy="248062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AC3794EB-DE2B-4017-B24B-F764F4561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105" y="3213067"/>
            <a:ext cx="1859811" cy="185981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112CF409-235F-4EAA-A665-E715F23FA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274" y="4788213"/>
            <a:ext cx="1745131" cy="20575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81F17A5-A223-4B76-B50A-A803328B7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9194" y="4215833"/>
            <a:ext cx="951120" cy="60827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6E85DE3-AE94-452D-9E8A-E9A8ABB11D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3037" y="1993751"/>
            <a:ext cx="2347163" cy="312447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541C7A20-0D56-4D15-9896-9CEEEC97D5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9820" y="2388201"/>
            <a:ext cx="3033023" cy="1226926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B13BB44-CD8F-43C8-8C99-830D96D3298C}"/>
              </a:ext>
            </a:extLst>
          </p:cNvPr>
          <p:cNvCxnSpPr>
            <a:cxnSpLocks/>
          </p:cNvCxnSpPr>
          <p:nvPr/>
        </p:nvCxnSpPr>
        <p:spPr>
          <a:xfrm flipH="1" flipV="1">
            <a:off x="4424640" y="2523609"/>
            <a:ext cx="960636" cy="76239"/>
          </a:xfrm>
          <a:prstGeom prst="straightConnector1">
            <a:avLst/>
          </a:prstGeom>
          <a:ln w="381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2599F8A-9BEB-4765-A91A-F9B5B085F985}"/>
              </a:ext>
            </a:extLst>
          </p:cNvPr>
          <p:cNvCxnSpPr>
            <a:cxnSpLocks/>
          </p:cNvCxnSpPr>
          <p:nvPr/>
        </p:nvCxnSpPr>
        <p:spPr>
          <a:xfrm flipH="1" flipV="1">
            <a:off x="4424640" y="3123981"/>
            <a:ext cx="780042" cy="218978"/>
          </a:xfrm>
          <a:prstGeom prst="straightConnector1">
            <a:avLst/>
          </a:prstGeom>
          <a:ln w="381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B20BFE3-CAAC-4E0E-9B50-F91EE6F4D30E}"/>
              </a:ext>
            </a:extLst>
          </p:cNvPr>
          <p:cNvCxnSpPr>
            <a:cxnSpLocks/>
          </p:cNvCxnSpPr>
          <p:nvPr/>
        </p:nvCxnSpPr>
        <p:spPr>
          <a:xfrm flipH="1" flipV="1">
            <a:off x="3247228" y="3342959"/>
            <a:ext cx="815573" cy="70914"/>
          </a:xfrm>
          <a:prstGeom prst="straightConnector1">
            <a:avLst/>
          </a:prstGeom>
          <a:ln w="381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590679D1-79F8-5B92-7CDE-B68D3AEAFF57}"/>
              </a:ext>
            </a:extLst>
          </p:cNvPr>
          <p:cNvSpPr txBox="1"/>
          <p:nvPr/>
        </p:nvSpPr>
        <p:spPr>
          <a:xfrm>
            <a:off x="2413795" y="3819074"/>
            <a:ext cx="1825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dirty="0" err="1">
                <a:solidFill>
                  <a:srgbClr val="8080BB"/>
                </a:solidFill>
              </a:rPr>
              <a:t>Program.cs</a:t>
            </a:r>
            <a:endParaRPr lang="fr-CA" sz="2400" b="1" dirty="0">
              <a:solidFill>
                <a:srgbClr val="8080BB"/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E04B40E-34E2-2688-EBC8-438347C1A18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8483"/>
          <a:stretch/>
        </p:blipFill>
        <p:spPr>
          <a:xfrm>
            <a:off x="1298890" y="4398319"/>
            <a:ext cx="3860531" cy="984003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675BBC8-0DB8-4043-8A77-E69AC6D327C6}"/>
              </a:ext>
            </a:extLst>
          </p:cNvPr>
          <p:cNvCxnSpPr>
            <a:cxnSpLocks/>
          </p:cNvCxnSpPr>
          <p:nvPr/>
        </p:nvCxnSpPr>
        <p:spPr>
          <a:xfrm flipH="1" flipV="1">
            <a:off x="4424640" y="5308788"/>
            <a:ext cx="960636" cy="76239"/>
          </a:xfrm>
          <a:prstGeom prst="straightConnector1">
            <a:avLst/>
          </a:prstGeom>
          <a:ln w="381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3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277D2-F60F-4258-BDD0-67CE0DCE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Fonctions anonymes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9A21D-6B6B-4392-BD7C-A99CF07F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Notre application Web possède des données sur des </a:t>
            </a:r>
            <a:r>
              <a:rPr lang="fr-CA" b="1"/>
              <a:t>Abeilles</a:t>
            </a:r>
            <a:r>
              <a:rPr lang="fr-CA"/>
              <a:t>, leur </a:t>
            </a:r>
            <a:r>
              <a:rPr lang="fr-CA" b="1"/>
              <a:t>reine</a:t>
            </a:r>
            <a:r>
              <a:rPr lang="fr-CA"/>
              <a:t> et les </a:t>
            </a:r>
            <a:r>
              <a:rPr lang="fr-CA" b="1"/>
              <a:t>fleurs</a:t>
            </a:r>
            <a:r>
              <a:rPr lang="fr-CA"/>
              <a:t> qu’ils doivent polliniser.</a:t>
            </a:r>
          </a:p>
          <a:p>
            <a:pPr lvl="1"/>
            <a:r>
              <a:rPr lang="fr-CA"/>
              <a:t> Notre « </a:t>
            </a:r>
            <a:r>
              <a:rPr lang="fr-CA" b="1"/>
              <a:t>Modèle</a:t>
            </a:r>
            <a:r>
              <a:rPr lang="fr-CA"/>
              <a:t> » stocke des informations sur ces 3 entités, comme une base de données. (Dans la classe </a:t>
            </a:r>
            <a:r>
              <a:rPr lang="fr-CA" b="1"/>
              <a:t>Database, </a:t>
            </a:r>
            <a:r>
              <a:rPr lang="fr-CA"/>
              <a:t>qui possède une instance unique, comme on vient de voir)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4140CE-C2B9-4F46-8CD1-3CE999F60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23" y="3506941"/>
            <a:ext cx="4382112" cy="210531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D6F44D8-8931-4E74-B59F-6926AFA57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656" y="2727996"/>
            <a:ext cx="3221767" cy="1954857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3D6E029-6009-41D0-94A6-36A0E7CC1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656" y="4863151"/>
            <a:ext cx="3221767" cy="1313812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712A6FD-249F-4005-8436-469EEB690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7964" y="3072242"/>
            <a:ext cx="3317488" cy="2608181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FEFB9FD-6B41-4262-9DB7-94D26A6196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47406" y="2364376"/>
            <a:ext cx="664371" cy="5650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9C44162-E82B-411D-B974-06F695A7D6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20905" y="2167549"/>
            <a:ext cx="958686" cy="95868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B474D5F-C6E3-4E8E-934F-7FC6FAA83B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08069" y="2201885"/>
            <a:ext cx="278674" cy="27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3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277D2-F60F-4258-BDD0-67CE0DCE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Fonctions anonymes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9A21D-6B6B-4392-BD7C-A99CF07F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Notre application Web possède des données sur des </a:t>
            </a:r>
            <a:r>
              <a:rPr lang="fr-CA" b="1"/>
              <a:t>Abeilles</a:t>
            </a:r>
            <a:r>
              <a:rPr lang="fr-CA"/>
              <a:t>, leur </a:t>
            </a:r>
            <a:r>
              <a:rPr lang="fr-CA" b="1"/>
              <a:t>reine</a:t>
            </a:r>
            <a:r>
              <a:rPr lang="fr-CA"/>
              <a:t> et les </a:t>
            </a:r>
            <a:r>
              <a:rPr lang="fr-CA" b="1"/>
              <a:t>fleurs</a:t>
            </a:r>
            <a:r>
              <a:rPr lang="fr-CA"/>
              <a:t> qu’ils doivent polliniser.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EFB9FD-6B41-4262-9DB7-94D26A61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05" y="3943380"/>
            <a:ext cx="664371" cy="5650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9C44162-E82B-411D-B974-06F695A7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324" y="5086402"/>
            <a:ext cx="958686" cy="95868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3414C66-C775-468E-B07B-5FDF3FE6B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870" y="2347382"/>
            <a:ext cx="1055490" cy="89767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DBB49EA-69ED-4D46-A209-6AF441802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9684" y="2043977"/>
            <a:ext cx="731861" cy="73186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F09D861-51E8-47AF-96D6-CD872006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06" y="2347382"/>
            <a:ext cx="1055490" cy="89767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5D9B35A-D4EF-493C-B484-3B946F6D0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220" y="2043977"/>
            <a:ext cx="731861" cy="73186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D589178-3B0D-40CB-896E-0FE64758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080" y="2347382"/>
            <a:ext cx="1055490" cy="89767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A3770B4-B139-401B-A8F5-16202AC44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894" y="2043977"/>
            <a:ext cx="731861" cy="73186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9C01B6B-E7AD-48A6-9294-FC44A1FCC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37" y="3943380"/>
            <a:ext cx="664371" cy="56503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BD7FD0BC-4181-4943-B1C3-928600EC334E}"/>
              </a:ext>
            </a:extLst>
          </p:cNvPr>
          <p:cNvSpPr txBox="1"/>
          <p:nvPr/>
        </p:nvSpPr>
        <p:spPr>
          <a:xfrm>
            <a:off x="3122693" y="3184952"/>
            <a:ext cx="84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8197B6"/>
                </a:solidFill>
              </a:rPr>
              <a:t>Simone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6577AB7-4040-4291-8A90-7E98CB21A46F}"/>
              </a:ext>
            </a:extLst>
          </p:cNvPr>
          <p:cNvSpPr txBox="1"/>
          <p:nvPr/>
        </p:nvSpPr>
        <p:spPr>
          <a:xfrm>
            <a:off x="5475890" y="3180632"/>
            <a:ext cx="84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8197B6"/>
                </a:solidFill>
              </a:rPr>
              <a:t>Isabelle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5618278-47E3-4F28-8067-88E0A0B2373E}"/>
              </a:ext>
            </a:extLst>
          </p:cNvPr>
          <p:cNvSpPr txBox="1"/>
          <p:nvPr/>
        </p:nvSpPr>
        <p:spPr>
          <a:xfrm>
            <a:off x="7901240" y="3221892"/>
            <a:ext cx="84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8197B6"/>
                </a:solidFill>
              </a:rPr>
              <a:t>Salma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C8CE4D3-C52C-4919-A52D-030C0D510A7F}"/>
              </a:ext>
            </a:extLst>
          </p:cNvPr>
          <p:cNvSpPr txBox="1"/>
          <p:nvPr/>
        </p:nvSpPr>
        <p:spPr>
          <a:xfrm>
            <a:off x="2706012" y="4463484"/>
            <a:ext cx="84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8197B6"/>
                </a:solidFill>
              </a:rPr>
              <a:t>Maurice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577355-AA03-4CC5-9D8E-49C9BC478121}"/>
              </a:ext>
            </a:extLst>
          </p:cNvPr>
          <p:cNvSpPr txBox="1"/>
          <p:nvPr/>
        </p:nvSpPr>
        <p:spPr>
          <a:xfrm>
            <a:off x="3599687" y="4463485"/>
            <a:ext cx="901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8197B6"/>
                </a:solidFill>
              </a:rPr>
              <a:t>Stéphane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B4120881-872D-4C7E-91AD-F25995233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937" y="3955572"/>
            <a:ext cx="664371" cy="565033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44480FF-F757-4FAD-96F0-FFAB3065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69" y="3955572"/>
            <a:ext cx="664371" cy="565033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2B2EB839-8784-4EE9-A358-BE73550E8123}"/>
              </a:ext>
            </a:extLst>
          </p:cNvPr>
          <p:cNvSpPr txBox="1"/>
          <p:nvPr/>
        </p:nvSpPr>
        <p:spPr>
          <a:xfrm>
            <a:off x="5255872" y="4463483"/>
            <a:ext cx="5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8197B6"/>
                </a:solidFill>
              </a:rPr>
              <a:t>Ali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3E357CC-8BB1-43B5-89D4-45D9BA80E6EF}"/>
              </a:ext>
            </a:extLst>
          </p:cNvPr>
          <p:cNvSpPr txBox="1"/>
          <p:nvPr/>
        </p:nvSpPr>
        <p:spPr>
          <a:xfrm>
            <a:off x="6074642" y="4494009"/>
            <a:ext cx="67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8197B6"/>
                </a:solidFill>
              </a:rPr>
              <a:t>Omar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1C2FAD61-EFC3-4950-B510-AE0E2254D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281" y="3961668"/>
            <a:ext cx="664371" cy="565033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8511BA46-9486-49FF-B47E-9B5ABC2B5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913" y="3961668"/>
            <a:ext cx="664371" cy="565033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2E5BFEF6-3FCA-4D4A-8F8A-BFC988B564A8}"/>
              </a:ext>
            </a:extLst>
          </p:cNvPr>
          <p:cNvSpPr txBox="1"/>
          <p:nvPr/>
        </p:nvSpPr>
        <p:spPr>
          <a:xfrm>
            <a:off x="7466988" y="4481772"/>
            <a:ext cx="84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8197B6"/>
                </a:solidFill>
              </a:rPr>
              <a:t>Roland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3BB3821-6870-431E-8049-8754B8AF63AE}"/>
              </a:ext>
            </a:extLst>
          </p:cNvPr>
          <p:cNvSpPr txBox="1"/>
          <p:nvPr/>
        </p:nvSpPr>
        <p:spPr>
          <a:xfrm>
            <a:off x="8360664" y="4481773"/>
            <a:ext cx="84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8197B6"/>
                </a:solidFill>
              </a:rPr>
              <a:t>Robert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088F7ED1-FBF9-45AD-92A1-B2C23F9EC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117" y="5086402"/>
            <a:ext cx="958686" cy="958686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B0330509-1317-4D89-8231-12436B5B5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426" y="5080649"/>
            <a:ext cx="958686" cy="95868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4B36E51B-1B88-42AF-85F9-C3137C048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831" y="5080649"/>
            <a:ext cx="958686" cy="958686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4C02391C-7121-41C2-85BB-4BB617124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120" y="5074896"/>
            <a:ext cx="958686" cy="958686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C189A5A2-A7F1-42C1-A755-1B4B2D386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730" y="5086841"/>
            <a:ext cx="958686" cy="958686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269D3E78-9A5D-4619-BCF0-F7CAA456C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117" y="5080599"/>
            <a:ext cx="958686" cy="958686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649C34DA-9D58-4166-9240-5A531A03B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872" y="5083501"/>
            <a:ext cx="958686" cy="958686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71581B4-D2B4-4FDB-B799-577355C91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906" y="5073873"/>
            <a:ext cx="958686" cy="958686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C79617E1-7E85-4D17-9A31-4A6CE5092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759" y="5068070"/>
            <a:ext cx="958686" cy="958686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58FD8A85-E11C-44F1-AAD2-3030ACC7A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514" y="5070972"/>
            <a:ext cx="958686" cy="958686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0BE9D247-2EAE-45ED-A456-460E1D31C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723" y="5058311"/>
            <a:ext cx="958686" cy="958686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76B11DBF-7AB8-4006-AD73-300B07BDF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516" y="5058311"/>
            <a:ext cx="958686" cy="958686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4B435CD3-FAA6-470E-9F4F-364A873B6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825" y="5052558"/>
            <a:ext cx="958686" cy="958686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D59FEBF1-F9E2-4567-9B40-2CA855192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230" y="5052558"/>
            <a:ext cx="958686" cy="958686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15BD568E-B270-48D1-BDD9-5DC041684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519" y="5046805"/>
            <a:ext cx="958686" cy="958686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AAFBE7BA-CF92-49DB-8B43-36B96157C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926" y="5052336"/>
            <a:ext cx="958686" cy="958686"/>
          </a:xfrm>
          <a:prstGeom prst="rect">
            <a:avLst/>
          </a:prstGeom>
        </p:spPr>
      </p:pic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B3975896-C9B6-4D2E-9D27-26F03934AE60}"/>
              </a:ext>
            </a:extLst>
          </p:cNvPr>
          <p:cNvCxnSpPr>
            <a:cxnSpLocks/>
          </p:cNvCxnSpPr>
          <p:nvPr/>
        </p:nvCxnSpPr>
        <p:spPr>
          <a:xfrm flipH="1">
            <a:off x="3210831" y="3463501"/>
            <a:ext cx="161814" cy="414532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A51220FF-23A5-4984-BC20-825373DFF177}"/>
              </a:ext>
            </a:extLst>
          </p:cNvPr>
          <p:cNvCxnSpPr>
            <a:cxnSpLocks/>
          </p:cNvCxnSpPr>
          <p:nvPr/>
        </p:nvCxnSpPr>
        <p:spPr>
          <a:xfrm>
            <a:off x="3657428" y="3463501"/>
            <a:ext cx="121684" cy="414532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D2963442-FC81-4DF6-876E-4115A5BB8DF6}"/>
              </a:ext>
            </a:extLst>
          </p:cNvPr>
          <p:cNvCxnSpPr>
            <a:cxnSpLocks/>
          </p:cNvCxnSpPr>
          <p:nvPr/>
        </p:nvCxnSpPr>
        <p:spPr>
          <a:xfrm flipH="1">
            <a:off x="5588561" y="3475980"/>
            <a:ext cx="161814" cy="414532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7E16C1D6-757E-42DF-8139-DBAB64675746}"/>
              </a:ext>
            </a:extLst>
          </p:cNvPr>
          <p:cNvCxnSpPr>
            <a:cxnSpLocks/>
          </p:cNvCxnSpPr>
          <p:nvPr/>
        </p:nvCxnSpPr>
        <p:spPr>
          <a:xfrm>
            <a:off x="6035158" y="3475980"/>
            <a:ext cx="121684" cy="414532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392827CF-9933-461D-90B6-95A7762F2D28}"/>
              </a:ext>
            </a:extLst>
          </p:cNvPr>
          <p:cNvCxnSpPr>
            <a:cxnSpLocks/>
          </p:cNvCxnSpPr>
          <p:nvPr/>
        </p:nvCxnSpPr>
        <p:spPr>
          <a:xfrm flipH="1">
            <a:off x="7953289" y="3520675"/>
            <a:ext cx="161814" cy="414532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ABA0D4C8-7AE6-41E9-8377-8B9ACB51DB71}"/>
              </a:ext>
            </a:extLst>
          </p:cNvPr>
          <p:cNvCxnSpPr>
            <a:cxnSpLocks/>
          </p:cNvCxnSpPr>
          <p:nvPr/>
        </p:nvCxnSpPr>
        <p:spPr>
          <a:xfrm>
            <a:off x="8399886" y="3520675"/>
            <a:ext cx="121684" cy="414532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FBEDA84E-3E6F-4623-80B1-C198E7928FD2}"/>
              </a:ext>
            </a:extLst>
          </p:cNvPr>
          <p:cNvCxnSpPr>
            <a:cxnSpLocks/>
          </p:cNvCxnSpPr>
          <p:nvPr/>
        </p:nvCxnSpPr>
        <p:spPr>
          <a:xfrm flipH="1">
            <a:off x="2298231" y="4723904"/>
            <a:ext cx="519244" cy="567461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A9710E0B-B0D8-43A8-B1A7-C552BFBB4EA9}"/>
              </a:ext>
            </a:extLst>
          </p:cNvPr>
          <p:cNvCxnSpPr>
            <a:cxnSpLocks/>
          </p:cNvCxnSpPr>
          <p:nvPr/>
        </p:nvCxnSpPr>
        <p:spPr>
          <a:xfrm flipH="1">
            <a:off x="2667698" y="4723904"/>
            <a:ext cx="267814" cy="567461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9EEF53E8-6C3D-4179-AFB5-E3993A619A1F}"/>
              </a:ext>
            </a:extLst>
          </p:cNvPr>
          <p:cNvCxnSpPr>
            <a:cxnSpLocks/>
          </p:cNvCxnSpPr>
          <p:nvPr/>
        </p:nvCxnSpPr>
        <p:spPr>
          <a:xfrm flipH="1">
            <a:off x="3305791" y="4744786"/>
            <a:ext cx="519244" cy="567461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9856193-4DFC-4935-933B-096060CD15FD}"/>
              </a:ext>
            </a:extLst>
          </p:cNvPr>
          <p:cNvCxnSpPr>
            <a:cxnSpLocks/>
          </p:cNvCxnSpPr>
          <p:nvPr/>
        </p:nvCxnSpPr>
        <p:spPr>
          <a:xfrm flipH="1">
            <a:off x="3675258" y="4744786"/>
            <a:ext cx="267814" cy="567461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9C2F20DF-4DFE-47A0-B943-CC09D22A47CF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037748" y="4771262"/>
            <a:ext cx="12902" cy="540985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44F798AF-6348-446A-84D1-2903F7CDCC81}"/>
              </a:ext>
            </a:extLst>
          </p:cNvPr>
          <p:cNvCxnSpPr>
            <a:cxnSpLocks/>
          </p:cNvCxnSpPr>
          <p:nvPr/>
        </p:nvCxnSpPr>
        <p:spPr>
          <a:xfrm>
            <a:off x="4175868" y="4744786"/>
            <a:ext cx="231346" cy="567461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656A6FB-F62D-4C7A-A607-DB92299042E1}"/>
              </a:ext>
            </a:extLst>
          </p:cNvPr>
          <p:cNvCxnSpPr>
            <a:cxnSpLocks/>
          </p:cNvCxnSpPr>
          <p:nvPr/>
        </p:nvCxnSpPr>
        <p:spPr>
          <a:xfrm flipH="1">
            <a:off x="7469350" y="4771260"/>
            <a:ext cx="283186" cy="570399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AB1D515D-D0B4-46AA-9448-F3447FFE64FF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7838816" y="4789549"/>
            <a:ext cx="51844" cy="552110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02477E2F-7431-4C4F-ADB7-B6FAD585E39D}"/>
              </a:ext>
            </a:extLst>
          </p:cNvPr>
          <p:cNvCxnSpPr>
            <a:cxnSpLocks/>
          </p:cNvCxnSpPr>
          <p:nvPr/>
        </p:nvCxnSpPr>
        <p:spPr>
          <a:xfrm flipH="1">
            <a:off x="8599241" y="4789549"/>
            <a:ext cx="14339" cy="561370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EF332207-6BDD-43BF-868D-66D59093801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784336" y="4789550"/>
            <a:ext cx="211340" cy="552109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DBB08689-2633-452B-A15B-18F797844681}"/>
              </a:ext>
            </a:extLst>
          </p:cNvPr>
          <p:cNvCxnSpPr>
            <a:cxnSpLocks/>
          </p:cNvCxnSpPr>
          <p:nvPr/>
        </p:nvCxnSpPr>
        <p:spPr>
          <a:xfrm>
            <a:off x="8915519" y="4771260"/>
            <a:ext cx="437031" cy="538395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362FC21D-0AEF-471C-BC8F-6D320DDE2656}"/>
              </a:ext>
            </a:extLst>
          </p:cNvPr>
          <p:cNvCxnSpPr>
            <a:cxnSpLocks/>
          </p:cNvCxnSpPr>
          <p:nvPr/>
        </p:nvCxnSpPr>
        <p:spPr>
          <a:xfrm>
            <a:off x="9033284" y="4765507"/>
            <a:ext cx="698059" cy="576152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07B041D2-AD87-4C32-8B58-700B98349C10}"/>
              </a:ext>
            </a:extLst>
          </p:cNvPr>
          <p:cNvCxnSpPr>
            <a:cxnSpLocks/>
          </p:cNvCxnSpPr>
          <p:nvPr/>
        </p:nvCxnSpPr>
        <p:spPr>
          <a:xfrm>
            <a:off x="5529159" y="4801786"/>
            <a:ext cx="231346" cy="567461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F7DAAA27-B988-4469-B249-9948174FBDFE}"/>
              </a:ext>
            </a:extLst>
          </p:cNvPr>
          <p:cNvCxnSpPr>
            <a:cxnSpLocks/>
          </p:cNvCxnSpPr>
          <p:nvPr/>
        </p:nvCxnSpPr>
        <p:spPr>
          <a:xfrm flipH="1">
            <a:off x="5046428" y="4807317"/>
            <a:ext cx="267814" cy="567461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3524DD93-C47A-4B61-9814-8DC99B0D8ABC}"/>
              </a:ext>
            </a:extLst>
          </p:cNvPr>
          <p:cNvCxnSpPr>
            <a:cxnSpLocks/>
          </p:cNvCxnSpPr>
          <p:nvPr/>
        </p:nvCxnSpPr>
        <p:spPr>
          <a:xfrm flipH="1">
            <a:off x="5408918" y="4833793"/>
            <a:ext cx="12902" cy="540985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3FAF8CFD-7AEE-402A-8BF8-8C378780A31C}"/>
              </a:ext>
            </a:extLst>
          </p:cNvPr>
          <p:cNvCxnSpPr>
            <a:cxnSpLocks/>
          </p:cNvCxnSpPr>
          <p:nvPr/>
        </p:nvCxnSpPr>
        <p:spPr>
          <a:xfrm>
            <a:off x="6598998" y="4811545"/>
            <a:ext cx="291578" cy="574601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94E29DE4-E293-480B-8F5F-0101AD5CEF8D}"/>
              </a:ext>
            </a:extLst>
          </p:cNvPr>
          <p:cNvCxnSpPr>
            <a:cxnSpLocks/>
          </p:cNvCxnSpPr>
          <p:nvPr/>
        </p:nvCxnSpPr>
        <p:spPr>
          <a:xfrm flipH="1">
            <a:off x="6189226" y="4830517"/>
            <a:ext cx="64188" cy="559739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57203867-FC1E-4843-A893-8E7A3D8CEF11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410952" y="4801786"/>
            <a:ext cx="105295" cy="584360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Image 117">
            <a:extLst>
              <a:ext uri="{FF2B5EF4-FFF2-40B4-BE49-F238E27FC236}">
                <a16:creationId xmlns:a16="http://schemas.microsoft.com/office/drawing/2014/main" id="{D8442B77-6DE8-4670-B6B0-201184EDEE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4151" y="5216376"/>
            <a:ext cx="786535" cy="786535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0CEAB192-58AA-413F-B04C-1EFA63B96AAD}"/>
              </a:ext>
            </a:extLst>
          </p:cNvPr>
          <p:cNvSpPr txBox="1"/>
          <p:nvPr/>
        </p:nvSpPr>
        <p:spPr>
          <a:xfrm>
            <a:off x="4255360" y="5774849"/>
            <a:ext cx="382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b="1">
                <a:solidFill>
                  <a:srgbClr val="8197B6"/>
                </a:solidFill>
              </a:rPr>
              <a:t>sus</a:t>
            </a:r>
            <a:endParaRPr lang="fr-CA" sz="1000" b="1" baseline="30000">
              <a:solidFill>
                <a:srgbClr val="8197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01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277D2-F60F-4258-BDD0-67CE0DCE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Fonctions anonymes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9A21D-6B6B-4392-BD7C-A99CF07F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On a un </a:t>
            </a:r>
            <a:r>
              <a:rPr lang="fr-CA" b="1"/>
              <a:t>action</a:t>
            </a:r>
            <a:r>
              <a:rPr lang="fr-CA"/>
              <a:t> dans un contrôleur qui prend toutes les fleurs dans la base de données, et affiche toutes celles qui n’ont pas été pollinisées depuis le 15 mars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5942C7-4D20-4CA1-9883-23488556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23" y="2383875"/>
            <a:ext cx="4594193" cy="209024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94829FF-A932-4C8B-A540-FC8ABC10513B}"/>
              </a:ext>
            </a:extLst>
          </p:cNvPr>
          <p:cNvSpPr txBox="1"/>
          <p:nvPr/>
        </p:nvSpPr>
        <p:spPr>
          <a:xfrm>
            <a:off x="1090748" y="4586879"/>
            <a:ext cx="4767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8197B6"/>
                </a:solidFill>
              </a:rPr>
              <a:t>La </a:t>
            </a:r>
            <a:r>
              <a:rPr lang="fr-CA" sz="1600" b="1">
                <a:solidFill>
                  <a:srgbClr val="8197B6"/>
                </a:solidFill>
              </a:rPr>
              <a:t>fonction</a:t>
            </a:r>
            <a:r>
              <a:rPr lang="fr-CA" sz="1600">
                <a:solidFill>
                  <a:srgbClr val="8197B6"/>
                </a:solidFill>
              </a:rPr>
              <a:t> ci-dessus commence par prendre la liste de toutes les </a:t>
            </a:r>
            <a:r>
              <a:rPr lang="fr-CA" sz="1600" b="1">
                <a:solidFill>
                  <a:srgbClr val="8197B6"/>
                </a:solidFill>
              </a:rPr>
              <a:t>fleurs </a:t>
            </a:r>
            <a:r>
              <a:rPr lang="fr-CA" sz="1600">
                <a:solidFill>
                  <a:srgbClr val="8197B6"/>
                </a:solidFill>
              </a:rPr>
              <a:t>(qu’elle copie grâce à ToList vu qu’on ne veut pas retirer les fleurs de la Database !), puis elle vérifie si l’attribut « </a:t>
            </a:r>
            <a:r>
              <a:rPr lang="fr-CA" sz="1600" b="1">
                <a:solidFill>
                  <a:srgbClr val="8197B6"/>
                </a:solidFill>
              </a:rPr>
              <a:t>LastPickup</a:t>
            </a:r>
            <a:r>
              <a:rPr lang="fr-CA" sz="1600">
                <a:solidFill>
                  <a:srgbClr val="8197B6"/>
                </a:solidFill>
              </a:rPr>
              <a:t> » contient une </a:t>
            </a:r>
            <a:r>
              <a:rPr lang="fr-CA" sz="1600" b="1">
                <a:solidFill>
                  <a:srgbClr val="8197B6"/>
                </a:solidFill>
              </a:rPr>
              <a:t>date</a:t>
            </a:r>
            <a:r>
              <a:rPr lang="fr-CA" sz="1600">
                <a:solidFill>
                  <a:srgbClr val="8197B6"/>
                </a:solidFill>
              </a:rPr>
              <a:t> supérieure au </a:t>
            </a:r>
            <a:r>
              <a:rPr lang="fr-CA" sz="1600" b="1">
                <a:solidFill>
                  <a:srgbClr val="8197B6"/>
                </a:solidFill>
              </a:rPr>
              <a:t>15 mars 2021</a:t>
            </a:r>
            <a:r>
              <a:rPr lang="fr-CA" sz="1600">
                <a:solidFill>
                  <a:srgbClr val="8197B6"/>
                </a:solidFill>
              </a:rPr>
              <a:t>. Si oui, elle rejète la fleur et ne l’affichera pas.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EB3D8DE-DAE8-4C96-9C20-BC3E700FE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11" y="2018019"/>
            <a:ext cx="5201475" cy="3858912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427209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277D2-F60F-4258-BDD0-67CE0DCE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Fonctions anonymes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9A21D-6B6B-4392-BD7C-A99CF07F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Ce serait bien de pouvoir </a:t>
            </a:r>
            <a:r>
              <a:rPr lang="fr-CA" b="1"/>
              <a:t>trier nos fleurs </a:t>
            </a:r>
            <a:r>
              <a:rPr lang="fr-CA"/>
              <a:t>avec d’autres types de </a:t>
            </a:r>
            <a:r>
              <a:rPr lang="fr-CA" b="1"/>
              <a:t>filtre</a:t>
            </a:r>
            <a:r>
              <a:rPr lang="fr-CA"/>
              <a:t> sans avoir à créer une </a:t>
            </a:r>
            <a:r>
              <a:rPr lang="fr-CA" b="1"/>
              <a:t>action</a:t>
            </a:r>
            <a:r>
              <a:rPr lang="fr-CA"/>
              <a:t> dans notre</a:t>
            </a:r>
            <a:r>
              <a:rPr lang="fr-CA" b="1"/>
              <a:t> contrôleur </a:t>
            </a:r>
            <a:r>
              <a:rPr lang="fr-CA"/>
              <a:t>pour chaque filtre imaginable.</a:t>
            </a:r>
          </a:p>
          <a:p>
            <a:pPr lvl="1"/>
            <a:r>
              <a:rPr lang="fr-CA"/>
              <a:t>Tout d’abord, envoyons le filtrage selon la date dans une fonction séparée de l’</a:t>
            </a:r>
            <a:r>
              <a:rPr lang="fr-CA" b="1"/>
              <a:t>action </a:t>
            </a:r>
            <a:r>
              <a:rPr lang="fr-CA"/>
              <a:t>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FBB210-61AD-47E3-B41D-B5AA75E0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25" y="3130508"/>
            <a:ext cx="4594193" cy="209024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75319133-24F5-40F8-9AAA-A6457B4E4A5B}"/>
              </a:ext>
            </a:extLst>
          </p:cNvPr>
          <p:cNvSpPr/>
          <p:nvPr/>
        </p:nvSpPr>
        <p:spPr>
          <a:xfrm>
            <a:off x="5486399" y="3819669"/>
            <a:ext cx="868680" cy="711926"/>
          </a:xfrm>
          <a:prstGeom prst="rightArrow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31444D9-74E5-4060-98C6-5EA096FBF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61" y="2828108"/>
            <a:ext cx="5112848" cy="3290072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7CEB346-FA1B-436C-8D4A-0FA8739B6311}"/>
              </a:ext>
            </a:extLst>
          </p:cNvPr>
          <p:cNvSpPr txBox="1"/>
          <p:nvPr/>
        </p:nvSpPr>
        <p:spPr>
          <a:xfrm>
            <a:off x="2259874" y="5555352"/>
            <a:ext cx="424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>
                <a:solidFill>
                  <a:srgbClr val="8197B6"/>
                </a:solidFill>
              </a:rPr>
              <a:t>IEnumerable&lt;&gt;</a:t>
            </a:r>
            <a:r>
              <a:rPr lang="fr-CA" sz="1200">
                <a:solidFill>
                  <a:srgbClr val="8197B6"/>
                </a:solidFill>
              </a:rPr>
              <a:t> est un interface. L’output peut être une List, LinkedList, Array, etc.. car ils sont tous associés à l’interface </a:t>
            </a:r>
            <a:r>
              <a:rPr lang="fr-CA" sz="1200" b="1">
                <a:solidFill>
                  <a:srgbClr val="8197B6"/>
                </a:solidFill>
              </a:rPr>
              <a:t>IEnumerable&lt;&gt;</a:t>
            </a:r>
            <a:r>
              <a:rPr lang="fr-CA" sz="1200">
                <a:solidFill>
                  <a:srgbClr val="8197B6"/>
                </a:solidFill>
              </a:rPr>
              <a:t>. En gros, ici, on peut retourner une </a:t>
            </a:r>
            <a:r>
              <a:rPr lang="fr-CA" sz="1200" b="1">
                <a:solidFill>
                  <a:srgbClr val="8197B6"/>
                </a:solidFill>
              </a:rPr>
              <a:t>List&lt;Flower&gt;</a:t>
            </a:r>
            <a:r>
              <a:rPr lang="fr-CA" sz="1200">
                <a:solidFill>
                  <a:srgbClr val="8197B6"/>
                </a:solidFill>
              </a:rPr>
              <a:t>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B3CFB66-2BCC-4451-8280-C3448F76DFE5}"/>
              </a:ext>
            </a:extLst>
          </p:cNvPr>
          <p:cNvCxnSpPr>
            <a:cxnSpLocks/>
          </p:cNvCxnSpPr>
          <p:nvPr/>
        </p:nvCxnSpPr>
        <p:spPr>
          <a:xfrm flipV="1">
            <a:off x="5931061" y="4175632"/>
            <a:ext cx="1279636" cy="1346923"/>
          </a:xfrm>
          <a:prstGeom prst="straightConnector1">
            <a:avLst/>
          </a:prstGeom>
          <a:ln w="38100">
            <a:solidFill>
              <a:srgbClr val="8197B6">
                <a:alpha val="4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277D2-F60F-4258-BDD0-67CE0DCE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Fonctions anonymes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9A21D-6B6B-4392-BD7C-A99CF07F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Ensuite, ce serait bien que notre </a:t>
            </a:r>
            <a:r>
              <a:rPr lang="fr-CA" b="1"/>
              <a:t>fonction de tri </a:t>
            </a:r>
            <a:r>
              <a:rPr lang="fr-CA"/>
              <a:t>permette de trier selon plusieurs critères différents sans avoir à créer une fonction complète à chaque fois.</a:t>
            </a:r>
          </a:p>
          <a:p>
            <a:pPr lvl="1"/>
            <a:r>
              <a:rPr lang="fr-CA"/>
              <a:t> Notre fonction de tri va accepter </a:t>
            </a:r>
            <a:r>
              <a:rPr lang="fr-CA" b="1"/>
              <a:t>en argument </a:t>
            </a:r>
            <a:r>
              <a:rPr lang="fr-CA"/>
              <a:t>une </a:t>
            </a:r>
            <a:r>
              <a:rPr lang="fr-CA" b="1">
                <a:solidFill>
                  <a:srgbClr val="F75A3B"/>
                </a:solidFill>
              </a:rPr>
              <a:t>fonction</a:t>
            </a:r>
            <a:r>
              <a:rPr lang="fr-CA"/>
              <a:t> qui sert de </a:t>
            </a:r>
            <a:r>
              <a:rPr lang="fr-CA" b="1"/>
              <a:t>condition</a:t>
            </a:r>
            <a:r>
              <a:rPr lang="fr-CA"/>
              <a:t> ! On ajoute un argument à la déclaration de la fonction: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0A2715-F2A1-4C69-8194-26560D85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7" y="3125670"/>
            <a:ext cx="9069066" cy="3715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78C9B50-6F20-43B0-93A7-46664CDCF25E}"/>
              </a:ext>
            </a:extLst>
          </p:cNvPr>
          <p:cNvSpPr txBox="1"/>
          <p:nvPr/>
        </p:nvSpPr>
        <p:spPr>
          <a:xfrm>
            <a:off x="3333205" y="4144582"/>
            <a:ext cx="534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sz="2400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CA" sz="2400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Flower</a:t>
            </a:r>
            <a:r>
              <a:rPr lang="fr-CA" sz="2400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24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CA" sz="2400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filter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539E7F-5D12-46B6-AB76-86B46CBB7E11}"/>
              </a:ext>
            </a:extLst>
          </p:cNvPr>
          <p:cNvSpPr txBox="1"/>
          <p:nvPr/>
        </p:nvSpPr>
        <p:spPr>
          <a:xfrm>
            <a:off x="758101" y="5022273"/>
            <a:ext cx="287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L’argument est une </a:t>
            </a:r>
            <a:r>
              <a:rPr lang="fr-CA" b="1">
                <a:solidFill>
                  <a:srgbClr val="8197B6"/>
                </a:solidFill>
              </a:rPr>
              <a:t>fonction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FAA1E1-8844-48CE-8E38-BE33E4B9F094}"/>
              </a:ext>
            </a:extLst>
          </p:cNvPr>
          <p:cNvCxnSpPr>
            <a:cxnSpLocks/>
          </p:cNvCxnSpPr>
          <p:nvPr/>
        </p:nvCxnSpPr>
        <p:spPr>
          <a:xfrm flipV="1">
            <a:off x="3044962" y="4573622"/>
            <a:ext cx="586512" cy="504096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3DCCF41F-D159-41D9-8AA1-9366685789B4}"/>
              </a:ext>
            </a:extLst>
          </p:cNvPr>
          <p:cNvSpPr txBox="1"/>
          <p:nvPr/>
        </p:nvSpPr>
        <p:spPr>
          <a:xfrm>
            <a:off x="3631474" y="5414376"/>
            <a:ext cx="270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La fonction en question demande un argument de type « </a:t>
            </a:r>
            <a:r>
              <a:rPr lang="fr-CA" b="1">
                <a:solidFill>
                  <a:srgbClr val="8197B6"/>
                </a:solidFill>
              </a:rPr>
              <a:t>Flower</a:t>
            </a:r>
            <a:r>
              <a:rPr lang="fr-CA">
                <a:solidFill>
                  <a:srgbClr val="8197B6"/>
                </a:solidFill>
              </a:rPr>
              <a:t> »</a:t>
            </a:r>
            <a:endParaRPr lang="fr-CA" b="1">
              <a:solidFill>
                <a:srgbClr val="8197B6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38DB0D5-700D-4140-9EDC-90DD951C1F22}"/>
              </a:ext>
            </a:extLst>
          </p:cNvPr>
          <p:cNvCxnSpPr>
            <a:cxnSpLocks/>
          </p:cNvCxnSpPr>
          <p:nvPr/>
        </p:nvCxnSpPr>
        <p:spPr>
          <a:xfrm flipV="1">
            <a:off x="4677160" y="4582301"/>
            <a:ext cx="184400" cy="832075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939BF93-BA95-41D1-9CF8-F5A84D112829}"/>
              </a:ext>
            </a:extLst>
          </p:cNvPr>
          <p:cNvSpPr txBox="1"/>
          <p:nvPr/>
        </p:nvSpPr>
        <p:spPr>
          <a:xfrm>
            <a:off x="6396902" y="5448104"/>
            <a:ext cx="270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La fonction retourne un </a:t>
            </a:r>
            <a:r>
              <a:rPr lang="fr-CA" b="1">
                <a:solidFill>
                  <a:srgbClr val="8197B6"/>
                </a:solidFill>
              </a:rPr>
              <a:t>booléen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E610CBD-E5CD-480C-9C8C-E8FA902B3576}"/>
              </a:ext>
            </a:extLst>
          </p:cNvPr>
          <p:cNvCxnSpPr>
            <a:cxnSpLocks/>
          </p:cNvCxnSpPr>
          <p:nvPr/>
        </p:nvCxnSpPr>
        <p:spPr>
          <a:xfrm flipH="1" flipV="1">
            <a:off x="6153695" y="4582303"/>
            <a:ext cx="475705" cy="783273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31C9016D-7A05-4BB6-AAD9-28CD87185F1E}"/>
              </a:ext>
            </a:extLst>
          </p:cNvPr>
          <p:cNvSpPr txBox="1"/>
          <p:nvPr/>
        </p:nvSpPr>
        <p:spPr>
          <a:xfrm>
            <a:off x="9104812" y="4339054"/>
            <a:ext cx="3187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C’est le nom (choisi arbitrairement) qui représentera la fonction fournie en argument dans le corps de notre fonction FlowerFilter</a:t>
            </a:r>
            <a:endParaRPr lang="fr-CA" b="1">
              <a:solidFill>
                <a:srgbClr val="8197B6"/>
              </a:solidFill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BF2BA29-0272-4242-A38F-F46A15A0D661}"/>
              </a:ext>
            </a:extLst>
          </p:cNvPr>
          <p:cNvCxnSpPr>
            <a:cxnSpLocks/>
          </p:cNvCxnSpPr>
          <p:nvPr/>
        </p:nvCxnSpPr>
        <p:spPr>
          <a:xfrm flipH="1" flipV="1">
            <a:off x="7408363" y="4569890"/>
            <a:ext cx="1555795" cy="255780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AFE39D2-EE66-4A2B-A40B-48B449A2C0D8}"/>
              </a:ext>
            </a:extLst>
          </p:cNvPr>
          <p:cNvSpPr/>
          <p:nvPr/>
        </p:nvSpPr>
        <p:spPr>
          <a:xfrm>
            <a:off x="1652907" y="3429000"/>
            <a:ext cx="225540" cy="148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15295A-73F8-4ADB-AAB6-4B725BEC5500}"/>
              </a:ext>
            </a:extLst>
          </p:cNvPr>
          <p:cNvSpPr/>
          <p:nvPr/>
        </p:nvSpPr>
        <p:spPr>
          <a:xfrm>
            <a:off x="1585851" y="3125670"/>
            <a:ext cx="815973" cy="148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1EA3B-2E1A-4565-AA4B-44A92E307EDE}"/>
              </a:ext>
            </a:extLst>
          </p:cNvPr>
          <p:cNvSpPr/>
          <p:nvPr/>
        </p:nvSpPr>
        <p:spPr>
          <a:xfrm>
            <a:off x="7997953" y="3150947"/>
            <a:ext cx="2426194" cy="346250"/>
          </a:xfrm>
          <a:prstGeom prst="rect">
            <a:avLst/>
          </a:prstGeom>
          <a:noFill/>
          <a:ln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5513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9106382D-FB6A-4F64-B701-C17A061A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78" y="2143391"/>
            <a:ext cx="5186390" cy="1027791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B1277D2-F60F-4258-BDD0-67CE0DCE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Fonctions anonymes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9A21D-6B6B-4392-BD7C-A99CF07F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On utilise </a:t>
            </a:r>
            <a:r>
              <a:rPr lang="fr-CA" b="1">
                <a:solidFill>
                  <a:srgbClr val="F75A3B"/>
                </a:solidFill>
              </a:rPr>
              <a:t>Invoke() </a:t>
            </a:r>
            <a:r>
              <a:rPr lang="fr-CA"/>
              <a:t>pour appeler la fonction passée en argument dans notre fonction de filtre.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671C12-9910-492B-9D16-EC4A982A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54" y="3858798"/>
            <a:ext cx="6501168" cy="2088923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5FCA1B-067B-4AA3-B741-029BC0ABC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099" y="1794176"/>
            <a:ext cx="3836169" cy="1634824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F2D8FB8-102E-433C-806F-11B93D74443A}"/>
              </a:ext>
            </a:extLst>
          </p:cNvPr>
          <p:cNvCxnSpPr>
            <a:cxnSpLocks/>
          </p:cNvCxnSpPr>
          <p:nvPr/>
        </p:nvCxnSpPr>
        <p:spPr>
          <a:xfrm flipH="1">
            <a:off x="6146074" y="2060157"/>
            <a:ext cx="1495697" cy="483326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B939F54-EBF5-4A5A-831C-5DC1C9A559A6}"/>
              </a:ext>
            </a:extLst>
          </p:cNvPr>
          <p:cNvCxnSpPr>
            <a:cxnSpLocks/>
          </p:cNvCxnSpPr>
          <p:nvPr/>
        </p:nvCxnSpPr>
        <p:spPr>
          <a:xfrm flipH="1">
            <a:off x="3069773" y="4206239"/>
            <a:ext cx="3487782" cy="697020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B5ABAC2-B3E1-40AC-8248-7EEF2368D15E}"/>
              </a:ext>
            </a:extLst>
          </p:cNvPr>
          <p:cNvSpPr txBox="1"/>
          <p:nvPr/>
        </p:nvSpPr>
        <p:spPr>
          <a:xfrm>
            <a:off x="7236823" y="3546566"/>
            <a:ext cx="4663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F75A3B"/>
                </a:solidFill>
              </a:rPr>
              <a:t>DateFilter</a:t>
            </a:r>
            <a:r>
              <a:rPr lang="fr-CA" sz="1600">
                <a:solidFill>
                  <a:srgbClr val="8197B6"/>
                </a:solidFill>
              </a:rPr>
              <a:t> est une fonction qui prend un objet « </a:t>
            </a:r>
            <a:r>
              <a:rPr lang="fr-CA" sz="1600" b="1">
                <a:solidFill>
                  <a:srgbClr val="8197B6"/>
                </a:solidFill>
              </a:rPr>
              <a:t>Flower</a:t>
            </a:r>
            <a:r>
              <a:rPr lang="fr-CA" sz="1600">
                <a:solidFill>
                  <a:srgbClr val="8197B6"/>
                </a:solidFill>
              </a:rPr>
              <a:t> » en </a:t>
            </a:r>
            <a:r>
              <a:rPr lang="fr-CA" sz="1600" b="1">
                <a:solidFill>
                  <a:srgbClr val="8197B6"/>
                </a:solidFill>
              </a:rPr>
              <a:t>argument</a:t>
            </a:r>
            <a:r>
              <a:rPr lang="fr-CA" sz="1600">
                <a:solidFill>
                  <a:srgbClr val="8197B6"/>
                </a:solidFill>
              </a:rPr>
              <a:t> et </a:t>
            </a:r>
            <a:r>
              <a:rPr lang="fr-CA" sz="1600" b="1">
                <a:solidFill>
                  <a:srgbClr val="8197B6"/>
                </a:solidFill>
              </a:rPr>
              <a:t>retourne</a:t>
            </a:r>
            <a:r>
              <a:rPr lang="fr-CA" sz="1600">
                <a:solidFill>
                  <a:srgbClr val="8197B6"/>
                </a:solidFill>
              </a:rPr>
              <a:t> </a:t>
            </a:r>
            <a:r>
              <a:rPr lang="fr-CA" sz="1600" b="1" i="1">
                <a:solidFill>
                  <a:srgbClr val="8197B6"/>
                </a:solidFill>
              </a:rPr>
              <a:t>true</a:t>
            </a:r>
            <a:r>
              <a:rPr lang="fr-CA" sz="1600">
                <a:solidFill>
                  <a:srgbClr val="8197B6"/>
                </a:solidFill>
              </a:rPr>
              <a:t> si l’attribut </a:t>
            </a:r>
            <a:r>
              <a:rPr lang="fr-CA" sz="1600" b="1">
                <a:solidFill>
                  <a:srgbClr val="8197B6"/>
                </a:solidFill>
              </a:rPr>
              <a:t>LastPickup </a:t>
            </a:r>
            <a:r>
              <a:rPr lang="fr-CA" sz="1600">
                <a:solidFill>
                  <a:srgbClr val="8197B6"/>
                </a:solidFill>
              </a:rPr>
              <a:t>de l’objet est </a:t>
            </a:r>
            <a:r>
              <a:rPr lang="fr-CA" sz="1600" b="1">
                <a:solidFill>
                  <a:srgbClr val="8197B6"/>
                </a:solidFill>
              </a:rPr>
              <a:t>supérieur </a:t>
            </a:r>
            <a:r>
              <a:rPr lang="fr-CA" sz="1600">
                <a:solidFill>
                  <a:srgbClr val="8197B6"/>
                </a:solidFill>
              </a:rPr>
              <a:t>au 15 mars 2021.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006F146-5284-439A-BF13-A71E6938FF44}"/>
              </a:ext>
            </a:extLst>
          </p:cNvPr>
          <p:cNvSpPr txBox="1"/>
          <p:nvPr/>
        </p:nvSpPr>
        <p:spPr>
          <a:xfrm>
            <a:off x="7236823" y="4903259"/>
            <a:ext cx="4663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F75A3B"/>
                </a:solidFill>
              </a:rPr>
              <a:t>filter.Invoke(…) </a:t>
            </a:r>
            <a:r>
              <a:rPr lang="fr-CA" sz="1600">
                <a:solidFill>
                  <a:srgbClr val="8197B6"/>
                </a:solidFill>
              </a:rPr>
              <a:t>permet d’appeler la fonction </a:t>
            </a:r>
            <a:r>
              <a:rPr lang="fr-CA" sz="1600" b="1">
                <a:solidFill>
                  <a:srgbClr val="8197B6"/>
                </a:solidFill>
              </a:rPr>
              <a:t>DateFilter</a:t>
            </a:r>
            <a:r>
              <a:rPr lang="fr-CA" sz="1600">
                <a:solidFill>
                  <a:srgbClr val="8197B6"/>
                </a:solidFill>
              </a:rPr>
              <a:t> en lui passant un argument de notre choix. (Ici, une fleur à l’</a:t>
            </a:r>
            <a:r>
              <a:rPr lang="fr-CA" sz="1600" b="1">
                <a:solidFill>
                  <a:srgbClr val="8197B6"/>
                </a:solidFill>
              </a:rPr>
              <a:t>index</a:t>
            </a:r>
            <a:r>
              <a:rPr lang="fr-CA" sz="1600">
                <a:solidFill>
                  <a:srgbClr val="8197B6"/>
                </a:solidFill>
              </a:rPr>
              <a:t> </a:t>
            </a:r>
            <a:r>
              <a:rPr lang="fr-CA" sz="1600" b="1">
                <a:solidFill>
                  <a:srgbClr val="8197B6"/>
                </a:solidFill>
              </a:rPr>
              <a:t>i</a:t>
            </a:r>
            <a:r>
              <a:rPr lang="fr-CA" sz="1600">
                <a:solidFill>
                  <a:srgbClr val="8197B6"/>
                </a:solidFill>
              </a:rPr>
              <a:t> dans la «</a:t>
            </a:r>
            <a:r>
              <a:rPr lang="fr-CA" sz="1600" b="1">
                <a:solidFill>
                  <a:srgbClr val="8197B6"/>
                </a:solidFill>
              </a:rPr>
              <a:t> list </a:t>
            </a:r>
            <a:r>
              <a:rPr lang="fr-CA" sz="1600">
                <a:solidFill>
                  <a:srgbClr val="8197B6"/>
                </a:solidFill>
              </a:rPr>
              <a:t>»)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C6AC30D-E0DA-4121-AC48-1B9FF6E6BC01}"/>
              </a:ext>
            </a:extLst>
          </p:cNvPr>
          <p:cNvSpPr txBox="1"/>
          <p:nvPr/>
        </p:nvSpPr>
        <p:spPr>
          <a:xfrm>
            <a:off x="942703" y="3214057"/>
            <a:ext cx="6294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8197B6"/>
                </a:solidFill>
              </a:rPr>
              <a:t>Ci-dessus, on appelle la fonction « </a:t>
            </a:r>
            <a:r>
              <a:rPr lang="fr-CA" sz="1600" b="1">
                <a:solidFill>
                  <a:srgbClr val="8197B6"/>
                </a:solidFill>
              </a:rPr>
              <a:t>FlowerFilter</a:t>
            </a:r>
            <a:r>
              <a:rPr lang="fr-CA" sz="1600">
                <a:solidFill>
                  <a:srgbClr val="8197B6"/>
                </a:solidFill>
              </a:rPr>
              <a:t> » en lui fournissant en argument la </a:t>
            </a:r>
            <a:r>
              <a:rPr lang="fr-CA" sz="1600" b="1">
                <a:solidFill>
                  <a:srgbClr val="8197B6"/>
                </a:solidFill>
              </a:rPr>
              <a:t>liste</a:t>
            </a:r>
            <a:r>
              <a:rPr lang="fr-CA" sz="1600">
                <a:solidFill>
                  <a:srgbClr val="8197B6"/>
                </a:solidFill>
              </a:rPr>
              <a:t> initiale de fleurs et la fonction « </a:t>
            </a:r>
            <a:r>
              <a:rPr lang="fr-CA" sz="1600" b="1">
                <a:solidFill>
                  <a:srgbClr val="8197B6"/>
                </a:solidFill>
              </a:rPr>
              <a:t>DateFilter</a:t>
            </a:r>
            <a:r>
              <a:rPr lang="fr-CA" sz="1600">
                <a:solidFill>
                  <a:srgbClr val="8197B6"/>
                </a:solidFill>
              </a:rPr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173560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277D2-F60F-4258-BDD0-67CE0DCE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Fonctions anonymes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9A21D-6B6B-4392-BD7C-A99CF07F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On peut simplifier un peu notre manière d’écrire la méthode </a:t>
            </a:r>
            <a:r>
              <a:rPr lang="fr-CA" b="1"/>
              <a:t>DateFilter</a:t>
            </a:r>
            <a:r>
              <a:rPr lang="fr-CA"/>
              <a:t> …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pPr marL="0" indent="0">
              <a:buNone/>
            </a:pPr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0CCB50-997B-4CFD-B3BB-BF7FCECEC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278" y="2399266"/>
            <a:ext cx="4944165" cy="106694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787E260-4213-44F0-AB3C-030DE8B4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7" y="2109786"/>
            <a:ext cx="3836169" cy="1634824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342BB98C-E059-4382-8738-2C95784042E8}"/>
              </a:ext>
            </a:extLst>
          </p:cNvPr>
          <p:cNvSpPr/>
          <p:nvPr/>
        </p:nvSpPr>
        <p:spPr>
          <a:xfrm>
            <a:off x="5285612" y="2571235"/>
            <a:ext cx="868680" cy="711926"/>
          </a:xfrm>
          <a:prstGeom prst="rightArrow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329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277D2-F60F-4258-BDD0-67CE0DCE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Fonctions anonymes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9A21D-6B6B-4392-BD7C-A99CF07F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>
                <a:solidFill>
                  <a:srgbClr val="F75A3B"/>
                </a:solidFill>
              </a:rPr>
              <a:t>Fonction anonyme</a:t>
            </a:r>
          </a:p>
          <a:p>
            <a:pPr lvl="1"/>
            <a:r>
              <a:rPr lang="fr-CA"/>
              <a:t> Quand on a besoin d’une </a:t>
            </a:r>
            <a:r>
              <a:rPr lang="fr-CA" b="1"/>
              <a:t>méthode</a:t>
            </a:r>
            <a:r>
              <a:rPr lang="fr-CA"/>
              <a:t> « On the spot » et qu’il n’est pas pertinent d’en créer une… voici comment faire :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On peut directement insérer une « </a:t>
            </a:r>
            <a:r>
              <a:rPr lang="fr-CA" b="1"/>
              <a:t>Fonction anonyme </a:t>
            </a:r>
            <a:r>
              <a:rPr lang="fr-CA"/>
              <a:t>» en tant qu’</a:t>
            </a:r>
            <a:r>
              <a:rPr lang="fr-CA" b="1"/>
              <a:t>argument</a:t>
            </a:r>
            <a:r>
              <a:rPr lang="fr-CA"/>
              <a:t> dans notre appel de la méthode </a:t>
            </a:r>
            <a:r>
              <a:rPr lang="fr-CA" b="1"/>
              <a:t>FlowerFilter</a:t>
            </a:r>
            <a:r>
              <a:rPr lang="fr-CA"/>
              <a:t>.</a:t>
            </a:r>
          </a:p>
          <a:p>
            <a:pPr lvl="1"/>
            <a:r>
              <a:rPr lang="fr-CA"/>
              <a:t> Il faut respecter la forme suivante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FC150C-DE9B-45E2-B9F1-12F36824C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5" y="3429000"/>
            <a:ext cx="11060068" cy="381053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6A66F3A-E547-4058-BA52-E828ACCB3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943" y="2366257"/>
            <a:ext cx="5830114" cy="362001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8" name="Flèche : bas 7">
            <a:extLst>
              <a:ext uri="{FF2B5EF4-FFF2-40B4-BE49-F238E27FC236}">
                <a16:creationId xmlns:a16="http://schemas.microsoft.com/office/drawing/2014/main" id="{63CFA754-E13F-4B33-94D8-F3C56A25D38B}"/>
              </a:ext>
            </a:extLst>
          </p:cNvPr>
          <p:cNvSpPr/>
          <p:nvPr/>
        </p:nvSpPr>
        <p:spPr>
          <a:xfrm>
            <a:off x="5508171" y="2867297"/>
            <a:ext cx="1175657" cy="431074"/>
          </a:xfrm>
          <a:prstGeom prst="downArrow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3B71E1-05DE-4077-ABF3-74187D88A1E5}"/>
              </a:ext>
            </a:extLst>
          </p:cNvPr>
          <p:cNvSpPr/>
          <p:nvPr/>
        </p:nvSpPr>
        <p:spPr>
          <a:xfrm>
            <a:off x="7765869" y="2366257"/>
            <a:ext cx="973182" cy="362001"/>
          </a:xfrm>
          <a:prstGeom prst="rect">
            <a:avLst/>
          </a:prstGeom>
          <a:noFill/>
          <a:ln w="38100"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0DEEDC-476A-40EB-A9EF-0E3CAA6A9F84}"/>
              </a:ext>
            </a:extLst>
          </p:cNvPr>
          <p:cNvSpPr/>
          <p:nvPr/>
        </p:nvSpPr>
        <p:spPr>
          <a:xfrm>
            <a:off x="5155473" y="3448052"/>
            <a:ext cx="6072053" cy="362001"/>
          </a:xfrm>
          <a:prstGeom prst="rect">
            <a:avLst/>
          </a:prstGeom>
          <a:noFill/>
          <a:ln w="38100"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8D9A699-06A1-4E77-ADDD-4AACF6F663BE}"/>
              </a:ext>
            </a:extLst>
          </p:cNvPr>
          <p:cNvSpPr txBox="1"/>
          <p:nvPr/>
        </p:nvSpPr>
        <p:spPr>
          <a:xfrm>
            <a:off x="1345474" y="5608008"/>
            <a:ext cx="996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CA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argument, </a:t>
            </a:r>
            <a:r>
              <a:rPr lang="fr-CA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CA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argument, …) </a:t>
            </a:r>
            <a:r>
              <a:rPr lang="fr-CA" b="1">
                <a:solidFill>
                  <a:srgbClr val="F75A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CA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fr-CA" b="1">
                <a:solidFill>
                  <a:srgbClr val="F75A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CA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; }</a:t>
            </a:r>
          </a:p>
        </p:txBody>
      </p:sp>
    </p:spTree>
    <p:extLst>
      <p:ext uri="{BB962C8B-B14F-4D97-AF65-F5344CB8AC3E}">
        <p14:creationId xmlns:p14="http://schemas.microsoft.com/office/powerpoint/2010/main" val="73487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F252F-A9AC-4AB7-8B21-A941CEF1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Menu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795AE5-833C-4ACF-B829-72695A7D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Injection de dépendances</a:t>
            </a:r>
          </a:p>
          <a:p>
            <a:pPr lvl="1"/>
            <a:r>
              <a:rPr lang="fr-CA"/>
              <a:t>Instance unique d’une base de données</a:t>
            </a:r>
            <a:endParaRPr lang="fr-CA">
              <a:solidFill>
                <a:srgbClr val="8197B6"/>
              </a:solidFill>
            </a:endParaRPr>
          </a:p>
          <a:p>
            <a:r>
              <a:rPr lang="fr-CA">
                <a:solidFill>
                  <a:srgbClr val="8197B6"/>
                </a:solidFill>
              </a:rPr>
              <a:t> Fonctions anonymes</a:t>
            </a:r>
          </a:p>
          <a:p>
            <a:pPr lvl="1"/>
            <a:r>
              <a:rPr lang="fr-CA">
                <a:solidFill>
                  <a:srgbClr val="8197B6"/>
                </a:solidFill>
              </a:rPr>
              <a:t>Des fonctions « On the spot » en C#</a:t>
            </a:r>
          </a:p>
          <a:p>
            <a:r>
              <a:rPr lang="fr-CA">
                <a:solidFill>
                  <a:srgbClr val="81ADB6"/>
                </a:solidFill>
              </a:rPr>
              <a:t> Introduction à LINQ</a:t>
            </a:r>
          </a:p>
          <a:p>
            <a:pPr lvl="1"/>
            <a:r>
              <a:rPr lang="fr-CA">
                <a:solidFill>
                  <a:srgbClr val="81ADB6"/>
                </a:solidFill>
              </a:rPr>
              <a:t>Requêtes d’interrogation de données</a:t>
            </a:r>
          </a:p>
          <a:p>
            <a:r>
              <a:rPr lang="fr-CA">
                <a:solidFill>
                  <a:srgbClr val="A785B8"/>
                </a:solidFill>
              </a:rPr>
              <a:t> Opérateurs LINQ</a:t>
            </a:r>
          </a:p>
          <a:p>
            <a:pPr lvl="1"/>
            <a:r>
              <a:rPr lang="fr-CA">
                <a:solidFill>
                  <a:srgbClr val="A785B8"/>
                </a:solidFill>
              </a:rPr>
              <a:t>En veux-tu en v’là</a:t>
            </a:r>
          </a:p>
          <a:p>
            <a:r>
              <a:rPr lang="fr-CA">
                <a:solidFill>
                  <a:srgbClr val="B681AE"/>
                </a:solidFill>
              </a:rPr>
              <a:t> Conversion d’IEnumerable&lt;&gt;</a:t>
            </a:r>
          </a:p>
          <a:p>
            <a:r>
              <a:rPr lang="fr-CA">
                <a:solidFill>
                  <a:srgbClr val="A785B8"/>
                </a:solidFill>
              </a:rPr>
              <a:t> Opérateurs LINQ pas à l’étude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8572F1A-9EE4-497D-94DF-28477E9CE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91" y="2874332"/>
            <a:ext cx="625684" cy="49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01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277D2-F60F-4258-BDD0-67CE0DCE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Fonctions anonymes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9A21D-6B6B-4392-BD7C-A99CF07F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>
                <a:solidFill>
                  <a:srgbClr val="F75A3B"/>
                </a:solidFill>
              </a:rPr>
              <a:t>Fonction anonyme</a:t>
            </a:r>
          </a:p>
          <a:p>
            <a:pPr lvl="1"/>
            <a:r>
              <a:rPr lang="fr-CA"/>
              <a:t>  On a donc transformé notre méthode </a:t>
            </a:r>
            <a:r>
              <a:rPr lang="fr-CA" b="1"/>
              <a:t>DateFilter</a:t>
            </a:r>
            <a:r>
              <a:rPr lang="fr-CA"/>
              <a:t> en </a:t>
            </a:r>
            <a:r>
              <a:rPr lang="fr-CA" b="1"/>
              <a:t>fonction anonyme</a:t>
            </a:r>
            <a:r>
              <a:rPr lang="fr-CA"/>
              <a:t>, ainsi on peut la retirer de notre programme.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Le format des </a:t>
            </a:r>
            <a:r>
              <a:rPr lang="fr-CA" b="1"/>
              <a:t>fonctions anonymes </a:t>
            </a:r>
            <a:r>
              <a:rPr lang="fr-CA"/>
              <a:t>permet même de retirer le </a:t>
            </a:r>
            <a:r>
              <a:rPr lang="fr-CA" b="1"/>
              <a:t>type de l’argument</a:t>
            </a:r>
            <a:r>
              <a:rPr lang="fr-CA"/>
              <a:t> attendu, </a:t>
            </a:r>
            <a:r>
              <a:rPr lang="fr-CA" b="1"/>
              <a:t>return</a:t>
            </a:r>
            <a:r>
              <a:rPr lang="fr-CA"/>
              <a:t>, le </a:t>
            </a:r>
            <a:r>
              <a:rPr lang="fr-CA" b="1"/>
              <a:t>point-virgule</a:t>
            </a:r>
            <a:r>
              <a:rPr lang="fr-CA"/>
              <a:t> et les accolades 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DD2E17-32FE-4A2A-8BF8-760286FEC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76" y="3906118"/>
            <a:ext cx="11060068" cy="381053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FB4DA52-271A-487F-B6FB-2E2EEDDAB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412" y="2303897"/>
            <a:ext cx="4944165" cy="106694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6D3C2B-E280-4A92-8EAE-8869E4F549AD}"/>
              </a:ext>
            </a:extLst>
          </p:cNvPr>
          <p:cNvSpPr/>
          <p:nvPr/>
        </p:nvSpPr>
        <p:spPr>
          <a:xfrm>
            <a:off x="3879668" y="2599509"/>
            <a:ext cx="4813663" cy="724988"/>
          </a:xfrm>
          <a:prstGeom prst="rect">
            <a:avLst/>
          </a:prstGeom>
          <a:noFill/>
          <a:ln w="34925"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52E94-5E1F-4189-BC28-802C484A15D5}"/>
              </a:ext>
            </a:extLst>
          </p:cNvPr>
          <p:cNvSpPr/>
          <p:nvPr/>
        </p:nvSpPr>
        <p:spPr>
          <a:xfrm>
            <a:off x="5998029" y="2370909"/>
            <a:ext cx="977538" cy="237304"/>
          </a:xfrm>
          <a:prstGeom prst="rect">
            <a:avLst/>
          </a:prstGeom>
          <a:noFill/>
          <a:ln w="34925"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5B473-FD09-48FC-A03D-149457FBFE82}"/>
              </a:ext>
            </a:extLst>
          </p:cNvPr>
          <p:cNvSpPr/>
          <p:nvPr/>
        </p:nvSpPr>
        <p:spPr>
          <a:xfrm>
            <a:off x="5111930" y="3983730"/>
            <a:ext cx="977538" cy="237304"/>
          </a:xfrm>
          <a:prstGeom prst="rect">
            <a:avLst/>
          </a:prstGeom>
          <a:noFill/>
          <a:ln w="34925"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682B7-4468-4836-9DDF-FCB1481BEE14}"/>
              </a:ext>
            </a:extLst>
          </p:cNvPr>
          <p:cNvSpPr/>
          <p:nvPr/>
        </p:nvSpPr>
        <p:spPr>
          <a:xfrm>
            <a:off x="6396445" y="3945949"/>
            <a:ext cx="4818018" cy="275085"/>
          </a:xfrm>
          <a:prstGeom prst="rect">
            <a:avLst/>
          </a:prstGeom>
          <a:noFill/>
          <a:ln w="34925"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C6A7430-664D-4433-A21D-4DF82B1DD8BC}"/>
              </a:ext>
            </a:extLst>
          </p:cNvPr>
          <p:cNvCxnSpPr>
            <a:cxnSpLocks/>
          </p:cNvCxnSpPr>
          <p:nvPr/>
        </p:nvCxnSpPr>
        <p:spPr>
          <a:xfrm>
            <a:off x="7334794" y="3208500"/>
            <a:ext cx="274320" cy="611229"/>
          </a:xfrm>
          <a:prstGeom prst="straightConnector1">
            <a:avLst/>
          </a:prstGeom>
          <a:ln w="57150">
            <a:solidFill>
              <a:srgbClr val="8197B6">
                <a:alpha val="61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81BCF75-5EB9-413C-844D-E1C908F8EF85}"/>
              </a:ext>
            </a:extLst>
          </p:cNvPr>
          <p:cNvCxnSpPr>
            <a:cxnSpLocks/>
          </p:cNvCxnSpPr>
          <p:nvPr/>
        </p:nvCxnSpPr>
        <p:spPr>
          <a:xfrm flipH="1">
            <a:off x="5764332" y="2608213"/>
            <a:ext cx="422999" cy="1231768"/>
          </a:xfrm>
          <a:prstGeom prst="straightConnector1">
            <a:avLst/>
          </a:prstGeom>
          <a:ln w="57150">
            <a:solidFill>
              <a:srgbClr val="8197B6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E79AB7BE-6EEE-4AFE-B0B4-A701B62A1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476" y="5411328"/>
            <a:ext cx="9040487" cy="285790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D26FE25-DA8F-4A28-8287-62B6DFE40DEF}"/>
              </a:ext>
            </a:extLst>
          </p:cNvPr>
          <p:cNvSpPr/>
          <p:nvPr/>
        </p:nvSpPr>
        <p:spPr>
          <a:xfrm>
            <a:off x="6084797" y="5435571"/>
            <a:ext cx="211500" cy="237304"/>
          </a:xfrm>
          <a:prstGeom prst="rect">
            <a:avLst/>
          </a:prstGeom>
          <a:noFill/>
          <a:ln w="34925"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A23D8C-F74D-48D3-A3D0-C3D20C7585B6}"/>
              </a:ext>
            </a:extLst>
          </p:cNvPr>
          <p:cNvSpPr/>
          <p:nvPr/>
        </p:nvSpPr>
        <p:spPr>
          <a:xfrm>
            <a:off x="6559325" y="5435571"/>
            <a:ext cx="3740738" cy="237304"/>
          </a:xfrm>
          <a:prstGeom prst="rect">
            <a:avLst/>
          </a:prstGeom>
          <a:noFill/>
          <a:ln w="34925"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B2BC5D3-62D1-49DA-BEFB-A39972B66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476" y="5891173"/>
            <a:ext cx="9040487" cy="285790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1438197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B7BBE-6D05-49DD-804E-BDFE8D3C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300DC-7F74-4EF2-885A-CDB2C74A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LINQ</a:t>
            </a:r>
          </a:p>
          <a:p>
            <a:pPr lvl="1"/>
            <a:r>
              <a:rPr lang="fr-CA" b="1"/>
              <a:t> </a:t>
            </a:r>
            <a:r>
              <a:rPr lang="fr-CA" b="1">
                <a:solidFill>
                  <a:srgbClr val="F75A3B"/>
                </a:solidFill>
              </a:rPr>
              <a:t>L</a:t>
            </a:r>
            <a:r>
              <a:rPr lang="fr-CA"/>
              <a:t>anguage </a:t>
            </a:r>
            <a:r>
              <a:rPr lang="fr-CA" b="1">
                <a:solidFill>
                  <a:srgbClr val="F75A3B"/>
                </a:solidFill>
              </a:rPr>
              <a:t>In</a:t>
            </a:r>
            <a:r>
              <a:rPr lang="fr-CA"/>
              <a:t>tegrated </a:t>
            </a:r>
            <a:r>
              <a:rPr lang="fr-CA" b="1">
                <a:solidFill>
                  <a:srgbClr val="F75A3B"/>
                </a:solidFill>
              </a:rPr>
              <a:t>Q</a:t>
            </a:r>
            <a:r>
              <a:rPr lang="fr-CA"/>
              <a:t>uery</a:t>
            </a:r>
          </a:p>
          <a:p>
            <a:pPr lvl="1"/>
            <a:r>
              <a:rPr lang="fr-CA"/>
              <a:t> Permet aux langages </a:t>
            </a:r>
            <a:r>
              <a:rPr lang="fr-CA" b="1"/>
              <a:t>.NET </a:t>
            </a:r>
            <a:r>
              <a:rPr lang="fr-CA"/>
              <a:t>(dont </a:t>
            </a:r>
            <a:r>
              <a:rPr lang="fr-CA" b="1"/>
              <a:t>C#</a:t>
            </a:r>
            <a:r>
              <a:rPr lang="fr-CA"/>
              <a:t>) d’</a:t>
            </a:r>
            <a:r>
              <a:rPr lang="fr-CA" b="1"/>
              <a:t>interroger</a:t>
            </a:r>
            <a:r>
              <a:rPr lang="fr-CA"/>
              <a:t> des </a:t>
            </a:r>
            <a:r>
              <a:rPr lang="fr-CA" b="1"/>
              <a:t>données</a:t>
            </a:r>
            <a:r>
              <a:rPr lang="fr-CA"/>
              <a:t> (un peu comme « À la </a:t>
            </a:r>
            <a:r>
              <a:rPr lang="fr-CA" b="1"/>
              <a:t>SQL</a:t>
            </a:r>
            <a:r>
              <a:rPr lang="fr-CA"/>
              <a:t> »)</a:t>
            </a:r>
          </a:p>
          <a:p>
            <a:pPr lvl="1"/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833D387-C4BC-4995-9F55-64964BDD8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023" y="829858"/>
            <a:ext cx="906493" cy="723054"/>
          </a:xfrm>
          <a:prstGeom prst="rect">
            <a:avLst/>
          </a:prstGeom>
        </p:spPr>
      </p:pic>
      <p:pic>
        <p:nvPicPr>
          <p:cNvPr id="7" name="Image 6" descr="Une image contenant noir, orange, écran, fermer&#10;&#10;Description générée automatiquement">
            <a:extLst>
              <a:ext uri="{FF2B5EF4-FFF2-40B4-BE49-F238E27FC236}">
                <a16:creationId xmlns:a16="http://schemas.microsoft.com/office/drawing/2014/main" id="{94FCD004-7668-4927-A824-DAC651C66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26" y="3785562"/>
            <a:ext cx="5620008" cy="831055"/>
          </a:xfrm>
          <a:prstGeom prst="rect">
            <a:avLst/>
          </a:prstGeom>
          <a:ln w="38100">
            <a:solidFill>
              <a:srgbClr val="81ADB6"/>
            </a:solidFill>
          </a:ln>
          <a:effectLst/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F1CE918-99A9-4E51-8931-6B91243B3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8" y="3948481"/>
            <a:ext cx="5883312" cy="505215"/>
          </a:xfrm>
          <a:prstGeom prst="rect">
            <a:avLst/>
          </a:prstGeom>
          <a:ln w="38100">
            <a:solidFill>
              <a:srgbClr val="81ADB6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11806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B7BBE-6D05-49DD-804E-BDFE8D3C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300DC-7F74-4EF2-885A-CDB2C74A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Sans LINQ</a:t>
            </a:r>
          </a:p>
          <a:p>
            <a:pPr lvl="1"/>
            <a:r>
              <a:rPr lang="fr-CA"/>
              <a:t> Les différentes sources de données utilisent toutes leurs propres API, langages et technologies …</a:t>
            </a:r>
          </a:p>
        </p:txBody>
      </p:sp>
      <p:sp>
        <p:nvSpPr>
          <p:cNvPr id="15" name="Flowchart: Process 4">
            <a:extLst>
              <a:ext uri="{FF2B5EF4-FFF2-40B4-BE49-F238E27FC236}">
                <a16:creationId xmlns:a16="http://schemas.microsoft.com/office/drawing/2014/main" id="{6C8E75B7-4036-47F4-9F20-AF45AA87B1E2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290354" y="3349936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/>
              <a:t>XML</a:t>
            </a:r>
          </a:p>
        </p:txBody>
      </p:sp>
      <p:sp>
        <p:nvSpPr>
          <p:cNvPr id="16" name="Flowchart: Process 5">
            <a:extLst>
              <a:ext uri="{FF2B5EF4-FFF2-40B4-BE49-F238E27FC236}">
                <a16:creationId xmlns:a16="http://schemas.microsoft.com/office/drawing/2014/main" id="{2C8DE674-681B-4E1D-885B-2EB23953259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4119154" y="3344620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/>
              <a:t>SGBD</a:t>
            </a:r>
          </a:p>
        </p:txBody>
      </p:sp>
      <p:sp>
        <p:nvSpPr>
          <p:cNvPr id="17" name="Flowchart: Process 6">
            <a:extLst>
              <a:ext uri="{FF2B5EF4-FFF2-40B4-BE49-F238E27FC236}">
                <a16:creationId xmlns:a16="http://schemas.microsoft.com/office/drawing/2014/main" id="{892DA1AD-B71E-4535-927A-C50DC1B3E8D6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5947954" y="3349936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/>
              <a:t>SharePoint</a:t>
            </a:r>
          </a:p>
        </p:txBody>
      </p:sp>
      <p:sp>
        <p:nvSpPr>
          <p:cNvPr id="18" name="Flowchart: Process 7">
            <a:extLst>
              <a:ext uri="{FF2B5EF4-FFF2-40B4-BE49-F238E27FC236}">
                <a16:creationId xmlns:a16="http://schemas.microsoft.com/office/drawing/2014/main" id="{F046EA0E-EFAF-4BAB-939F-6849CCEB6258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776754" y="3349936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/>
              <a:t>Objets</a:t>
            </a:r>
          </a:p>
        </p:txBody>
      </p:sp>
      <p:sp>
        <p:nvSpPr>
          <p:cNvPr id="19" name="Flowchart: Process 8">
            <a:extLst>
              <a:ext uri="{FF2B5EF4-FFF2-40B4-BE49-F238E27FC236}">
                <a16:creationId xmlns:a16="http://schemas.microsoft.com/office/drawing/2014/main" id="{C18792A2-BD9F-4161-BE65-5D030E9A0011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2290354" y="4702426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 sz="1200"/>
              <a:t>XmlReader/ XmlWriter</a:t>
            </a:r>
            <a:br>
              <a:rPr lang="fr-CA" sz="1200"/>
            </a:br>
            <a:r>
              <a:rPr lang="fr-CA" sz="1200"/>
              <a:t>XmlDocument</a:t>
            </a:r>
            <a:br>
              <a:rPr lang="fr-CA" sz="1200"/>
            </a:br>
            <a:br>
              <a:rPr lang="fr-CA" sz="1200"/>
            </a:br>
            <a:r>
              <a:rPr lang="fr-CA" sz="1200"/>
              <a:t>XPATH</a:t>
            </a:r>
          </a:p>
        </p:txBody>
      </p:sp>
      <p:sp>
        <p:nvSpPr>
          <p:cNvPr id="20" name="Flowchart: Process 9">
            <a:extLst>
              <a:ext uri="{FF2B5EF4-FFF2-40B4-BE49-F238E27FC236}">
                <a16:creationId xmlns:a16="http://schemas.microsoft.com/office/drawing/2014/main" id="{8E99DF94-E80F-49E9-BFA0-E68F6B09712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4119154" y="4697110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CA" sz="1200">
                <a:solidFill>
                  <a:srgbClr val="000000"/>
                </a:solidFill>
              </a:rPr>
              <a:t>SQLCommand</a:t>
            </a:r>
            <a:br>
              <a:rPr lang="fr-CA" sz="1200">
                <a:solidFill>
                  <a:srgbClr val="000000"/>
                </a:solidFill>
              </a:rPr>
            </a:br>
            <a:r>
              <a:rPr lang="fr-CA" sz="1200">
                <a:solidFill>
                  <a:srgbClr val="000000"/>
                </a:solidFill>
              </a:rPr>
              <a:t>DataSet/ DBParameter</a:t>
            </a:r>
            <a:br>
              <a:rPr lang="fr-CA" sz="1200">
                <a:solidFill>
                  <a:srgbClr val="000000"/>
                </a:solidFill>
              </a:rPr>
            </a:br>
            <a:br>
              <a:rPr lang="fr-CA" sz="1200">
                <a:solidFill>
                  <a:srgbClr val="000000"/>
                </a:solidFill>
              </a:rPr>
            </a:br>
            <a:r>
              <a:rPr lang="fr-CA" sz="1200">
                <a:solidFill>
                  <a:srgbClr val="000000"/>
                </a:solidFill>
              </a:rPr>
              <a:t>SQL</a:t>
            </a:r>
            <a:endParaRPr lang="fr-CA">
              <a:solidFill>
                <a:srgbClr val="000000"/>
              </a:solidFill>
            </a:endParaRPr>
          </a:p>
        </p:txBody>
      </p:sp>
      <p:sp>
        <p:nvSpPr>
          <p:cNvPr id="21" name="Flowchart: Process 10">
            <a:extLst>
              <a:ext uri="{FF2B5EF4-FFF2-40B4-BE49-F238E27FC236}">
                <a16:creationId xmlns:a16="http://schemas.microsoft.com/office/drawing/2014/main" id="{815B3442-12B4-4373-8584-DA75E7285689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5947954" y="4702426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CA" sz="1200">
                <a:solidFill>
                  <a:srgbClr val="000000"/>
                </a:solidFill>
              </a:rPr>
              <a:t>SPSiteDataQuery</a:t>
            </a:r>
            <a:br>
              <a:rPr lang="fr-CA" sz="1200">
                <a:solidFill>
                  <a:srgbClr val="000000"/>
                </a:solidFill>
              </a:rPr>
            </a:br>
            <a:r>
              <a:rPr lang="fr-CA" sz="1200">
                <a:solidFill>
                  <a:srgbClr val="000000"/>
                </a:solidFill>
              </a:rPr>
              <a:t>FullTextSqlQuery </a:t>
            </a:r>
            <a:br>
              <a:rPr lang="fr-CA" sz="1200">
                <a:solidFill>
                  <a:srgbClr val="000000"/>
                </a:solidFill>
              </a:rPr>
            </a:br>
            <a:br>
              <a:rPr lang="fr-CA" sz="1200">
                <a:solidFill>
                  <a:srgbClr val="000000"/>
                </a:solidFill>
              </a:rPr>
            </a:br>
            <a:r>
              <a:rPr lang="fr-CA" sz="1200">
                <a:solidFill>
                  <a:srgbClr val="000000"/>
                </a:solidFill>
              </a:rPr>
              <a:t>CAML</a:t>
            </a:r>
            <a:endParaRPr lang="fr-CA"/>
          </a:p>
        </p:txBody>
      </p:sp>
      <p:sp>
        <p:nvSpPr>
          <p:cNvPr id="22" name="Flowchart: Process 11">
            <a:extLst>
              <a:ext uri="{FF2B5EF4-FFF2-40B4-BE49-F238E27FC236}">
                <a16:creationId xmlns:a16="http://schemas.microsoft.com/office/drawing/2014/main" id="{E720715F-ADA8-4C8C-AB22-4CC5002F2C6A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776754" y="4702426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CA" sz="1200">
                <a:solidFill>
                  <a:srgbClr val="000000"/>
                </a:solidFill>
              </a:rPr>
              <a:t>Liste/tableau</a:t>
            </a:r>
            <a:br>
              <a:rPr lang="fr-CA" sz="1200">
                <a:solidFill>
                  <a:srgbClr val="000000"/>
                </a:solidFill>
              </a:rPr>
            </a:br>
            <a:r>
              <a:rPr lang="fr-CA" sz="1200">
                <a:solidFill>
                  <a:srgbClr val="000000"/>
                </a:solidFill>
              </a:rPr>
              <a:t>Collections génériques</a:t>
            </a:r>
            <a:br>
              <a:rPr lang="fr-CA" sz="1200">
                <a:solidFill>
                  <a:srgbClr val="000000"/>
                </a:solidFill>
              </a:rPr>
            </a:br>
            <a:br>
              <a:rPr lang="fr-CA" sz="1200">
                <a:solidFill>
                  <a:srgbClr val="000000"/>
                </a:solidFill>
              </a:rPr>
            </a:br>
            <a:r>
              <a:rPr lang="fr-CA" sz="1200">
                <a:solidFill>
                  <a:srgbClr val="000000"/>
                </a:solidFill>
              </a:rPr>
              <a:t>Algorithmes</a:t>
            </a:r>
            <a:endParaRPr lang="fr-CA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34423090-C01C-45C5-AB61-D45082A4E0F7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646204" y="2960914"/>
            <a:ext cx="2520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fr-CA" altLang="fr-FR">
                <a:latin typeface="Verdana" panose="020B0604030504040204" pitchFamily="34" charset="0"/>
              </a:rPr>
              <a:t>Sources de données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9B6CC35-EDF8-4B23-AED9-1124D1D6111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514442" y="4332514"/>
            <a:ext cx="2652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fr-CA" altLang="fr-FR">
                <a:latin typeface="Verdana" panose="020B0604030504040204" pitchFamily="34" charset="0"/>
              </a:rPr>
              <a:t>API et langage utilisé</a:t>
            </a:r>
          </a:p>
        </p:txBody>
      </p:sp>
      <p:sp>
        <p:nvSpPr>
          <p:cNvPr id="25" name="Curved Left Arrow 14">
            <a:extLst>
              <a:ext uri="{FF2B5EF4-FFF2-40B4-BE49-F238E27FC236}">
                <a16:creationId xmlns:a16="http://schemas.microsoft.com/office/drawing/2014/main" id="{18F4987C-9551-4F46-B4D2-4348E3F37A0A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10800000">
            <a:off x="1756954" y="3740377"/>
            <a:ext cx="533400" cy="15240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 sz="2400">
              <a:latin typeface="Lucida Grande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636325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B7BBE-6D05-49DD-804E-BDFE8D3C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300DC-7F74-4EF2-885A-CDB2C74A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Avec LINQ</a:t>
            </a:r>
          </a:p>
          <a:p>
            <a:pPr lvl="1"/>
            <a:r>
              <a:rPr lang="fr-CA"/>
              <a:t>Un seul langage pour toutes les sources </a:t>
            </a:r>
          </a:p>
          <a:p>
            <a:pPr lvl="1"/>
            <a:r>
              <a:rPr lang="fr-CA"/>
              <a:t>Les différences et spécificités des technologies sont réduites au minimum</a:t>
            </a:r>
          </a:p>
          <a:p>
            <a:pPr lvl="1"/>
            <a:r>
              <a:rPr lang="fr-CA"/>
              <a:t>Une même requête peut être utilisée avec des sources variées avec peu ou pas de changements.</a:t>
            </a:r>
          </a:p>
        </p:txBody>
      </p:sp>
      <p:sp>
        <p:nvSpPr>
          <p:cNvPr id="4" name="Flowchart: Process 15">
            <a:extLst>
              <a:ext uri="{FF2B5EF4-FFF2-40B4-BE49-F238E27FC236}">
                <a16:creationId xmlns:a16="http://schemas.microsoft.com/office/drawing/2014/main" id="{DB3B11CD-C855-44E2-8EB2-0BBD24D73707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257697" y="3429000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/>
              <a:t>XML</a:t>
            </a:r>
          </a:p>
        </p:txBody>
      </p:sp>
      <p:sp>
        <p:nvSpPr>
          <p:cNvPr id="5" name="Flowchart: Process 16">
            <a:extLst>
              <a:ext uri="{FF2B5EF4-FFF2-40B4-BE49-F238E27FC236}">
                <a16:creationId xmlns:a16="http://schemas.microsoft.com/office/drawing/2014/main" id="{325639DB-E420-45FF-80FC-BA953A749F12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4086497" y="3423684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/>
              <a:t>SGBD</a:t>
            </a:r>
          </a:p>
        </p:txBody>
      </p:sp>
      <p:sp>
        <p:nvSpPr>
          <p:cNvPr id="6" name="Flowchart: Process 17">
            <a:extLst>
              <a:ext uri="{FF2B5EF4-FFF2-40B4-BE49-F238E27FC236}">
                <a16:creationId xmlns:a16="http://schemas.microsoft.com/office/drawing/2014/main" id="{14B74BA6-957E-488E-9811-19A11FE75153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5915297" y="3429000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/>
              <a:t>SharePoint</a:t>
            </a:r>
          </a:p>
        </p:txBody>
      </p:sp>
      <p:sp>
        <p:nvSpPr>
          <p:cNvPr id="7" name="Flowchart: Process 18">
            <a:extLst>
              <a:ext uri="{FF2B5EF4-FFF2-40B4-BE49-F238E27FC236}">
                <a16:creationId xmlns:a16="http://schemas.microsoft.com/office/drawing/2014/main" id="{88C57102-186A-406C-907A-37BD82DA239C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744097" y="3429000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/>
              <a:t>Objets</a:t>
            </a:r>
          </a:p>
        </p:txBody>
      </p:sp>
      <p:sp>
        <p:nvSpPr>
          <p:cNvPr id="8" name="Flowchart: Process 19">
            <a:extLst>
              <a:ext uri="{FF2B5EF4-FFF2-40B4-BE49-F238E27FC236}">
                <a16:creationId xmlns:a16="http://schemas.microsoft.com/office/drawing/2014/main" id="{94692D99-AD8A-4D4A-9942-D8E7B1A7829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2257697" y="4801022"/>
            <a:ext cx="7239000" cy="914400"/>
          </a:xfrm>
          <a:prstGeom prst="flowChartProcess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br>
              <a:rPr lang="fr-CA"/>
            </a:br>
            <a:r>
              <a:rPr lang="fr-CA"/>
              <a:t>LINQ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B8246F0F-3D34-4C11-AEA7-3D1BB1751AD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13547" y="3059536"/>
            <a:ext cx="2520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fr-CA" altLang="fr-FR">
                <a:latin typeface="Verdana" panose="020B0604030504040204" pitchFamily="34" charset="0"/>
              </a:rPr>
              <a:t>Sources de données</a:t>
            </a: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5884D4D9-3D88-4E06-808D-F1BE03C40150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94473" y="4431135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fr-CA" altLang="fr-FR">
                <a:latin typeface="Verdana" panose="020B0604030504040204" pitchFamily="34" charset="0"/>
              </a:rPr>
              <a:t>API et langages utilisés</a:t>
            </a:r>
          </a:p>
        </p:txBody>
      </p:sp>
      <p:sp>
        <p:nvSpPr>
          <p:cNvPr id="11" name="Curved Left Arrow 22">
            <a:extLst>
              <a:ext uri="{FF2B5EF4-FFF2-40B4-BE49-F238E27FC236}">
                <a16:creationId xmlns:a16="http://schemas.microsoft.com/office/drawing/2014/main" id="{A15CF45F-FA60-4394-B910-26C168CDC2A7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rot="10800000">
            <a:off x="1724297" y="3838997"/>
            <a:ext cx="533400" cy="15240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 sz="2400">
              <a:latin typeface="Lucida Grande"/>
              <a:ea typeface="ヒラギノ角ゴ Pro W3"/>
              <a:cs typeface="ヒラギノ角ゴ Pro W3"/>
            </a:endParaRPr>
          </a:p>
        </p:txBody>
      </p:sp>
      <p:sp>
        <p:nvSpPr>
          <p:cNvPr id="12" name="Flowchart: Process 23">
            <a:extLst>
              <a:ext uri="{FF2B5EF4-FFF2-40B4-BE49-F238E27FC236}">
                <a16:creationId xmlns:a16="http://schemas.microsoft.com/office/drawing/2014/main" id="{BE735893-2688-4329-96A3-9B5C9E813BEF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333897" y="4876800"/>
            <a:ext cx="1676400" cy="381000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 sz="1200"/>
              <a:t>LINQ to XML</a:t>
            </a:r>
          </a:p>
        </p:txBody>
      </p:sp>
      <p:sp>
        <p:nvSpPr>
          <p:cNvPr id="13" name="Flowchart: Process 24">
            <a:extLst>
              <a:ext uri="{FF2B5EF4-FFF2-40B4-BE49-F238E27FC236}">
                <a16:creationId xmlns:a16="http://schemas.microsoft.com/office/drawing/2014/main" id="{C66DF36F-520A-4EDF-929A-F7213DB1F541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4086497" y="4876800"/>
            <a:ext cx="1752600" cy="381000"/>
          </a:xfrm>
          <a:prstGeom prst="flowChartProcess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 sz="1200"/>
              <a:t>LINQ to SQL</a:t>
            </a:r>
            <a:br>
              <a:rPr lang="fr-CA" sz="1200"/>
            </a:br>
            <a:r>
              <a:rPr lang="fr-CA" sz="1200"/>
              <a:t>LINQ to Entity</a:t>
            </a:r>
          </a:p>
        </p:txBody>
      </p:sp>
      <p:sp>
        <p:nvSpPr>
          <p:cNvPr id="14" name="Flowchart: Process 25">
            <a:extLst>
              <a:ext uri="{FF2B5EF4-FFF2-40B4-BE49-F238E27FC236}">
                <a16:creationId xmlns:a16="http://schemas.microsoft.com/office/drawing/2014/main" id="{AFCE797A-F6DA-4138-B2E7-9A89C9FE0482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5915297" y="4876800"/>
            <a:ext cx="1752600" cy="381000"/>
          </a:xfrm>
          <a:prstGeom prst="flowChart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 sz="1200"/>
              <a:t>LINQ to SharePoint</a:t>
            </a:r>
          </a:p>
        </p:txBody>
      </p:sp>
      <p:sp>
        <p:nvSpPr>
          <p:cNvPr id="15" name="Flowchart: Process 26">
            <a:extLst>
              <a:ext uri="{FF2B5EF4-FFF2-40B4-BE49-F238E27FC236}">
                <a16:creationId xmlns:a16="http://schemas.microsoft.com/office/drawing/2014/main" id="{05A81169-6DB5-4128-AC4C-BEA4C49BB103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744097" y="4876800"/>
            <a:ext cx="1676400" cy="381000"/>
          </a:xfrm>
          <a:prstGeom prst="flowChartProcess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 sz="1200"/>
              <a:t>LINQ to Objets</a:t>
            </a:r>
          </a:p>
        </p:txBody>
      </p:sp>
    </p:spTree>
    <p:extLst>
      <p:ext uri="{BB962C8B-B14F-4D97-AF65-F5344CB8AC3E}">
        <p14:creationId xmlns:p14="http://schemas.microsoft.com/office/powerpoint/2010/main" val="2046447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B7BBE-6D05-49DD-804E-BDFE8D3C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300DC-7F74-4EF2-885A-CDB2C74A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Avec LINQ</a:t>
            </a:r>
          </a:p>
          <a:p>
            <a:pPr lvl="1"/>
            <a:r>
              <a:rPr lang="fr-CA"/>
              <a:t> Beaucoup moins de code à écrire pour effectuer certaines tâches.</a:t>
            </a:r>
          </a:p>
          <a:p>
            <a:pPr lvl="1"/>
            <a:r>
              <a:rPr lang="fr-CA"/>
              <a:t> Exemple pour trier des données dans une liste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D6C643-9656-453D-9896-CEA8CCA6E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6" y="3113618"/>
            <a:ext cx="5507924" cy="2298271"/>
          </a:xfrm>
          <a:prstGeom prst="rect">
            <a:avLst/>
          </a:prstGeom>
          <a:ln w="38100">
            <a:solidFill>
              <a:srgbClr val="81ADB6"/>
            </a:solidFill>
          </a:ln>
          <a:effectLst/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63897DC-D775-4A2D-B839-9FB3A732DC5E}"/>
              </a:ext>
            </a:extLst>
          </p:cNvPr>
          <p:cNvSpPr txBox="1"/>
          <p:nvPr/>
        </p:nvSpPr>
        <p:spPr>
          <a:xfrm>
            <a:off x="6736254" y="2680062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>
                <a:solidFill>
                  <a:srgbClr val="81ADB6"/>
                </a:solidFill>
              </a:rPr>
              <a:t>Utilisation de LINQ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F001A4-85F7-4EFF-90E6-15BF63392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93" y="3113618"/>
            <a:ext cx="5086261" cy="495214"/>
          </a:xfrm>
          <a:prstGeom prst="rect">
            <a:avLst/>
          </a:prstGeom>
          <a:ln w="38100">
            <a:solidFill>
              <a:srgbClr val="81ADB6"/>
            </a:solidFill>
          </a:ln>
          <a:effectLst/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6343C58-7999-4261-A967-56EFB43DB553}"/>
              </a:ext>
            </a:extLst>
          </p:cNvPr>
          <p:cNvSpPr txBox="1"/>
          <p:nvPr/>
        </p:nvSpPr>
        <p:spPr>
          <a:xfrm>
            <a:off x="721848" y="2680062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>
                <a:solidFill>
                  <a:srgbClr val="81ADB6"/>
                </a:solidFill>
              </a:rPr>
              <a:t>Utilisation de l’algorithme « </a:t>
            </a:r>
            <a:r>
              <a:rPr lang="fr-CA" b="1">
                <a:solidFill>
                  <a:srgbClr val="81ADB6"/>
                </a:solidFill>
              </a:rPr>
              <a:t>Bubble sort </a:t>
            </a:r>
            <a:r>
              <a:rPr lang="fr-CA">
                <a:solidFill>
                  <a:srgbClr val="81ADB6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849500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B7BBE-6D05-49DD-804E-BDFE8D3C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300DC-7F74-4EF2-885A-CDB2C74A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LINQ donne accès à environ 50 </a:t>
            </a:r>
            <a:r>
              <a:rPr lang="fr-CA" b="1"/>
              <a:t>opérateurs</a:t>
            </a:r>
          </a:p>
          <a:p>
            <a:pPr lvl="1"/>
            <a:r>
              <a:rPr lang="fr-CA"/>
              <a:t> Certains sont très similaires à </a:t>
            </a:r>
            <a:r>
              <a:rPr lang="fr-CA" b="1"/>
              <a:t>SQL</a:t>
            </a:r>
            <a:r>
              <a:rPr lang="fr-CA"/>
              <a:t> (select, order by, where, etc.)</a:t>
            </a:r>
          </a:p>
          <a:p>
            <a:pPr lvl="1"/>
            <a:r>
              <a:rPr lang="fr-CA"/>
              <a:t> On peut y accéder avec l’instruction </a:t>
            </a:r>
            <a:r>
              <a:rPr lang="fr-CA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System.LINQ;</a:t>
            </a:r>
          </a:p>
          <a:p>
            <a:pPr lvl="2"/>
            <a:r>
              <a:rPr lang="fr-CA">
                <a:cs typeface="Courier New" panose="02070309020205020404" pitchFamily="49" charset="0"/>
              </a:rPr>
              <a:t>Attention sur une View c’est</a:t>
            </a:r>
            <a:r>
              <a:rPr lang="fr-CA" b="1">
                <a:solidFill>
                  <a:srgbClr val="DDAB5B"/>
                </a:solidFill>
                <a:cs typeface="Courier New" panose="02070309020205020404" pitchFamily="49" charset="0"/>
              </a:rPr>
              <a:t> </a:t>
            </a:r>
            <a:r>
              <a:rPr lang="fr-CA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@using System.Linq;</a:t>
            </a:r>
          </a:p>
          <a:p>
            <a:pPr lvl="1"/>
            <a:r>
              <a:rPr lang="fr-CA"/>
              <a:t> Ces opérateurs fonctionnent sur tous les objets </a:t>
            </a:r>
            <a:r>
              <a:rPr lang="fr-CA" b="1"/>
              <a:t>IEnumerable&lt;&gt;</a:t>
            </a:r>
            <a:r>
              <a:rPr lang="fr-CA"/>
              <a:t> (List, LinkedList, Array, etc.)</a:t>
            </a:r>
          </a:p>
        </p:txBody>
      </p:sp>
    </p:spTree>
    <p:extLst>
      <p:ext uri="{BB962C8B-B14F-4D97-AF65-F5344CB8AC3E}">
        <p14:creationId xmlns:p14="http://schemas.microsoft.com/office/powerpoint/2010/main" val="2282567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B7BBE-6D05-49DD-804E-BDFE8D3C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300DC-7F74-4EF2-885A-CDB2C74A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LINQ s’utilise avec 2 syntaxes différentes :</a:t>
            </a:r>
          </a:p>
          <a:p>
            <a:pPr lvl="1"/>
            <a:r>
              <a:rPr lang="fr-CA"/>
              <a:t> </a:t>
            </a:r>
            <a:r>
              <a:rPr lang="fr-CA" b="1"/>
              <a:t>Méthodes d’extension</a:t>
            </a:r>
            <a:r>
              <a:rPr lang="fr-CA"/>
              <a:t> et </a:t>
            </a:r>
            <a:r>
              <a:rPr lang="fr-CA" b="1"/>
              <a:t>Format de compréhension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EB9C6D-7CCC-4E1E-BB9C-33028B80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12" y="2421987"/>
            <a:ext cx="9775054" cy="1339856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D67A747-0650-4F67-8E28-B2D75E3DFC27}"/>
              </a:ext>
            </a:extLst>
          </p:cNvPr>
          <p:cNvSpPr txBox="1"/>
          <p:nvPr/>
        </p:nvSpPr>
        <p:spPr>
          <a:xfrm>
            <a:off x="951411" y="2052655"/>
            <a:ext cx="1124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ADB6"/>
                </a:solidFill>
              </a:rPr>
              <a:t>Exemple avec </a:t>
            </a:r>
            <a:r>
              <a:rPr lang="fr-CA" b="1">
                <a:solidFill>
                  <a:srgbClr val="81ADB6"/>
                </a:solidFill>
              </a:rPr>
              <a:t>Méthodes d’extension</a:t>
            </a:r>
            <a:r>
              <a:rPr lang="fr-CA">
                <a:solidFill>
                  <a:srgbClr val="81ADB6"/>
                </a:solidFill>
              </a:rPr>
              <a:t> : On ne garde que les fleurs non pollinisées depuis le 15 mars.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E4FEAEA-949D-4D6D-91D9-6AD9D74C3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12" y="4270082"/>
            <a:ext cx="5619774" cy="1717873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FC25C52-EC89-4BDF-84B5-1CB506DA9C61}"/>
              </a:ext>
            </a:extLst>
          </p:cNvPr>
          <p:cNvSpPr txBox="1"/>
          <p:nvPr/>
        </p:nvSpPr>
        <p:spPr>
          <a:xfrm>
            <a:off x="6992211" y="4169812"/>
            <a:ext cx="4610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ADB6"/>
                </a:solidFill>
              </a:rPr>
              <a:t>Remarquez qu’on peut appeler une </a:t>
            </a:r>
            <a:r>
              <a:rPr lang="fr-CA" b="1">
                <a:solidFill>
                  <a:srgbClr val="81ADB6"/>
                </a:solidFill>
              </a:rPr>
              <a:t>Vue</a:t>
            </a:r>
            <a:r>
              <a:rPr lang="fr-CA">
                <a:solidFill>
                  <a:srgbClr val="81ADB6"/>
                </a:solidFill>
              </a:rPr>
              <a:t> qui ne correspond pas au nom de l’action et lui fournir un argument. (Le </a:t>
            </a:r>
            <a:r>
              <a:rPr lang="fr-CA" b="1">
                <a:solidFill>
                  <a:srgbClr val="81ADB6"/>
                </a:solidFill>
              </a:rPr>
              <a:t>Model</a:t>
            </a:r>
            <a:r>
              <a:rPr lang="fr-CA">
                <a:solidFill>
                  <a:srgbClr val="81ADB6"/>
                </a:solidFill>
              </a:rPr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D2947D-951D-45BC-9490-E3181383A622}"/>
              </a:ext>
            </a:extLst>
          </p:cNvPr>
          <p:cNvSpPr txBox="1"/>
          <p:nvPr/>
        </p:nvSpPr>
        <p:spPr>
          <a:xfrm>
            <a:off x="951930" y="3884660"/>
            <a:ext cx="561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ADB6"/>
                </a:solidFill>
              </a:rPr>
              <a:t>Exemple identique avec </a:t>
            </a:r>
            <a:r>
              <a:rPr lang="fr-CA" b="1">
                <a:solidFill>
                  <a:srgbClr val="81ADB6"/>
                </a:solidFill>
              </a:rPr>
              <a:t>Format de compréhension</a:t>
            </a:r>
            <a:r>
              <a:rPr lang="fr-CA">
                <a:solidFill>
                  <a:srgbClr val="81ADB6"/>
                </a:solidFill>
              </a:rPr>
              <a:t>.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D433277-C9F7-4BBB-B66B-72D9BD91A147}"/>
              </a:ext>
            </a:extLst>
          </p:cNvPr>
          <p:cNvCxnSpPr>
            <a:cxnSpLocks/>
          </p:cNvCxnSpPr>
          <p:nvPr/>
        </p:nvCxnSpPr>
        <p:spPr>
          <a:xfrm flipH="1" flipV="1">
            <a:off x="5003074" y="3439013"/>
            <a:ext cx="2123919" cy="730799"/>
          </a:xfrm>
          <a:prstGeom prst="straightConnector1">
            <a:avLst/>
          </a:prstGeom>
          <a:ln w="57150">
            <a:solidFill>
              <a:srgbClr val="81A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BFF1E73-B907-4F11-B6C8-40558038A5AC}"/>
              </a:ext>
            </a:extLst>
          </p:cNvPr>
          <p:cNvCxnSpPr>
            <a:cxnSpLocks/>
          </p:cNvCxnSpPr>
          <p:nvPr/>
        </p:nvCxnSpPr>
        <p:spPr>
          <a:xfrm flipH="1">
            <a:off x="5199790" y="5077123"/>
            <a:ext cx="1925797" cy="639542"/>
          </a:xfrm>
          <a:prstGeom prst="straightConnector1">
            <a:avLst/>
          </a:prstGeom>
          <a:ln w="57150">
            <a:solidFill>
              <a:srgbClr val="81A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254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B7BBE-6D05-49DD-804E-BDFE8D3C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300DC-7F74-4EF2-885A-CDB2C74A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LINQ s’utilise avec 2 syntaxes différentes :</a:t>
            </a:r>
            <a:endParaRPr lang="fr-CA" b="1"/>
          </a:p>
          <a:p>
            <a:pPr lvl="1"/>
            <a:r>
              <a:rPr lang="fr-CA"/>
              <a:t> </a:t>
            </a:r>
            <a:r>
              <a:rPr lang="fr-CA" b="1"/>
              <a:t>Méthodes d’extension </a:t>
            </a:r>
            <a:r>
              <a:rPr lang="fr-CA"/>
              <a:t>: Tous les opérateurs sont disponibles avec cette syntaxe et il peut semble plus simple / clair à priori.</a:t>
            </a:r>
          </a:p>
          <a:p>
            <a:pPr lvl="1"/>
            <a:endParaRPr lang="fr-CA"/>
          </a:p>
          <a:p>
            <a:pPr lvl="1"/>
            <a:r>
              <a:rPr lang="fr-CA"/>
              <a:t> </a:t>
            </a:r>
            <a:r>
              <a:rPr lang="fr-CA" b="1"/>
              <a:t>Format de compréhension </a:t>
            </a:r>
            <a:r>
              <a:rPr lang="fr-CA"/>
              <a:t>: Certains opérateurs ne sont pas disponibles avec cette syntaxe et les requêtes peuvent semblent moins intuitives, MAIS, situationnellement, certains opérateurs sont plus faciles à utiliser.</a:t>
            </a:r>
          </a:p>
        </p:txBody>
      </p:sp>
    </p:spTree>
    <p:extLst>
      <p:ext uri="{BB962C8B-B14F-4D97-AF65-F5344CB8AC3E}">
        <p14:creationId xmlns:p14="http://schemas.microsoft.com/office/powerpoint/2010/main" val="3647617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</a:t>
            </a:r>
          </a:p>
          <a:p>
            <a:pPr lvl="1"/>
            <a:r>
              <a:rPr lang="fr-CA"/>
              <a:t> Where</a:t>
            </a:r>
          </a:p>
          <a:p>
            <a:pPr lvl="1"/>
            <a:r>
              <a:rPr lang="fr-CA"/>
              <a:t> OrderBy</a:t>
            </a:r>
          </a:p>
          <a:p>
            <a:pPr lvl="1"/>
            <a:r>
              <a:rPr lang="fr-CA"/>
              <a:t> Take, Skip</a:t>
            </a:r>
          </a:p>
          <a:p>
            <a:pPr lvl="1"/>
            <a:r>
              <a:rPr lang="fr-CA"/>
              <a:t> First, Last, Single</a:t>
            </a:r>
          </a:p>
          <a:p>
            <a:pPr lvl="1"/>
            <a:r>
              <a:rPr lang="fr-CA"/>
              <a:t> Sum, Max, Min, Count, Average, All, Any, Contains</a:t>
            </a:r>
          </a:p>
          <a:p>
            <a:pPr lvl="1"/>
            <a:r>
              <a:rPr lang="fr-CA"/>
              <a:t> Select</a:t>
            </a:r>
          </a:p>
        </p:txBody>
      </p:sp>
    </p:spTree>
    <p:extLst>
      <p:ext uri="{BB962C8B-B14F-4D97-AF65-F5344CB8AC3E}">
        <p14:creationId xmlns:p14="http://schemas.microsoft.com/office/powerpoint/2010/main" val="4089556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restriction</a:t>
            </a:r>
          </a:p>
          <a:p>
            <a:pPr lvl="1"/>
            <a:r>
              <a:rPr lang="fr-CA" b="1"/>
              <a:t>Where</a:t>
            </a:r>
            <a:r>
              <a:rPr lang="fr-CA"/>
              <a:t> </a:t>
            </a:r>
            <a:r>
              <a:rPr lang="fr-CA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fr-CA"/>
              <a:t> Restriction sur la valeur d’un attribut</a:t>
            </a:r>
          </a:p>
          <a:p>
            <a:pPr lvl="1"/>
            <a:endParaRPr lang="fr-CA"/>
          </a:p>
          <a:p>
            <a:pPr lvl="1"/>
            <a:r>
              <a:rPr lang="fr-CA"/>
              <a:t>Ex : Ici, on ne garde que les fleurs dont le </a:t>
            </a:r>
            <a:r>
              <a:rPr lang="fr-CA" b="1"/>
              <a:t>Type</a:t>
            </a:r>
            <a:r>
              <a:rPr lang="fr-CA"/>
              <a:t> correspond à « </a:t>
            </a:r>
            <a:r>
              <a:rPr lang="fr-CA" b="1"/>
              <a:t>tournesol</a:t>
            </a:r>
            <a:r>
              <a:rPr lang="fr-CA"/>
              <a:t> ».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BAAF5A-9A33-462A-A0C9-FD13F0A8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29" y="2969681"/>
            <a:ext cx="6315956" cy="1114581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ED50A9F-D028-4B7D-B4F1-DD8178562B4F}"/>
              </a:ext>
            </a:extLst>
          </p:cNvPr>
          <p:cNvSpPr txBox="1"/>
          <p:nvPr/>
        </p:nvSpPr>
        <p:spPr>
          <a:xfrm>
            <a:off x="2443625" y="4184212"/>
            <a:ext cx="700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7F7F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.DB.Flowers.</a:t>
            </a:r>
            <a:r>
              <a:rPr lang="fr-CA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(f =&gt; f.Type == </a:t>
            </a:r>
            <a:r>
              <a:rPr lang="fr-CA" b="1">
                <a:solidFill>
                  <a:srgbClr val="F75A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"tournesol"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BCCE4F-C5AA-4296-98D7-F07272B7522E}"/>
              </a:ext>
            </a:extLst>
          </p:cNvPr>
          <p:cNvSpPr txBox="1"/>
          <p:nvPr/>
        </p:nvSpPr>
        <p:spPr>
          <a:xfrm>
            <a:off x="1609779" y="4700192"/>
            <a:ext cx="286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Liste qui contient nos fleurs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7C330623-A6FA-4B5C-87E1-EC8CC0014E1B}"/>
              </a:ext>
            </a:extLst>
          </p:cNvPr>
          <p:cNvSpPr/>
          <p:nvPr/>
        </p:nvSpPr>
        <p:spPr>
          <a:xfrm rot="16200000">
            <a:off x="3455867" y="3552450"/>
            <a:ext cx="196206" cy="2129242"/>
          </a:xfrm>
          <a:prstGeom prst="leftBrace">
            <a:avLst/>
          </a:prstGeom>
          <a:ln w="127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78E704-70D1-40A7-AD12-D3AA69E8A114}"/>
              </a:ext>
            </a:extLst>
          </p:cNvPr>
          <p:cNvSpPr txBox="1"/>
          <p:nvPr/>
        </p:nvSpPr>
        <p:spPr>
          <a:xfrm>
            <a:off x="3721607" y="5538858"/>
            <a:ext cx="30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Méthode / Opérateur </a:t>
            </a:r>
            <a:r>
              <a:rPr lang="fr-CA" b="1">
                <a:solidFill>
                  <a:srgbClr val="A785B8"/>
                </a:solidFill>
              </a:rPr>
              <a:t>Where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95ED37F-4431-4144-8B6E-F0F882F2A5DF}"/>
              </a:ext>
            </a:extLst>
          </p:cNvPr>
          <p:cNvCxnSpPr>
            <a:cxnSpLocks/>
          </p:cNvCxnSpPr>
          <p:nvPr/>
        </p:nvCxnSpPr>
        <p:spPr>
          <a:xfrm flipV="1">
            <a:off x="5032733" y="4519459"/>
            <a:ext cx="1" cy="987210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BBF0E2A-7218-4241-BC59-C663F276E488}"/>
              </a:ext>
            </a:extLst>
          </p:cNvPr>
          <p:cNvSpPr txBox="1"/>
          <p:nvPr/>
        </p:nvSpPr>
        <p:spPr>
          <a:xfrm>
            <a:off x="5746599" y="4720921"/>
            <a:ext cx="488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Condition (où </a:t>
            </a:r>
            <a:r>
              <a:rPr lang="fr-CA" b="1">
                <a:solidFill>
                  <a:srgbClr val="F75A3B"/>
                </a:solidFill>
              </a:rPr>
              <a:t>f</a:t>
            </a:r>
            <a:r>
              <a:rPr lang="fr-CA">
                <a:solidFill>
                  <a:srgbClr val="A785B8"/>
                </a:solidFill>
              </a:rPr>
              <a:t> représente chaque fleur)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EAE851FC-5D4F-41B6-8287-D0DAA8C9AAF1}"/>
              </a:ext>
            </a:extLst>
          </p:cNvPr>
          <p:cNvSpPr/>
          <p:nvPr/>
        </p:nvSpPr>
        <p:spPr>
          <a:xfrm rot="16200000">
            <a:off x="7248953" y="2724675"/>
            <a:ext cx="178918" cy="3802080"/>
          </a:xfrm>
          <a:prstGeom prst="leftBrace">
            <a:avLst/>
          </a:prstGeom>
          <a:ln w="127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164453-7A40-4832-B631-4AE213A0A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46" y="5783915"/>
            <a:ext cx="4334480" cy="523948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AECB87-9C86-4797-91E3-673AE9F54666}"/>
              </a:ext>
            </a:extLst>
          </p:cNvPr>
          <p:cNvSpPr txBox="1"/>
          <p:nvPr/>
        </p:nvSpPr>
        <p:spPr>
          <a:xfrm>
            <a:off x="7792946" y="5476138"/>
            <a:ext cx="4379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A785B8"/>
                </a:solidFill>
              </a:rPr>
              <a:t>Ma vue est prête à accueillir une liste de « Flower » !</a:t>
            </a:r>
          </a:p>
        </p:txBody>
      </p:sp>
    </p:spTree>
    <p:extLst>
      <p:ext uri="{BB962C8B-B14F-4D97-AF65-F5344CB8AC3E}">
        <p14:creationId xmlns:p14="http://schemas.microsoft.com/office/powerpoint/2010/main" val="182490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EE45335D-4D0D-4858-B5A7-2D8F3DE93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982" y="992657"/>
            <a:ext cx="4406977" cy="487268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3A4135-26E2-427C-A39A-1C05B8CD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Injection de dépendances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7DA00-6EAB-4B5A-BAD3-298D6EA1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6731726" cy="5147506"/>
          </a:xfrm>
        </p:spPr>
        <p:txBody>
          <a:bodyPr>
            <a:normAutofit fontScale="92500" lnSpcReduction="10000"/>
          </a:bodyPr>
          <a:lstStyle/>
          <a:p>
            <a:r>
              <a:rPr lang="fr-CA"/>
              <a:t> Notre </a:t>
            </a:r>
            <a:r>
              <a:rPr lang="fr-CA" b="1"/>
              <a:t>application Web</a:t>
            </a:r>
            <a:r>
              <a:rPr lang="fr-CA"/>
              <a:t> utilise les données d’une base de données pour fonctionner.</a:t>
            </a:r>
          </a:p>
          <a:p>
            <a:pPr lvl="1"/>
            <a:r>
              <a:rPr lang="fr-CA"/>
              <a:t> Données sur des </a:t>
            </a:r>
            <a:r>
              <a:rPr lang="fr-CA" b="1"/>
              <a:t>utilisateurs</a:t>
            </a:r>
            <a:r>
              <a:rPr lang="fr-CA"/>
              <a:t> (pseudo, mot de passe, permissions, etc.)</a:t>
            </a:r>
          </a:p>
          <a:p>
            <a:pPr lvl="1"/>
            <a:r>
              <a:rPr lang="fr-CA"/>
              <a:t> Données sur des </a:t>
            </a:r>
            <a:r>
              <a:rPr lang="fr-CA" b="1"/>
              <a:t>articles</a:t>
            </a:r>
            <a:r>
              <a:rPr lang="fr-CA"/>
              <a:t> (prix, description, nom, etc.)</a:t>
            </a:r>
          </a:p>
          <a:p>
            <a:pPr lvl="1"/>
            <a:r>
              <a:rPr lang="fr-CA"/>
              <a:t> Etc.</a:t>
            </a:r>
          </a:p>
          <a:p>
            <a:pPr lvl="1"/>
            <a:endParaRPr lang="fr-CA"/>
          </a:p>
          <a:p>
            <a:r>
              <a:rPr lang="fr-CA"/>
              <a:t> L’</a:t>
            </a:r>
            <a:r>
              <a:rPr lang="fr-CA" b="1"/>
              <a:t>application</a:t>
            </a:r>
            <a:r>
              <a:rPr lang="fr-CA"/>
              <a:t> </a:t>
            </a:r>
            <a:r>
              <a:rPr lang="fr-CA" b="1"/>
              <a:t>Web</a:t>
            </a:r>
            <a:r>
              <a:rPr lang="fr-CA"/>
              <a:t> garde dans la mémoire vive certaines données dans les classes qui font partie du module « </a:t>
            </a:r>
            <a:r>
              <a:rPr lang="fr-CA" b="1"/>
              <a:t>Modèle</a:t>
            </a:r>
            <a:r>
              <a:rPr lang="fr-CA"/>
              <a:t> ». (</a:t>
            </a:r>
            <a:r>
              <a:rPr lang="fr-CA" b="1"/>
              <a:t>M</a:t>
            </a:r>
            <a:r>
              <a:rPr lang="fr-CA"/>
              <a:t>VC)</a:t>
            </a:r>
          </a:p>
          <a:p>
            <a:pPr lvl="1"/>
            <a:r>
              <a:rPr lang="fr-CA"/>
              <a:t> Ex : Classe « </a:t>
            </a:r>
            <a:r>
              <a:rPr lang="fr-CA" b="1"/>
              <a:t>Article.cs </a:t>
            </a:r>
            <a:r>
              <a:rPr lang="fr-CA"/>
              <a:t>» pour stocker des infos sur un article dans la </a:t>
            </a:r>
            <a:r>
              <a:rPr lang="fr-CA" b="1"/>
              <a:t>base de données</a:t>
            </a:r>
            <a:r>
              <a:rPr lang="fr-CA"/>
              <a:t>.</a:t>
            </a:r>
          </a:p>
          <a:p>
            <a:pPr lvl="1"/>
            <a:r>
              <a:rPr lang="fr-CA"/>
              <a:t> On peut utiliser les informations de cet </a:t>
            </a:r>
            <a:r>
              <a:rPr lang="fr-CA" b="1"/>
              <a:t>article</a:t>
            </a:r>
            <a:r>
              <a:rPr lang="fr-CA"/>
              <a:t> dans l’application en </a:t>
            </a:r>
            <a:r>
              <a:rPr lang="fr-CA" b="1"/>
              <a:t>C#</a:t>
            </a:r>
            <a:r>
              <a:rPr lang="fr-CA"/>
              <a:t> grâce à cette classe.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40AB132-0E7D-4899-B26D-FD390FE077F9}"/>
              </a:ext>
            </a:extLst>
          </p:cNvPr>
          <p:cNvCxnSpPr/>
          <p:nvPr/>
        </p:nvCxnSpPr>
        <p:spPr>
          <a:xfrm flipH="1">
            <a:off x="9287692" y="3696788"/>
            <a:ext cx="228600" cy="219930"/>
          </a:xfrm>
          <a:prstGeom prst="straightConnector1">
            <a:avLst/>
          </a:prstGeom>
          <a:ln w="381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85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restriction</a:t>
            </a:r>
          </a:p>
          <a:p>
            <a:pPr lvl="1"/>
            <a:r>
              <a:rPr lang="fr-CA" b="1"/>
              <a:t>Where</a:t>
            </a:r>
            <a:r>
              <a:rPr lang="fr-CA"/>
              <a:t> </a:t>
            </a:r>
            <a:r>
              <a:rPr lang="fr-CA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fr-CA"/>
              <a:t> Restriction sur la valeur d’un attribut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ED50A9F-D028-4B7D-B4F1-DD8178562B4F}"/>
              </a:ext>
            </a:extLst>
          </p:cNvPr>
          <p:cNvSpPr txBox="1"/>
          <p:nvPr/>
        </p:nvSpPr>
        <p:spPr>
          <a:xfrm>
            <a:off x="2382665" y="1930950"/>
            <a:ext cx="700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7F7F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.DB.Flowers.</a:t>
            </a:r>
            <a:r>
              <a:rPr lang="fr-CA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(f =&gt; f.Type == </a:t>
            </a:r>
            <a:r>
              <a:rPr lang="fr-CA" b="1">
                <a:solidFill>
                  <a:srgbClr val="F75A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"tournesol"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E6AC82-0BA6-429F-B028-9156147CF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2390514"/>
            <a:ext cx="10764752" cy="36962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C6E49E-732F-48A8-A4C4-B46CA142302F}"/>
              </a:ext>
            </a:extLst>
          </p:cNvPr>
          <p:cNvSpPr/>
          <p:nvPr/>
        </p:nvSpPr>
        <p:spPr>
          <a:xfrm>
            <a:off x="5797296" y="4492752"/>
            <a:ext cx="896112" cy="329184"/>
          </a:xfrm>
          <a:prstGeom prst="rect">
            <a:avLst/>
          </a:prstGeom>
          <a:noFill/>
          <a:ln w="28575">
            <a:solidFill>
              <a:srgbClr val="A78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93F86E-31F2-4EC7-B97F-3D49FB6FEA00}"/>
              </a:ext>
            </a:extLst>
          </p:cNvPr>
          <p:cNvSpPr/>
          <p:nvPr/>
        </p:nvSpPr>
        <p:spPr>
          <a:xfrm>
            <a:off x="5809488" y="4956048"/>
            <a:ext cx="896112" cy="329184"/>
          </a:xfrm>
          <a:prstGeom prst="rect">
            <a:avLst/>
          </a:prstGeom>
          <a:noFill/>
          <a:ln w="28575">
            <a:solidFill>
              <a:srgbClr val="A78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1DB1236-F4BA-4A9B-A8F3-623990F17D30}"/>
              </a:ext>
            </a:extLst>
          </p:cNvPr>
          <p:cNvCxnSpPr/>
          <p:nvPr/>
        </p:nvCxnSpPr>
        <p:spPr>
          <a:xfrm>
            <a:off x="890016" y="3285744"/>
            <a:ext cx="10405872" cy="0"/>
          </a:xfrm>
          <a:prstGeom prst="line">
            <a:avLst/>
          </a:prstGeom>
          <a:ln w="762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CB5A1C7-376C-42E3-AF67-B52346F51E6C}"/>
              </a:ext>
            </a:extLst>
          </p:cNvPr>
          <p:cNvCxnSpPr/>
          <p:nvPr/>
        </p:nvCxnSpPr>
        <p:spPr>
          <a:xfrm>
            <a:off x="890016" y="3742944"/>
            <a:ext cx="10405872" cy="0"/>
          </a:xfrm>
          <a:prstGeom prst="line">
            <a:avLst/>
          </a:prstGeom>
          <a:ln w="762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9CD5261-8BE4-497F-AA31-443EC1BFDA29}"/>
              </a:ext>
            </a:extLst>
          </p:cNvPr>
          <p:cNvCxnSpPr/>
          <p:nvPr/>
        </p:nvCxnSpPr>
        <p:spPr>
          <a:xfrm>
            <a:off x="1042416" y="4230624"/>
            <a:ext cx="10405872" cy="0"/>
          </a:xfrm>
          <a:prstGeom prst="line">
            <a:avLst/>
          </a:prstGeom>
          <a:ln w="762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60F964E-FC68-401A-8558-EF2E253CB7E6}"/>
              </a:ext>
            </a:extLst>
          </p:cNvPr>
          <p:cNvCxnSpPr/>
          <p:nvPr/>
        </p:nvCxnSpPr>
        <p:spPr>
          <a:xfrm>
            <a:off x="893064" y="5650992"/>
            <a:ext cx="10405872" cy="0"/>
          </a:xfrm>
          <a:prstGeom prst="line">
            <a:avLst/>
          </a:prstGeom>
          <a:ln w="762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394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Opérateurs de restriction</a:t>
            </a:r>
          </a:p>
          <a:p>
            <a:pPr lvl="1"/>
            <a:r>
              <a:rPr lang="fr-CA" b="1"/>
              <a:t> Where</a:t>
            </a:r>
            <a:r>
              <a:rPr lang="fr-CA"/>
              <a:t> </a:t>
            </a:r>
            <a:r>
              <a:rPr lang="fr-CA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fr-CA"/>
              <a:t> Restriction sur la valeur d’un ou plusieurs attribut(s)</a:t>
            </a:r>
          </a:p>
          <a:p>
            <a:pPr marL="457200" lvl="1" indent="0">
              <a:buNone/>
            </a:pPr>
            <a:endParaRPr lang="fr-CA"/>
          </a:p>
          <a:p>
            <a:pPr lvl="1"/>
            <a:r>
              <a:rPr lang="fr-CA"/>
              <a:t> Autre exemple avec 2 conditions :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marL="457200" lvl="1" indent="0">
              <a:buNone/>
            </a:pPr>
            <a:endParaRPr lang="fr-CA"/>
          </a:p>
          <a:p>
            <a:pPr lvl="1"/>
            <a:r>
              <a:rPr lang="fr-CA"/>
              <a:t>On peut profiter de l’opérateur « </a:t>
            </a:r>
            <a:r>
              <a:rPr lang="fr-CA" b="1"/>
              <a:t>&amp;&amp;</a:t>
            </a:r>
            <a:r>
              <a:rPr lang="fr-CA"/>
              <a:t> » pour jumeler nos conditions !</a:t>
            </a:r>
          </a:p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AF77D4-3F51-4120-BC4A-EF3923D5F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2709762"/>
            <a:ext cx="9564435" cy="1438476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ACB7DF2-8EC3-4DC5-B4EE-67D62281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388" y="5161404"/>
            <a:ext cx="8221222" cy="295316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2119261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Opérateurs de restriction</a:t>
            </a:r>
          </a:p>
          <a:p>
            <a:pPr lvl="1"/>
            <a:r>
              <a:rPr lang="fr-CA" b="1"/>
              <a:t> Where</a:t>
            </a:r>
            <a:r>
              <a:rPr lang="fr-CA"/>
              <a:t> </a:t>
            </a:r>
            <a:r>
              <a:rPr lang="fr-CA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fr-CA"/>
              <a:t> Restriction sur la valeur d’un ou plusieurs attribut(s) personnalisable(s) Parfait pour un système de filtre avec champs optionnels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C6153D-6051-47B3-AFB9-810C1882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973" y="2361554"/>
            <a:ext cx="7321606" cy="3368448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4984DE2-8672-486B-A1ED-7834925F39F0}"/>
              </a:ext>
            </a:extLst>
          </p:cNvPr>
          <p:cNvSpPr txBox="1"/>
          <p:nvPr/>
        </p:nvSpPr>
        <p:spPr>
          <a:xfrm>
            <a:off x="226421" y="2384857"/>
            <a:ext cx="4258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On pourrait changer les valeurs contenues dans </a:t>
            </a:r>
            <a:r>
              <a:rPr lang="fr-CA" b="1">
                <a:solidFill>
                  <a:srgbClr val="A785B8"/>
                </a:solidFill>
              </a:rPr>
              <a:t>queenName</a:t>
            </a:r>
            <a:r>
              <a:rPr lang="fr-CA">
                <a:solidFill>
                  <a:srgbClr val="A785B8"/>
                </a:solidFill>
              </a:rPr>
              <a:t> et </a:t>
            </a:r>
            <a:r>
              <a:rPr lang="fr-CA" b="1">
                <a:solidFill>
                  <a:srgbClr val="A785B8"/>
                </a:solidFill>
              </a:rPr>
              <a:t>nbFlower</a:t>
            </a:r>
            <a:r>
              <a:rPr lang="fr-CA">
                <a:solidFill>
                  <a:srgbClr val="A785B8"/>
                </a:solidFill>
              </a:rPr>
              <a:t> pour personnalier nos conditions. </a:t>
            </a:r>
          </a:p>
          <a:p>
            <a:endParaRPr lang="fr-CA">
              <a:solidFill>
                <a:srgbClr val="A785B8"/>
              </a:solidFill>
            </a:endParaRPr>
          </a:p>
          <a:p>
            <a:r>
              <a:rPr lang="fr-CA">
                <a:solidFill>
                  <a:srgbClr val="A785B8"/>
                </a:solidFill>
              </a:rPr>
              <a:t>Cela deviendra encore plus pratique lorsque l’on pourra </a:t>
            </a:r>
            <a:r>
              <a:rPr lang="fr-CA" b="1">
                <a:solidFill>
                  <a:srgbClr val="A785B8"/>
                </a:solidFill>
              </a:rPr>
              <a:t>passer en argument </a:t>
            </a:r>
            <a:r>
              <a:rPr lang="fr-CA">
                <a:solidFill>
                  <a:srgbClr val="A785B8"/>
                </a:solidFill>
              </a:rPr>
              <a:t>des valeurs au contrôleur pour déterminer les valeurs pour ces conditions.</a:t>
            </a:r>
          </a:p>
          <a:p>
            <a:endParaRPr lang="fr-CA">
              <a:solidFill>
                <a:srgbClr val="A785B8"/>
              </a:solidFill>
            </a:endParaRPr>
          </a:p>
          <a:p>
            <a:r>
              <a:rPr lang="fr-CA">
                <a:solidFill>
                  <a:srgbClr val="A785B8"/>
                </a:solidFill>
              </a:rPr>
              <a:t>La requête est faite en plusieurs parties. On ne fait pas forcément toutes les parties.</a:t>
            </a:r>
          </a:p>
          <a:p>
            <a:endParaRPr lang="fr-CA">
              <a:solidFill>
                <a:srgbClr val="A785B8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BA5AC96-C030-4F83-89A7-2D26E0BA674B}"/>
              </a:ext>
            </a:extLst>
          </p:cNvPr>
          <p:cNvCxnSpPr>
            <a:cxnSpLocks/>
          </p:cNvCxnSpPr>
          <p:nvPr/>
        </p:nvCxnSpPr>
        <p:spPr>
          <a:xfrm>
            <a:off x="3888862" y="3087451"/>
            <a:ext cx="996647" cy="0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4D0F761-3058-420D-89D3-F2343AF1F4B4}"/>
              </a:ext>
            </a:extLst>
          </p:cNvPr>
          <p:cNvCxnSpPr>
            <a:cxnSpLocks/>
          </p:cNvCxnSpPr>
          <p:nvPr/>
        </p:nvCxnSpPr>
        <p:spPr>
          <a:xfrm flipV="1">
            <a:off x="4282925" y="4767943"/>
            <a:ext cx="687492" cy="104765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EFCA395-5731-4222-AB4C-CB46D3DBFF67}"/>
              </a:ext>
            </a:extLst>
          </p:cNvPr>
          <p:cNvCxnSpPr>
            <a:cxnSpLocks/>
          </p:cNvCxnSpPr>
          <p:nvPr/>
        </p:nvCxnSpPr>
        <p:spPr>
          <a:xfrm flipV="1">
            <a:off x="3956481" y="3910649"/>
            <a:ext cx="929028" cy="921585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29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tri</a:t>
            </a:r>
          </a:p>
          <a:p>
            <a:pPr lvl="1"/>
            <a:r>
              <a:rPr lang="fr-CA"/>
              <a:t> </a:t>
            </a:r>
            <a:r>
              <a:rPr lang="fr-CA" b="1"/>
              <a:t>OrderBy</a:t>
            </a:r>
            <a:r>
              <a:rPr lang="fr-CA"/>
              <a:t> (Tri ascendant principal)</a:t>
            </a:r>
          </a:p>
          <a:p>
            <a:pPr lvl="1"/>
            <a:r>
              <a:rPr lang="fr-CA"/>
              <a:t> </a:t>
            </a:r>
            <a:r>
              <a:rPr lang="fr-CA" b="1"/>
              <a:t>OrderByDescending </a:t>
            </a:r>
            <a:r>
              <a:rPr lang="fr-CA"/>
              <a:t>(Tri descendant principal)</a:t>
            </a:r>
          </a:p>
          <a:p>
            <a:pPr lvl="1"/>
            <a:r>
              <a:rPr lang="fr-CA"/>
              <a:t> </a:t>
            </a:r>
            <a:r>
              <a:rPr lang="fr-CA" b="1"/>
              <a:t>ThenBy</a:t>
            </a:r>
            <a:r>
              <a:rPr lang="fr-CA"/>
              <a:t> (Tri ascendant secondaire)</a:t>
            </a:r>
          </a:p>
          <a:p>
            <a:pPr lvl="1"/>
            <a:r>
              <a:rPr lang="fr-CA"/>
              <a:t> </a:t>
            </a:r>
            <a:r>
              <a:rPr lang="fr-CA" b="1"/>
              <a:t>ThenByDescending </a:t>
            </a:r>
            <a:r>
              <a:rPr lang="fr-CA"/>
              <a:t>(Tri descendant secondaire)</a:t>
            </a:r>
          </a:p>
        </p:txBody>
      </p:sp>
    </p:spTree>
    <p:extLst>
      <p:ext uri="{BB962C8B-B14F-4D97-AF65-F5344CB8AC3E}">
        <p14:creationId xmlns:p14="http://schemas.microsoft.com/office/powerpoint/2010/main" val="3325520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tri</a:t>
            </a:r>
          </a:p>
          <a:p>
            <a:pPr lvl="1"/>
            <a:r>
              <a:rPr lang="fr-CA"/>
              <a:t> Simple tri</a:t>
            </a:r>
          </a:p>
          <a:p>
            <a:pPr lvl="2"/>
            <a:r>
              <a:rPr lang="fr-CA"/>
              <a:t>On a </a:t>
            </a:r>
            <a:r>
              <a:rPr lang="fr-CA" b="1"/>
              <a:t>trié </a:t>
            </a:r>
            <a:r>
              <a:rPr lang="fr-CA"/>
              <a:t>les </a:t>
            </a:r>
            <a:r>
              <a:rPr lang="fr-CA" b="1"/>
              <a:t>fleurs</a:t>
            </a:r>
            <a:r>
              <a:rPr lang="fr-CA"/>
              <a:t> selon le </a:t>
            </a:r>
            <a:r>
              <a:rPr lang="fr-CA" b="1"/>
              <a:t>nom de l’abeille </a:t>
            </a:r>
            <a:r>
              <a:rPr lang="fr-CA"/>
              <a:t>qui s’en charge.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F33A3-D907-4646-AAE5-937734272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3" y="2580360"/>
            <a:ext cx="7125694" cy="1409897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8BB2672-6654-4817-B957-EA321B38A1DF}"/>
              </a:ext>
            </a:extLst>
          </p:cNvPr>
          <p:cNvSpPr txBox="1"/>
          <p:nvPr/>
        </p:nvSpPr>
        <p:spPr>
          <a:xfrm>
            <a:off x="2705729" y="4361435"/>
            <a:ext cx="712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7F7F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.DB.Flowers.</a:t>
            </a:r>
            <a:r>
              <a:rPr lang="fr-CA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(f =&gt; f.GathererBee.Name)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700265B-4A96-4607-A514-9E0B1DD63067}"/>
              </a:ext>
            </a:extLst>
          </p:cNvPr>
          <p:cNvSpPr txBox="1"/>
          <p:nvPr/>
        </p:nvSpPr>
        <p:spPr>
          <a:xfrm>
            <a:off x="1955074" y="4863994"/>
            <a:ext cx="286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Liste qui contient nos fleurs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7A82AD92-7018-489D-9A8C-B2AABA831091}"/>
              </a:ext>
            </a:extLst>
          </p:cNvPr>
          <p:cNvSpPr/>
          <p:nvPr/>
        </p:nvSpPr>
        <p:spPr>
          <a:xfrm rot="16200000">
            <a:off x="3737896" y="3779518"/>
            <a:ext cx="181224" cy="1987727"/>
          </a:xfrm>
          <a:prstGeom prst="leftBrace">
            <a:avLst/>
          </a:prstGeom>
          <a:ln w="127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9579AA6-DE23-4ED7-89AD-6F93CA9995D8}"/>
              </a:ext>
            </a:extLst>
          </p:cNvPr>
          <p:cNvSpPr txBox="1"/>
          <p:nvPr/>
        </p:nvSpPr>
        <p:spPr>
          <a:xfrm>
            <a:off x="4066902" y="5702660"/>
            <a:ext cx="30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A785B8"/>
                </a:solidFill>
              </a:rPr>
              <a:t>Méthode</a:t>
            </a:r>
            <a:r>
              <a:rPr lang="fr-CA">
                <a:solidFill>
                  <a:srgbClr val="A785B8"/>
                </a:solidFill>
              </a:rPr>
              <a:t> / </a:t>
            </a:r>
            <a:r>
              <a:rPr lang="fr-CA" b="1">
                <a:solidFill>
                  <a:srgbClr val="A785B8"/>
                </a:solidFill>
              </a:rPr>
              <a:t>Opérateur</a:t>
            </a:r>
            <a:r>
              <a:rPr lang="fr-CA">
                <a:solidFill>
                  <a:srgbClr val="A785B8"/>
                </a:solidFill>
              </a:rPr>
              <a:t> de tri</a:t>
            </a:r>
            <a:endParaRPr lang="fr-CA" b="1">
              <a:solidFill>
                <a:srgbClr val="A785B8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316FE92-F241-49B3-8E8C-ED89E38BA147}"/>
              </a:ext>
            </a:extLst>
          </p:cNvPr>
          <p:cNvCxnSpPr>
            <a:cxnSpLocks/>
          </p:cNvCxnSpPr>
          <p:nvPr/>
        </p:nvCxnSpPr>
        <p:spPr>
          <a:xfrm flipV="1">
            <a:off x="5378028" y="4683261"/>
            <a:ext cx="1" cy="987210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CC8898DB-6B10-4490-BE16-E3F1C5EC3967}"/>
              </a:ext>
            </a:extLst>
          </p:cNvPr>
          <p:cNvSpPr/>
          <p:nvPr/>
        </p:nvSpPr>
        <p:spPr>
          <a:xfrm rot="16200000">
            <a:off x="7565377" y="3182786"/>
            <a:ext cx="178918" cy="3213461"/>
          </a:xfrm>
          <a:prstGeom prst="leftBrace">
            <a:avLst/>
          </a:prstGeom>
          <a:ln w="127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20890D-4BCC-477A-A8B6-ADD51D791AA7}"/>
              </a:ext>
            </a:extLst>
          </p:cNvPr>
          <p:cNvSpPr txBox="1"/>
          <p:nvPr/>
        </p:nvSpPr>
        <p:spPr>
          <a:xfrm>
            <a:off x="6985246" y="4916912"/>
            <a:ext cx="485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Attribut utilisé pour le tri (Ici, c’est l’attribut </a:t>
            </a:r>
            <a:r>
              <a:rPr lang="fr-CA" b="1">
                <a:solidFill>
                  <a:srgbClr val="A785B8"/>
                </a:solidFill>
              </a:rPr>
              <a:t>Name</a:t>
            </a:r>
            <a:r>
              <a:rPr lang="fr-CA">
                <a:solidFill>
                  <a:srgbClr val="A785B8"/>
                </a:solidFill>
              </a:rPr>
              <a:t> de l’attribut </a:t>
            </a:r>
            <a:r>
              <a:rPr lang="fr-CA" b="1">
                <a:solidFill>
                  <a:srgbClr val="A785B8"/>
                </a:solidFill>
              </a:rPr>
              <a:t>GathererBee</a:t>
            </a:r>
            <a:r>
              <a:rPr lang="fr-CA">
                <a:solidFill>
                  <a:srgbClr val="A785B8"/>
                </a:solidFill>
              </a:rPr>
              <a:t> de nos fleurs)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07BD467-DB25-4C2D-AEB7-3DC8FCEBB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033" y="5821929"/>
            <a:ext cx="3667637" cy="419158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4290587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tri</a:t>
            </a:r>
          </a:p>
          <a:p>
            <a:pPr lvl="1"/>
            <a:r>
              <a:rPr lang="fr-CA"/>
              <a:t> Restriction et tri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On peut aussi indenter le code comme tel pour la clarté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E02789-E4F9-448B-B890-442982428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5" y="2047682"/>
            <a:ext cx="10669489" cy="1381318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CCE2796-837F-4D80-AA4C-1CDD43206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438" y="4298086"/>
            <a:ext cx="7573432" cy="504895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465251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tri</a:t>
            </a:r>
          </a:p>
          <a:p>
            <a:pPr lvl="1"/>
            <a:r>
              <a:rPr lang="fr-CA"/>
              <a:t> Restriction, tri principal ascendant et tri secondaire descendant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9174D6-AAB1-4F42-B3D1-2C45BDF7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2053449"/>
            <a:ext cx="7906853" cy="2019582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755849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tri</a:t>
            </a:r>
          </a:p>
          <a:p>
            <a:pPr lvl="1"/>
            <a:r>
              <a:rPr lang="fr-CA"/>
              <a:t> Restriction, tri principal </a:t>
            </a:r>
            <a:r>
              <a:rPr lang="fr-CA">
                <a:solidFill>
                  <a:srgbClr val="81ADB6"/>
                </a:solidFill>
              </a:rPr>
              <a:t>ascendant</a:t>
            </a:r>
            <a:r>
              <a:rPr lang="fr-CA"/>
              <a:t> et tri secondaire </a:t>
            </a:r>
            <a:r>
              <a:rPr lang="fr-CA">
                <a:solidFill>
                  <a:srgbClr val="F75A3B"/>
                </a:solidFill>
              </a:rPr>
              <a:t>descendant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56D5D0-C500-42DB-8A53-4442ECA8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8356"/>
            <a:ext cx="10698068" cy="391532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7A30FCB-12DF-4A63-81FB-5599E7DCC5C1}"/>
              </a:ext>
            </a:extLst>
          </p:cNvPr>
          <p:cNvCxnSpPr>
            <a:cxnSpLocks/>
          </p:cNvCxnSpPr>
          <p:nvPr/>
        </p:nvCxnSpPr>
        <p:spPr>
          <a:xfrm>
            <a:off x="5737256" y="2698670"/>
            <a:ext cx="0" cy="3166552"/>
          </a:xfrm>
          <a:prstGeom prst="straightConnector1">
            <a:avLst/>
          </a:prstGeom>
          <a:ln w="57150">
            <a:solidFill>
              <a:srgbClr val="81A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F8C26A9-CBD6-454A-8B7D-721BEF867483}"/>
              </a:ext>
            </a:extLst>
          </p:cNvPr>
          <p:cNvCxnSpPr>
            <a:cxnSpLocks/>
          </p:cNvCxnSpPr>
          <p:nvPr/>
        </p:nvCxnSpPr>
        <p:spPr>
          <a:xfrm flipV="1">
            <a:off x="9135777" y="2698670"/>
            <a:ext cx="0" cy="1273630"/>
          </a:xfrm>
          <a:prstGeom prst="straightConnector1">
            <a:avLst/>
          </a:prstGeom>
          <a:ln w="57150">
            <a:solidFill>
              <a:srgbClr val="F75A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B84E05-5504-4CAD-9307-7DB3D0FD3D86}"/>
              </a:ext>
            </a:extLst>
          </p:cNvPr>
          <p:cNvCxnSpPr>
            <a:cxnSpLocks/>
          </p:cNvCxnSpPr>
          <p:nvPr/>
        </p:nvCxnSpPr>
        <p:spPr>
          <a:xfrm flipV="1">
            <a:off x="9135777" y="4134394"/>
            <a:ext cx="0" cy="1730829"/>
          </a:xfrm>
          <a:prstGeom prst="straightConnector1">
            <a:avLst/>
          </a:prstGeom>
          <a:ln w="57150">
            <a:solidFill>
              <a:srgbClr val="F75A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EAE564E-E932-4447-8DD7-7C86AB47C0BB}"/>
              </a:ext>
            </a:extLst>
          </p:cNvPr>
          <p:cNvSpPr/>
          <p:nvPr/>
        </p:nvSpPr>
        <p:spPr>
          <a:xfrm>
            <a:off x="5865223" y="2698669"/>
            <a:ext cx="1005835" cy="3231867"/>
          </a:xfrm>
          <a:prstGeom prst="rect">
            <a:avLst/>
          </a:prstGeom>
          <a:noFill/>
          <a:ln w="28575">
            <a:solidFill>
              <a:srgbClr val="81A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E35ECF-8094-4DCC-9D23-C2DBF53542DE}"/>
              </a:ext>
            </a:extLst>
          </p:cNvPr>
          <p:cNvSpPr/>
          <p:nvPr/>
        </p:nvSpPr>
        <p:spPr>
          <a:xfrm>
            <a:off x="9322526" y="2666013"/>
            <a:ext cx="2159239" cy="1357348"/>
          </a:xfrm>
          <a:prstGeom prst="rect">
            <a:avLst/>
          </a:prstGeom>
          <a:noFill/>
          <a:ln w="28575"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A85BD5-FF4C-47FD-95BE-25839BBF5CD4}"/>
              </a:ext>
            </a:extLst>
          </p:cNvPr>
          <p:cNvSpPr/>
          <p:nvPr/>
        </p:nvSpPr>
        <p:spPr>
          <a:xfrm>
            <a:off x="9322527" y="4134394"/>
            <a:ext cx="2077970" cy="1796142"/>
          </a:xfrm>
          <a:prstGeom prst="rect">
            <a:avLst/>
          </a:prstGeom>
          <a:noFill/>
          <a:ln w="28575"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2404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partition</a:t>
            </a:r>
          </a:p>
          <a:p>
            <a:pPr lvl="1"/>
            <a:r>
              <a:rPr lang="fr-CA"/>
              <a:t> </a:t>
            </a:r>
            <a:r>
              <a:rPr lang="fr-CA" b="1"/>
              <a:t>Take</a:t>
            </a:r>
            <a:r>
              <a:rPr lang="fr-CA"/>
              <a:t> : Prend un nombre spécifique d’éléments</a:t>
            </a:r>
          </a:p>
          <a:p>
            <a:pPr lvl="1"/>
            <a:r>
              <a:rPr lang="fr-CA"/>
              <a:t> </a:t>
            </a:r>
            <a:r>
              <a:rPr lang="fr-CA" b="1"/>
              <a:t>Skip</a:t>
            </a:r>
            <a:r>
              <a:rPr lang="fr-CA"/>
              <a:t> : Saute un nombre spécifique d’éléments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4678B21-7A5E-4BA0-A336-2CFCD64A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2441542"/>
            <a:ext cx="8145012" cy="1752845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5AAD57E-2131-4939-A92E-A59B006EAE21}"/>
              </a:ext>
            </a:extLst>
          </p:cNvPr>
          <p:cNvSpPr txBox="1"/>
          <p:nvPr/>
        </p:nvSpPr>
        <p:spPr>
          <a:xfrm>
            <a:off x="4266740" y="4479003"/>
            <a:ext cx="394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7F7F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.DB.Flowers.</a:t>
            </a:r>
            <a:r>
              <a:rPr lang="fr-CA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0C4DFCB-F898-4865-AC90-9014E45CD878}"/>
              </a:ext>
            </a:extLst>
          </p:cNvPr>
          <p:cNvSpPr txBox="1"/>
          <p:nvPr/>
        </p:nvSpPr>
        <p:spPr>
          <a:xfrm>
            <a:off x="3555274" y="4999262"/>
            <a:ext cx="286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Liste qui contient nos fleurs</a:t>
            </a:r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D19F67DF-C0ED-411D-9191-6D39DE50B91F}"/>
              </a:ext>
            </a:extLst>
          </p:cNvPr>
          <p:cNvSpPr/>
          <p:nvPr/>
        </p:nvSpPr>
        <p:spPr>
          <a:xfrm rot="16200000">
            <a:off x="5338096" y="3914786"/>
            <a:ext cx="181224" cy="1987727"/>
          </a:xfrm>
          <a:prstGeom prst="leftBrace">
            <a:avLst/>
          </a:prstGeom>
          <a:ln w="127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12B6F78-6D10-4163-ABF2-524510D0258F}"/>
              </a:ext>
            </a:extLst>
          </p:cNvPr>
          <p:cNvSpPr txBox="1"/>
          <p:nvPr/>
        </p:nvSpPr>
        <p:spPr>
          <a:xfrm>
            <a:off x="5667101" y="5837928"/>
            <a:ext cx="39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A785B8"/>
                </a:solidFill>
              </a:rPr>
              <a:t>Méthode</a:t>
            </a:r>
            <a:r>
              <a:rPr lang="fr-CA">
                <a:solidFill>
                  <a:srgbClr val="A785B8"/>
                </a:solidFill>
              </a:rPr>
              <a:t> / </a:t>
            </a:r>
            <a:r>
              <a:rPr lang="fr-CA" b="1">
                <a:solidFill>
                  <a:srgbClr val="A785B8"/>
                </a:solidFill>
              </a:rPr>
              <a:t>Opérateur</a:t>
            </a:r>
            <a:r>
              <a:rPr lang="fr-CA">
                <a:solidFill>
                  <a:srgbClr val="A785B8"/>
                </a:solidFill>
              </a:rPr>
              <a:t> de partition</a:t>
            </a:r>
            <a:endParaRPr lang="fr-CA" b="1">
              <a:solidFill>
                <a:srgbClr val="A785B8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544858A-85C8-4A1F-9B98-159DAD2967B5}"/>
              </a:ext>
            </a:extLst>
          </p:cNvPr>
          <p:cNvCxnSpPr>
            <a:cxnSpLocks/>
          </p:cNvCxnSpPr>
          <p:nvPr/>
        </p:nvCxnSpPr>
        <p:spPr>
          <a:xfrm flipV="1">
            <a:off x="6795348" y="4818037"/>
            <a:ext cx="1" cy="987210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C12C6496-D51F-4EA3-BB1F-0FC7F03DA304}"/>
              </a:ext>
            </a:extLst>
          </p:cNvPr>
          <p:cNvSpPr/>
          <p:nvPr/>
        </p:nvSpPr>
        <p:spPr>
          <a:xfrm rot="16200000">
            <a:off x="7221525" y="4789567"/>
            <a:ext cx="144787" cy="251584"/>
          </a:xfrm>
          <a:prstGeom prst="leftBrace">
            <a:avLst/>
          </a:prstGeom>
          <a:ln w="127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C33E0BF-3FEE-4666-B5A5-D9FE9861EA4B}"/>
              </a:ext>
            </a:extLst>
          </p:cNvPr>
          <p:cNvSpPr txBox="1"/>
          <p:nvPr/>
        </p:nvSpPr>
        <p:spPr>
          <a:xfrm>
            <a:off x="7083217" y="4982383"/>
            <a:ext cx="485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Nombre de données conservées</a:t>
            </a:r>
          </a:p>
        </p:txBody>
      </p:sp>
    </p:spTree>
    <p:extLst>
      <p:ext uri="{BB962C8B-B14F-4D97-AF65-F5344CB8AC3E}">
        <p14:creationId xmlns:p14="http://schemas.microsoft.com/office/powerpoint/2010/main" val="1095058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partition</a:t>
            </a:r>
          </a:p>
          <a:p>
            <a:pPr lvl="1"/>
            <a:r>
              <a:rPr lang="fr-CA"/>
              <a:t> </a:t>
            </a:r>
            <a:r>
              <a:rPr lang="fr-CA" b="1"/>
              <a:t>Take</a:t>
            </a:r>
            <a:r>
              <a:rPr lang="fr-CA"/>
              <a:t> : Prend un nombre spécifique d’éléments</a:t>
            </a:r>
          </a:p>
          <a:p>
            <a:pPr lvl="1"/>
            <a:r>
              <a:rPr lang="fr-CA"/>
              <a:t> </a:t>
            </a:r>
            <a:r>
              <a:rPr lang="fr-CA" b="1"/>
              <a:t>Skip</a:t>
            </a:r>
            <a:r>
              <a:rPr lang="fr-CA"/>
              <a:t> : Saute un nombre spécifique d’éléments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0604B47-1B6A-45C9-897A-DD10D7571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2433498"/>
            <a:ext cx="8154538" cy="1991003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145886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A4135-26E2-427C-A39A-1C05B8CD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Injection de dépendances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7DA00-6EAB-4B5A-BAD3-298D6EA1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/>
              <a:t> Ces </a:t>
            </a:r>
            <a:r>
              <a:rPr lang="fr-CA" sz="2400" b="1"/>
              <a:t>classes</a:t>
            </a:r>
            <a:r>
              <a:rPr lang="fr-CA" sz="2400"/>
              <a:t> du </a:t>
            </a:r>
            <a:r>
              <a:rPr lang="fr-CA" sz="2400" b="1"/>
              <a:t>Modèle</a:t>
            </a:r>
            <a:r>
              <a:rPr lang="fr-CA" sz="2400"/>
              <a:t> agissent comme un </a:t>
            </a:r>
            <a:r>
              <a:rPr lang="fr-CA" sz="2400" b="1"/>
              <a:t>miroir</a:t>
            </a:r>
            <a:r>
              <a:rPr lang="fr-CA" sz="2400"/>
              <a:t> qui stocke temporairement des « </a:t>
            </a:r>
            <a:r>
              <a:rPr lang="fr-CA" sz="2400" b="1"/>
              <a:t>instances</a:t>
            </a:r>
            <a:r>
              <a:rPr lang="fr-CA" sz="2400"/>
              <a:t> » (ou des « </a:t>
            </a:r>
            <a:r>
              <a:rPr lang="fr-CA" sz="2400" b="1"/>
              <a:t>objets</a:t>
            </a:r>
            <a:r>
              <a:rPr lang="fr-CA" sz="2400"/>
              <a:t> ») de l’information de la </a:t>
            </a:r>
            <a:r>
              <a:rPr lang="fr-CA" sz="2400" b="1"/>
              <a:t>base de données </a:t>
            </a:r>
            <a:r>
              <a:rPr lang="fr-CA" sz="2400"/>
              <a:t>pour s’en servir dans l’</a:t>
            </a:r>
            <a:r>
              <a:rPr lang="fr-CA" sz="2400" b="1"/>
              <a:t>application</a:t>
            </a:r>
            <a:r>
              <a:rPr lang="fr-CA" sz="2400"/>
              <a:t> </a:t>
            </a:r>
            <a:r>
              <a:rPr lang="fr-CA" sz="2400" b="1"/>
              <a:t>Web</a:t>
            </a:r>
            <a:r>
              <a:rPr lang="fr-CA" sz="240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72B80A-D354-43B3-9A8B-39DE93F3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794" y="4205013"/>
            <a:ext cx="1276528" cy="1971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F061C88-D30D-4535-8C0C-EAB3BE1B2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864" y="2439885"/>
            <a:ext cx="1799726" cy="11256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482385A-D660-4387-B916-232FF2C68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416" y="4278764"/>
            <a:ext cx="819264" cy="52394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095B5FF-A6AA-42C3-B31B-377B4F825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6113" y="4588119"/>
            <a:ext cx="1676634" cy="1438476"/>
          </a:xfrm>
          <a:prstGeom prst="rect">
            <a:avLst/>
          </a:prstGeom>
        </p:spPr>
      </p:pic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57A88F3-80A5-4FB1-BB0B-E176619DEC1D}"/>
              </a:ext>
            </a:extLst>
          </p:cNvPr>
          <p:cNvSpPr/>
          <p:nvPr/>
        </p:nvSpPr>
        <p:spPr>
          <a:xfrm>
            <a:off x="5628643" y="3657600"/>
            <a:ext cx="280168" cy="547413"/>
          </a:xfrm>
          <a:prstGeom prst="downArrow">
            <a:avLst/>
          </a:prstGeom>
          <a:solidFill>
            <a:srgbClr val="80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09265A3-7D5C-4816-A055-E9D35B3A5618}"/>
              </a:ext>
            </a:extLst>
          </p:cNvPr>
          <p:cNvSpPr txBox="1"/>
          <p:nvPr/>
        </p:nvSpPr>
        <p:spPr>
          <a:xfrm>
            <a:off x="6124305" y="2409469"/>
            <a:ext cx="2508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8080BB"/>
                </a:solidFill>
              </a:rPr>
              <a:t>Article</a:t>
            </a:r>
            <a:r>
              <a:rPr lang="fr-CA" sz="1600">
                <a:solidFill>
                  <a:srgbClr val="8080BB"/>
                </a:solidFill>
              </a:rPr>
              <a:t> (1, « Chaise », 5$)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D46AE7-1869-4EAA-8DB2-285DA89662BB}"/>
              </a:ext>
            </a:extLst>
          </p:cNvPr>
          <p:cNvSpPr txBox="1"/>
          <p:nvPr/>
        </p:nvSpPr>
        <p:spPr>
          <a:xfrm>
            <a:off x="6124304" y="4249565"/>
            <a:ext cx="2508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8080BB"/>
                </a:solidFill>
              </a:rPr>
              <a:t>Article </a:t>
            </a:r>
            <a:r>
              <a:rPr lang="fr-CA" sz="1600">
                <a:solidFill>
                  <a:srgbClr val="8080BB"/>
                </a:solidFill>
              </a:rPr>
              <a:t>(1, « Chaise », 5$)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975577F-21B8-4FE0-8FBD-F04088988A58}"/>
              </a:ext>
            </a:extLst>
          </p:cNvPr>
          <p:cNvSpPr txBox="1"/>
          <p:nvPr/>
        </p:nvSpPr>
        <p:spPr>
          <a:xfrm>
            <a:off x="6450874" y="2702242"/>
            <a:ext cx="2508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8080BB"/>
                </a:solidFill>
              </a:rPr>
              <a:t>Article</a:t>
            </a:r>
            <a:r>
              <a:rPr lang="fr-CA" sz="1600">
                <a:solidFill>
                  <a:srgbClr val="8080BB"/>
                </a:solidFill>
              </a:rPr>
              <a:t> (2, « Piano », 500$)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C0F9493-8FF8-4C03-A60D-69D2EF638F87}"/>
              </a:ext>
            </a:extLst>
          </p:cNvPr>
          <p:cNvSpPr txBox="1"/>
          <p:nvPr/>
        </p:nvSpPr>
        <p:spPr>
          <a:xfrm>
            <a:off x="6303170" y="4523829"/>
            <a:ext cx="2508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8080BB"/>
                </a:solidFill>
              </a:rPr>
              <a:t>Article</a:t>
            </a:r>
            <a:r>
              <a:rPr lang="fr-CA" sz="1600">
                <a:solidFill>
                  <a:srgbClr val="8080BB"/>
                </a:solidFill>
              </a:rPr>
              <a:t> (2, « Piano », 500$)</a:t>
            </a:r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74467F01-0318-4BBC-BDB6-2EA725D93816}"/>
              </a:ext>
            </a:extLst>
          </p:cNvPr>
          <p:cNvSpPr/>
          <p:nvPr/>
        </p:nvSpPr>
        <p:spPr>
          <a:xfrm rot="5400000">
            <a:off x="4126861" y="4917282"/>
            <a:ext cx="280168" cy="547413"/>
          </a:xfrm>
          <a:prstGeom prst="downArrow">
            <a:avLst/>
          </a:prstGeom>
          <a:solidFill>
            <a:srgbClr val="80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827438B-EDB6-419C-AA49-0857F597D4D8}"/>
              </a:ext>
            </a:extLst>
          </p:cNvPr>
          <p:cNvSpPr txBox="1"/>
          <p:nvPr/>
        </p:nvSpPr>
        <p:spPr>
          <a:xfrm>
            <a:off x="2024366" y="4303503"/>
            <a:ext cx="2122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8080BB"/>
                </a:solidFill>
              </a:rPr>
              <a:t>On affiche les articles</a:t>
            </a:r>
            <a:endParaRPr lang="fr-CA" sz="1600">
              <a:solidFill>
                <a:srgbClr val="8080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10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partition</a:t>
            </a:r>
          </a:p>
          <a:p>
            <a:pPr lvl="1"/>
            <a:r>
              <a:rPr lang="fr-CA"/>
              <a:t> Disons que sur notre site, on veut afficher un certain nombre d’abeilles par </a:t>
            </a:r>
            <a:r>
              <a:rPr lang="fr-CA" b="1"/>
              <a:t>page</a:t>
            </a:r>
            <a:r>
              <a:rPr lang="fr-CA"/>
              <a:t>… Les opérateurs de partitions sont parfaits pour ça !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5A0C763-EF83-4446-9742-34E13FAEF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77" y="2451419"/>
            <a:ext cx="661863" cy="562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AF9D018-D44E-464E-956D-7BA271930337}"/>
              </a:ext>
            </a:extLst>
          </p:cNvPr>
          <p:cNvSpPr/>
          <p:nvPr/>
        </p:nvSpPr>
        <p:spPr>
          <a:xfrm>
            <a:off x="4902477" y="2799844"/>
            <a:ext cx="378823" cy="326572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>
                <a:solidFill>
                  <a:schemeClr val="bg1"/>
                </a:solidFill>
              </a:rPr>
              <a:t>#1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354269-E592-4B27-AB37-B7B927B5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77" y="3215005"/>
            <a:ext cx="661863" cy="5629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6D2FCC-3504-4061-98E8-5FB62B441DB7}"/>
              </a:ext>
            </a:extLst>
          </p:cNvPr>
          <p:cNvSpPr/>
          <p:nvPr/>
        </p:nvSpPr>
        <p:spPr>
          <a:xfrm>
            <a:off x="4902477" y="3563430"/>
            <a:ext cx="378823" cy="326572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>
                <a:solidFill>
                  <a:schemeClr val="bg1"/>
                </a:solidFill>
              </a:rPr>
              <a:t>#2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8B992F6-187F-4F55-83A7-DFF49FC24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77" y="3990946"/>
            <a:ext cx="661863" cy="5629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47C624C-3BCD-4D22-9825-3DE22BA86FCE}"/>
              </a:ext>
            </a:extLst>
          </p:cNvPr>
          <p:cNvSpPr/>
          <p:nvPr/>
        </p:nvSpPr>
        <p:spPr>
          <a:xfrm>
            <a:off x="4902477" y="4339371"/>
            <a:ext cx="378823" cy="326572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>
                <a:solidFill>
                  <a:schemeClr val="bg1"/>
                </a:solidFill>
              </a:rPr>
              <a:t>#3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FF7FCB3-AC1A-497C-B97D-4D183874B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066" y="4772350"/>
            <a:ext cx="661863" cy="5629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196004B-0BB4-4246-AFE4-3F64DF49A2A4}"/>
              </a:ext>
            </a:extLst>
          </p:cNvPr>
          <p:cNvSpPr/>
          <p:nvPr/>
        </p:nvSpPr>
        <p:spPr>
          <a:xfrm>
            <a:off x="4928266" y="5120775"/>
            <a:ext cx="378823" cy="326572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>
                <a:solidFill>
                  <a:schemeClr val="bg1"/>
                </a:solidFill>
              </a:rPr>
              <a:t>#4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ABA3090-7796-4D94-A6EC-5E0601371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869" y="2507886"/>
            <a:ext cx="661863" cy="5629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F15E3B4-89FC-4C42-9172-393EFDAE88A1}"/>
              </a:ext>
            </a:extLst>
          </p:cNvPr>
          <p:cNvSpPr/>
          <p:nvPr/>
        </p:nvSpPr>
        <p:spPr>
          <a:xfrm>
            <a:off x="8496069" y="2856311"/>
            <a:ext cx="378823" cy="326572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>
                <a:solidFill>
                  <a:schemeClr val="bg1"/>
                </a:solidFill>
              </a:rPr>
              <a:t>#5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721B5F0A-98AB-4823-B313-05DEE8CC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869" y="3275037"/>
            <a:ext cx="661863" cy="5629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47CF886-BEAD-4CE7-A63B-E21E6358DB4F}"/>
              </a:ext>
            </a:extLst>
          </p:cNvPr>
          <p:cNvSpPr/>
          <p:nvPr/>
        </p:nvSpPr>
        <p:spPr>
          <a:xfrm>
            <a:off x="8496069" y="3623462"/>
            <a:ext cx="378823" cy="326572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>
                <a:solidFill>
                  <a:schemeClr val="bg1"/>
                </a:solidFill>
              </a:rPr>
              <a:t>#6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981C3F2-5491-46CC-AFCD-04C64D0D3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869" y="4048202"/>
            <a:ext cx="661863" cy="5629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55D01D6-49F9-44E4-9109-D13699126C39}"/>
              </a:ext>
            </a:extLst>
          </p:cNvPr>
          <p:cNvSpPr/>
          <p:nvPr/>
        </p:nvSpPr>
        <p:spPr>
          <a:xfrm>
            <a:off x="8496069" y="4396627"/>
            <a:ext cx="378823" cy="326572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>
                <a:solidFill>
                  <a:schemeClr val="bg1"/>
                </a:solidFill>
              </a:rPr>
              <a:t>#7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CD333E1A-0B60-4701-B516-BD65A4E2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869" y="4772350"/>
            <a:ext cx="661863" cy="5629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0D08A4F-082A-49B7-9161-AAA5F7BD5F8B}"/>
              </a:ext>
            </a:extLst>
          </p:cNvPr>
          <p:cNvSpPr/>
          <p:nvPr/>
        </p:nvSpPr>
        <p:spPr>
          <a:xfrm>
            <a:off x="8496069" y="5120775"/>
            <a:ext cx="378823" cy="326572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>
                <a:solidFill>
                  <a:schemeClr val="bg1"/>
                </a:solidFill>
              </a:rPr>
              <a:t>#8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0D1EC35B-1020-4CC6-AA92-3A5F8AF18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932" y="3014319"/>
            <a:ext cx="1979157" cy="1979157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DD9069D8-7B1F-4752-BF6C-CC556992C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00" y="3014318"/>
            <a:ext cx="1979157" cy="1979157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F4CCBAF1-41CA-48CE-851A-5EF6225D1CBD}"/>
              </a:ext>
            </a:extLst>
          </p:cNvPr>
          <p:cNvSpPr txBox="1"/>
          <p:nvPr/>
        </p:nvSpPr>
        <p:spPr>
          <a:xfrm>
            <a:off x="2739709" y="4919933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Page 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DE94C19-FBF4-405F-AF90-7469F34A1FC9}"/>
              </a:ext>
            </a:extLst>
          </p:cNvPr>
          <p:cNvSpPr txBox="1"/>
          <p:nvPr/>
        </p:nvSpPr>
        <p:spPr>
          <a:xfrm>
            <a:off x="6337415" y="4925736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Page 2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E132668-D6E7-4EBA-8BDC-7C6903BFABD5}"/>
              </a:ext>
            </a:extLst>
          </p:cNvPr>
          <p:cNvCxnSpPr>
            <a:cxnSpLocks/>
          </p:cNvCxnSpPr>
          <p:nvPr/>
        </p:nvCxnSpPr>
        <p:spPr>
          <a:xfrm flipH="1">
            <a:off x="3815450" y="2919271"/>
            <a:ext cx="623617" cy="392164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B537DDF-56C1-4A9C-8990-D23392555E8F}"/>
              </a:ext>
            </a:extLst>
          </p:cNvPr>
          <p:cNvCxnSpPr>
            <a:cxnSpLocks/>
          </p:cNvCxnSpPr>
          <p:nvPr/>
        </p:nvCxnSpPr>
        <p:spPr>
          <a:xfrm flipH="1" flipV="1">
            <a:off x="3836762" y="4916192"/>
            <a:ext cx="556301" cy="203720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03779EE8-6F8C-4BC7-A33D-1ABEC849FD23}"/>
              </a:ext>
            </a:extLst>
          </p:cNvPr>
          <p:cNvCxnSpPr>
            <a:cxnSpLocks/>
          </p:cNvCxnSpPr>
          <p:nvPr/>
        </p:nvCxnSpPr>
        <p:spPr>
          <a:xfrm flipH="1" flipV="1">
            <a:off x="3868396" y="4329652"/>
            <a:ext cx="524667" cy="9719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2240116F-0EC7-4068-9233-9122FF79D74E}"/>
              </a:ext>
            </a:extLst>
          </p:cNvPr>
          <p:cNvCxnSpPr>
            <a:cxnSpLocks/>
          </p:cNvCxnSpPr>
          <p:nvPr/>
        </p:nvCxnSpPr>
        <p:spPr>
          <a:xfrm flipH="1">
            <a:off x="3868397" y="3594986"/>
            <a:ext cx="519839" cy="23617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342D6A7E-DFFD-47F0-8568-4A30AB073D3F}"/>
              </a:ext>
            </a:extLst>
          </p:cNvPr>
          <p:cNvCxnSpPr>
            <a:cxnSpLocks/>
          </p:cNvCxnSpPr>
          <p:nvPr/>
        </p:nvCxnSpPr>
        <p:spPr>
          <a:xfrm flipH="1">
            <a:off x="7400369" y="2919271"/>
            <a:ext cx="623617" cy="392164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748305F-205F-4D3E-B645-97EC2731612A}"/>
              </a:ext>
            </a:extLst>
          </p:cNvPr>
          <p:cNvCxnSpPr>
            <a:cxnSpLocks/>
          </p:cNvCxnSpPr>
          <p:nvPr/>
        </p:nvCxnSpPr>
        <p:spPr>
          <a:xfrm flipH="1" flipV="1">
            <a:off x="7400369" y="4973448"/>
            <a:ext cx="556301" cy="203720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A3CBD624-4303-4D3C-A222-3BE3359C054F}"/>
              </a:ext>
            </a:extLst>
          </p:cNvPr>
          <p:cNvCxnSpPr>
            <a:cxnSpLocks/>
          </p:cNvCxnSpPr>
          <p:nvPr/>
        </p:nvCxnSpPr>
        <p:spPr>
          <a:xfrm flipH="1" flipV="1">
            <a:off x="7432003" y="4386908"/>
            <a:ext cx="524667" cy="9719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6290FA26-714B-456A-8D48-F7E809938379}"/>
              </a:ext>
            </a:extLst>
          </p:cNvPr>
          <p:cNvCxnSpPr>
            <a:cxnSpLocks/>
          </p:cNvCxnSpPr>
          <p:nvPr/>
        </p:nvCxnSpPr>
        <p:spPr>
          <a:xfrm flipH="1">
            <a:off x="7432004" y="3652242"/>
            <a:ext cx="519839" cy="23617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7A833F14-45DE-4989-AF1D-8912D04DA66B}"/>
              </a:ext>
            </a:extLst>
          </p:cNvPr>
          <p:cNvSpPr txBox="1"/>
          <p:nvPr/>
        </p:nvSpPr>
        <p:spPr>
          <a:xfrm>
            <a:off x="3815450" y="5796906"/>
            <a:ext cx="286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4 abeilles par page</a:t>
            </a:r>
          </a:p>
        </p:txBody>
      </p:sp>
      <p:sp>
        <p:nvSpPr>
          <p:cNvPr id="48" name="Accolade ouvrante 47">
            <a:extLst>
              <a:ext uri="{FF2B5EF4-FFF2-40B4-BE49-F238E27FC236}">
                <a16:creationId xmlns:a16="http://schemas.microsoft.com/office/drawing/2014/main" id="{3D3AA59E-B7A0-413C-9C5F-83207D5AF349}"/>
              </a:ext>
            </a:extLst>
          </p:cNvPr>
          <p:cNvSpPr/>
          <p:nvPr/>
        </p:nvSpPr>
        <p:spPr>
          <a:xfrm rot="16200000">
            <a:off x="4829483" y="5053512"/>
            <a:ext cx="307660" cy="1190154"/>
          </a:xfrm>
          <a:prstGeom prst="leftBrace">
            <a:avLst/>
          </a:prstGeom>
          <a:ln w="127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79021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partition</a:t>
            </a:r>
          </a:p>
          <a:p>
            <a:pPr lvl="1"/>
            <a:r>
              <a:rPr lang="fr-CA"/>
              <a:t>Disons que sur notre site, on veut afficher un certain nombre d’abeilles par </a:t>
            </a:r>
            <a:r>
              <a:rPr lang="fr-CA" b="1"/>
              <a:t>page</a:t>
            </a:r>
            <a:r>
              <a:rPr lang="fr-CA"/>
              <a:t>… Les opérateurs de partitions sont parfaits pour ça !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On « </a:t>
            </a:r>
            <a:r>
              <a:rPr lang="fr-CA" b="1"/>
              <a:t>skippe</a:t>
            </a:r>
            <a:r>
              <a:rPr lang="fr-CA"/>
              <a:t> » d’abord 4 * 2 abeilles. (Les 8 abeilles des 2 premières pages), puis on </a:t>
            </a:r>
            <a:r>
              <a:rPr lang="fr-CA" b="1"/>
              <a:t>prend</a:t>
            </a:r>
            <a:r>
              <a:rPr lang="fr-CA"/>
              <a:t> les 4 premières parmi celles restantes.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05D8F4-A24F-4F4F-AF2C-143D3549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2474340"/>
            <a:ext cx="5544324" cy="2257740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3177177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d’élément</a:t>
            </a:r>
          </a:p>
          <a:p>
            <a:pPr lvl="1"/>
            <a:r>
              <a:rPr lang="fr-CA"/>
              <a:t> </a:t>
            </a:r>
            <a:r>
              <a:rPr lang="fr-CA" b="1"/>
              <a:t>First</a:t>
            </a:r>
            <a:r>
              <a:rPr lang="fr-CA"/>
              <a:t> / </a:t>
            </a:r>
            <a:r>
              <a:rPr lang="fr-CA" b="1"/>
              <a:t>FirstOrDefault</a:t>
            </a:r>
            <a:r>
              <a:rPr lang="fr-CA"/>
              <a:t> : Retourne le premier élément d’un ensemble</a:t>
            </a:r>
          </a:p>
          <a:p>
            <a:pPr lvl="1"/>
            <a:r>
              <a:rPr lang="fr-CA" b="1"/>
              <a:t> Last </a:t>
            </a:r>
            <a:r>
              <a:rPr lang="fr-CA"/>
              <a:t>/ </a:t>
            </a:r>
            <a:r>
              <a:rPr lang="fr-CA" b="1"/>
              <a:t>LastOrDefault</a:t>
            </a:r>
            <a:r>
              <a:rPr lang="fr-CA"/>
              <a:t> : Retourne le dernier élément d’un ensemble</a:t>
            </a:r>
          </a:p>
          <a:p>
            <a:pPr lvl="1"/>
            <a:r>
              <a:rPr lang="fr-CA"/>
              <a:t> </a:t>
            </a:r>
            <a:r>
              <a:rPr lang="fr-CA" b="1"/>
              <a:t>Single</a:t>
            </a:r>
            <a:r>
              <a:rPr lang="fr-CA"/>
              <a:t> / </a:t>
            </a:r>
            <a:r>
              <a:rPr lang="fr-CA" b="1"/>
              <a:t>SingleOrDefault</a:t>
            </a:r>
            <a:r>
              <a:rPr lang="fr-CA"/>
              <a:t> : Retourne l’élément (la liste ne doit contenir qu’un seul élément… après un tri suffisant par exemple)</a:t>
            </a:r>
          </a:p>
          <a:p>
            <a:pPr lvl="2"/>
            <a:r>
              <a:rPr lang="fr-CA"/>
              <a:t> Les variantes avec « </a:t>
            </a:r>
            <a:r>
              <a:rPr lang="fr-CA" b="1"/>
              <a:t>OrDefault</a:t>
            </a:r>
            <a:r>
              <a:rPr lang="fr-CA"/>
              <a:t> » permettent de ne pas lancer d’exception dans l’application si jamais on exécute </a:t>
            </a:r>
            <a:r>
              <a:rPr lang="fr-CA" b="1"/>
              <a:t>First</a:t>
            </a:r>
            <a:r>
              <a:rPr lang="fr-CA"/>
              <a:t>(), </a:t>
            </a:r>
            <a:r>
              <a:rPr lang="fr-CA" b="1"/>
              <a:t>Last</a:t>
            </a:r>
            <a:r>
              <a:rPr lang="fr-CA"/>
              <a:t>() ou </a:t>
            </a:r>
            <a:r>
              <a:rPr lang="fr-CA" b="1"/>
              <a:t>Single</a:t>
            </a:r>
            <a:r>
              <a:rPr lang="fr-CA"/>
              <a:t>() sur une liste vide. Cela signifie qu’on autorise le résultat à être </a:t>
            </a:r>
            <a:r>
              <a:rPr lang="fr-CA" b="1"/>
              <a:t>vide / null</a:t>
            </a:r>
            <a:r>
              <a:rPr lang="fr-CA"/>
              <a:t> si on utilise les variantes avec « </a:t>
            </a:r>
            <a:r>
              <a:rPr lang="fr-CA" b="1"/>
              <a:t>OrDefault</a:t>
            </a:r>
            <a:r>
              <a:rPr lang="fr-CA"/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3489003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d’élément</a:t>
            </a:r>
          </a:p>
          <a:p>
            <a:pPr lvl="1"/>
            <a:r>
              <a:rPr lang="fr-CA"/>
              <a:t> </a:t>
            </a:r>
            <a:r>
              <a:rPr lang="fr-CA" b="1"/>
              <a:t>First</a:t>
            </a:r>
            <a:r>
              <a:rPr lang="fr-CA"/>
              <a:t> : Premier élément d’un ensemble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</a:t>
            </a:r>
            <a:r>
              <a:rPr lang="fr-CA" b="1"/>
              <a:t>Attention</a:t>
            </a:r>
            <a:r>
              <a:rPr lang="fr-CA"/>
              <a:t> ! On ne fournit plus un </a:t>
            </a:r>
            <a:r>
              <a:rPr lang="fr-CA" b="1"/>
              <a:t>IEnumerable&lt;&gt;</a:t>
            </a:r>
            <a:r>
              <a:rPr lang="fr-CA"/>
              <a:t> à la </a:t>
            </a:r>
            <a:r>
              <a:rPr lang="fr-CA" b="1"/>
              <a:t>vue</a:t>
            </a:r>
            <a:r>
              <a:rPr lang="fr-CA"/>
              <a:t>, on fournit un élément singulier ! Par exemple, ici, on a dû changer le </a:t>
            </a:r>
            <a:r>
              <a:rPr lang="fr-CA" b="1"/>
              <a:t>@model</a:t>
            </a:r>
            <a:r>
              <a:rPr lang="fr-CA"/>
              <a:t> pour </a:t>
            </a:r>
            <a:r>
              <a:rPr lang="fr-CA" b="1"/>
              <a:t>Flower </a:t>
            </a:r>
            <a:r>
              <a:rPr lang="fr-CA"/>
              <a:t>plutôt que </a:t>
            </a:r>
            <a:r>
              <a:rPr lang="fr-CA" b="1"/>
              <a:t>IEnumerable&lt;Flower&gt;</a:t>
            </a:r>
            <a:r>
              <a:rPr lang="fr-CA"/>
              <a:t>. Même chose avec </a:t>
            </a:r>
            <a:r>
              <a:rPr lang="fr-CA" b="1">
                <a:solidFill>
                  <a:srgbClr val="81ADB6"/>
                </a:solidFill>
              </a:rPr>
              <a:t>Last() </a:t>
            </a:r>
            <a:r>
              <a:rPr lang="fr-CA"/>
              <a:t>et </a:t>
            </a:r>
            <a:r>
              <a:rPr lang="fr-CA" b="1">
                <a:solidFill>
                  <a:srgbClr val="81ADB6"/>
                </a:solidFill>
              </a:rPr>
              <a:t>Single() </a:t>
            </a:r>
            <a:r>
              <a:rPr lang="fr-CA"/>
              <a:t>!</a:t>
            </a:r>
            <a:endParaRPr lang="fr-CA" b="1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C89EC8-854E-4550-9714-1645F6241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32" y="2238129"/>
            <a:ext cx="6887536" cy="1571844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A07A2A4-E7A1-4601-A4CC-6DA0591A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49" y="5531051"/>
            <a:ext cx="2991267" cy="485843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1462835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d’élément</a:t>
            </a:r>
          </a:p>
          <a:p>
            <a:pPr lvl="1"/>
            <a:r>
              <a:rPr lang="fr-CA"/>
              <a:t> </a:t>
            </a:r>
            <a:r>
              <a:rPr lang="fr-CA" b="1"/>
              <a:t>Last</a:t>
            </a:r>
            <a:r>
              <a:rPr lang="fr-CA"/>
              <a:t> : Dernier élément d’un ensemble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57B928-D506-40BD-91C5-D63051FCC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68" y="2255955"/>
            <a:ext cx="6897063" cy="1562318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3740950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d’élément</a:t>
            </a:r>
          </a:p>
          <a:p>
            <a:pPr lvl="1"/>
            <a:r>
              <a:rPr lang="fr-CA"/>
              <a:t> </a:t>
            </a:r>
            <a:r>
              <a:rPr lang="fr-CA" b="1"/>
              <a:t>Single</a:t>
            </a:r>
            <a:r>
              <a:rPr lang="fr-CA"/>
              <a:t> : Retourne l’élément… Cela veut dire qu’il faut absolument qu’il ne reste plus qu’un seul élément dans l’ensemble pour que ça marche !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marL="457200" lvl="1" indent="0">
              <a:buNone/>
            </a:pPr>
            <a:endParaRPr lang="fr-CA"/>
          </a:p>
          <a:p>
            <a:pPr lvl="1"/>
            <a:r>
              <a:rPr lang="fr-CA"/>
              <a:t>Attention de bien utiliser une / des condition(s) qui permet(tent) d’isoler </a:t>
            </a:r>
            <a:r>
              <a:rPr lang="fr-CA" b="1"/>
              <a:t>un seul élément</a:t>
            </a:r>
            <a:r>
              <a:rPr lang="fr-CA"/>
              <a:t>… sinon l’application lance une </a:t>
            </a:r>
            <a:r>
              <a:rPr lang="fr-CA" b="1"/>
              <a:t>exception </a:t>
            </a:r>
            <a:r>
              <a:rPr lang="fr-CA"/>
              <a:t>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2647C4-0E20-406B-8B91-10898F84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676" y="2270787"/>
            <a:ext cx="4982647" cy="1395818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8F70629-4A9D-4E7A-A93B-40B1F518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23" y="4659331"/>
            <a:ext cx="5533353" cy="1436749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37149572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d’élément</a:t>
            </a:r>
          </a:p>
          <a:p>
            <a:pPr lvl="1"/>
            <a:r>
              <a:rPr lang="fr-CA"/>
              <a:t> </a:t>
            </a:r>
            <a:r>
              <a:rPr lang="fr-CA" b="1"/>
              <a:t>SingleOrDefault</a:t>
            </a:r>
            <a:r>
              <a:rPr lang="fr-CA"/>
              <a:t> : Retourne l’élément … ou retourne </a:t>
            </a:r>
            <a:r>
              <a:rPr lang="fr-CA" b="1" i="1">
                <a:solidFill>
                  <a:srgbClr val="81ADB6"/>
                </a:solidFill>
              </a:rPr>
              <a:t>null</a:t>
            </a:r>
            <a:r>
              <a:rPr lang="fr-CA"/>
              <a:t> si l’ensemble est vide après le tri !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93BF02-26A0-4E2D-BC39-EA5F32A82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632" y="2285075"/>
            <a:ext cx="4755683" cy="1299191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AE4366E-6015-4D68-818A-E1024F161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28" y="3800475"/>
            <a:ext cx="3927779" cy="2160278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E888F61-D12F-4197-9463-E88875655718}"/>
              </a:ext>
            </a:extLst>
          </p:cNvPr>
          <p:cNvSpPr txBox="1"/>
          <p:nvPr/>
        </p:nvSpPr>
        <p:spPr>
          <a:xfrm>
            <a:off x="5264968" y="4537038"/>
            <a:ext cx="60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Attention … Votre </a:t>
            </a:r>
            <a:r>
              <a:rPr lang="fr-CA" b="1">
                <a:solidFill>
                  <a:srgbClr val="A785B8"/>
                </a:solidFill>
              </a:rPr>
              <a:t>vue</a:t>
            </a:r>
            <a:r>
              <a:rPr lang="fr-CA">
                <a:solidFill>
                  <a:srgbClr val="A785B8"/>
                </a:solidFill>
              </a:rPr>
              <a:t> doit être préparée à l’éventualité de recevoir un « </a:t>
            </a:r>
            <a:r>
              <a:rPr lang="fr-CA" b="1">
                <a:solidFill>
                  <a:srgbClr val="A785B8"/>
                </a:solidFill>
              </a:rPr>
              <a:t>Model</a:t>
            </a:r>
            <a:r>
              <a:rPr lang="fr-CA">
                <a:solidFill>
                  <a:srgbClr val="A785B8"/>
                </a:solidFill>
              </a:rPr>
              <a:t> » </a:t>
            </a:r>
            <a:r>
              <a:rPr lang="fr-CA" b="1" i="1">
                <a:solidFill>
                  <a:srgbClr val="81ADB6"/>
                </a:solidFill>
              </a:rPr>
              <a:t>null </a:t>
            </a:r>
            <a:r>
              <a:rPr lang="fr-CA">
                <a:solidFill>
                  <a:srgbClr val="A785B8"/>
                </a:solidFill>
              </a:rPr>
              <a:t>!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1B2F28-2967-403B-8909-72B6EFB276C6}"/>
              </a:ext>
            </a:extLst>
          </p:cNvPr>
          <p:cNvCxnSpPr>
            <a:cxnSpLocks/>
          </p:cNvCxnSpPr>
          <p:nvPr/>
        </p:nvCxnSpPr>
        <p:spPr>
          <a:xfrm flipH="1" flipV="1">
            <a:off x="2246812" y="3918858"/>
            <a:ext cx="3441661" cy="618180"/>
          </a:xfrm>
          <a:prstGeom prst="straightConnector1">
            <a:avLst/>
          </a:prstGeom>
          <a:ln w="57150">
            <a:solidFill>
              <a:srgbClr val="A785B8">
                <a:alpha val="5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C3EC740-2674-41DE-80AC-6133ED1D1E27}"/>
              </a:ext>
            </a:extLst>
          </p:cNvPr>
          <p:cNvCxnSpPr>
            <a:cxnSpLocks/>
          </p:cNvCxnSpPr>
          <p:nvPr/>
        </p:nvCxnSpPr>
        <p:spPr>
          <a:xfrm flipH="1">
            <a:off x="3755891" y="5183369"/>
            <a:ext cx="1880732" cy="523017"/>
          </a:xfrm>
          <a:prstGeom prst="straightConnector1">
            <a:avLst/>
          </a:prstGeom>
          <a:ln w="57150">
            <a:solidFill>
              <a:srgbClr val="A785B8">
                <a:alpha val="5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933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d’agrégation</a:t>
            </a:r>
          </a:p>
          <a:p>
            <a:pPr lvl="1"/>
            <a:r>
              <a:rPr lang="fr-CA"/>
              <a:t> </a:t>
            </a:r>
            <a:r>
              <a:rPr lang="fr-CA" b="1"/>
              <a:t>Sum</a:t>
            </a:r>
            <a:r>
              <a:rPr lang="fr-CA"/>
              <a:t> : Somme d’un attribut pour tous les éléments de l’ensemble</a:t>
            </a:r>
          </a:p>
          <a:p>
            <a:pPr lvl="1"/>
            <a:r>
              <a:rPr lang="fr-CA"/>
              <a:t> </a:t>
            </a:r>
            <a:r>
              <a:rPr lang="fr-CA" b="1"/>
              <a:t>Max</a:t>
            </a:r>
            <a:r>
              <a:rPr lang="fr-CA"/>
              <a:t> : Valeur maximale d’un attribut </a:t>
            </a:r>
          </a:p>
          <a:p>
            <a:pPr lvl="1"/>
            <a:r>
              <a:rPr lang="fr-CA"/>
              <a:t> </a:t>
            </a:r>
            <a:r>
              <a:rPr lang="fr-CA" b="1"/>
              <a:t>Min</a:t>
            </a:r>
            <a:r>
              <a:rPr lang="fr-CA"/>
              <a:t> : Valeur minimale d’un attribut</a:t>
            </a:r>
          </a:p>
          <a:p>
            <a:pPr lvl="1"/>
            <a:r>
              <a:rPr lang="fr-CA"/>
              <a:t> </a:t>
            </a:r>
            <a:r>
              <a:rPr lang="fr-CA" b="1"/>
              <a:t>Count</a:t>
            </a:r>
            <a:r>
              <a:rPr lang="fr-CA"/>
              <a:t> : Nombre d’éléments dans un ensemble</a:t>
            </a:r>
          </a:p>
          <a:p>
            <a:pPr lvl="1"/>
            <a:r>
              <a:rPr lang="fr-CA"/>
              <a:t> </a:t>
            </a:r>
            <a:r>
              <a:rPr lang="fr-CA" b="1"/>
              <a:t>Average</a:t>
            </a:r>
            <a:r>
              <a:rPr lang="fr-CA"/>
              <a:t> : Valeur moyenne d’un attribut dans un ensemble</a:t>
            </a:r>
          </a:p>
          <a:p>
            <a:pPr lvl="1"/>
            <a:r>
              <a:rPr lang="fr-CA"/>
              <a:t> </a:t>
            </a:r>
            <a:r>
              <a:rPr lang="fr-CA" b="1"/>
              <a:t>All </a:t>
            </a:r>
            <a:r>
              <a:rPr lang="fr-CA"/>
              <a:t>: Vérifier si tous les éléments respectent une condition</a:t>
            </a:r>
          </a:p>
          <a:p>
            <a:pPr lvl="1"/>
            <a:r>
              <a:rPr lang="fr-CA"/>
              <a:t> </a:t>
            </a:r>
            <a:r>
              <a:rPr lang="fr-CA" b="1"/>
              <a:t>Any</a:t>
            </a:r>
            <a:r>
              <a:rPr lang="fr-CA"/>
              <a:t> : Vérifier si au moins un élément respecte une condition</a:t>
            </a:r>
          </a:p>
          <a:p>
            <a:pPr lvl="1"/>
            <a:r>
              <a:rPr lang="fr-CA"/>
              <a:t> </a:t>
            </a:r>
            <a:r>
              <a:rPr lang="fr-CA" b="1"/>
              <a:t>Contains</a:t>
            </a:r>
            <a:r>
              <a:rPr lang="fr-CA"/>
              <a:t> : Vérifier si un élément existe dans un ensemble</a:t>
            </a:r>
          </a:p>
          <a:p>
            <a:pPr lvl="1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5358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d’agrégation</a:t>
            </a:r>
          </a:p>
          <a:p>
            <a:pPr lvl="1"/>
            <a:r>
              <a:rPr lang="fr-CA"/>
              <a:t> </a:t>
            </a:r>
            <a:r>
              <a:rPr lang="fr-CA" b="1"/>
              <a:t>Average</a:t>
            </a:r>
          </a:p>
          <a:p>
            <a:pPr lvl="1"/>
            <a:r>
              <a:rPr lang="fr-CA"/>
              <a:t> Notez que les </a:t>
            </a:r>
            <a:r>
              <a:rPr lang="fr-CA" b="1"/>
              <a:t>opérateurs d’agrégations </a:t>
            </a:r>
            <a:r>
              <a:rPr lang="fr-CA"/>
              <a:t>ne retourne qu’</a:t>
            </a:r>
            <a:r>
              <a:rPr lang="fr-CA" b="1"/>
              <a:t>une</a:t>
            </a:r>
            <a:r>
              <a:rPr lang="fr-CA"/>
              <a:t> </a:t>
            </a:r>
            <a:r>
              <a:rPr lang="fr-CA" b="1"/>
              <a:t>seule valeur </a:t>
            </a:r>
            <a:r>
              <a:rPr lang="fr-CA"/>
              <a:t>plutôt qu’un </a:t>
            </a:r>
            <a:r>
              <a:rPr lang="fr-CA" b="1"/>
              <a:t>objet</a:t>
            </a:r>
            <a:r>
              <a:rPr lang="fr-CA"/>
              <a:t> ou une </a:t>
            </a:r>
            <a:r>
              <a:rPr lang="fr-CA" b="1"/>
              <a:t>liste d’objets</a:t>
            </a:r>
            <a:r>
              <a:rPr lang="fr-CA"/>
              <a:t>. Il faudra donc adapter votre </a:t>
            </a:r>
            <a:r>
              <a:rPr lang="fr-CA" b="1"/>
              <a:t>vue</a:t>
            </a:r>
            <a:r>
              <a:rPr lang="fr-CA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07124A-94B8-4B61-8613-D38A95A5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2797596"/>
            <a:ext cx="7316221" cy="1238423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C909C1-507E-4D15-B47F-63A67D4FE3EB}"/>
              </a:ext>
            </a:extLst>
          </p:cNvPr>
          <p:cNvSpPr txBox="1"/>
          <p:nvPr/>
        </p:nvSpPr>
        <p:spPr>
          <a:xfrm>
            <a:off x="3149355" y="4417360"/>
            <a:ext cx="701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7F7F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.DB.Bees.</a:t>
            </a:r>
            <a:r>
              <a:rPr lang="fr-CA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(b =&gt; b.Flowers.Count)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D55A361-EDCD-4D9E-BF3D-D6303F206A17}"/>
              </a:ext>
            </a:extLst>
          </p:cNvPr>
          <p:cNvSpPr txBox="1"/>
          <p:nvPr/>
        </p:nvSpPr>
        <p:spPr>
          <a:xfrm>
            <a:off x="2218951" y="4937619"/>
            <a:ext cx="308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Liste qui contient nos abeilles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7522CD67-5612-4344-99D1-507D0B02CCC9}"/>
              </a:ext>
            </a:extLst>
          </p:cNvPr>
          <p:cNvSpPr/>
          <p:nvPr/>
        </p:nvSpPr>
        <p:spPr>
          <a:xfrm rot="16200000">
            <a:off x="4024813" y="4049042"/>
            <a:ext cx="181224" cy="1595929"/>
          </a:xfrm>
          <a:prstGeom prst="leftBrace">
            <a:avLst/>
          </a:prstGeom>
          <a:ln w="127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F28D01F-D452-42AA-8F30-C768E9520B3C}"/>
              </a:ext>
            </a:extLst>
          </p:cNvPr>
          <p:cNvSpPr txBox="1"/>
          <p:nvPr/>
        </p:nvSpPr>
        <p:spPr>
          <a:xfrm>
            <a:off x="4549716" y="5776285"/>
            <a:ext cx="39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A785B8"/>
                </a:solidFill>
              </a:rPr>
              <a:t>Méthode</a:t>
            </a:r>
            <a:r>
              <a:rPr lang="fr-CA">
                <a:solidFill>
                  <a:srgbClr val="A785B8"/>
                </a:solidFill>
              </a:rPr>
              <a:t> / </a:t>
            </a:r>
            <a:r>
              <a:rPr lang="fr-CA" b="1">
                <a:solidFill>
                  <a:srgbClr val="A785B8"/>
                </a:solidFill>
              </a:rPr>
              <a:t>Opérateur</a:t>
            </a:r>
            <a:r>
              <a:rPr lang="fr-CA">
                <a:solidFill>
                  <a:srgbClr val="A785B8"/>
                </a:solidFill>
              </a:rPr>
              <a:t> d’agrégation</a:t>
            </a:r>
            <a:endParaRPr lang="fr-CA" b="1">
              <a:solidFill>
                <a:srgbClr val="A785B8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F77140C-09C7-4119-A97E-7FE4BBB31BC8}"/>
              </a:ext>
            </a:extLst>
          </p:cNvPr>
          <p:cNvCxnSpPr>
            <a:cxnSpLocks/>
          </p:cNvCxnSpPr>
          <p:nvPr/>
        </p:nvCxnSpPr>
        <p:spPr>
          <a:xfrm flipV="1">
            <a:off x="5677963" y="4756394"/>
            <a:ext cx="1" cy="987210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52D7CDAF-63F4-4A93-83AF-DB86EDC5EE57}"/>
              </a:ext>
            </a:extLst>
          </p:cNvPr>
          <p:cNvSpPr/>
          <p:nvPr/>
        </p:nvSpPr>
        <p:spPr>
          <a:xfrm rot="16200000">
            <a:off x="7844591" y="3709386"/>
            <a:ext cx="93363" cy="2237234"/>
          </a:xfrm>
          <a:prstGeom prst="leftBrace">
            <a:avLst/>
          </a:prstGeom>
          <a:ln w="127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00FC5D5-E476-4092-A6E8-2FE797F0547F}"/>
              </a:ext>
            </a:extLst>
          </p:cNvPr>
          <p:cNvSpPr txBox="1"/>
          <p:nvPr/>
        </p:nvSpPr>
        <p:spPr>
          <a:xfrm>
            <a:off x="6227960" y="4920740"/>
            <a:ext cx="485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Attribut dont on fait la moyenne pour l’ensemble des éléments</a:t>
            </a:r>
          </a:p>
        </p:txBody>
      </p:sp>
    </p:spTree>
    <p:extLst>
      <p:ext uri="{BB962C8B-B14F-4D97-AF65-F5344CB8AC3E}">
        <p14:creationId xmlns:p14="http://schemas.microsoft.com/office/powerpoint/2010/main" val="1389543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d’agrégation</a:t>
            </a:r>
          </a:p>
          <a:p>
            <a:pPr lvl="1"/>
            <a:r>
              <a:rPr lang="fr-CA"/>
              <a:t> </a:t>
            </a:r>
            <a:r>
              <a:rPr lang="fr-CA" b="1"/>
              <a:t>Count</a:t>
            </a:r>
            <a:r>
              <a:rPr lang="fr-CA"/>
              <a:t> avec condition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On peut même directement insérer la condition dans </a:t>
            </a:r>
            <a:r>
              <a:rPr lang="fr-CA" b="1"/>
              <a:t>Count()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34B3C2-B005-45D2-9B28-D75DAC62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2075406"/>
            <a:ext cx="7525800" cy="1305107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DEAEF3-B85A-4135-86C5-42C001CED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233" y="4512000"/>
            <a:ext cx="5439534" cy="266737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103693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A4135-26E2-427C-A39A-1C05B8CD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Injection de dépendances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7DA00-6EAB-4B5A-BAD3-298D6EA1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Plusieurs utilisateurs font appel à l’application Web en même temps… mais on ne veut pas </a:t>
            </a:r>
            <a:r>
              <a:rPr lang="fr-CA" b="1"/>
              <a:t>multiplier les instances </a:t>
            </a:r>
            <a:r>
              <a:rPr lang="fr-CA"/>
              <a:t>de nos classes qui possèdent l’information 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9CFFF9-EE59-4476-AAA4-7CCB70C0F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697" y="2437241"/>
            <a:ext cx="1276528" cy="1971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0F80D33-EFD9-4125-BBA6-ACC4F703E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921" y="4526613"/>
            <a:ext cx="1223428" cy="1049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B219A24-74D8-44B3-98FC-3FB2286D6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97" y="4778897"/>
            <a:ext cx="1223428" cy="10496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2F65B0-DBEB-45BB-8593-D80EFE4AC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673" y="4504709"/>
            <a:ext cx="1223428" cy="10496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40E6557-A75E-4AA8-B53F-BBC09FF93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045" y="4254074"/>
            <a:ext cx="1223428" cy="10496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38E3CB5-09C0-4A69-BB66-B432BEE65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549" y="4254074"/>
            <a:ext cx="1223428" cy="104964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5344B42-EEC3-4086-BFCD-F50BD8AE7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358" y="2680050"/>
            <a:ext cx="819264" cy="52394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7B02377-83AC-45D1-B3CD-84EC3237C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491" y="3388851"/>
            <a:ext cx="819264" cy="5239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C90BC36-8574-412A-AF84-575D94187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268" y="3126877"/>
            <a:ext cx="819264" cy="52394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9BF0515-E209-47C6-98AA-407CA7221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185" y="2426585"/>
            <a:ext cx="819264" cy="5239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D0BE459-B27E-4121-8329-C6F0645A0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105" y="2580287"/>
            <a:ext cx="819264" cy="523948"/>
          </a:xfrm>
          <a:prstGeom prst="rect">
            <a:avLst/>
          </a:prstGeom>
        </p:spPr>
      </p:pic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C5BA7D-7D8B-453C-89A0-EDED1447C159}"/>
              </a:ext>
            </a:extLst>
          </p:cNvPr>
          <p:cNvCxnSpPr>
            <a:cxnSpLocks/>
          </p:cNvCxnSpPr>
          <p:nvPr/>
        </p:nvCxnSpPr>
        <p:spPr>
          <a:xfrm flipH="1">
            <a:off x="5078015" y="3203998"/>
            <a:ext cx="768497" cy="971830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C986275-8D32-4F5F-8B52-AFC1A5588531}"/>
              </a:ext>
            </a:extLst>
          </p:cNvPr>
          <p:cNvCxnSpPr>
            <a:cxnSpLocks/>
          </p:cNvCxnSpPr>
          <p:nvPr/>
        </p:nvCxnSpPr>
        <p:spPr>
          <a:xfrm flipH="1">
            <a:off x="6318285" y="3768159"/>
            <a:ext cx="296264" cy="692285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03ED95C-5DDE-4E98-947F-8010E007FC45}"/>
              </a:ext>
            </a:extLst>
          </p:cNvPr>
          <p:cNvCxnSpPr>
            <a:cxnSpLocks/>
          </p:cNvCxnSpPr>
          <p:nvPr/>
        </p:nvCxnSpPr>
        <p:spPr>
          <a:xfrm flipH="1">
            <a:off x="7652653" y="3999705"/>
            <a:ext cx="271319" cy="739693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3D4382E-5787-46BC-955E-1992BE8CB6CF}"/>
              </a:ext>
            </a:extLst>
          </p:cNvPr>
          <p:cNvCxnSpPr>
            <a:cxnSpLocks/>
          </p:cNvCxnSpPr>
          <p:nvPr/>
        </p:nvCxnSpPr>
        <p:spPr>
          <a:xfrm>
            <a:off x="8445685" y="3373035"/>
            <a:ext cx="386702" cy="1036156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6844BAC2-5B9B-4F14-809D-BB7E043713B7}"/>
              </a:ext>
            </a:extLst>
          </p:cNvPr>
          <p:cNvCxnSpPr>
            <a:cxnSpLocks/>
          </p:cNvCxnSpPr>
          <p:nvPr/>
        </p:nvCxnSpPr>
        <p:spPr>
          <a:xfrm>
            <a:off x="9217549" y="3109022"/>
            <a:ext cx="708082" cy="1005279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48548C5E-CA3D-47DD-B305-98B337F42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462" y="2999520"/>
            <a:ext cx="1826558" cy="18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44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d’agrégation</a:t>
            </a:r>
          </a:p>
          <a:p>
            <a:pPr lvl="1"/>
            <a:r>
              <a:rPr lang="fr-CA"/>
              <a:t> </a:t>
            </a:r>
            <a:r>
              <a:rPr lang="fr-CA" b="1"/>
              <a:t>Sum</a:t>
            </a:r>
            <a:r>
              <a:rPr lang="fr-CA"/>
              <a:t> avec condition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A795E4-8722-4E90-A142-8B909A363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3" y="1980346"/>
            <a:ext cx="8659433" cy="1324160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A6C9B28-8247-470C-81C0-ED7C6A391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566" y="3571033"/>
            <a:ext cx="6314868" cy="2039235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AE72AA-92FB-45A2-BEE3-29EA6C57B755}"/>
              </a:ext>
            </a:extLst>
          </p:cNvPr>
          <p:cNvSpPr/>
          <p:nvPr/>
        </p:nvSpPr>
        <p:spPr>
          <a:xfrm>
            <a:off x="4876800" y="3925824"/>
            <a:ext cx="597408" cy="1627632"/>
          </a:xfrm>
          <a:prstGeom prst="rect">
            <a:avLst/>
          </a:prstGeom>
          <a:noFill/>
          <a:ln w="19050">
            <a:solidFill>
              <a:srgbClr val="A78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264715-4184-4920-8B58-FFB5F5D01A5C}"/>
              </a:ext>
            </a:extLst>
          </p:cNvPr>
          <p:cNvSpPr/>
          <p:nvPr/>
        </p:nvSpPr>
        <p:spPr>
          <a:xfrm>
            <a:off x="7205472" y="3925824"/>
            <a:ext cx="597408" cy="1627632"/>
          </a:xfrm>
          <a:prstGeom prst="rect">
            <a:avLst/>
          </a:prstGeom>
          <a:noFill/>
          <a:ln w="19050">
            <a:solidFill>
              <a:srgbClr val="A78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69513BE-A63B-46ED-9111-DE3079C02F3E}"/>
              </a:ext>
            </a:extLst>
          </p:cNvPr>
          <p:cNvSpPr txBox="1"/>
          <p:nvPr/>
        </p:nvSpPr>
        <p:spPr>
          <a:xfrm>
            <a:off x="7162800" y="5614750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= 13</a:t>
            </a:r>
          </a:p>
        </p:txBody>
      </p:sp>
    </p:spTree>
    <p:extLst>
      <p:ext uri="{BB962C8B-B14F-4D97-AF65-F5344CB8AC3E}">
        <p14:creationId xmlns:p14="http://schemas.microsoft.com/office/powerpoint/2010/main" val="2572029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d’agrégation</a:t>
            </a:r>
          </a:p>
          <a:p>
            <a:pPr lvl="1"/>
            <a:r>
              <a:rPr lang="fr-CA"/>
              <a:t> </a:t>
            </a:r>
            <a:r>
              <a:rPr lang="fr-CA" b="1"/>
              <a:t>All</a:t>
            </a:r>
            <a:r>
              <a:rPr lang="fr-CA"/>
              <a:t> avec condition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marL="457200" lvl="1" indent="0">
              <a:buNone/>
            </a:pPr>
            <a:endParaRPr lang="fr-CA"/>
          </a:p>
          <a:p>
            <a:pPr lvl="1"/>
            <a:r>
              <a:rPr lang="fr-CA"/>
              <a:t>Retourne </a:t>
            </a:r>
            <a:r>
              <a:rPr lang="fr-CA" b="1">
                <a:solidFill>
                  <a:srgbClr val="81ADB6"/>
                </a:solidFill>
              </a:rPr>
              <a:t>True</a:t>
            </a:r>
            <a:r>
              <a:rPr lang="fr-CA"/>
              <a:t> ou </a:t>
            </a:r>
            <a:r>
              <a:rPr lang="fr-CA" b="1">
                <a:solidFill>
                  <a:srgbClr val="81ADB6"/>
                </a:solidFill>
              </a:rPr>
              <a:t>False</a:t>
            </a:r>
            <a:r>
              <a:rPr lang="fr-CA"/>
              <a:t>. Vérifie que </a:t>
            </a:r>
            <a:r>
              <a:rPr lang="fr-CA" b="1"/>
              <a:t>TOUS</a:t>
            </a:r>
            <a:r>
              <a:rPr lang="fr-CA"/>
              <a:t> les éléments respectent la </a:t>
            </a:r>
            <a:r>
              <a:rPr lang="fr-CA" b="1"/>
              <a:t>condition</a:t>
            </a:r>
            <a:r>
              <a:rPr lang="fr-CA"/>
              <a:t>. Ici, on voit qu’au moins une abeille ne respectait pas la condition.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En effet, Maurice, ce lâche, s’occupe seulement de 2 fleurs.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7A69296-B41F-4463-A050-574E9638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0" y="4988222"/>
            <a:ext cx="8364117" cy="295316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31FA806-82C1-4B7C-8F83-5AEB66350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90" y="2110554"/>
            <a:ext cx="10317015" cy="1333686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29134596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d’agrégation</a:t>
            </a:r>
          </a:p>
          <a:p>
            <a:pPr lvl="1"/>
            <a:r>
              <a:rPr lang="fr-CA"/>
              <a:t> </a:t>
            </a:r>
            <a:r>
              <a:rPr lang="fr-CA" b="1"/>
              <a:t>Any</a:t>
            </a:r>
            <a:r>
              <a:rPr lang="fr-CA"/>
              <a:t> avec condition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Ici, on vérifie si </a:t>
            </a:r>
            <a:r>
              <a:rPr lang="fr-CA" b="1"/>
              <a:t>au moins 1</a:t>
            </a:r>
            <a:r>
              <a:rPr lang="fr-CA"/>
              <a:t> tournesol produit plus de 3 mg de pollen.</a:t>
            </a:r>
          </a:p>
          <a:p>
            <a:pPr lvl="1"/>
            <a:r>
              <a:rPr lang="fr-CA"/>
              <a:t> Étant donné que la valeur retournée par </a:t>
            </a:r>
            <a:r>
              <a:rPr lang="fr-CA" b="1"/>
              <a:t>Any() </a:t>
            </a:r>
            <a:r>
              <a:rPr lang="fr-CA"/>
              <a:t>est </a:t>
            </a:r>
            <a:r>
              <a:rPr lang="fr-CA" b="1" i="1">
                <a:solidFill>
                  <a:srgbClr val="81ADB6"/>
                </a:solidFill>
              </a:rPr>
              <a:t>True</a:t>
            </a:r>
            <a:r>
              <a:rPr lang="fr-CA"/>
              <a:t> ou </a:t>
            </a:r>
            <a:r>
              <a:rPr lang="fr-CA" b="1" i="1">
                <a:solidFill>
                  <a:srgbClr val="81ADB6"/>
                </a:solidFill>
              </a:rPr>
              <a:t>False</a:t>
            </a:r>
            <a:r>
              <a:rPr lang="fr-CA"/>
              <a:t>, on en profite pour utiliser une </a:t>
            </a:r>
            <a:r>
              <a:rPr lang="fr-CA" b="1">
                <a:solidFill>
                  <a:srgbClr val="81ADB6"/>
                </a:solidFill>
              </a:rPr>
              <a:t>condition ternaire </a:t>
            </a:r>
            <a:r>
              <a:rPr lang="fr-CA"/>
              <a:t>pour afficher une phrase un peu plus parlante.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C8F574D-AB53-4F15-B72B-542E471C9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4" y="2050418"/>
            <a:ext cx="8897592" cy="1552792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97BCADE-C126-4961-887F-3257B5ABF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204" y="5525434"/>
            <a:ext cx="9259592" cy="257211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15228220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projection</a:t>
            </a:r>
          </a:p>
          <a:p>
            <a:pPr lvl="1"/>
            <a:r>
              <a:rPr lang="fr-CA"/>
              <a:t> </a:t>
            </a:r>
            <a:r>
              <a:rPr lang="fr-CA" b="1"/>
              <a:t>Select</a:t>
            </a:r>
            <a:r>
              <a:rPr lang="fr-CA"/>
              <a:t> : Permet de ne garder que certains </a:t>
            </a:r>
            <a:r>
              <a:rPr lang="fr-CA" b="1"/>
              <a:t>attributs</a:t>
            </a:r>
            <a:r>
              <a:rPr lang="fr-CA"/>
              <a:t> spécifiques des éléments de notre ensemble.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CE7104-99EB-4D07-9186-8F2A726EF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077" y="2565304"/>
            <a:ext cx="7686541" cy="2482184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CEA441-9429-41AB-BDB8-968C74FC8442}"/>
              </a:ext>
            </a:extLst>
          </p:cNvPr>
          <p:cNvSpPr/>
          <p:nvPr/>
        </p:nvSpPr>
        <p:spPr>
          <a:xfrm>
            <a:off x="2560320" y="2676144"/>
            <a:ext cx="4230624" cy="2322576"/>
          </a:xfrm>
          <a:prstGeom prst="rect">
            <a:avLst/>
          </a:prstGeom>
          <a:noFill/>
          <a:ln w="38100">
            <a:solidFill>
              <a:srgbClr val="A78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Signe de multiplication 5">
            <a:extLst>
              <a:ext uri="{FF2B5EF4-FFF2-40B4-BE49-F238E27FC236}">
                <a16:creationId xmlns:a16="http://schemas.microsoft.com/office/drawing/2014/main" id="{C381FB86-903D-4AB6-B649-BB659D6D8AF3}"/>
              </a:ext>
            </a:extLst>
          </p:cNvPr>
          <p:cNvSpPr/>
          <p:nvPr/>
        </p:nvSpPr>
        <p:spPr>
          <a:xfrm>
            <a:off x="6534619" y="2738216"/>
            <a:ext cx="3242850" cy="2371344"/>
          </a:xfrm>
          <a:prstGeom prst="mathMultiply">
            <a:avLst/>
          </a:prstGeom>
          <a:solidFill>
            <a:srgbClr val="A785B8"/>
          </a:solidFill>
          <a:ln w="38100">
            <a:solidFill>
              <a:srgbClr val="A78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8862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projection</a:t>
            </a:r>
          </a:p>
          <a:p>
            <a:pPr lvl="1"/>
            <a:r>
              <a:rPr lang="fr-CA"/>
              <a:t> Exemple inutile : Utiliser </a:t>
            </a:r>
            <a:r>
              <a:rPr lang="fr-CA" b="1"/>
              <a:t>Select</a:t>
            </a:r>
            <a:r>
              <a:rPr lang="fr-CA"/>
              <a:t> comme cela ne change rien au résultat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787BF7-9917-4461-8C6D-C32AE5FF2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47" y="2089940"/>
            <a:ext cx="7201905" cy="1619476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034392E-CB9F-4EC3-8449-7E6965218141}"/>
              </a:ext>
            </a:extLst>
          </p:cNvPr>
          <p:cNvSpPr txBox="1"/>
          <p:nvPr/>
        </p:nvSpPr>
        <p:spPr>
          <a:xfrm>
            <a:off x="3161547" y="3994032"/>
            <a:ext cx="701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7F7F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.DB.Flowers.</a:t>
            </a:r>
            <a:r>
              <a:rPr lang="fr-CA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(f =&gt; f)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9E971E-91FF-44AD-8959-87C84FFA6C77}"/>
              </a:ext>
            </a:extLst>
          </p:cNvPr>
          <p:cNvSpPr txBox="1"/>
          <p:nvPr/>
        </p:nvSpPr>
        <p:spPr>
          <a:xfrm>
            <a:off x="2231143" y="4514291"/>
            <a:ext cx="308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Liste qui contient nos fleurs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359B4CD0-D4C9-472C-A8F6-6C9297D167ED}"/>
              </a:ext>
            </a:extLst>
          </p:cNvPr>
          <p:cNvSpPr/>
          <p:nvPr/>
        </p:nvSpPr>
        <p:spPr>
          <a:xfrm rot="16200000">
            <a:off x="4210750" y="3451970"/>
            <a:ext cx="181224" cy="1943417"/>
          </a:xfrm>
          <a:prstGeom prst="leftBrace">
            <a:avLst/>
          </a:prstGeom>
          <a:ln w="127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656CE5-35E5-4CFE-A071-A342BDD3E604}"/>
              </a:ext>
            </a:extLst>
          </p:cNvPr>
          <p:cNvSpPr txBox="1"/>
          <p:nvPr/>
        </p:nvSpPr>
        <p:spPr>
          <a:xfrm>
            <a:off x="3718523" y="5341434"/>
            <a:ext cx="39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A785B8"/>
                </a:solidFill>
              </a:rPr>
              <a:t>Méthode</a:t>
            </a:r>
            <a:r>
              <a:rPr lang="fr-CA">
                <a:solidFill>
                  <a:srgbClr val="A785B8"/>
                </a:solidFill>
              </a:rPr>
              <a:t> / </a:t>
            </a:r>
            <a:r>
              <a:rPr lang="fr-CA" b="1">
                <a:solidFill>
                  <a:srgbClr val="A785B8"/>
                </a:solidFill>
              </a:rPr>
              <a:t>Opérateur</a:t>
            </a:r>
            <a:r>
              <a:rPr lang="fr-CA">
                <a:solidFill>
                  <a:srgbClr val="A785B8"/>
                </a:solidFill>
              </a:rPr>
              <a:t> de projection</a:t>
            </a:r>
            <a:endParaRPr lang="fr-CA" b="1">
              <a:solidFill>
                <a:srgbClr val="A785B8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C1D8DF6-4ED0-4AF8-B59D-CA590B569016}"/>
              </a:ext>
            </a:extLst>
          </p:cNvPr>
          <p:cNvCxnSpPr>
            <a:cxnSpLocks/>
          </p:cNvCxnSpPr>
          <p:nvPr/>
        </p:nvCxnSpPr>
        <p:spPr>
          <a:xfrm flipV="1">
            <a:off x="5690155" y="4333066"/>
            <a:ext cx="1" cy="987210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222C3155-6ECF-4F4D-A2E1-8522B9961A1F}"/>
              </a:ext>
            </a:extLst>
          </p:cNvPr>
          <p:cNvSpPr/>
          <p:nvPr/>
        </p:nvSpPr>
        <p:spPr>
          <a:xfrm rot="16200000">
            <a:off x="6748365" y="3874767"/>
            <a:ext cx="113490" cy="1129914"/>
          </a:xfrm>
          <a:prstGeom prst="leftBrace">
            <a:avLst/>
          </a:prstGeom>
          <a:ln w="127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6FDDA95-5A1A-4545-80AE-1348EE480D40}"/>
              </a:ext>
            </a:extLst>
          </p:cNvPr>
          <p:cNvSpPr txBox="1"/>
          <p:nvPr/>
        </p:nvSpPr>
        <p:spPr>
          <a:xfrm>
            <a:off x="6240151" y="4496469"/>
            <a:ext cx="485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À partir de mes objets de type </a:t>
            </a:r>
            <a:r>
              <a:rPr lang="fr-CA" b="1">
                <a:solidFill>
                  <a:srgbClr val="A785B8"/>
                </a:solidFill>
              </a:rPr>
              <a:t>Flower</a:t>
            </a:r>
            <a:r>
              <a:rPr lang="fr-CA">
                <a:solidFill>
                  <a:srgbClr val="A785B8"/>
                </a:solidFill>
              </a:rPr>
              <a:t>, je retourne … des objets de type </a:t>
            </a:r>
            <a:r>
              <a:rPr lang="fr-CA" b="1">
                <a:solidFill>
                  <a:srgbClr val="A785B8"/>
                </a:solidFill>
              </a:rPr>
              <a:t>Flower</a:t>
            </a:r>
            <a:r>
              <a:rPr lang="fr-CA">
                <a:solidFill>
                  <a:srgbClr val="A785B8"/>
                </a:solidFill>
              </a:rPr>
              <a:t> (donc inchangés avec tous les attributs)</a:t>
            </a:r>
          </a:p>
        </p:txBody>
      </p:sp>
    </p:spTree>
    <p:extLst>
      <p:ext uri="{BB962C8B-B14F-4D97-AF65-F5344CB8AC3E}">
        <p14:creationId xmlns:p14="http://schemas.microsoft.com/office/powerpoint/2010/main" val="31240212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projection</a:t>
            </a:r>
          </a:p>
          <a:p>
            <a:pPr lvl="1"/>
            <a:r>
              <a:rPr lang="fr-CA" b="1"/>
              <a:t> Select </a:t>
            </a:r>
            <a:r>
              <a:rPr lang="fr-CA"/>
              <a:t>: Projection d’attributs spécifiques pour les éléments de notre ensemble.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Malheureusement, on remarque que cela demande la création d’un nouveau type d’objet (Ici, </a:t>
            </a:r>
            <a:r>
              <a:rPr lang="fr-CA" b="1"/>
              <a:t>FlowerViewModel</a:t>
            </a:r>
            <a:r>
              <a:rPr lang="fr-CA"/>
              <a:t>) qui existe avec seulement les attributs qu’on souhaite garder.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293D43-6185-427B-98B4-61CC6C79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24" y="2332418"/>
            <a:ext cx="10271760" cy="1323881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153261A-E308-48BA-AB74-ABB389EECECD}"/>
              </a:ext>
            </a:extLst>
          </p:cNvPr>
          <p:cNvSpPr txBox="1"/>
          <p:nvPr/>
        </p:nvSpPr>
        <p:spPr>
          <a:xfrm>
            <a:off x="1223019" y="5005968"/>
            <a:ext cx="1007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(f =&gt; </a:t>
            </a:r>
            <a:r>
              <a:rPr lang="fr-CA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FlowerViewModel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(f.FlowerId, f.GathererBee.Name, …));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6A4622E-D590-4945-9A64-18ABD2C1F2FC}"/>
              </a:ext>
            </a:extLst>
          </p:cNvPr>
          <p:cNvSpPr txBox="1"/>
          <p:nvPr/>
        </p:nvSpPr>
        <p:spPr>
          <a:xfrm>
            <a:off x="2566379" y="5847598"/>
            <a:ext cx="781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On se sert des attributs dans nos </a:t>
            </a:r>
            <a:r>
              <a:rPr lang="fr-CA" b="1">
                <a:solidFill>
                  <a:srgbClr val="A785B8"/>
                </a:solidFill>
              </a:rPr>
              <a:t>Flower</a:t>
            </a:r>
            <a:r>
              <a:rPr lang="fr-CA">
                <a:solidFill>
                  <a:srgbClr val="A785B8"/>
                </a:solidFill>
              </a:rPr>
              <a:t> pour créer les nouvelles fleurs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9D8114B-CB36-49C3-8FB0-DDB5E02A1DCB}"/>
              </a:ext>
            </a:extLst>
          </p:cNvPr>
          <p:cNvCxnSpPr>
            <a:cxnSpLocks/>
          </p:cNvCxnSpPr>
          <p:nvPr/>
        </p:nvCxnSpPr>
        <p:spPr>
          <a:xfrm>
            <a:off x="2514139" y="5357265"/>
            <a:ext cx="753317" cy="562242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89D281F-438B-472C-8A08-F4A5E50B30E5}"/>
              </a:ext>
            </a:extLst>
          </p:cNvPr>
          <p:cNvCxnSpPr>
            <a:cxnSpLocks/>
          </p:cNvCxnSpPr>
          <p:nvPr/>
        </p:nvCxnSpPr>
        <p:spPr>
          <a:xfrm flipH="1" flipV="1">
            <a:off x="6582156" y="5339347"/>
            <a:ext cx="1374050" cy="508251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BE6E551-129B-4231-B710-3BA0286A44D7}"/>
              </a:ext>
            </a:extLst>
          </p:cNvPr>
          <p:cNvCxnSpPr>
            <a:cxnSpLocks/>
          </p:cNvCxnSpPr>
          <p:nvPr/>
        </p:nvCxnSpPr>
        <p:spPr>
          <a:xfrm flipV="1">
            <a:off x="8257601" y="5339346"/>
            <a:ext cx="173167" cy="544208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9C51505-CE44-4EE4-BA19-FD9A5CD77350}"/>
              </a:ext>
            </a:extLst>
          </p:cNvPr>
          <p:cNvCxnSpPr>
            <a:cxnSpLocks/>
          </p:cNvCxnSpPr>
          <p:nvPr/>
        </p:nvCxnSpPr>
        <p:spPr>
          <a:xfrm flipV="1">
            <a:off x="8559710" y="5339346"/>
            <a:ext cx="1541362" cy="553166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998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projection</a:t>
            </a:r>
          </a:p>
          <a:p>
            <a:pPr lvl="1"/>
            <a:r>
              <a:rPr lang="fr-CA" b="1"/>
              <a:t> Select </a:t>
            </a:r>
            <a:r>
              <a:rPr lang="fr-CA"/>
              <a:t>: Projection d’attributs spécifiques pour les éléments de notre ensemble.</a:t>
            </a:r>
          </a:p>
          <a:p>
            <a:pPr lvl="1"/>
            <a:r>
              <a:rPr lang="fr-CA"/>
              <a:t> Retourner un « </a:t>
            </a:r>
            <a:r>
              <a:rPr lang="fr-CA" b="1"/>
              <a:t>Objet anonym</a:t>
            </a:r>
            <a:r>
              <a:rPr lang="fr-CA"/>
              <a:t>e » aurait pu être pratique, mais il est </a:t>
            </a:r>
            <a:r>
              <a:rPr lang="fr-CA" b="1"/>
              <a:t>interdit</a:t>
            </a:r>
            <a:r>
              <a:rPr lang="fr-CA"/>
              <a:t> de retourner un objet anonyme ou de le passer en argument à notre vue !</a:t>
            </a:r>
          </a:p>
          <a:p>
            <a:pPr lvl="1"/>
            <a:r>
              <a:rPr lang="fr-CA"/>
              <a:t> Il n’existe pas de @Model IEnumerable&lt; Objet Anonyme ? &gt;</a:t>
            </a:r>
          </a:p>
          <a:p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265D7A-2483-45A5-998A-9E99373B0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29" y="3551750"/>
            <a:ext cx="6782747" cy="2276793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BA317DD-C6F7-4F76-9EBF-437D76A32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3" y="3816096"/>
            <a:ext cx="1731680" cy="17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908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projection</a:t>
            </a:r>
          </a:p>
          <a:p>
            <a:pPr lvl="1"/>
            <a:r>
              <a:rPr lang="fr-CA" b="1"/>
              <a:t> Select </a:t>
            </a:r>
            <a:r>
              <a:rPr lang="fr-CA"/>
              <a:t>: Projection d’attributs spécifiques pour les éléments de notre ensemble.</a:t>
            </a:r>
          </a:p>
          <a:p>
            <a:pPr lvl="1"/>
            <a:r>
              <a:rPr lang="fr-CA"/>
              <a:t> Cela demande la création d’un nouveau type d’objet (Ici, </a:t>
            </a:r>
            <a:r>
              <a:rPr lang="fr-CA" b="1"/>
              <a:t>FlowerViewModel</a:t>
            </a:r>
            <a:r>
              <a:rPr lang="fr-CA"/>
              <a:t>) qui existe avec seulement les attributs qu’on souhaite garder.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4074D2-99C8-4B7F-AADC-583E5A319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3053889"/>
            <a:ext cx="8097380" cy="2381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500578B-C6EB-43DD-9FA7-46384BC4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393" y="3429000"/>
            <a:ext cx="3067478" cy="704948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C12A405-8888-4C9B-9D5B-5842B9524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57" y="3449958"/>
            <a:ext cx="4219028" cy="2669854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1AF68C4-08E5-49C6-B4F8-7B2080F9050A}"/>
              </a:ext>
            </a:extLst>
          </p:cNvPr>
          <p:cNvSpPr txBox="1"/>
          <p:nvPr/>
        </p:nvSpPr>
        <p:spPr>
          <a:xfrm>
            <a:off x="5057228" y="4233898"/>
            <a:ext cx="6904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On a créé le dossier / namespace « </a:t>
            </a:r>
            <a:r>
              <a:rPr lang="fr-CA" b="1">
                <a:solidFill>
                  <a:srgbClr val="F75A3B"/>
                </a:solidFill>
              </a:rPr>
              <a:t>ViewModels</a:t>
            </a:r>
            <a:r>
              <a:rPr lang="fr-CA">
                <a:solidFill>
                  <a:srgbClr val="A785B8"/>
                </a:solidFill>
              </a:rPr>
              <a:t> » à la racine de notre projet. On y a créé la classe « </a:t>
            </a:r>
            <a:r>
              <a:rPr lang="fr-CA" b="1">
                <a:solidFill>
                  <a:srgbClr val="A785B8"/>
                </a:solidFill>
              </a:rPr>
              <a:t>FlowerViewModel</a:t>
            </a:r>
            <a:r>
              <a:rPr lang="fr-CA">
                <a:solidFill>
                  <a:srgbClr val="A785B8"/>
                </a:solidFill>
              </a:rPr>
              <a:t> ». (Le suffixe –</a:t>
            </a:r>
            <a:r>
              <a:rPr lang="fr-CA" b="1">
                <a:solidFill>
                  <a:srgbClr val="A785B8"/>
                </a:solidFill>
              </a:rPr>
              <a:t>ViewModel</a:t>
            </a:r>
            <a:r>
              <a:rPr lang="fr-CA">
                <a:solidFill>
                  <a:srgbClr val="A785B8"/>
                </a:solidFill>
              </a:rPr>
              <a:t> est une convention)</a:t>
            </a:r>
          </a:p>
          <a:p>
            <a:r>
              <a:rPr lang="fr-CA">
                <a:solidFill>
                  <a:srgbClr val="A785B8"/>
                </a:solidFill>
              </a:rPr>
              <a:t>Ce nouvel objet est prêt à accueillir une </a:t>
            </a:r>
            <a:r>
              <a:rPr lang="fr-CA" b="1">
                <a:solidFill>
                  <a:srgbClr val="A785B8"/>
                </a:solidFill>
              </a:rPr>
              <a:t>projection </a:t>
            </a:r>
            <a:r>
              <a:rPr lang="fr-CA">
                <a:solidFill>
                  <a:srgbClr val="A785B8"/>
                </a:solidFill>
              </a:rPr>
              <a:t>des attributs de nos fleurs et servira uniquement à l’affichage dans les </a:t>
            </a:r>
            <a:r>
              <a:rPr lang="fr-CA" b="1">
                <a:solidFill>
                  <a:srgbClr val="A785B8"/>
                </a:solidFill>
              </a:rPr>
              <a:t>vues</a:t>
            </a:r>
            <a:r>
              <a:rPr lang="fr-CA">
                <a:solidFill>
                  <a:srgbClr val="A785B8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27392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projection</a:t>
            </a:r>
          </a:p>
          <a:p>
            <a:pPr lvl="1"/>
            <a:r>
              <a:rPr lang="fr-CA" b="1"/>
              <a:t> Select </a:t>
            </a:r>
            <a:r>
              <a:rPr lang="fr-CA"/>
              <a:t>: Projection d’attributs spécifiques pour les éléments de notre ensemble.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Il ne faut pas oublier de créer une </a:t>
            </a:r>
            <a:r>
              <a:rPr lang="fr-CA" b="1"/>
              <a:t>Vue</a:t>
            </a:r>
            <a:r>
              <a:rPr lang="fr-CA"/>
              <a:t> qui reçoit ce nouveau type d’objet !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C95B37F-4060-4645-895B-7E4159CFC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2279329"/>
            <a:ext cx="10271760" cy="1323881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F49FEFC-596A-47EE-A5FA-4333FB17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185" y="4800217"/>
            <a:ext cx="6487430" cy="924054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BAE1289-35FD-4D9A-AA6B-971CFBB29C0A}"/>
              </a:ext>
            </a:extLst>
          </p:cNvPr>
          <p:cNvCxnSpPr>
            <a:cxnSpLocks/>
          </p:cNvCxnSpPr>
          <p:nvPr/>
        </p:nvCxnSpPr>
        <p:spPr>
          <a:xfrm flipH="1">
            <a:off x="10015728" y="4549338"/>
            <a:ext cx="91440" cy="825313"/>
          </a:xfrm>
          <a:prstGeom prst="straightConnector1">
            <a:avLst/>
          </a:prstGeom>
          <a:ln w="7620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0E487ABD-E8CE-41AA-9141-4F2EDE0DC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26" y="4760852"/>
            <a:ext cx="3183302" cy="10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213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projection</a:t>
            </a:r>
          </a:p>
          <a:p>
            <a:pPr lvl="1"/>
            <a:r>
              <a:rPr lang="fr-CA" b="1"/>
              <a:t> Select </a:t>
            </a:r>
            <a:r>
              <a:rPr lang="fr-CA"/>
              <a:t>: Projection d’attributs spécifiques pour les éléments de notre ensemble.</a:t>
            </a:r>
          </a:p>
          <a:p>
            <a:pPr lvl="1"/>
            <a:endParaRPr lang="fr-CA"/>
          </a:p>
          <a:p>
            <a:pPr lvl="1"/>
            <a:r>
              <a:rPr lang="fr-CA"/>
              <a:t> En résumé, il aura fallu :</a:t>
            </a:r>
          </a:p>
          <a:p>
            <a:pPr lvl="2"/>
            <a:r>
              <a:rPr lang="fr-CA"/>
              <a:t> Créer un nouveau répertoire / namespace nommé </a:t>
            </a:r>
            <a:r>
              <a:rPr lang="fr-CA" b="1"/>
              <a:t>ViewModels</a:t>
            </a:r>
            <a:r>
              <a:rPr lang="fr-CA"/>
              <a:t> qui pourra accueillir des nouveaux objets qui sont des dérivés d’objets existants et qui en accueilleront les </a:t>
            </a:r>
            <a:r>
              <a:rPr lang="fr-CA" b="1"/>
              <a:t>Projections</a:t>
            </a:r>
            <a:r>
              <a:rPr lang="fr-CA"/>
              <a:t>.</a:t>
            </a:r>
          </a:p>
          <a:p>
            <a:pPr lvl="2"/>
            <a:r>
              <a:rPr lang="fr-CA"/>
              <a:t> Créer une </a:t>
            </a:r>
            <a:r>
              <a:rPr lang="fr-CA" b="1"/>
              <a:t>classe</a:t>
            </a:r>
            <a:r>
              <a:rPr lang="fr-CA"/>
              <a:t> avec les </a:t>
            </a:r>
            <a:r>
              <a:rPr lang="fr-CA" b="1"/>
              <a:t>attributs projetés </a:t>
            </a:r>
            <a:r>
              <a:rPr lang="fr-CA"/>
              <a:t>de notre choix.</a:t>
            </a:r>
          </a:p>
          <a:p>
            <a:pPr lvl="2"/>
            <a:r>
              <a:rPr lang="fr-CA"/>
              <a:t> Créer une </a:t>
            </a:r>
            <a:r>
              <a:rPr lang="fr-CA" b="1"/>
              <a:t>vue </a:t>
            </a:r>
            <a:r>
              <a:rPr lang="fr-CA"/>
              <a:t>qui est capable d’afficher et de recevoir ce nouveau type d’objet.</a:t>
            </a:r>
          </a:p>
        </p:txBody>
      </p:sp>
    </p:spTree>
    <p:extLst>
      <p:ext uri="{BB962C8B-B14F-4D97-AF65-F5344CB8AC3E}">
        <p14:creationId xmlns:p14="http://schemas.microsoft.com/office/powerpoint/2010/main" val="178095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A4135-26E2-427C-A39A-1C05B8CD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Injection de dépendances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7DA00-6EAB-4B5A-BAD3-298D6EA1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On veut </a:t>
            </a:r>
            <a:r>
              <a:rPr lang="fr-CA" b="1"/>
              <a:t>une seule instance</a:t>
            </a:r>
            <a:r>
              <a:rPr lang="fr-CA"/>
              <a:t> de chaque information… qui est utilisée pour tous les utilisateurs…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22254D-6287-491A-8C47-182803EF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33" y="1913774"/>
            <a:ext cx="1276528" cy="1971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4BE6BA5-CDC0-4D15-AAED-C48FC90A7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407" y="4644178"/>
            <a:ext cx="1223428" cy="1049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04F68EA-BD46-429D-A987-E59608F04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283" y="4896462"/>
            <a:ext cx="1223428" cy="10496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49C1BFD-46ED-491D-8953-E6C1C8CF9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159" y="4622274"/>
            <a:ext cx="1223428" cy="10496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809F92-632F-4719-8ED1-0F810A540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531" y="4371639"/>
            <a:ext cx="1223428" cy="10496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9E0ED95-CB4D-4ED4-9815-47752AE3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035" y="4371639"/>
            <a:ext cx="1223428" cy="104964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761BE97-1DC2-4FA8-8FA5-9D060FF86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971" y="3540541"/>
            <a:ext cx="819264" cy="523948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DFDB206-6B3F-43A0-8E07-23C7B12FFC2C}"/>
              </a:ext>
            </a:extLst>
          </p:cNvPr>
          <p:cNvCxnSpPr>
            <a:cxnSpLocks/>
          </p:cNvCxnSpPr>
          <p:nvPr/>
        </p:nvCxnSpPr>
        <p:spPr>
          <a:xfrm flipH="1">
            <a:off x="5698502" y="3885724"/>
            <a:ext cx="1783781" cy="407669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21D5611-C7AC-4355-AE1D-47624C324E53}"/>
              </a:ext>
            </a:extLst>
          </p:cNvPr>
          <p:cNvCxnSpPr>
            <a:cxnSpLocks/>
          </p:cNvCxnSpPr>
          <p:nvPr/>
        </p:nvCxnSpPr>
        <p:spPr>
          <a:xfrm flipH="1">
            <a:off x="6938771" y="4164285"/>
            <a:ext cx="630174" cy="413724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84C2717-CF63-4350-A987-B9B800A0254F}"/>
              </a:ext>
            </a:extLst>
          </p:cNvPr>
          <p:cNvCxnSpPr>
            <a:cxnSpLocks/>
          </p:cNvCxnSpPr>
          <p:nvPr/>
        </p:nvCxnSpPr>
        <p:spPr>
          <a:xfrm>
            <a:off x="8090804" y="4164285"/>
            <a:ext cx="0" cy="618929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111D958-6681-4A1C-ADC4-9BB599123EDC}"/>
              </a:ext>
            </a:extLst>
          </p:cNvPr>
          <p:cNvCxnSpPr>
            <a:cxnSpLocks/>
          </p:cNvCxnSpPr>
          <p:nvPr/>
        </p:nvCxnSpPr>
        <p:spPr>
          <a:xfrm>
            <a:off x="8560235" y="4159959"/>
            <a:ext cx="892638" cy="366797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99EFF8C-AB1A-4D96-944F-2D41093CAC78}"/>
              </a:ext>
            </a:extLst>
          </p:cNvPr>
          <p:cNvCxnSpPr>
            <a:cxnSpLocks/>
          </p:cNvCxnSpPr>
          <p:nvPr/>
        </p:nvCxnSpPr>
        <p:spPr>
          <a:xfrm>
            <a:off x="8705711" y="3885724"/>
            <a:ext cx="1840406" cy="346142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>
            <a:extLst>
              <a:ext uri="{FF2B5EF4-FFF2-40B4-BE49-F238E27FC236}">
                <a16:creationId xmlns:a16="http://schemas.microsoft.com/office/drawing/2014/main" id="{65719B75-745C-404F-89C1-3D002C3B2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889" y="2621471"/>
            <a:ext cx="2719591" cy="271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170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8B907-8ED5-4445-AA73-C31D5BA1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Conversion d’IEnumerable&lt;&gt;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BAB546-F7C4-4B33-9D41-31B61678F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Conversion en </a:t>
            </a:r>
            <a:r>
              <a:rPr lang="fr-CA" b="1"/>
              <a:t>List&lt;&gt; </a:t>
            </a:r>
            <a:r>
              <a:rPr lang="fr-CA"/>
              <a:t>ou </a:t>
            </a:r>
            <a:r>
              <a:rPr lang="fr-CA" b="1"/>
              <a:t>Array&lt;&gt;</a:t>
            </a:r>
          </a:p>
          <a:p>
            <a:pPr lvl="1"/>
            <a:r>
              <a:rPr lang="fr-CA" b="1"/>
              <a:t> ToArray() </a:t>
            </a:r>
            <a:r>
              <a:rPr lang="fr-CA"/>
              <a:t>: Converti un IEnumerable&lt;&gt; en tableau</a:t>
            </a:r>
          </a:p>
          <a:p>
            <a:pPr lvl="1"/>
            <a:r>
              <a:rPr lang="fr-CA" b="1"/>
              <a:t> ToList() </a:t>
            </a:r>
            <a:r>
              <a:rPr lang="fr-CA"/>
              <a:t>: Convertit un IEnumerable&lt;&gt; en List&lt;&gt;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La fonction </a:t>
            </a:r>
            <a:r>
              <a:rPr lang="fr-CA" b="1"/>
              <a:t>ToList() </a:t>
            </a:r>
            <a:r>
              <a:rPr lang="fr-CA"/>
              <a:t>pourrait être parfois nécessaire, selon ce que votre </a:t>
            </a:r>
            <a:r>
              <a:rPr lang="fr-CA" b="1"/>
              <a:t>Vue</a:t>
            </a:r>
            <a:r>
              <a:rPr lang="fr-CA"/>
              <a:t> accepte comme </a:t>
            </a:r>
            <a:r>
              <a:rPr lang="fr-CA" b="1">
                <a:solidFill>
                  <a:srgbClr val="F75A3B"/>
                </a:solidFill>
              </a:rPr>
              <a:t>@model</a:t>
            </a:r>
            <a:r>
              <a:rPr lang="fr-CA"/>
              <a:t>. </a:t>
            </a:r>
            <a:r>
              <a:rPr lang="fr-CA" b="1"/>
              <a:t>IEnumerable&lt;&gt; </a:t>
            </a:r>
            <a:r>
              <a:rPr lang="fr-CA"/>
              <a:t>est plus général que </a:t>
            </a:r>
            <a:r>
              <a:rPr lang="fr-CA" b="1"/>
              <a:t>List&lt;&gt;</a:t>
            </a:r>
            <a:r>
              <a:rPr lang="fr-CA"/>
              <a:t>, car il accept des </a:t>
            </a:r>
            <a:r>
              <a:rPr lang="fr-CA" b="1"/>
              <a:t>List&lt;&gt;</a:t>
            </a:r>
            <a:r>
              <a:rPr lang="fr-CA"/>
              <a:t>, </a:t>
            </a:r>
            <a:r>
              <a:rPr lang="fr-CA" b="1"/>
              <a:t>LinkedList&lt;&gt;</a:t>
            </a:r>
            <a:r>
              <a:rPr lang="fr-CA"/>
              <a:t>, </a:t>
            </a:r>
            <a:r>
              <a:rPr lang="fr-CA" b="1"/>
              <a:t>Array&lt;&gt;</a:t>
            </a:r>
            <a:r>
              <a:rPr lang="fr-CA"/>
              <a:t>, etc.</a:t>
            </a:r>
          </a:p>
        </p:txBody>
      </p:sp>
      <p:pic>
        <p:nvPicPr>
          <p:cNvPr id="6" name="Image 5" descr="Une image contenant photo, noir, tenant, assis&#10;&#10;Description générée automatiquement">
            <a:extLst>
              <a:ext uri="{FF2B5EF4-FFF2-40B4-BE49-F238E27FC236}">
                <a16:creationId xmlns:a16="http://schemas.microsoft.com/office/drawing/2014/main" id="{EB5A6313-BB22-43F6-B24C-4EE3EC142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1" y="2599936"/>
            <a:ext cx="5798514" cy="6712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D03CEE5-9A9E-4867-A6A3-11C56CE39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1" y="3773399"/>
            <a:ext cx="3620005" cy="2667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6CE0F08-2603-4D72-9721-7BDA3FF476D3}"/>
              </a:ext>
            </a:extLst>
          </p:cNvPr>
          <p:cNvSpPr txBox="1"/>
          <p:nvPr/>
        </p:nvSpPr>
        <p:spPr>
          <a:xfrm>
            <a:off x="591311" y="3382438"/>
            <a:ext cx="220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rgbClr val="B681AE"/>
                </a:solidFill>
              </a:rPr>
              <a:t>Est compatible avec : </a:t>
            </a:r>
          </a:p>
        </p:txBody>
      </p:sp>
      <p:pic>
        <p:nvPicPr>
          <p:cNvPr id="9" name="Image 8" descr="Une image contenant assis, tenant, noir, pièce&#10;&#10;Description générée automatiquement">
            <a:extLst>
              <a:ext uri="{FF2B5EF4-FFF2-40B4-BE49-F238E27FC236}">
                <a16:creationId xmlns:a16="http://schemas.microsoft.com/office/drawing/2014/main" id="{0D03AD40-7C8C-4CB8-9580-BC78646D8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98" y="2544595"/>
            <a:ext cx="4677428" cy="7049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85689A4-C001-4164-ABE6-A6B8AF9AF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98" y="4103871"/>
            <a:ext cx="3181794" cy="24768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8BA3E53-0E84-43BA-B2A7-BD57C1962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98" y="3773399"/>
            <a:ext cx="3620005" cy="26673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75FC639-B6EF-4D16-A5CE-39E457846481}"/>
              </a:ext>
            </a:extLst>
          </p:cNvPr>
          <p:cNvSpPr txBox="1"/>
          <p:nvPr/>
        </p:nvSpPr>
        <p:spPr>
          <a:xfrm>
            <a:off x="6834323" y="3333164"/>
            <a:ext cx="220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rgbClr val="B681AE"/>
                </a:solidFill>
              </a:rPr>
              <a:t>Est compatible avec : </a:t>
            </a:r>
          </a:p>
        </p:txBody>
      </p:sp>
    </p:spTree>
    <p:extLst>
      <p:ext uri="{BB962C8B-B14F-4D97-AF65-F5344CB8AC3E}">
        <p14:creationId xmlns:p14="http://schemas.microsoft.com/office/powerpoint/2010/main" val="40704341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ensemblistes</a:t>
            </a:r>
          </a:p>
          <a:p>
            <a:pPr lvl="1"/>
            <a:r>
              <a:rPr lang="fr-CA"/>
              <a:t> </a:t>
            </a:r>
            <a:r>
              <a:rPr lang="fr-CA" b="1">
                <a:solidFill>
                  <a:srgbClr val="81ADB6"/>
                </a:solidFill>
              </a:rPr>
              <a:t>Distinct()</a:t>
            </a:r>
            <a:r>
              <a:rPr lang="fr-CA" b="1"/>
              <a:t> </a:t>
            </a:r>
            <a:r>
              <a:rPr lang="fr-CA"/>
              <a:t>: Retire les doublons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</a:t>
            </a:r>
            <a:r>
              <a:rPr lang="fr-CA" b="1">
                <a:solidFill>
                  <a:srgbClr val="81ADB6"/>
                </a:solidFill>
              </a:rPr>
              <a:t>Except() </a:t>
            </a:r>
            <a:r>
              <a:rPr lang="fr-CA"/>
              <a:t>: Retire, dans la liste A, les éléments présents dans la liste A et B.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</a:t>
            </a:r>
            <a:r>
              <a:rPr lang="fr-CA" b="1">
                <a:solidFill>
                  <a:srgbClr val="81ADB6"/>
                </a:solidFill>
              </a:rPr>
              <a:t>Intersect()</a:t>
            </a:r>
            <a:r>
              <a:rPr lang="fr-CA"/>
              <a:t> : Ne garde que les éléments à la fois dans la liste A et B.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</a:t>
            </a:r>
            <a:r>
              <a:rPr lang="fr-CA" b="1">
                <a:solidFill>
                  <a:srgbClr val="81ADB6"/>
                </a:solidFill>
              </a:rPr>
              <a:t>Union() </a:t>
            </a:r>
            <a:r>
              <a:rPr lang="fr-CA"/>
              <a:t>: Combine les éléments de la liste A et B sans créer de doublons.</a:t>
            </a:r>
          </a:p>
          <a:p>
            <a:pPr lvl="1"/>
            <a:endParaRPr lang="fr-CA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A33DAA8-42EB-484A-9B69-B668A1890F7D}"/>
              </a:ext>
            </a:extLst>
          </p:cNvPr>
          <p:cNvSpPr/>
          <p:nvPr/>
        </p:nvSpPr>
        <p:spPr>
          <a:xfrm>
            <a:off x="10610088" y="218178"/>
            <a:ext cx="1475232" cy="4206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rgbClr val="A785B8"/>
                </a:solidFill>
              </a:rPr>
              <a:t>Pas à l’étude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796EDA-6212-45D1-B6FE-21C402F95A5D}"/>
              </a:ext>
            </a:extLst>
          </p:cNvPr>
          <p:cNvSpPr/>
          <p:nvPr/>
        </p:nvSpPr>
        <p:spPr>
          <a:xfrm>
            <a:off x="6888480" y="870200"/>
            <a:ext cx="5138928" cy="5585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78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400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1400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{1, 3, 5, 6, 8, 8};</a:t>
            </a:r>
          </a:p>
          <a:p>
            <a:r>
              <a:rPr lang="fr-CA" sz="1400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400" b="1">
                <a:solidFill>
                  <a:srgbClr val="F75A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list2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1400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{1, 4, 7, 8, 9, 10, 11};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5BE00-B548-42A9-B98E-D9DF9A439527}"/>
              </a:ext>
            </a:extLst>
          </p:cNvPr>
          <p:cNvSpPr/>
          <p:nvPr/>
        </p:nvSpPr>
        <p:spPr>
          <a:xfrm>
            <a:off x="2047361" y="2084557"/>
            <a:ext cx="4042543" cy="3676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78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output = </a:t>
            </a:r>
            <a:r>
              <a:rPr lang="fr-CA" sz="1400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400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00FA39-1DF2-4BD1-ADA2-307E08B01897}"/>
              </a:ext>
            </a:extLst>
          </p:cNvPr>
          <p:cNvSpPr/>
          <p:nvPr/>
        </p:nvSpPr>
        <p:spPr>
          <a:xfrm>
            <a:off x="2047360" y="3267537"/>
            <a:ext cx="4042543" cy="3676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78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output = </a:t>
            </a:r>
            <a:r>
              <a:rPr lang="fr-CA" sz="1400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400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400" b="1">
                <a:solidFill>
                  <a:srgbClr val="F75A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list2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314F3-F6D4-4A58-A130-4F3CF8641DD3}"/>
              </a:ext>
            </a:extLst>
          </p:cNvPr>
          <p:cNvSpPr/>
          <p:nvPr/>
        </p:nvSpPr>
        <p:spPr>
          <a:xfrm>
            <a:off x="2047360" y="4415457"/>
            <a:ext cx="4042543" cy="3676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78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output = </a:t>
            </a:r>
            <a:r>
              <a:rPr lang="fr-CA" sz="1400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400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400" b="1">
                <a:solidFill>
                  <a:srgbClr val="F75A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list2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C28C4-0872-491E-9849-C61335565367}"/>
              </a:ext>
            </a:extLst>
          </p:cNvPr>
          <p:cNvSpPr/>
          <p:nvPr/>
        </p:nvSpPr>
        <p:spPr>
          <a:xfrm>
            <a:off x="2047360" y="5618390"/>
            <a:ext cx="4042543" cy="3676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78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output = </a:t>
            </a:r>
            <a:r>
              <a:rPr lang="fr-CA" sz="1400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400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400" b="1">
                <a:solidFill>
                  <a:srgbClr val="F75A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list2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66CE9FA-A7EB-474F-80EB-6C874B5763FF}"/>
              </a:ext>
            </a:extLst>
          </p:cNvPr>
          <p:cNvSpPr txBox="1"/>
          <p:nvPr/>
        </p:nvSpPr>
        <p:spPr>
          <a:xfrm>
            <a:off x="6281928" y="2073212"/>
            <a:ext cx="377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1, 3, 5, 6, 8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B25D4E-94A3-4D0E-9EF9-D32835224A45}"/>
              </a:ext>
            </a:extLst>
          </p:cNvPr>
          <p:cNvSpPr txBox="1"/>
          <p:nvPr/>
        </p:nvSpPr>
        <p:spPr>
          <a:xfrm>
            <a:off x="6281928" y="3267537"/>
            <a:ext cx="377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3, 5, 6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62E93B5-DB93-4433-97B5-E326F87BC33D}"/>
              </a:ext>
            </a:extLst>
          </p:cNvPr>
          <p:cNvSpPr txBox="1"/>
          <p:nvPr/>
        </p:nvSpPr>
        <p:spPr>
          <a:xfrm>
            <a:off x="6281929" y="4426802"/>
            <a:ext cx="377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1, 8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4828EB-3E81-4E99-8DAD-91A647605E46}"/>
              </a:ext>
            </a:extLst>
          </p:cNvPr>
          <p:cNvSpPr txBox="1"/>
          <p:nvPr/>
        </p:nvSpPr>
        <p:spPr>
          <a:xfrm>
            <a:off x="6281929" y="5618390"/>
            <a:ext cx="377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1, 3, 5, 6, 8, 4, 7, 9, 10, 11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9F4175-6481-1060-653D-EF33D2D288FB}"/>
              </a:ext>
            </a:extLst>
          </p:cNvPr>
          <p:cNvSpPr/>
          <p:nvPr/>
        </p:nvSpPr>
        <p:spPr>
          <a:xfrm>
            <a:off x="10610088" y="136524"/>
            <a:ext cx="1475232" cy="5445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064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Jointure</a:t>
            </a:r>
          </a:p>
          <a:p>
            <a:pPr lvl="1"/>
            <a:r>
              <a:rPr lang="fr-CA"/>
              <a:t> </a:t>
            </a:r>
            <a:r>
              <a:rPr lang="fr-CA" b="1"/>
              <a:t>join</a:t>
            </a:r>
            <a:r>
              <a:rPr lang="fr-CA"/>
              <a:t> … </a:t>
            </a:r>
            <a:r>
              <a:rPr lang="fr-CA" b="1"/>
              <a:t>in</a:t>
            </a:r>
            <a:r>
              <a:rPr lang="fr-CA"/>
              <a:t> … </a:t>
            </a:r>
            <a:r>
              <a:rPr lang="fr-CA" b="1"/>
              <a:t>on</a:t>
            </a:r>
            <a:r>
              <a:rPr lang="fr-CA"/>
              <a:t> … : Joint deux ensembles sur une </a:t>
            </a:r>
            <a:r>
              <a:rPr lang="fr-CA" b="1"/>
              <a:t>clé</a:t>
            </a:r>
            <a:r>
              <a:rPr lang="fr-CA"/>
              <a:t> et retourne un ensemble combinant les données des deux ensembles.</a:t>
            </a:r>
          </a:p>
          <a:p>
            <a:pPr lvl="1"/>
            <a:endParaRPr lang="fr-CA"/>
          </a:p>
          <a:p>
            <a:pPr lvl="1"/>
            <a:r>
              <a:rPr lang="fr-CA"/>
              <a:t> Exemple avec le format de compréhension (Double jointure)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A33DAA8-42EB-484A-9B69-B668A1890F7D}"/>
              </a:ext>
            </a:extLst>
          </p:cNvPr>
          <p:cNvSpPr/>
          <p:nvPr/>
        </p:nvSpPr>
        <p:spPr>
          <a:xfrm>
            <a:off x="10610088" y="218178"/>
            <a:ext cx="1475232" cy="4206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rgbClr val="A785B8"/>
                </a:solidFill>
              </a:rPr>
              <a:t>Pas à l’étude</a:t>
            </a:r>
          </a:p>
        </p:txBody>
      </p:sp>
      <p:pic>
        <p:nvPicPr>
          <p:cNvPr id="5" name="Image 4" descr="Une image contenant capture d’écran, table, assis, écran&#10;&#10;Description générée automatiquement">
            <a:extLst>
              <a:ext uri="{FF2B5EF4-FFF2-40B4-BE49-F238E27FC236}">
                <a16:creationId xmlns:a16="http://schemas.microsoft.com/office/drawing/2014/main" id="{CCBA49FD-26FA-42D2-892B-FB1AF567C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2"/>
          <a:stretch/>
        </p:blipFill>
        <p:spPr>
          <a:xfrm>
            <a:off x="2395021" y="3150956"/>
            <a:ext cx="7401958" cy="1383684"/>
          </a:xfrm>
          <a:prstGeom prst="rect">
            <a:avLst/>
          </a:prstGeom>
          <a:ln w="38100">
            <a:solidFill>
              <a:srgbClr val="A785B8"/>
            </a:solidFill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B44A1D-D244-11FA-2B4D-7B8D4B17F7E6}"/>
              </a:ext>
            </a:extLst>
          </p:cNvPr>
          <p:cNvSpPr/>
          <p:nvPr/>
        </p:nvSpPr>
        <p:spPr>
          <a:xfrm>
            <a:off x="10610088" y="136524"/>
            <a:ext cx="1475232" cy="5445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985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Groupement</a:t>
            </a:r>
          </a:p>
          <a:p>
            <a:pPr lvl="1"/>
            <a:r>
              <a:rPr lang="fr-CA"/>
              <a:t> </a:t>
            </a:r>
            <a:r>
              <a:rPr lang="fr-CA" b="1"/>
              <a:t>GroupBy</a:t>
            </a:r>
            <a:r>
              <a:rPr lang="fr-CA"/>
              <a:t> : Groupe les éléments d’un ensemble à l’aide d’une </a:t>
            </a:r>
            <a:r>
              <a:rPr lang="fr-CA" b="1"/>
              <a:t>clé</a:t>
            </a:r>
            <a:r>
              <a:rPr lang="fr-CA"/>
              <a:t> qui permet de définir à quel groupe un élément appartient.</a:t>
            </a:r>
          </a:p>
          <a:p>
            <a:pPr lvl="1"/>
            <a:endParaRPr lang="fr-CA"/>
          </a:p>
          <a:p>
            <a:pPr lvl="1"/>
            <a:r>
              <a:rPr lang="fr-CA"/>
              <a:t> Exemple avec le format de compréhension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A33DAA8-42EB-484A-9B69-B668A1890F7D}"/>
              </a:ext>
            </a:extLst>
          </p:cNvPr>
          <p:cNvSpPr/>
          <p:nvPr/>
        </p:nvSpPr>
        <p:spPr>
          <a:xfrm>
            <a:off x="10610088" y="218178"/>
            <a:ext cx="1475232" cy="4206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rgbClr val="A785B8"/>
                </a:solidFill>
              </a:rPr>
              <a:t>Pas à l’étude</a:t>
            </a:r>
          </a:p>
        </p:txBody>
      </p:sp>
      <p:pic>
        <p:nvPicPr>
          <p:cNvPr id="5" name="Image 4" descr="Une image contenant téléphone mobile, table, téléphone, écran&#10;&#10;Description générée automatiquement">
            <a:extLst>
              <a:ext uri="{FF2B5EF4-FFF2-40B4-BE49-F238E27FC236}">
                <a16:creationId xmlns:a16="http://schemas.microsoft.com/office/drawing/2014/main" id="{F588487C-25B6-482B-BFF8-102AB8448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99" y="3115530"/>
            <a:ext cx="5096586" cy="2543530"/>
          </a:xfrm>
          <a:prstGeom prst="rect">
            <a:avLst/>
          </a:prstGeom>
          <a:ln w="38100">
            <a:solidFill>
              <a:srgbClr val="A785B8"/>
            </a:solidFill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961B41-1F04-1047-E148-1DE778B288E6}"/>
              </a:ext>
            </a:extLst>
          </p:cNvPr>
          <p:cNvSpPr/>
          <p:nvPr/>
        </p:nvSpPr>
        <p:spPr>
          <a:xfrm>
            <a:off x="10610088" y="136524"/>
            <a:ext cx="1475232" cy="5445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8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A4135-26E2-427C-A39A-1C05B8CD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Injection de dépendances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7DA00-6EAB-4B5A-BAD3-298D6EA1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Lorsqu’un utilisateur envoie une requête à l’application Web …</a:t>
            </a:r>
          </a:p>
          <a:p>
            <a:pPr lvl="1"/>
            <a:r>
              <a:rPr lang="fr-CA" b="1"/>
              <a:t>Ex</a:t>
            </a:r>
            <a:r>
              <a:rPr lang="fr-CA"/>
              <a:t> : https://www.mon_site.com/</a:t>
            </a:r>
            <a:r>
              <a:rPr lang="fr-CA" b="1"/>
              <a:t>Singleton</a:t>
            </a:r>
            <a:r>
              <a:rPr lang="fr-CA"/>
              <a:t>/Index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Une </a:t>
            </a:r>
            <a:r>
              <a:rPr lang="fr-CA" b="1"/>
              <a:t>instance</a:t>
            </a:r>
            <a:r>
              <a:rPr lang="fr-CA"/>
              <a:t> du contrôleur « </a:t>
            </a:r>
            <a:r>
              <a:rPr lang="fr-CA" b="1"/>
              <a:t>Singleton </a:t>
            </a:r>
            <a:r>
              <a:rPr lang="fr-CA"/>
              <a:t>» est créée à chaque fois.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3F80E7-87D4-4AB2-A535-744D4A48A4D6}"/>
              </a:ext>
            </a:extLst>
          </p:cNvPr>
          <p:cNvSpPr txBox="1"/>
          <p:nvPr/>
        </p:nvSpPr>
        <p:spPr>
          <a:xfrm>
            <a:off x="5878804" y="2072539"/>
            <a:ext cx="122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8080BB"/>
                </a:solidFill>
              </a:rPr>
              <a:t>Contrôleur</a:t>
            </a:r>
            <a:endParaRPr lang="fr-CA" sz="1600">
              <a:solidFill>
                <a:srgbClr val="8080BB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C2B2F8-CB81-4F59-B6F3-299525D21C7D}"/>
              </a:ext>
            </a:extLst>
          </p:cNvPr>
          <p:cNvSpPr txBox="1"/>
          <p:nvPr/>
        </p:nvSpPr>
        <p:spPr>
          <a:xfrm>
            <a:off x="7336595" y="2072539"/>
            <a:ext cx="703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8080BB"/>
                </a:solidFill>
              </a:rPr>
              <a:t>Vue</a:t>
            </a:r>
            <a:endParaRPr lang="fr-CA" sz="1600">
              <a:solidFill>
                <a:srgbClr val="8080BB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346CE45-3085-403D-88D0-15C591BF36D3}"/>
              </a:ext>
            </a:extLst>
          </p:cNvPr>
          <p:cNvCxnSpPr>
            <a:cxnSpLocks/>
          </p:cNvCxnSpPr>
          <p:nvPr/>
        </p:nvCxnSpPr>
        <p:spPr>
          <a:xfrm flipH="1" flipV="1">
            <a:off x="6289767" y="1822271"/>
            <a:ext cx="199914" cy="250268"/>
          </a:xfrm>
          <a:prstGeom prst="straightConnector1">
            <a:avLst/>
          </a:prstGeom>
          <a:ln w="381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DE45AC9-9399-45E2-9D82-2C6DDEBCD81E}"/>
              </a:ext>
            </a:extLst>
          </p:cNvPr>
          <p:cNvCxnSpPr>
            <a:cxnSpLocks/>
          </p:cNvCxnSpPr>
          <p:nvPr/>
        </p:nvCxnSpPr>
        <p:spPr>
          <a:xfrm flipH="1" flipV="1">
            <a:off x="7293314" y="1822271"/>
            <a:ext cx="199914" cy="250268"/>
          </a:xfrm>
          <a:prstGeom prst="straightConnector1">
            <a:avLst/>
          </a:prstGeom>
          <a:ln w="381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2E3C9ADD-F626-4DF2-8CAD-31FBAD392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992" y="3197645"/>
            <a:ext cx="4254015" cy="115773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5F4121B-5224-45F4-B0C0-D939655BC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681146"/>
            <a:ext cx="2170140" cy="59060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2FA3045-2FCC-4C37-9E2B-7AA34AFF3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970" y="4963643"/>
            <a:ext cx="1414200" cy="121332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B1C460A-E3B1-4A85-A483-C6DA41AD0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875" y="4681146"/>
            <a:ext cx="2170140" cy="59060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41BC424-8D8C-4F09-89F4-58B76F8D7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45" y="4963643"/>
            <a:ext cx="1414200" cy="121332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7C8F9F8-7A9A-4390-AEF0-55437E05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125" y="4674697"/>
            <a:ext cx="2170140" cy="59060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8E5B1BE-4C8C-4767-BC79-CB34C714D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095" y="4957194"/>
            <a:ext cx="1414200" cy="121332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149C4EB-0E1A-4A18-85F7-5D7DFD813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0" y="4681146"/>
            <a:ext cx="2170140" cy="59060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5744E82-6A7A-4E30-A344-BAC356E6D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20" y="4963643"/>
            <a:ext cx="1414200" cy="121332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031AD157-88DC-4B44-B9EA-241269285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397" y="4674697"/>
            <a:ext cx="2170140" cy="59060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F0DDD045-8344-43AA-9615-E1C64A49A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367" y="4957194"/>
            <a:ext cx="1414200" cy="121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9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A4135-26E2-427C-A39A-1C05B8CD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Injection de dépendances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7DA00-6EAB-4B5A-BAD3-298D6EA1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6405154" cy="5147506"/>
          </a:xfrm>
        </p:spPr>
        <p:txBody>
          <a:bodyPr>
            <a:normAutofit/>
          </a:bodyPr>
          <a:lstStyle/>
          <a:p>
            <a:r>
              <a:rPr lang="fr-CA" sz="2400"/>
              <a:t> Le contrôleur possède un objet de Type « </a:t>
            </a:r>
            <a:r>
              <a:rPr lang="fr-CA" sz="2400" b="1"/>
              <a:t>Database</a:t>
            </a:r>
            <a:r>
              <a:rPr lang="fr-CA" sz="2400"/>
              <a:t> » qui réunit les données de notre base de données dans l’application. (On pourrait lui donner un autre nom, bref une classe avec les données)</a:t>
            </a:r>
          </a:p>
          <a:p>
            <a:endParaRPr lang="fr-CA" sz="2400"/>
          </a:p>
          <a:p>
            <a:endParaRPr lang="fr-CA" sz="2400"/>
          </a:p>
          <a:p>
            <a:endParaRPr lang="fr-CA" sz="2400"/>
          </a:p>
          <a:p>
            <a:pPr lvl="1"/>
            <a:r>
              <a:rPr lang="fr-CA"/>
              <a:t>À chaque fois qu’un utilisateur a besoin d’instancier ce contrôleur, </a:t>
            </a:r>
            <a:r>
              <a:rPr lang="fr-CA">
                <a:solidFill>
                  <a:srgbClr val="F75A3B"/>
                </a:solidFill>
              </a:rPr>
              <a:t>toutes les données sont recopiées car le contrôleur a besoin des données</a:t>
            </a:r>
            <a:r>
              <a:rPr lang="fr-CA"/>
              <a:t> 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C88ED6-772F-46E7-9D9C-C770D9D7F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475" y="1123579"/>
            <a:ext cx="4146034" cy="4776809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2BA7B41-C4E6-44FD-B180-110D5605C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033" y="2850131"/>
            <a:ext cx="4254015" cy="115773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8FC6A7C-0D17-4A89-BCC4-C1163303F8DD}"/>
              </a:ext>
            </a:extLst>
          </p:cNvPr>
          <p:cNvCxnSpPr>
            <a:cxnSpLocks/>
          </p:cNvCxnSpPr>
          <p:nvPr/>
        </p:nvCxnSpPr>
        <p:spPr>
          <a:xfrm flipV="1">
            <a:off x="5490198" y="3050177"/>
            <a:ext cx="1931683" cy="753857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CD6451CB-1069-43DB-998A-113C73444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566" y="5588646"/>
            <a:ext cx="2979888" cy="695961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F1391A4-0252-4627-AAC4-A8E98945DDE7}"/>
              </a:ext>
            </a:extLst>
          </p:cNvPr>
          <p:cNvCxnSpPr>
            <a:cxnSpLocks/>
          </p:cNvCxnSpPr>
          <p:nvPr/>
        </p:nvCxnSpPr>
        <p:spPr>
          <a:xfrm flipH="1">
            <a:off x="5275653" y="5759721"/>
            <a:ext cx="1250430" cy="356487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28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A4135-26E2-427C-A39A-1C05B8CD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Injection de dépendances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7DA00-6EAB-4B5A-BAD3-298D6EA1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Cela provoque le problème qu’on souhaitait éviter…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203AA7-2950-40B3-AF9D-2EA32A259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930" y="1709346"/>
            <a:ext cx="2170140" cy="59060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03B370F-0A6E-4F2E-9930-4D8EE6BCB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900" y="1991843"/>
            <a:ext cx="1414200" cy="121332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C2166F-5773-438E-AB86-2BF7BF052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805" y="1709346"/>
            <a:ext cx="2170140" cy="59060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E265D00-09CD-4442-8357-00C4F10F8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775" y="1991843"/>
            <a:ext cx="1414200" cy="12133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DFEB148-7C20-49B8-BE4F-0125579D4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55" y="1702897"/>
            <a:ext cx="2170140" cy="59060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4E96DF-5F4F-47DD-B209-CD49B0480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025" y="1985394"/>
            <a:ext cx="1414200" cy="12133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90443F6-4F65-4AE4-B15A-85381B055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80" y="1709346"/>
            <a:ext cx="2170140" cy="59060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57CF0DE-FDF6-48B2-9D8C-D7E5B82F4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50" y="1991843"/>
            <a:ext cx="1414200" cy="121332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9628A84-3353-44EE-B038-CDC803F96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327" y="1702897"/>
            <a:ext cx="2170140" cy="59060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0F2C90B-2586-4BCF-B88F-1F953222F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297" y="1985394"/>
            <a:ext cx="1414200" cy="121332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D52715E-A9DE-4E53-8963-3DC9597BB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268" y="4024646"/>
            <a:ext cx="1276528" cy="197195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261272F-F900-4BE5-A6C4-6F2E237AD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23" y="4620846"/>
            <a:ext cx="819264" cy="52394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DCC1A9A8-AE01-4617-890F-F0691228B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418" y="3844279"/>
            <a:ext cx="819264" cy="52394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FEA70DE-373E-4AAD-8FF1-FA6D5BB8E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875" y="4078116"/>
            <a:ext cx="819264" cy="52394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455193C-E363-4596-A8D9-79C069BD8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018" y="4308810"/>
            <a:ext cx="819264" cy="52394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134B465-9050-41AD-94B3-62ED29265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322" y="4624706"/>
            <a:ext cx="819264" cy="523948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26173CC-1981-45FD-A2FD-03DCD514C9C9}"/>
              </a:ext>
            </a:extLst>
          </p:cNvPr>
          <p:cNvCxnSpPr>
            <a:cxnSpLocks/>
          </p:cNvCxnSpPr>
          <p:nvPr/>
        </p:nvCxnSpPr>
        <p:spPr>
          <a:xfrm flipH="1" flipV="1">
            <a:off x="1820487" y="3242431"/>
            <a:ext cx="2234698" cy="1403758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A084E4E-8431-4710-8561-804CD9CA7C56}"/>
              </a:ext>
            </a:extLst>
          </p:cNvPr>
          <p:cNvCxnSpPr>
            <a:cxnSpLocks/>
          </p:cNvCxnSpPr>
          <p:nvPr/>
        </p:nvCxnSpPr>
        <p:spPr>
          <a:xfrm flipH="1" flipV="1">
            <a:off x="4066866" y="3248962"/>
            <a:ext cx="1136121" cy="917683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B73A38F-6BDE-4684-A6A0-AFF84FB30F1D}"/>
              </a:ext>
            </a:extLst>
          </p:cNvPr>
          <p:cNvCxnSpPr>
            <a:cxnSpLocks/>
          </p:cNvCxnSpPr>
          <p:nvPr/>
        </p:nvCxnSpPr>
        <p:spPr>
          <a:xfrm flipH="1" flipV="1">
            <a:off x="6175210" y="3248962"/>
            <a:ext cx="147725" cy="551517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A197375-D1B1-455D-ADE1-572786D1AAB3}"/>
              </a:ext>
            </a:extLst>
          </p:cNvPr>
          <p:cNvCxnSpPr>
            <a:cxnSpLocks/>
          </p:cNvCxnSpPr>
          <p:nvPr/>
        </p:nvCxnSpPr>
        <p:spPr>
          <a:xfrm flipV="1">
            <a:off x="7103812" y="3276641"/>
            <a:ext cx="940025" cy="1360384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08E216D-A97B-4EBD-A147-1DACAADBAAB5}"/>
              </a:ext>
            </a:extLst>
          </p:cNvPr>
          <p:cNvCxnSpPr>
            <a:cxnSpLocks/>
          </p:cNvCxnSpPr>
          <p:nvPr/>
        </p:nvCxnSpPr>
        <p:spPr>
          <a:xfrm flipV="1">
            <a:off x="8160864" y="3205163"/>
            <a:ext cx="2100010" cy="1223207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 44">
            <a:extLst>
              <a:ext uri="{FF2B5EF4-FFF2-40B4-BE49-F238E27FC236}">
                <a16:creationId xmlns:a16="http://schemas.microsoft.com/office/drawing/2014/main" id="{D606CA4F-FB8C-415C-84E6-BA43D6475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1680" y="4222543"/>
            <a:ext cx="1576156" cy="1576156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70AF1A47-F09C-461B-A86A-76E377DFF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9787" y="4921641"/>
            <a:ext cx="1745131" cy="20575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C772C47A-3924-4E6A-9444-250AA1EAB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6754" y="5228929"/>
            <a:ext cx="1745131" cy="20575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7434E713-5C19-48BE-A37C-F3885A37CE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5704" y="5228929"/>
            <a:ext cx="1745131" cy="20575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BDAE8111-697B-45A7-BFC6-27897D1A3D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7714" y="4664565"/>
            <a:ext cx="1745131" cy="20575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A55908D2-4D90-4397-A534-DDCCA45356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369" y="4422389"/>
            <a:ext cx="1745131" cy="20575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16873029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a1c364b-4cd5-4d28-8204-6f1f843fe3cc">
      <Terms xmlns="http://schemas.microsoft.com/office/infopath/2007/PartnerControls"/>
    </lcf76f155ced4ddcb4097134ff3c332f>
    <TaxCatchAll xmlns="9d04da4e-8cf2-4f73-9203-27efd726942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E8E233C6B6A04CA55F999BE9AC8EEF" ma:contentTypeVersion="10" ma:contentTypeDescription="Crée un document." ma:contentTypeScope="" ma:versionID="6e1808aa3fa3b1ee5fbc7eede9b743c1">
  <xsd:schema xmlns:xsd="http://www.w3.org/2001/XMLSchema" xmlns:xs="http://www.w3.org/2001/XMLSchema" xmlns:p="http://schemas.microsoft.com/office/2006/metadata/properties" xmlns:ns2="ba1c364b-4cd5-4d28-8204-6f1f843fe3cc" xmlns:ns3="9d04da4e-8cf2-4f73-9203-27efd7269422" targetNamespace="http://schemas.microsoft.com/office/2006/metadata/properties" ma:root="true" ma:fieldsID="376e11241ca69090f6e57818fc70cb10" ns2:_="" ns3:_="">
    <xsd:import namespace="ba1c364b-4cd5-4d28-8204-6f1f843fe3cc"/>
    <xsd:import namespace="9d04da4e-8cf2-4f73-9203-27efd7269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c364b-4cd5-4d28-8204-6f1f843fe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dfb2dd4e-b800-4980-8ab2-0e279c9552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4da4e-8cf2-4f73-9203-27efd726942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e5001d5-d475-4d1c-818e-dea67ac33abd}" ma:internalName="TaxCatchAll" ma:showField="CatchAllData" ma:web="9d04da4e-8cf2-4f73-9203-27efd72694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9E6B85-58D9-45F0-B4E5-D6809744F037}">
  <ds:schemaRefs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402449c1-179d-48c4-9422-13d234b0788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90D9FFE-FFB6-45A6-82BC-8AC009591039}"/>
</file>

<file path=customXml/itemProps3.xml><?xml version="1.0" encoding="utf-8"?>
<ds:datastoreItem xmlns:ds="http://schemas.openxmlformats.org/officeDocument/2006/customXml" ds:itemID="{9F2638CE-14B9-4C7D-B8FA-E111FEC691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23115</TotalTime>
  <Words>3573</Words>
  <Application>Microsoft Office PowerPoint</Application>
  <PresentationFormat>Widescreen</PresentationFormat>
  <Paragraphs>470</Paragraphs>
  <Slides>63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Calibri Light</vt:lpstr>
      <vt:lpstr>Courier New</vt:lpstr>
      <vt:lpstr>Lucida Grande</vt:lpstr>
      <vt:lpstr>Symbol</vt:lpstr>
      <vt:lpstr>Verdana</vt:lpstr>
      <vt:lpstr>Thème Office</vt:lpstr>
      <vt:lpstr>LINQ et opérateurs</vt:lpstr>
      <vt:lpstr>Menu du jour</vt:lpstr>
      <vt:lpstr>Injection de dépendances</vt:lpstr>
      <vt:lpstr>Injection de dépendances</vt:lpstr>
      <vt:lpstr>Injection de dépendances</vt:lpstr>
      <vt:lpstr>Injection de dépendances</vt:lpstr>
      <vt:lpstr>Injection de dépendances</vt:lpstr>
      <vt:lpstr>Injection de dépendances</vt:lpstr>
      <vt:lpstr>Injection de dépendances</vt:lpstr>
      <vt:lpstr>Injection de dépendances</vt:lpstr>
      <vt:lpstr>Injection de dépendances</vt:lpstr>
      <vt:lpstr>Fonctions anonymes</vt:lpstr>
      <vt:lpstr>Fonctions anonymes</vt:lpstr>
      <vt:lpstr>Fonctions anonymes</vt:lpstr>
      <vt:lpstr>Fonctions anonymes</vt:lpstr>
      <vt:lpstr>Fonctions anonymes</vt:lpstr>
      <vt:lpstr>Fonctions anonymes</vt:lpstr>
      <vt:lpstr>Fonctions anonymes</vt:lpstr>
      <vt:lpstr>Fonctions anonymes</vt:lpstr>
      <vt:lpstr>Fonctions anonymes</vt:lpstr>
      <vt:lpstr>Introduction à LINQ</vt:lpstr>
      <vt:lpstr>Introduction à LINQ</vt:lpstr>
      <vt:lpstr>Introduction à LINQ</vt:lpstr>
      <vt:lpstr>Introduction à LINQ</vt:lpstr>
      <vt:lpstr>Introduction à LINQ</vt:lpstr>
      <vt:lpstr>Introduction à LINQ</vt:lpstr>
      <vt:lpstr>Introduction à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Conversion d’IEnumerable&lt;&gt;</vt:lpstr>
      <vt:lpstr>Opérateurs LINQ</vt:lpstr>
      <vt:lpstr>Opérateurs LINQ</vt:lpstr>
      <vt:lpstr>Opérateurs LINQ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 -</dc:creator>
  <cp:lastModifiedBy>Sabourin Maude</cp:lastModifiedBy>
  <cp:revision>3008</cp:revision>
  <dcterms:created xsi:type="dcterms:W3CDTF">2020-12-01T19:15:38Z</dcterms:created>
  <dcterms:modified xsi:type="dcterms:W3CDTF">2023-03-09T04:09:16Z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0x0101008DE8E233C6B6A04CA55F999BE9AC8EEF</vt:lpwstr>
  </property>
  <property fmtid="{D5CDD505-2E9C-101B-9397-08002B2CF9AE}" pid="3" name="MediaServiceImageTags">
    <vt:lpwstr/>
  </property>
</Properties>
</file>