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65" r:id="rId4"/>
    <p:sldId id="266" r:id="rId5"/>
    <p:sldId id="263" r:id="rId6"/>
    <p:sldId id="267" r:id="rId7"/>
    <p:sldId id="268" r:id="rId8"/>
    <p:sldId id="269" r:id="rId9"/>
    <p:sldId id="281" r:id="rId10"/>
    <p:sldId id="270" r:id="rId11"/>
    <p:sldId id="278" r:id="rId12"/>
    <p:sldId id="279" r:id="rId13"/>
    <p:sldId id="280" r:id="rId14"/>
    <p:sldId id="271" r:id="rId15"/>
    <p:sldId id="272" r:id="rId16"/>
    <p:sldId id="273" r:id="rId17"/>
    <p:sldId id="274" r:id="rId18"/>
    <p:sldId id="275" r:id="rId19"/>
    <p:sldId id="276" r:id="rId20"/>
    <p:sldId id="277" r:id="rId2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386"/>
    <a:srgbClr val="333399"/>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94618" autoAdjust="0"/>
  </p:normalViewPr>
  <p:slideViewPr>
    <p:cSldViewPr>
      <p:cViewPr varScale="1">
        <p:scale>
          <a:sx n="90" d="100"/>
          <a:sy n="90" d="100"/>
        </p:scale>
        <p:origin x="1326"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4F1B8A3-59DB-4918-B1AE-CEF8F169F486}"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miter lim="800000"/>
            <a:headEnd/>
            <a:tailEnd/>
          </a:ln>
        </p:spPr>
        <p:txBody>
          <a:bodyPr/>
          <a:lstStyle/>
          <a:p>
            <a:fld id="{60A1F354-59D8-49DE-9F6C-188B35F5AD55}" type="slidenum">
              <a:rPr lang="en-US"/>
              <a:pPr/>
              <a:t>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1BADBD64-251F-41A0-8717-718C80EE4094}" type="slidenum">
              <a:rPr lang="en-US"/>
              <a:pPr/>
              <a:t>11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353855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1BADBD64-251F-41A0-8717-718C80EE4094}" type="slidenum">
              <a:rPr lang="en-US"/>
              <a:pPr/>
              <a:t>12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273120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1BADBD64-251F-41A0-8717-718C80EE4094}" type="slidenum">
              <a:rPr lang="en-US"/>
              <a:pPr/>
              <a:t>13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994963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1BADBD64-251F-41A0-8717-718C80EE4094}" type="slidenum">
              <a:rPr lang="en-US"/>
              <a:pPr/>
              <a:t>19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76799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A9137E7D-4C88-434D-A786-60DFB3DD08BB}" type="slidenum">
              <a:rPr lang="en-US"/>
              <a:pPr/>
              <a:t>2</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1BADBD64-251F-41A0-8717-718C80EE4094}" type="slidenum">
              <a:rPr lang="en-US"/>
              <a:pPr/>
              <a:t>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69549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1BADBD64-251F-41A0-8717-718C80EE4094}" type="slidenum">
              <a:rPr lang="en-US"/>
              <a:pPr/>
              <a:t>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71195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1BADBD64-251F-41A0-8717-718C80EE4094}" type="slidenum">
              <a:rPr lang="en-US"/>
              <a:pPr/>
              <a:t>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061596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1BADBD64-251F-41A0-8717-718C80EE4094}" type="slidenum">
              <a:rPr lang="en-US"/>
              <a:pPr/>
              <a:t>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16660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1BADBD64-251F-41A0-8717-718C80EE4094}" type="slidenum">
              <a:rPr lang="en-US"/>
              <a:pPr/>
              <a:t>8</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293403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1BADBD64-251F-41A0-8717-718C80EE4094}" type="slidenum">
              <a:rPr lang="en-US"/>
              <a:pPr/>
              <a:t>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272913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1BADBD64-251F-41A0-8717-718C80EE4094}" type="slidenum">
              <a:rPr lang="en-US"/>
              <a:pPr/>
              <a:t>10</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552570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835150" y="692150"/>
            <a:ext cx="5327650" cy="750888"/>
          </a:xfrm>
        </p:spPr>
        <p:txBody>
          <a:bodyPr/>
          <a:lstStyle>
            <a:lvl1pP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1835150" y="1412875"/>
            <a:ext cx="5327650"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buFontTx/>
              <a:buNone/>
              <a:defRPr sz="24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364163" y="476250"/>
            <a:ext cx="1655762" cy="5688013"/>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395288" y="476250"/>
            <a:ext cx="4816475" cy="56880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468313" y="1268413"/>
            <a:ext cx="3198812"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3819525" y="1268413"/>
            <a:ext cx="32004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476250"/>
            <a:ext cx="6048375"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468313" y="1268413"/>
            <a:ext cx="6551612"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2"/>
          </a:solidFill>
          <a:latin typeface="+mn-lt"/>
        </a:defRPr>
      </a:lvl2pPr>
      <a:lvl3pPr marL="1143000" indent="-228600" algn="l" rtl="0" eaLnBrk="1" fontAlgn="base" hangingPunct="1">
        <a:spcBef>
          <a:spcPct val="20000"/>
        </a:spcBef>
        <a:spcAft>
          <a:spcPct val="0"/>
        </a:spcAft>
        <a:buChar char="•"/>
        <a:defRPr sz="2400">
          <a:solidFill>
            <a:schemeClr val="bg2"/>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43608" y="5661248"/>
            <a:ext cx="7560071" cy="504825"/>
          </a:xfrm>
          <a:noFill/>
        </p:spPr>
        <p:txBody>
          <a:bodyPr/>
          <a:lstStyle/>
          <a:p>
            <a:pPr algn="l"/>
            <a:r>
              <a:rPr lang="en-GB" b="1" i="0" dirty="0">
                <a:solidFill>
                  <a:srgbClr val="FF0000"/>
                </a:solidFill>
                <a:effectLst/>
                <a:latin typeface="-apple-system"/>
              </a:rPr>
              <a:t>Modelling COVID-19 – Analysis and Visualisation</a:t>
            </a:r>
          </a:p>
        </p:txBody>
      </p:sp>
      <p:sp>
        <p:nvSpPr>
          <p:cNvPr id="3075" name="Rectangle 3"/>
          <p:cNvSpPr>
            <a:spLocks noGrp="1" noChangeArrowheads="1"/>
          </p:cNvSpPr>
          <p:nvPr>
            <p:ph type="subTitle" idx="1"/>
          </p:nvPr>
        </p:nvSpPr>
        <p:spPr>
          <a:xfrm>
            <a:off x="2123603" y="6381328"/>
            <a:ext cx="4896793" cy="288032"/>
          </a:xfrm>
        </p:spPr>
        <p:txBody>
          <a:bodyPr/>
          <a:lstStyle/>
          <a:p>
            <a:pPr eaLnBrk="1" hangingPunct="1">
              <a:lnSpc>
                <a:spcPct val="90000"/>
              </a:lnSpc>
            </a:pPr>
            <a:r>
              <a:rPr lang="en-US" sz="2000" dirty="0" err="1">
                <a:solidFill>
                  <a:schemeClr val="bg2"/>
                </a:solidFill>
              </a:rPr>
              <a:t>Hedi</a:t>
            </a:r>
            <a:r>
              <a:rPr lang="en-US" sz="2000" dirty="0">
                <a:solidFill>
                  <a:schemeClr val="bg2"/>
                </a:solidFill>
              </a:rPr>
              <a:t> Smiri - GLSI3</a:t>
            </a:r>
            <a:endParaRPr lang="uk-UA" sz="2000" dirty="0">
              <a:solidFill>
                <a:schemeClr val="bg2"/>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E83F06-D5A8-4103-B84F-C858751390BF}"/>
              </a:ext>
            </a:extLst>
          </p:cNvPr>
          <p:cNvSpPr>
            <a:spLocks noGrp="1"/>
          </p:cNvSpPr>
          <p:nvPr>
            <p:ph type="title"/>
          </p:nvPr>
        </p:nvSpPr>
        <p:spPr>
          <a:xfrm>
            <a:off x="2664501" y="534013"/>
            <a:ext cx="6048375" cy="508000"/>
          </a:xfrm>
        </p:spPr>
        <p:txBody>
          <a:bodyPr/>
          <a:lstStyle/>
          <a:p>
            <a:r>
              <a:rPr lang="fr-FR" dirty="0">
                <a:solidFill>
                  <a:srgbClr val="080808"/>
                </a:solidFill>
              </a:rPr>
              <a:t>New Cases and New </a:t>
            </a:r>
            <a:r>
              <a:rPr lang="fr-FR" dirty="0" err="1">
                <a:solidFill>
                  <a:srgbClr val="080808"/>
                </a:solidFill>
              </a:rPr>
              <a:t>Death</a:t>
            </a:r>
            <a:endParaRPr lang="en-GB" dirty="0">
              <a:solidFill>
                <a:srgbClr val="080808"/>
              </a:solidFill>
            </a:endParaRPr>
          </a:p>
        </p:txBody>
      </p:sp>
      <p:pic>
        <p:nvPicPr>
          <p:cNvPr id="6" name="Content Placeholder 5" descr="Chart, scatter chart&#10;&#10;Description automatically generated">
            <a:extLst>
              <a:ext uri="{FF2B5EF4-FFF2-40B4-BE49-F238E27FC236}">
                <a16:creationId xmlns:a16="http://schemas.microsoft.com/office/drawing/2014/main" id="{A86B372A-AF91-4CF4-A42E-52B51139BF1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35696" y="1056339"/>
            <a:ext cx="7203256" cy="5411639"/>
          </a:xfrm>
        </p:spPr>
      </p:pic>
    </p:spTree>
    <p:extLst>
      <p:ext uri="{BB962C8B-B14F-4D97-AF65-F5344CB8AC3E}">
        <p14:creationId xmlns:p14="http://schemas.microsoft.com/office/powerpoint/2010/main" val="241695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E83F06-D5A8-4103-B84F-C858751390BF}"/>
              </a:ext>
            </a:extLst>
          </p:cNvPr>
          <p:cNvSpPr>
            <a:spLocks noGrp="1"/>
          </p:cNvSpPr>
          <p:nvPr>
            <p:ph type="title"/>
          </p:nvPr>
        </p:nvSpPr>
        <p:spPr>
          <a:xfrm>
            <a:off x="2664501" y="534013"/>
            <a:ext cx="6048375" cy="508000"/>
          </a:xfrm>
        </p:spPr>
        <p:txBody>
          <a:bodyPr/>
          <a:lstStyle/>
          <a:p>
            <a:r>
              <a:rPr lang="fr-FR" dirty="0">
                <a:solidFill>
                  <a:srgbClr val="080808"/>
                </a:solidFill>
              </a:rPr>
              <a:t>New Cases and New </a:t>
            </a:r>
            <a:r>
              <a:rPr lang="fr-FR" dirty="0" err="1">
                <a:solidFill>
                  <a:srgbClr val="080808"/>
                </a:solidFill>
              </a:rPr>
              <a:t>Death</a:t>
            </a:r>
            <a:endParaRPr lang="en-GB" dirty="0">
              <a:solidFill>
                <a:srgbClr val="080808"/>
              </a:solidFill>
            </a:endParaRPr>
          </a:p>
        </p:txBody>
      </p:sp>
      <p:pic>
        <p:nvPicPr>
          <p:cNvPr id="7" name="Content Placeholder 6" descr="Chart, scatter chart&#10;&#10;Description automatically generated">
            <a:extLst>
              <a:ext uri="{FF2B5EF4-FFF2-40B4-BE49-F238E27FC236}">
                <a16:creationId xmlns:a16="http://schemas.microsoft.com/office/drawing/2014/main" id="{F100929B-CC90-4A27-BE87-B0D0733782F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67744" y="1268760"/>
            <a:ext cx="6552728" cy="5256584"/>
          </a:xfrm>
        </p:spPr>
      </p:pic>
    </p:spTree>
    <p:extLst>
      <p:ext uri="{BB962C8B-B14F-4D97-AF65-F5344CB8AC3E}">
        <p14:creationId xmlns:p14="http://schemas.microsoft.com/office/powerpoint/2010/main" val="112701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E83F06-D5A8-4103-B84F-C858751390BF}"/>
              </a:ext>
            </a:extLst>
          </p:cNvPr>
          <p:cNvSpPr>
            <a:spLocks noGrp="1"/>
          </p:cNvSpPr>
          <p:nvPr>
            <p:ph type="title"/>
          </p:nvPr>
        </p:nvSpPr>
        <p:spPr>
          <a:xfrm>
            <a:off x="2664501" y="534013"/>
            <a:ext cx="6048375" cy="508000"/>
          </a:xfrm>
        </p:spPr>
        <p:txBody>
          <a:bodyPr/>
          <a:lstStyle/>
          <a:p>
            <a:r>
              <a:rPr lang="fr-FR" dirty="0">
                <a:solidFill>
                  <a:srgbClr val="080808"/>
                </a:solidFill>
              </a:rPr>
              <a:t>New Cases and New </a:t>
            </a:r>
            <a:r>
              <a:rPr lang="fr-FR" dirty="0" err="1">
                <a:solidFill>
                  <a:srgbClr val="080808"/>
                </a:solidFill>
              </a:rPr>
              <a:t>Death</a:t>
            </a:r>
            <a:endParaRPr lang="en-GB" dirty="0">
              <a:solidFill>
                <a:srgbClr val="080808"/>
              </a:solidFill>
            </a:endParaRPr>
          </a:p>
        </p:txBody>
      </p:sp>
      <p:pic>
        <p:nvPicPr>
          <p:cNvPr id="7" name="Content Placeholder 6" descr="Chart&#10;&#10;Description automatically generated with low confidence">
            <a:extLst>
              <a:ext uri="{FF2B5EF4-FFF2-40B4-BE49-F238E27FC236}">
                <a16:creationId xmlns:a16="http://schemas.microsoft.com/office/drawing/2014/main" id="{4DFDD2F3-68A4-4580-8551-60EB5DB5560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79712" y="1196752"/>
            <a:ext cx="7041471" cy="5384912"/>
          </a:xfrm>
        </p:spPr>
      </p:pic>
    </p:spTree>
    <p:extLst>
      <p:ext uri="{BB962C8B-B14F-4D97-AF65-F5344CB8AC3E}">
        <p14:creationId xmlns:p14="http://schemas.microsoft.com/office/powerpoint/2010/main" val="293671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E83F06-D5A8-4103-B84F-C858751390BF}"/>
              </a:ext>
            </a:extLst>
          </p:cNvPr>
          <p:cNvSpPr>
            <a:spLocks noGrp="1"/>
          </p:cNvSpPr>
          <p:nvPr>
            <p:ph type="title"/>
          </p:nvPr>
        </p:nvSpPr>
        <p:spPr>
          <a:xfrm>
            <a:off x="2664501" y="534013"/>
            <a:ext cx="6048375" cy="508000"/>
          </a:xfrm>
        </p:spPr>
        <p:txBody>
          <a:bodyPr/>
          <a:lstStyle/>
          <a:p>
            <a:pPr marL="457200" indent="-457200">
              <a:buFont typeface="Arial" panose="020B0604020202020204" pitchFamily="34" charset="0"/>
              <a:buChar char="•"/>
            </a:pPr>
            <a:r>
              <a:rPr lang="fr-FR" dirty="0">
                <a:solidFill>
                  <a:srgbClr val="333399"/>
                </a:solidFill>
              </a:rPr>
              <a:t>Evaluation</a:t>
            </a:r>
            <a:endParaRPr lang="en-GB" dirty="0">
              <a:solidFill>
                <a:srgbClr val="333399"/>
              </a:solidFill>
            </a:endParaRPr>
          </a:p>
        </p:txBody>
      </p:sp>
      <p:sp>
        <p:nvSpPr>
          <p:cNvPr id="4" name="Content Placeholder 3">
            <a:extLst>
              <a:ext uri="{FF2B5EF4-FFF2-40B4-BE49-F238E27FC236}">
                <a16:creationId xmlns:a16="http://schemas.microsoft.com/office/drawing/2014/main" id="{A3156714-260E-4C32-AA97-0A8B3E24A286}"/>
              </a:ext>
            </a:extLst>
          </p:cNvPr>
          <p:cNvSpPr>
            <a:spLocks noGrp="1"/>
          </p:cNvSpPr>
          <p:nvPr>
            <p:ph idx="1"/>
          </p:nvPr>
        </p:nvSpPr>
        <p:spPr>
          <a:xfrm>
            <a:off x="2161264" y="1428137"/>
            <a:ext cx="6551612" cy="4895850"/>
          </a:xfrm>
        </p:spPr>
        <p:txBody>
          <a:bodyPr/>
          <a:lstStyle/>
          <a:p>
            <a:r>
              <a:rPr lang="fr-FR" dirty="0">
                <a:ea typeface="+mn-lt"/>
                <a:cs typeface="+mn-lt"/>
              </a:rPr>
              <a:t>In Our </a:t>
            </a:r>
            <a:r>
              <a:rPr lang="fr-FR" dirty="0" err="1">
                <a:ea typeface="+mn-lt"/>
                <a:cs typeface="+mn-lt"/>
              </a:rPr>
              <a:t>Presentation</a:t>
            </a:r>
            <a:r>
              <a:rPr lang="fr-FR" dirty="0">
                <a:ea typeface="+mn-lt"/>
                <a:cs typeface="+mn-lt"/>
              </a:rPr>
              <a:t> </a:t>
            </a:r>
            <a:r>
              <a:rPr lang="fr-FR" dirty="0" err="1">
                <a:ea typeface="+mn-lt"/>
                <a:cs typeface="+mn-lt"/>
              </a:rPr>
              <a:t>We</a:t>
            </a:r>
            <a:r>
              <a:rPr lang="fr-FR" dirty="0">
                <a:ea typeface="+mn-lt"/>
                <a:cs typeface="+mn-lt"/>
              </a:rPr>
              <a:t> Are </a:t>
            </a:r>
            <a:r>
              <a:rPr lang="fr-FR" dirty="0" err="1">
                <a:ea typeface="+mn-lt"/>
                <a:cs typeface="+mn-lt"/>
              </a:rPr>
              <a:t>testing</a:t>
            </a:r>
            <a:r>
              <a:rPr lang="fr-FR" dirty="0">
                <a:ea typeface="+mn-lt"/>
                <a:cs typeface="+mn-lt"/>
              </a:rPr>
              <a:t> 3 Model </a:t>
            </a:r>
            <a:r>
              <a:rPr lang="fr-FR" dirty="0" err="1">
                <a:ea typeface="+mn-lt"/>
                <a:cs typeface="+mn-lt"/>
              </a:rPr>
              <a:t>Based</a:t>
            </a:r>
            <a:r>
              <a:rPr lang="fr-FR" dirty="0">
                <a:ea typeface="+mn-lt"/>
                <a:cs typeface="+mn-lt"/>
              </a:rPr>
              <a:t> at </a:t>
            </a:r>
            <a:r>
              <a:rPr lang="fr-FR" dirty="0" err="1">
                <a:ea typeface="+mn-lt"/>
                <a:cs typeface="+mn-lt"/>
              </a:rPr>
              <a:t>this</a:t>
            </a:r>
            <a:r>
              <a:rPr lang="fr-FR" dirty="0">
                <a:ea typeface="+mn-lt"/>
                <a:cs typeface="+mn-lt"/>
              </a:rPr>
              <a:t> </a:t>
            </a:r>
            <a:r>
              <a:rPr lang="fr-FR" dirty="0" err="1">
                <a:ea typeface="+mn-lt"/>
                <a:cs typeface="+mn-lt"/>
              </a:rPr>
              <a:t>dataset</a:t>
            </a:r>
            <a:r>
              <a:rPr lang="fr-FR" dirty="0">
                <a:ea typeface="+mn-lt"/>
                <a:cs typeface="+mn-lt"/>
              </a:rPr>
              <a:t> </a:t>
            </a:r>
          </a:p>
          <a:p>
            <a:pPr lvl="2"/>
            <a:r>
              <a:rPr lang="fr-FR" dirty="0" err="1">
                <a:ea typeface="+mn-lt"/>
                <a:cs typeface="+mn-lt"/>
              </a:rPr>
              <a:t>Linear</a:t>
            </a:r>
            <a:r>
              <a:rPr lang="fr-FR" dirty="0">
                <a:ea typeface="+mn-lt"/>
                <a:cs typeface="+mn-lt"/>
              </a:rPr>
              <a:t> </a:t>
            </a:r>
            <a:r>
              <a:rPr lang="fr-FR" dirty="0" err="1">
                <a:ea typeface="+mn-lt"/>
                <a:cs typeface="+mn-lt"/>
              </a:rPr>
              <a:t>Regression</a:t>
            </a:r>
            <a:endParaRPr lang="fr-FR" dirty="0">
              <a:ea typeface="+mn-lt"/>
              <a:cs typeface="+mn-lt"/>
            </a:endParaRPr>
          </a:p>
          <a:p>
            <a:pPr lvl="2"/>
            <a:r>
              <a:rPr lang="en-US" i="0" dirty="0"/>
              <a:t>Naïve Bayes </a:t>
            </a:r>
            <a:endParaRPr lang="en-US" dirty="0"/>
          </a:p>
          <a:p>
            <a:pPr lvl="2"/>
            <a:r>
              <a:rPr lang="fr-FR" dirty="0" err="1">
                <a:ea typeface="+mn-lt"/>
                <a:cs typeface="+mn-lt"/>
              </a:rPr>
              <a:t>DecsionTree</a:t>
            </a:r>
            <a:endParaRPr lang="fr-FR" dirty="0">
              <a:ea typeface="+mn-lt"/>
              <a:cs typeface="+mn-lt"/>
            </a:endParaRPr>
          </a:p>
          <a:p>
            <a:r>
              <a:rPr lang="fr-FR" dirty="0" err="1">
                <a:ea typeface="+mn-lt"/>
                <a:cs typeface="+mn-lt"/>
              </a:rPr>
              <a:t>We</a:t>
            </a:r>
            <a:r>
              <a:rPr lang="fr-FR" dirty="0">
                <a:ea typeface="+mn-lt"/>
                <a:cs typeface="+mn-lt"/>
              </a:rPr>
              <a:t> </a:t>
            </a:r>
            <a:r>
              <a:rPr lang="fr-FR" dirty="0" err="1">
                <a:ea typeface="+mn-lt"/>
                <a:cs typeface="+mn-lt"/>
              </a:rPr>
              <a:t>Conclude</a:t>
            </a:r>
            <a:r>
              <a:rPr lang="fr-FR" dirty="0">
                <a:ea typeface="+mn-lt"/>
                <a:cs typeface="+mn-lt"/>
              </a:rPr>
              <a:t> In </a:t>
            </a:r>
            <a:r>
              <a:rPr lang="fr-FR" dirty="0" err="1">
                <a:ea typeface="+mn-lt"/>
                <a:cs typeface="+mn-lt"/>
              </a:rPr>
              <a:t>our</a:t>
            </a:r>
            <a:r>
              <a:rPr lang="fr-FR" dirty="0">
                <a:ea typeface="+mn-lt"/>
                <a:cs typeface="+mn-lt"/>
              </a:rPr>
              <a:t> case, the best model </a:t>
            </a:r>
            <a:r>
              <a:rPr lang="fr-FR" dirty="0" err="1">
                <a:ea typeface="+mn-lt"/>
                <a:cs typeface="+mn-lt"/>
              </a:rPr>
              <a:t>based</a:t>
            </a:r>
            <a:r>
              <a:rPr lang="fr-FR" dirty="0">
                <a:ea typeface="+mn-lt"/>
                <a:cs typeface="+mn-lt"/>
              </a:rPr>
              <a:t> on </a:t>
            </a:r>
            <a:r>
              <a:rPr lang="fr-FR" dirty="0" err="1">
                <a:ea typeface="+mn-lt"/>
                <a:cs typeface="+mn-lt"/>
              </a:rPr>
              <a:t>visualization</a:t>
            </a:r>
            <a:r>
              <a:rPr lang="fr-FR" dirty="0">
                <a:ea typeface="+mn-lt"/>
                <a:cs typeface="+mn-lt"/>
              </a:rPr>
              <a:t>, </a:t>
            </a:r>
            <a:r>
              <a:rPr lang="fr-FR" dirty="0" err="1">
                <a:ea typeface="+mn-lt"/>
                <a:cs typeface="+mn-lt"/>
              </a:rPr>
              <a:t>accuracy</a:t>
            </a:r>
            <a:r>
              <a:rPr lang="fr-FR" dirty="0">
                <a:ea typeface="+mn-lt"/>
                <a:cs typeface="+mn-lt"/>
              </a:rPr>
              <a:t> and </a:t>
            </a:r>
            <a:r>
              <a:rPr lang="fr-FR" dirty="0" err="1">
                <a:ea typeface="+mn-lt"/>
                <a:cs typeface="+mn-lt"/>
              </a:rPr>
              <a:t>error_rate</a:t>
            </a:r>
            <a:r>
              <a:rPr lang="fr-FR" dirty="0">
                <a:ea typeface="+mn-lt"/>
                <a:cs typeface="+mn-lt"/>
              </a:rPr>
              <a:t> </a:t>
            </a:r>
            <a:r>
              <a:rPr lang="fr-FR" dirty="0" err="1">
                <a:ea typeface="+mn-lt"/>
                <a:cs typeface="+mn-lt"/>
              </a:rPr>
              <a:t>is</a:t>
            </a:r>
            <a:r>
              <a:rPr lang="fr-FR" dirty="0">
                <a:ea typeface="+mn-lt"/>
                <a:cs typeface="+mn-lt"/>
              </a:rPr>
              <a:t> </a:t>
            </a:r>
            <a:r>
              <a:rPr lang="fr-FR" dirty="0" err="1">
                <a:ea typeface="+mn-lt"/>
                <a:cs typeface="+mn-lt"/>
              </a:rPr>
              <a:t>Linear</a:t>
            </a:r>
            <a:r>
              <a:rPr lang="fr-FR" dirty="0">
                <a:ea typeface="+mn-lt"/>
                <a:cs typeface="+mn-lt"/>
              </a:rPr>
              <a:t> </a:t>
            </a:r>
            <a:r>
              <a:rPr lang="fr-FR" dirty="0" err="1">
                <a:ea typeface="+mn-lt"/>
                <a:cs typeface="+mn-lt"/>
              </a:rPr>
              <a:t>Regression</a:t>
            </a:r>
            <a:r>
              <a:rPr lang="fr-FR" dirty="0">
                <a:ea typeface="+mn-lt"/>
                <a:cs typeface="+mn-lt"/>
              </a:rPr>
              <a:t> Model .</a:t>
            </a:r>
          </a:p>
          <a:p>
            <a:endParaRPr lang="en-GB" dirty="0"/>
          </a:p>
        </p:txBody>
      </p:sp>
    </p:spTree>
    <p:extLst>
      <p:ext uri="{BB962C8B-B14F-4D97-AF65-F5344CB8AC3E}">
        <p14:creationId xmlns:p14="http://schemas.microsoft.com/office/powerpoint/2010/main" val="352583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CC928B7E-4A7B-4826-838B-EC393EBDD8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87" y="1052736"/>
            <a:ext cx="8963025" cy="5355407"/>
          </a:xfrm>
          <a:noFill/>
        </p:spPr>
      </p:pic>
    </p:spTree>
    <p:extLst>
      <p:ext uri="{BB962C8B-B14F-4D97-AF65-F5344CB8AC3E}">
        <p14:creationId xmlns:p14="http://schemas.microsoft.com/office/powerpoint/2010/main" val="2686686339"/>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FDB3E8B3-663C-46D7-BCDE-BCCFFD6D617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4294"/>
          <a:stretch/>
        </p:blipFill>
        <p:spPr>
          <a:xfrm>
            <a:off x="90487" y="548680"/>
            <a:ext cx="8963025" cy="5530944"/>
          </a:xfrm>
          <a:noFill/>
        </p:spPr>
      </p:pic>
    </p:spTree>
    <p:extLst>
      <p:ext uri="{BB962C8B-B14F-4D97-AF65-F5344CB8AC3E}">
        <p14:creationId xmlns:p14="http://schemas.microsoft.com/office/powerpoint/2010/main" val="8282120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BC5BDBE8-CCB0-46BC-BA44-99D3ACE959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3949"/>
          <a:stretch/>
        </p:blipFill>
        <p:spPr>
          <a:xfrm>
            <a:off x="90487" y="678956"/>
            <a:ext cx="8963025" cy="5500088"/>
          </a:xfrm>
          <a:noFill/>
        </p:spPr>
      </p:pic>
    </p:spTree>
    <p:extLst>
      <p:ext uri="{BB962C8B-B14F-4D97-AF65-F5344CB8AC3E}">
        <p14:creationId xmlns:p14="http://schemas.microsoft.com/office/powerpoint/2010/main" val="170969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4747FD6D-773D-4DFE-BBC1-389192A2DA7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178"/>
          <a:stretch/>
        </p:blipFill>
        <p:spPr>
          <a:xfrm>
            <a:off x="90487" y="476672"/>
            <a:ext cx="8963025" cy="5602953"/>
          </a:xfrm>
          <a:noFill/>
        </p:spPr>
      </p:pic>
    </p:spTree>
    <p:extLst>
      <p:ext uri="{BB962C8B-B14F-4D97-AF65-F5344CB8AC3E}">
        <p14:creationId xmlns:p14="http://schemas.microsoft.com/office/powerpoint/2010/main" val="11716630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with low confidence">
            <a:extLst>
              <a:ext uri="{FF2B5EF4-FFF2-40B4-BE49-F238E27FC236}">
                <a16:creationId xmlns:a16="http://schemas.microsoft.com/office/drawing/2014/main" id="{521AAB78-9F4A-4273-ADE8-D6A17104C14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3763"/>
          <a:stretch/>
        </p:blipFill>
        <p:spPr>
          <a:xfrm>
            <a:off x="90487" y="548680"/>
            <a:ext cx="8963025" cy="5414122"/>
          </a:xfrm>
          <a:noFill/>
        </p:spPr>
      </p:pic>
    </p:spTree>
    <p:extLst>
      <p:ext uri="{BB962C8B-B14F-4D97-AF65-F5344CB8AC3E}">
        <p14:creationId xmlns:p14="http://schemas.microsoft.com/office/powerpoint/2010/main" val="2670732732"/>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635896" y="1268760"/>
            <a:ext cx="7056438" cy="719138"/>
          </a:xfrm>
        </p:spPr>
        <p:txBody>
          <a:bodyPr/>
          <a:lstStyle/>
          <a:p>
            <a:pPr marL="457200" indent="-457200" eaLnBrk="1" hangingPunct="1">
              <a:buFont typeface="Arial" panose="020B0604020202020204" pitchFamily="34" charset="0"/>
              <a:buChar char="•"/>
            </a:pPr>
            <a:r>
              <a:rPr lang="en-GB" sz="2800" b="1" i="0" dirty="0">
                <a:solidFill>
                  <a:srgbClr val="333399"/>
                </a:solidFill>
                <a:effectLst/>
                <a:latin typeface="-apple-system"/>
              </a:rPr>
              <a:t>Conclusions</a:t>
            </a:r>
            <a:endParaRPr lang="en-US" sz="2800" b="1" dirty="0">
              <a:solidFill>
                <a:srgbClr val="333399"/>
              </a:solidFill>
              <a:latin typeface="+mn-lt"/>
            </a:endParaRPr>
          </a:p>
        </p:txBody>
      </p:sp>
      <p:sp>
        <p:nvSpPr>
          <p:cNvPr id="5123" name="Rectangle 3"/>
          <p:cNvSpPr>
            <a:spLocks noGrp="1" noChangeArrowheads="1"/>
          </p:cNvSpPr>
          <p:nvPr>
            <p:ph type="body" idx="1"/>
          </p:nvPr>
        </p:nvSpPr>
        <p:spPr>
          <a:xfrm>
            <a:off x="1979712" y="2060848"/>
            <a:ext cx="7056438" cy="5832475"/>
          </a:xfrm>
        </p:spPr>
        <p:txBody>
          <a:bodyPr/>
          <a:lstStyle/>
          <a:p>
            <a:pPr algn="l"/>
            <a:r>
              <a:rPr lang="en-GB" sz="2400" b="0" i="0" dirty="0">
                <a:solidFill>
                  <a:srgbClr val="080808"/>
                </a:solidFill>
                <a:effectLst/>
                <a:latin typeface="-apple-system"/>
              </a:rPr>
              <a:t>Our model tells us that the COVID-19 epidemic grow in the World Between 22 mars and 11 April, if the current trend is maintained over time. Regional differences apart, we have to consider that any new external factor can change the effective trend of the epidemic. The current model can not take into account unexpected changes in the system, such as the gradual loosening of lockdown restrictions, or the effects of warmer temperature over the virus spread. </a:t>
            </a:r>
            <a:r>
              <a:rPr lang="fr-FR" sz="2400" b="0" i="0" dirty="0" err="1">
                <a:solidFill>
                  <a:srgbClr val="080808"/>
                </a:solidFill>
                <a:effectLst/>
                <a:latin typeface="-apple-system"/>
              </a:rPr>
              <a:t>Finally</a:t>
            </a:r>
            <a:r>
              <a:rPr lang="fr-FR" sz="2400" b="0" i="0" dirty="0">
                <a:solidFill>
                  <a:srgbClr val="080808"/>
                </a:solidFill>
                <a:effectLst/>
                <a:latin typeface="-apple-system"/>
              </a:rPr>
              <a:t> </a:t>
            </a:r>
            <a:r>
              <a:rPr lang="en-GB" sz="2400" b="0" i="0" dirty="0">
                <a:solidFill>
                  <a:srgbClr val="080808"/>
                </a:solidFill>
                <a:effectLst/>
                <a:latin typeface="-apple-system"/>
              </a:rPr>
              <a:t>This Model still </a:t>
            </a:r>
            <a:r>
              <a:rPr lang="fr-FR" sz="2400" b="0" i="0" dirty="0" err="1">
                <a:solidFill>
                  <a:srgbClr val="080808"/>
                </a:solidFill>
                <a:effectLst/>
                <a:latin typeface="-apple-system"/>
              </a:rPr>
              <a:t>tracking</a:t>
            </a:r>
            <a:r>
              <a:rPr lang="fr-FR" sz="2400" b="0" i="0" dirty="0">
                <a:solidFill>
                  <a:srgbClr val="080808"/>
                </a:solidFill>
                <a:effectLst/>
                <a:latin typeface="-apple-system"/>
              </a:rPr>
              <a:t> the Virus </a:t>
            </a:r>
            <a:br>
              <a:rPr lang="en-GB" sz="2400" dirty="0">
                <a:solidFill>
                  <a:srgbClr val="080808"/>
                </a:solidFill>
              </a:rPr>
            </a:br>
            <a:r>
              <a:rPr lang="en-GB" sz="2400" b="0" i="0" dirty="0">
                <a:solidFill>
                  <a:srgbClr val="080808"/>
                </a:solidFill>
                <a:effectLst/>
                <a:latin typeface="arial" panose="020B0604020202020204" pitchFamily="34" charset="0"/>
              </a:rPr>
              <a:t>But the dataset must be refreshed every time</a:t>
            </a:r>
            <a:r>
              <a:rPr lang="ar-TN" sz="2400" b="0" i="0" dirty="0">
                <a:solidFill>
                  <a:srgbClr val="080808"/>
                </a:solidFill>
                <a:effectLst/>
                <a:latin typeface="arial" panose="020B0604020202020204" pitchFamily="34" charset="0"/>
              </a:rPr>
              <a:t> </a:t>
            </a:r>
            <a:r>
              <a:rPr lang="ar-TN" sz="2400" b="0" i="0" dirty="0">
                <a:solidFill>
                  <a:srgbClr val="202124"/>
                </a:solidFill>
                <a:effectLst/>
                <a:latin typeface="arial" panose="020B0604020202020204" pitchFamily="34" charset="0"/>
              </a:rPr>
              <a:t>.</a:t>
            </a:r>
            <a:endParaRPr lang="en-GB" sz="2400" b="0" i="0" dirty="0">
              <a:effectLst/>
              <a:latin typeface="Consolas" panose="020B0609020204030204" pitchFamily="49" charset="0"/>
            </a:endParaRPr>
          </a:p>
        </p:txBody>
      </p:sp>
    </p:spTree>
    <p:extLst>
      <p:ext uri="{BB962C8B-B14F-4D97-AF65-F5344CB8AC3E}">
        <p14:creationId xmlns:p14="http://schemas.microsoft.com/office/powerpoint/2010/main" val="23057488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2133600"/>
            <a:ext cx="6480175" cy="620713"/>
          </a:xfrm>
        </p:spPr>
        <p:txBody>
          <a:bodyPr/>
          <a:lstStyle/>
          <a:p>
            <a:pPr eaLnBrk="1" hangingPunct="1"/>
            <a:r>
              <a:rPr lang="en-US" sz="3600" b="1" dirty="0">
                <a:solidFill>
                  <a:srgbClr val="333399"/>
                </a:solidFill>
              </a:rPr>
              <a:t>Plan</a:t>
            </a:r>
            <a:endParaRPr lang="uk-UA" sz="3600" b="1" dirty="0">
              <a:solidFill>
                <a:srgbClr val="333399"/>
              </a:solidFill>
            </a:endParaRPr>
          </a:p>
        </p:txBody>
      </p:sp>
      <p:sp>
        <p:nvSpPr>
          <p:cNvPr id="36867" name="Rectangle 3"/>
          <p:cNvSpPr>
            <a:spLocks noGrp="1" noChangeArrowheads="1"/>
          </p:cNvSpPr>
          <p:nvPr>
            <p:ph type="body" idx="1"/>
          </p:nvPr>
        </p:nvSpPr>
        <p:spPr>
          <a:xfrm>
            <a:off x="1043608" y="2924944"/>
            <a:ext cx="8424863" cy="3527425"/>
          </a:xfrm>
        </p:spPr>
        <p:txBody>
          <a:bodyPr/>
          <a:lstStyle/>
          <a:p>
            <a:pPr eaLnBrk="1" hangingPunct="1">
              <a:lnSpc>
                <a:spcPct val="80000"/>
              </a:lnSpc>
              <a:defRPr/>
            </a:pPr>
            <a:r>
              <a:rPr lang="en-US" sz="2400" dirty="0">
                <a:latin typeface="+mj-lt"/>
                <a:ea typeface="굴림" charset="-127"/>
              </a:rPr>
              <a:t>Introduction</a:t>
            </a:r>
          </a:p>
          <a:p>
            <a:pPr lvl="1">
              <a:lnSpc>
                <a:spcPct val="80000"/>
              </a:lnSpc>
              <a:defRPr/>
            </a:pPr>
            <a:r>
              <a:rPr lang="en-US" dirty="0">
                <a:latin typeface="+mj-lt"/>
                <a:ea typeface="굴림" charset="-127"/>
              </a:rPr>
              <a:t>Definition :</a:t>
            </a:r>
          </a:p>
          <a:p>
            <a:pPr lvl="2">
              <a:lnSpc>
                <a:spcPct val="80000"/>
              </a:lnSpc>
              <a:defRPr/>
            </a:pPr>
            <a:r>
              <a:rPr lang="en-US" sz="2000" b="0" dirty="0">
                <a:latin typeface="+mj-lt"/>
                <a:ea typeface="굴림" charset="-127"/>
              </a:rPr>
              <a:t>Artificial Intelligence</a:t>
            </a:r>
          </a:p>
          <a:p>
            <a:pPr lvl="2">
              <a:lnSpc>
                <a:spcPct val="80000"/>
              </a:lnSpc>
              <a:defRPr/>
            </a:pPr>
            <a:r>
              <a:rPr lang="en-US" sz="2000" b="0" dirty="0">
                <a:latin typeface="+mj-lt"/>
                <a:ea typeface="굴림" charset="-127"/>
              </a:rPr>
              <a:t>Machine Learning</a:t>
            </a:r>
          </a:p>
          <a:p>
            <a:pPr>
              <a:lnSpc>
                <a:spcPct val="80000"/>
              </a:lnSpc>
              <a:defRPr/>
            </a:pPr>
            <a:r>
              <a:rPr lang="en-US" sz="2400" dirty="0">
                <a:latin typeface="+mj-lt"/>
                <a:ea typeface="굴림" charset="-127"/>
              </a:rPr>
              <a:t>Approach</a:t>
            </a:r>
          </a:p>
          <a:p>
            <a:pPr>
              <a:lnSpc>
                <a:spcPct val="80000"/>
              </a:lnSpc>
              <a:defRPr/>
            </a:pPr>
            <a:r>
              <a:rPr lang="en-US" sz="2400" dirty="0">
                <a:latin typeface="+mj-lt"/>
                <a:ea typeface="굴림" charset="-127"/>
              </a:rPr>
              <a:t>Excremental Results :</a:t>
            </a:r>
          </a:p>
          <a:p>
            <a:pPr lvl="2">
              <a:lnSpc>
                <a:spcPct val="80000"/>
              </a:lnSpc>
              <a:defRPr/>
            </a:pPr>
            <a:r>
              <a:rPr lang="en-US" sz="2000" b="0" dirty="0">
                <a:latin typeface="+mj-lt"/>
                <a:ea typeface="굴림" charset="-127"/>
              </a:rPr>
              <a:t>Visualization Diagrams</a:t>
            </a:r>
          </a:p>
          <a:p>
            <a:pPr>
              <a:lnSpc>
                <a:spcPct val="80000"/>
              </a:lnSpc>
              <a:defRPr/>
            </a:pPr>
            <a:r>
              <a:rPr lang="en-US" sz="2400" dirty="0">
                <a:latin typeface="+mj-lt"/>
                <a:ea typeface="굴림" charset="-127"/>
              </a:rPr>
              <a:t>Evaluation</a:t>
            </a:r>
          </a:p>
          <a:p>
            <a:pPr>
              <a:lnSpc>
                <a:spcPct val="80000"/>
              </a:lnSpc>
              <a:defRPr/>
            </a:pPr>
            <a:r>
              <a:rPr lang="en-US" sz="2400" dirty="0">
                <a:latin typeface="+mj-lt"/>
                <a:ea typeface="굴림" charset="-127"/>
              </a:rPr>
              <a:t>Conclusion</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041A-1C7F-4364-8DEB-0D41D8286D0E}"/>
              </a:ext>
            </a:extLst>
          </p:cNvPr>
          <p:cNvSpPr>
            <a:spLocks noGrp="1"/>
          </p:cNvSpPr>
          <p:nvPr>
            <p:ph type="title"/>
          </p:nvPr>
        </p:nvSpPr>
        <p:spPr>
          <a:xfrm>
            <a:off x="1043608" y="3140968"/>
            <a:ext cx="7920583" cy="1444104"/>
          </a:xfrm>
        </p:spPr>
        <p:txBody>
          <a:bodyPr/>
          <a:lstStyle/>
          <a:p>
            <a:r>
              <a:rPr lang="fr-FR" sz="6000" dirty="0" err="1">
                <a:solidFill>
                  <a:srgbClr val="FF0000"/>
                </a:solidFill>
                <a:latin typeface="-apple-system"/>
                <a:cs typeface="Aharoni" panose="020B0604020202020204" pitchFamily="2" charset="-79"/>
              </a:rPr>
              <a:t>Thanks</a:t>
            </a:r>
            <a:r>
              <a:rPr lang="fr-FR" sz="6000" dirty="0">
                <a:solidFill>
                  <a:srgbClr val="FF0000"/>
                </a:solidFill>
                <a:latin typeface="-apple-system"/>
                <a:cs typeface="Aharoni" panose="020B0604020202020204" pitchFamily="2" charset="-79"/>
              </a:rPr>
              <a:t> For </a:t>
            </a:r>
            <a:r>
              <a:rPr lang="fr-FR" sz="6000" dirty="0" err="1">
                <a:solidFill>
                  <a:srgbClr val="FF0000"/>
                </a:solidFill>
                <a:latin typeface="-apple-system"/>
                <a:cs typeface="Aharoni" panose="020B0604020202020204" pitchFamily="2" charset="-79"/>
              </a:rPr>
              <a:t>Your</a:t>
            </a:r>
            <a:r>
              <a:rPr lang="fr-FR" sz="6000" dirty="0">
                <a:solidFill>
                  <a:srgbClr val="FF0000"/>
                </a:solidFill>
                <a:latin typeface="-apple-system"/>
                <a:cs typeface="Aharoni" panose="020B0604020202020204" pitchFamily="2" charset="-79"/>
              </a:rPr>
              <a:t> Time</a:t>
            </a:r>
            <a:endParaRPr lang="en-GB" sz="6000" dirty="0">
              <a:solidFill>
                <a:srgbClr val="FF0000"/>
              </a:solidFill>
              <a:latin typeface="-apple-system"/>
              <a:cs typeface="Aharoni" panose="020B0604020202020204" pitchFamily="2" charset="-79"/>
            </a:endParaRPr>
          </a:p>
        </p:txBody>
      </p:sp>
    </p:spTree>
    <p:extLst>
      <p:ext uri="{BB962C8B-B14F-4D97-AF65-F5344CB8AC3E}">
        <p14:creationId xmlns:p14="http://schemas.microsoft.com/office/powerpoint/2010/main" val="30027850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087562" y="764704"/>
            <a:ext cx="7056438" cy="719138"/>
          </a:xfrm>
        </p:spPr>
        <p:txBody>
          <a:bodyPr/>
          <a:lstStyle/>
          <a:p>
            <a:pPr eaLnBrk="1" hangingPunct="1"/>
            <a:r>
              <a:rPr lang="en-US" b="1" dirty="0">
                <a:solidFill>
                  <a:srgbClr val="080808"/>
                </a:solidFill>
              </a:rPr>
              <a:t>Introduction : </a:t>
            </a:r>
          </a:p>
        </p:txBody>
      </p:sp>
      <p:sp>
        <p:nvSpPr>
          <p:cNvPr id="5123" name="Rectangle 3"/>
          <p:cNvSpPr>
            <a:spLocks noGrp="1" noChangeArrowheads="1"/>
          </p:cNvSpPr>
          <p:nvPr>
            <p:ph type="body" idx="1"/>
          </p:nvPr>
        </p:nvSpPr>
        <p:spPr>
          <a:xfrm>
            <a:off x="1907704" y="1483842"/>
            <a:ext cx="7056438" cy="5832475"/>
          </a:xfrm>
        </p:spPr>
        <p:txBody>
          <a:bodyPr/>
          <a:lstStyle/>
          <a:p>
            <a:pPr eaLnBrk="1" hangingPunct="1"/>
            <a:r>
              <a:rPr lang="en-GB" sz="2400" b="0" i="0" dirty="0">
                <a:effectLst/>
                <a:latin typeface="-apple-system"/>
              </a:rPr>
              <a:t>In this Presentation I will show how to inspect the data, represent it on chart and model future epidemic trends with Python, using some open source data science libraries such as Pandas, Matplotlib and Scikit-learn.</a:t>
            </a:r>
          </a:p>
          <a:p>
            <a:pPr eaLnBrk="1" hangingPunct="1"/>
            <a:r>
              <a:rPr lang="en-US" sz="2400" dirty="0">
                <a:solidFill>
                  <a:srgbClr val="080808"/>
                </a:solidFill>
                <a:latin typeface="-apple-system"/>
              </a:rPr>
              <a:t>First let Define Some Words Used :</a:t>
            </a:r>
            <a:endParaRPr lang="en-GB" sz="2400" b="1" u="sng" dirty="0">
              <a:solidFill>
                <a:srgbClr val="333399"/>
              </a:solidFill>
              <a:latin typeface="-apple-system"/>
            </a:endParaRPr>
          </a:p>
          <a:p>
            <a:r>
              <a:rPr lang="en-GB" sz="2400" b="1" u="sng" dirty="0">
                <a:solidFill>
                  <a:srgbClr val="333399"/>
                </a:solidFill>
                <a:latin typeface="-apple-system"/>
              </a:rPr>
              <a:t>Artificial intelligence </a:t>
            </a:r>
            <a:r>
              <a:rPr lang="en-US" sz="2400" dirty="0">
                <a:solidFill>
                  <a:srgbClr val="333399"/>
                </a:solidFill>
                <a:latin typeface="-apple-system"/>
              </a:rPr>
              <a:t>: </a:t>
            </a:r>
            <a:endParaRPr lang="en-GB" sz="2000" b="1" u="sng" dirty="0">
              <a:solidFill>
                <a:srgbClr val="002060"/>
              </a:solidFill>
              <a:latin typeface="-apple-system"/>
            </a:endParaRPr>
          </a:p>
          <a:p>
            <a:pPr lvl="1"/>
            <a:r>
              <a:rPr lang="en-GB" sz="2000" b="1" u="sng" dirty="0">
                <a:solidFill>
                  <a:srgbClr val="002060"/>
                </a:solidFill>
                <a:latin typeface="-apple-system"/>
              </a:rPr>
              <a:t>What is The Artificial intelligence : </a:t>
            </a:r>
          </a:p>
          <a:p>
            <a:pPr marL="114300" indent="0">
              <a:buNone/>
            </a:pPr>
            <a:r>
              <a:rPr lang="en-GB" sz="2000" b="0" i="0" dirty="0">
                <a:solidFill>
                  <a:srgbClr val="202124"/>
                </a:solidFill>
                <a:effectLst/>
                <a:latin typeface="-apple-system"/>
              </a:rPr>
              <a:t>Artificial intelligence is </a:t>
            </a:r>
            <a:r>
              <a:rPr lang="en-GB" sz="2000" b="1" i="0" dirty="0">
                <a:solidFill>
                  <a:srgbClr val="202124"/>
                </a:solidFill>
                <a:effectLst/>
                <a:latin typeface="-apple-system"/>
              </a:rPr>
              <a:t>the simulation of human intelligence processes by machines</a:t>
            </a:r>
            <a:r>
              <a:rPr lang="en-GB" sz="2000" b="0" i="0" dirty="0">
                <a:solidFill>
                  <a:srgbClr val="202124"/>
                </a:solidFill>
                <a:effectLst/>
                <a:latin typeface="-apple-system"/>
              </a:rPr>
              <a:t>, especially computer systems. Specific applications of AI include expert systems, natural language processing, speech recognition and machine vision.</a:t>
            </a:r>
            <a:endParaRPr lang="en-GB" sz="2000" b="0" i="0" dirty="0">
              <a:effectLst/>
              <a:latin typeface="-apple-system"/>
            </a:endParaRPr>
          </a:p>
        </p:txBody>
      </p:sp>
    </p:spTree>
    <p:extLst>
      <p:ext uri="{BB962C8B-B14F-4D97-AF65-F5344CB8AC3E}">
        <p14:creationId xmlns:p14="http://schemas.microsoft.com/office/powerpoint/2010/main" val="66079562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DD6958FC-E0B4-4E5C-B2BF-581976330E8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85999" y="1058071"/>
            <a:ext cx="7236297" cy="5692212"/>
          </a:xfrm>
        </p:spPr>
      </p:pic>
      <p:sp>
        <p:nvSpPr>
          <p:cNvPr id="9" name="TextBox 8">
            <a:extLst>
              <a:ext uri="{FF2B5EF4-FFF2-40B4-BE49-F238E27FC236}">
                <a16:creationId xmlns:a16="http://schemas.microsoft.com/office/drawing/2014/main" id="{95C1C025-DB89-43EC-8050-41868A04CC46}"/>
              </a:ext>
            </a:extLst>
          </p:cNvPr>
          <p:cNvSpPr txBox="1"/>
          <p:nvPr/>
        </p:nvSpPr>
        <p:spPr>
          <a:xfrm>
            <a:off x="2642722" y="476672"/>
            <a:ext cx="5501634" cy="461665"/>
          </a:xfrm>
          <a:prstGeom prst="rect">
            <a:avLst/>
          </a:prstGeom>
          <a:noFill/>
        </p:spPr>
        <p:txBody>
          <a:bodyPr wrap="none" rtlCol="0">
            <a:spAutoFit/>
          </a:bodyPr>
          <a:lstStyle/>
          <a:p>
            <a:r>
              <a:rPr lang="fr-FR" sz="2400" b="1" dirty="0"/>
              <a:t>The </a:t>
            </a:r>
            <a:r>
              <a:rPr lang="fr-FR" sz="2400" b="1" dirty="0" err="1"/>
              <a:t>subfield</a:t>
            </a:r>
            <a:r>
              <a:rPr lang="fr-FR" sz="2400" b="1" dirty="0"/>
              <a:t> Of Artificiel Intelligence</a:t>
            </a:r>
            <a:endParaRPr lang="en-GB" sz="2400" b="1" dirty="0"/>
          </a:p>
        </p:txBody>
      </p:sp>
    </p:spTree>
    <p:extLst>
      <p:ext uri="{BB962C8B-B14F-4D97-AF65-F5344CB8AC3E}">
        <p14:creationId xmlns:p14="http://schemas.microsoft.com/office/powerpoint/2010/main" val="174669150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7704" y="404664"/>
            <a:ext cx="7056438" cy="719138"/>
          </a:xfrm>
        </p:spPr>
        <p:txBody>
          <a:bodyPr/>
          <a:lstStyle/>
          <a:p>
            <a:pPr algn="ctr" eaLnBrk="1" hangingPunct="1"/>
            <a:r>
              <a:rPr lang="en-US" sz="2800" b="1" dirty="0">
                <a:solidFill>
                  <a:srgbClr val="333399"/>
                </a:solidFill>
                <a:latin typeface="+mn-lt"/>
              </a:rPr>
              <a:t>Machine Learning</a:t>
            </a:r>
          </a:p>
        </p:txBody>
      </p:sp>
      <p:sp>
        <p:nvSpPr>
          <p:cNvPr id="5123" name="Rectangle 3"/>
          <p:cNvSpPr>
            <a:spLocks noGrp="1" noChangeArrowheads="1"/>
          </p:cNvSpPr>
          <p:nvPr>
            <p:ph type="body" idx="1"/>
          </p:nvPr>
        </p:nvSpPr>
        <p:spPr>
          <a:xfrm>
            <a:off x="2065808" y="1340768"/>
            <a:ext cx="7056438" cy="5832475"/>
          </a:xfrm>
        </p:spPr>
        <p:txBody>
          <a:bodyPr/>
          <a:lstStyle/>
          <a:p>
            <a:r>
              <a:rPr lang="en-GB" sz="2400" b="1" u="sng" dirty="0">
                <a:solidFill>
                  <a:srgbClr val="080808"/>
                </a:solidFill>
                <a:latin typeface="-apple-system"/>
              </a:rPr>
              <a:t>What is The Machine Learning : </a:t>
            </a:r>
          </a:p>
          <a:p>
            <a:pPr marL="114300" indent="0">
              <a:buNone/>
            </a:pPr>
            <a:r>
              <a:rPr lang="en-GB" sz="1800" b="0" i="0" dirty="0">
                <a:effectLst/>
                <a:latin typeface="-apple-system"/>
              </a:rPr>
              <a:t>Machine Learning (ML) is The science of automate a task using some autonomous bots created by several programming languages (python, C++, Java, R, LISP ... and many others )</a:t>
            </a:r>
          </a:p>
          <a:p>
            <a:pPr marL="457200"/>
            <a:r>
              <a:rPr lang="en-GB" sz="2400" b="1" u="sng" dirty="0">
                <a:effectLst/>
                <a:latin typeface="-apple-system"/>
              </a:rPr>
              <a:t>What is The Type</a:t>
            </a:r>
            <a:r>
              <a:rPr lang="en-GB" sz="2400" b="1" u="sng" dirty="0">
                <a:latin typeface="-apple-system"/>
              </a:rPr>
              <a:t>s of Machine Learning : </a:t>
            </a:r>
            <a:endParaRPr lang="en-GB" sz="2400" b="1" u="sng" dirty="0">
              <a:effectLst/>
              <a:latin typeface="-apple-system"/>
            </a:endParaRPr>
          </a:p>
          <a:p>
            <a:pPr marL="914400" lvl="2" indent="0">
              <a:buNone/>
            </a:pPr>
            <a:r>
              <a:rPr lang="en-GB" sz="1800" b="0" i="0" dirty="0">
                <a:effectLst/>
                <a:latin typeface="Consolas" panose="020B0609020204030204" pitchFamily="49" charset="0"/>
              </a:rPr>
              <a:t>-Supervised Learning </a:t>
            </a:r>
          </a:p>
          <a:p>
            <a:pPr marL="914400" lvl="2" indent="0">
              <a:buNone/>
            </a:pPr>
            <a:r>
              <a:rPr lang="en-GB" sz="1800" b="0" i="0" dirty="0">
                <a:effectLst/>
                <a:latin typeface="Consolas" panose="020B0609020204030204" pitchFamily="49" charset="0"/>
              </a:rPr>
              <a:t>-Unsupervised Learning </a:t>
            </a:r>
          </a:p>
          <a:p>
            <a:pPr marL="914400" lvl="2" indent="0">
              <a:buNone/>
            </a:pPr>
            <a:r>
              <a:rPr lang="en-GB" sz="1800" b="0" i="0" dirty="0">
                <a:effectLst/>
                <a:latin typeface="Consolas" panose="020B0609020204030204" pitchFamily="49" charset="0"/>
              </a:rPr>
              <a:t>-Reinforcement Learning </a:t>
            </a:r>
          </a:p>
          <a:p>
            <a:pPr eaLnBrk="1" hangingPunct="1"/>
            <a:r>
              <a:rPr lang="en-GB" sz="2400" b="1" i="0" dirty="0">
                <a:effectLst/>
                <a:latin typeface="-apple-system"/>
              </a:rPr>
              <a:t>Common Machine Learning Algorithms :</a:t>
            </a:r>
          </a:p>
          <a:p>
            <a:pPr lvl="1"/>
            <a:r>
              <a:rPr lang="en-GB" sz="1600" b="0" i="0" dirty="0">
                <a:effectLst/>
                <a:latin typeface="Consolas" panose="020B0609020204030204" pitchFamily="49" charset="0"/>
              </a:rPr>
              <a:t>Linear Regression 	-Random Forest </a:t>
            </a:r>
          </a:p>
          <a:p>
            <a:pPr lvl="1"/>
            <a:r>
              <a:rPr lang="en-GB" sz="1600" b="0" i="0" dirty="0">
                <a:effectLst/>
                <a:latin typeface="Consolas" panose="020B0609020204030204" pitchFamily="49" charset="0"/>
              </a:rPr>
              <a:t>Logistic Regression 	-Gradient Boosting algorithms		-K-Means	</a:t>
            </a:r>
          </a:p>
          <a:p>
            <a:pPr lvl="1"/>
            <a:r>
              <a:rPr lang="en-GB" sz="1600" b="0" i="0" dirty="0">
                <a:effectLst/>
                <a:latin typeface="Consolas" panose="020B0609020204030204" pitchFamily="49" charset="0"/>
              </a:rPr>
              <a:t>Decision Tree 		-Naive Bayes </a:t>
            </a:r>
          </a:p>
          <a:p>
            <a:pPr lvl="1"/>
            <a:r>
              <a:rPr lang="en-GB" sz="1600" b="0" i="0" dirty="0">
                <a:effectLst/>
                <a:latin typeface="Consolas" panose="020B0609020204030204" pitchFamily="49" charset="0"/>
              </a:rPr>
              <a:t>SVM			-</a:t>
            </a:r>
            <a:r>
              <a:rPr lang="en-GB" sz="1600" b="0" i="0" dirty="0" err="1">
                <a:effectLst/>
                <a:latin typeface="Consolas" panose="020B0609020204030204" pitchFamily="49" charset="0"/>
              </a:rPr>
              <a:t>kNN</a:t>
            </a:r>
            <a:r>
              <a:rPr lang="en-GB" sz="1600" b="0" i="0" dirty="0">
                <a:effectLst/>
                <a:latin typeface="Consolas" panose="020B0609020204030204" pitchFamily="49" charset="0"/>
              </a:rPr>
              <a:t> </a:t>
            </a:r>
          </a:p>
          <a:p>
            <a:pPr lvl="1"/>
            <a:r>
              <a:rPr lang="en-GB" sz="1600" b="0" i="0" dirty="0">
                <a:effectLst/>
                <a:latin typeface="Consolas" panose="020B0609020204030204" pitchFamily="49" charset="0"/>
              </a:rPr>
              <a:t>Dimensionality Reduction Algorithms</a:t>
            </a:r>
          </a:p>
        </p:txBody>
      </p:sp>
    </p:spTree>
    <p:extLst>
      <p:ext uri="{BB962C8B-B14F-4D97-AF65-F5344CB8AC3E}">
        <p14:creationId xmlns:p14="http://schemas.microsoft.com/office/powerpoint/2010/main" val="1089192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7704" y="404664"/>
            <a:ext cx="7056438" cy="719138"/>
          </a:xfrm>
        </p:spPr>
        <p:txBody>
          <a:bodyPr/>
          <a:lstStyle/>
          <a:p>
            <a:pPr algn="ctr" eaLnBrk="1" hangingPunct="1"/>
            <a:r>
              <a:rPr lang="en-US" sz="2800" b="1" dirty="0">
                <a:solidFill>
                  <a:srgbClr val="333399"/>
                </a:solidFill>
                <a:latin typeface="+mn-lt"/>
              </a:rPr>
              <a:t>Deep Learning</a:t>
            </a:r>
          </a:p>
        </p:txBody>
      </p:sp>
      <p:sp>
        <p:nvSpPr>
          <p:cNvPr id="5123" name="Rectangle 3"/>
          <p:cNvSpPr>
            <a:spLocks noGrp="1" noChangeArrowheads="1"/>
          </p:cNvSpPr>
          <p:nvPr>
            <p:ph type="body" idx="1"/>
          </p:nvPr>
        </p:nvSpPr>
        <p:spPr>
          <a:xfrm>
            <a:off x="2065808" y="1340768"/>
            <a:ext cx="7056438" cy="5832475"/>
          </a:xfrm>
        </p:spPr>
        <p:txBody>
          <a:bodyPr/>
          <a:lstStyle/>
          <a:p>
            <a:r>
              <a:rPr lang="en-GB" sz="2400" b="1" u="sng" dirty="0">
                <a:latin typeface="-apple-system"/>
              </a:rPr>
              <a:t>What is </a:t>
            </a:r>
            <a:r>
              <a:rPr lang="en-US" sz="2400" b="1" u="sng" dirty="0">
                <a:latin typeface="-apple-system"/>
              </a:rPr>
              <a:t>Deep Learning</a:t>
            </a:r>
            <a:r>
              <a:rPr lang="en-GB" sz="2400" b="1" u="sng" dirty="0">
                <a:latin typeface="-apple-system"/>
              </a:rPr>
              <a:t>: </a:t>
            </a:r>
          </a:p>
          <a:p>
            <a:pPr marL="114300" indent="0">
              <a:buNone/>
            </a:pPr>
            <a:endParaRPr lang="en-GB" sz="1800" b="0" i="0" dirty="0">
              <a:solidFill>
                <a:srgbClr val="292929"/>
              </a:solidFill>
              <a:effectLst/>
              <a:latin typeface="-apple-system"/>
            </a:endParaRPr>
          </a:p>
          <a:p>
            <a:pPr marL="114300" indent="0">
              <a:buNone/>
            </a:pPr>
            <a:r>
              <a:rPr lang="en-GB" sz="1800" b="0" i="0" dirty="0">
                <a:solidFill>
                  <a:srgbClr val="292929"/>
                </a:solidFill>
                <a:effectLst/>
                <a:latin typeface="-apple-system"/>
              </a:rPr>
              <a:t>Deep Learning is a subset of Machine Learning, which on the other hand is a subset of Artificial Intelligence. Artificial Intelligence is a general term that refers to techniques that enable computers to mimic human </a:t>
            </a:r>
            <a:r>
              <a:rPr lang="en-GB" sz="1800" b="0" i="0" dirty="0" err="1">
                <a:solidFill>
                  <a:srgbClr val="292929"/>
                </a:solidFill>
                <a:effectLst/>
                <a:latin typeface="-apple-system"/>
              </a:rPr>
              <a:t>behavior</a:t>
            </a:r>
            <a:r>
              <a:rPr lang="en-GB" sz="1800" b="0" i="0" dirty="0">
                <a:solidFill>
                  <a:srgbClr val="292929"/>
                </a:solidFill>
                <a:effectLst/>
                <a:latin typeface="-apple-system"/>
              </a:rPr>
              <a:t>. Machine Learning represents a set of algorithms trained on data that make all of this possible</a:t>
            </a:r>
          </a:p>
          <a:p>
            <a:pPr marL="114300" indent="0">
              <a:buNone/>
            </a:pPr>
            <a:endParaRPr lang="en-GB" sz="1800" dirty="0">
              <a:solidFill>
                <a:srgbClr val="292929"/>
              </a:solidFill>
              <a:latin typeface="-apple-system"/>
            </a:endParaRPr>
          </a:p>
          <a:p>
            <a:pPr marL="114300" indent="0">
              <a:buNone/>
            </a:pPr>
            <a:r>
              <a:rPr lang="en-GB" sz="1800" b="0" i="0" dirty="0">
                <a:solidFill>
                  <a:srgbClr val="292929"/>
                </a:solidFill>
                <a:effectLst/>
                <a:latin typeface="charter"/>
              </a:rPr>
              <a:t>Deep Learning, on the other hand, is just a type of Machine Learning, inspired by the structure of a human brain. Deep learning algorithms attempt to draw similar conclusions as humans would by continually </a:t>
            </a:r>
            <a:r>
              <a:rPr lang="en-GB" sz="1800" b="0" i="0" dirty="0" err="1">
                <a:solidFill>
                  <a:srgbClr val="292929"/>
                </a:solidFill>
                <a:effectLst/>
                <a:latin typeface="charter"/>
              </a:rPr>
              <a:t>analyzing</a:t>
            </a:r>
            <a:r>
              <a:rPr lang="en-GB" sz="1800" b="0" i="0" dirty="0">
                <a:solidFill>
                  <a:srgbClr val="292929"/>
                </a:solidFill>
                <a:effectLst/>
                <a:latin typeface="charter"/>
              </a:rPr>
              <a:t> data with a given logical structure. To achieve this, deep learning uses a multi-layered structure of algorithms called neural networks</a:t>
            </a:r>
            <a:r>
              <a:rPr lang="en-GB" sz="1200" b="0" i="0" dirty="0">
                <a:solidFill>
                  <a:srgbClr val="292929"/>
                </a:solidFill>
                <a:effectLst/>
                <a:latin typeface="charter"/>
              </a:rPr>
              <a:t>.</a:t>
            </a:r>
            <a:endParaRPr lang="en-GB" sz="1800" b="0" i="0" dirty="0">
              <a:solidFill>
                <a:srgbClr val="292929"/>
              </a:solidFill>
              <a:effectLst/>
              <a:latin typeface="-apple-system"/>
            </a:endParaRPr>
          </a:p>
          <a:p>
            <a:pPr marL="114300" indent="0">
              <a:buNone/>
            </a:pPr>
            <a:endParaRPr lang="en-GB" sz="1800" dirty="0">
              <a:solidFill>
                <a:srgbClr val="292929"/>
              </a:solidFill>
              <a:latin typeface="-apple-system"/>
            </a:endParaRPr>
          </a:p>
          <a:p>
            <a:pPr marL="114300" indent="0">
              <a:buNone/>
            </a:pPr>
            <a:endParaRPr lang="en-GB" sz="1600" b="0" i="0" dirty="0">
              <a:effectLst/>
              <a:latin typeface="Consolas" panose="020B0609020204030204" pitchFamily="49" charset="0"/>
            </a:endParaRPr>
          </a:p>
        </p:txBody>
      </p:sp>
    </p:spTree>
    <p:extLst>
      <p:ext uri="{BB962C8B-B14F-4D97-AF65-F5344CB8AC3E}">
        <p14:creationId xmlns:p14="http://schemas.microsoft.com/office/powerpoint/2010/main" val="79628523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6A9BB446-23A9-49E2-8270-B8A085F162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88" y="1658803"/>
            <a:ext cx="8963025" cy="3540394"/>
          </a:xfrm>
          <a:noFill/>
        </p:spPr>
      </p:pic>
      <p:sp>
        <p:nvSpPr>
          <p:cNvPr id="6" name="TextBox 5">
            <a:extLst>
              <a:ext uri="{FF2B5EF4-FFF2-40B4-BE49-F238E27FC236}">
                <a16:creationId xmlns:a16="http://schemas.microsoft.com/office/drawing/2014/main" id="{98B038D8-0001-4A8C-B0F1-B76860DFD40A}"/>
              </a:ext>
            </a:extLst>
          </p:cNvPr>
          <p:cNvSpPr txBox="1"/>
          <p:nvPr/>
        </p:nvSpPr>
        <p:spPr>
          <a:xfrm>
            <a:off x="3280011" y="5589240"/>
            <a:ext cx="2583977" cy="369332"/>
          </a:xfrm>
          <a:prstGeom prst="rect">
            <a:avLst/>
          </a:prstGeom>
          <a:noFill/>
        </p:spPr>
        <p:txBody>
          <a:bodyPr wrap="none" rtlCol="0">
            <a:spAutoFit/>
          </a:bodyPr>
          <a:lstStyle/>
          <a:p>
            <a:r>
              <a:rPr lang="en-GB" b="0" i="0" dirty="0">
                <a:solidFill>
                  <a:srgbClr val="757575"/>
                </a:solidFill>
                <a:effectLst/>
                <a:latin typeface="sohne"/>
              </a:rPr>
              <a:t>A typical Neural Network.</a:t>
            </a:r>
            <a:endParaRPr lang="en-GB" dirty="0"/>
          </a:p>
        </p:txBody>
      </p:sp>
    </p:spTree>
    <p:extLst>
      <p:ext uri="{BB962C8B-B14F-4D97-AF65-F5344CB8AC3E}">
        <p14:creationId xmlns:p14="http://schemas.microsoft.com/office/powerpoint/2010/main" val="30936886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635896" y="1268760"/>
            <a:ext cx="7056438" cy="719138"/>
          </a:xfrm>
        </p:spPr>
        <p:txBody>
          <a:bodyPr/>
          <a:lstStyle/>
          <a:p>
            <a:pPr marL="457200" indent="-457200" eaLnBrk="1" hangingPunct="1">
              <a:buFont typeface="Arial" panose="020B0604020202020204" pitchFamily="34" charset="0"/>
              <a:buChar char="•"/>
            </a:pPr>
            <a:r>
              <a:rPr lang="en-US" sz="2800" b="1" dirty="0">
                <a:solidFill>
                  <a:srgbClr val="333399"/>
                </a:solidFill>
                <a:latin typeface="+mn-lt"/>
              </a:rPr>
              <a:t>Problem</a:t>
            </a:r>
          </a:p>
        </p:txBody>
      </p:sp>
      <p:sp>
        <p:nvSpPr>
          <p:cNvPr id="5123" name="Rectangle 3"/>
          <p:cNvSpPr>
            <a:spLocks noGrp="1" noChangeArrowheads="1"/>
          </p:cNvSpPr>
          <p:nvPr>
            <p:ph type="body" idx="1"/>
          </p:nvPr>
        </p:nvSpPr>
        <p:spPr>
          <a:xfrm>
            <a:off x="1979712" y="2060848"/>
            <a:ext cx="7056438" cy="5832475"/>
          </a:xfrm>
        </p:spPr>
        <p:txBody>
          <a:bodyPr/>
          <a:lstStyle/>
          <a:p>
            <a:pPr marL="114300" indent="0">
              <a:buNone/>
            </a:pPr>
            <a:endParaRPr lang="en-GB" sz="1800" b="0" i="0" dirty="0">
              <a:solidFill>
                <a:srgbClr val="292929"/>
              </a:solidFill>
              <a:effectLst/>
              <a:latin typeface="-apple-system"/>
            </a:endParaRPr>
          </a:p>
          <a:p>
            <a:pPr marL="114300" indent="0">
              <a:buNone/>
            </a:pPr>
            <a:r>
              <a:rPr lang="en-GB" sz="1800" b="0" i="0" dirty="0">
                <a:solidFill>
                  <a:srgbClr val="191919"/>
                </a:solidFill>
                <a:effectLst/>
                <a:latin typeface="Lucida Sans" panose="020B0602030504020204" pitchFamily="34" charset="0"/>
              </a:rPr>
              <a:t>The COVID-19 pandemic has presented a series of new challenges to governments and health care systems. Testing is one important method for monitoring and therefore controlling the spread of COVID-19. Yet with a serious discrepancy in the resources available between rich and poor countries not every country is able to employ widespread testing. Here we developed machine learning models for predicting the number of COVID-19 cases in all country based on Linear Regression Classifier using </a:t>
            </a:r>
            <a:r>
              <a:rPr lang="en-GB" sz="1800" b="0" i="0" dirty="0" err="1">
                <a:solidFill>
                  <a:srgbClr val="191919"/>
                </a:solidFill>
                <a:effectLst/>
                <a:latin typeface="Lucida Sans" panose="020B0602030504020204" pitchFamily="34" charset="0"/>
              </a:rPr>
              <a:t>Sklearn</a:t>
            </a:r>
            <a:endParaRPr lang="en-GB" sz="1800" dirty="0">
              <a:solidFill>
                <a:srgbClr val="292929"/>
              </a:solidFill>
              <a:latin typeface="-apple-system"/>
            </a:endParaRPr>
          </a:p>
          <a:p>
            <a:pPr marL="114300" indent="0">
              <a:buNone/>
            </a:pPr>
            <a:endParaRPr lang="en-GB" sz="1600" b="0" i="0" dirty="0">
              <a:effectLst/>
              <a:latin typeface="Consolas" panose="020B0609020204030204" pitchFamily="49" charset="0"/>
            </a:endParaRPr>
          </a:p>
        </p:txBody>
      </p:sp>
    </p:spTree>
    <p:extLst>
      <p:ext uri="{BB962C8B-B14F-4D97-AF65-F5344CB8AC3E}">
        <p14:creationId xmlns:p14="http://schemas.microsoft.com/office/powerpoint/2010/main" val="1529588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987824" y="1484784"/>
            <a:ext cx="7056438" cy="719138"/>
          </a:xfrm>
        </p:spPr>
        <p:txBody>
          <a:bodyPr/>
          <a:lstStyle/>
          <a:p>
            <a:pPr marL="457200" indent="-457200" eaLnBrk="1" hangingPunct="1">
              <a:buFont typeface="Arial" panose="020B0604020202020204" pitchFamily="34" charset="0"/>
              <a:buChar char="•"/>
            </a:pPr>
            <a:r>
              <a:rPr lang="en-US" sz="2800" b="1" dirty="0">
                <a:solidFill>
                  <a:srgbClr val="333399"/>
                </a:solidFill>
                <a:latin typeface="+mn-lt"/>
              </a:rPr>
              <a:t>Approach</a:t>
            </a:r>
          </a:p>
        </p:txBody>
      </p:sp>
      <p:sp>
        <p:nvSpPr>
          <p:cNvPr id="5123" name="Rectangle 3"/>
          <p:cNvSpPr>
            <a:spLocks noGrp="1" noChangeArrowheads="1"/>
          </p:cNvSpPr>
          <p:nvPr>
            <p:ph type="body" idx="1"/>
          </p:nvPr>
        </p:nvSpPr>
        <p:spPr>
          <a:xfrm>
            <a:off x="2843808" y="2492896"/>
            <a:ext cx="7056438" cy="5832475"/>
          </a:xfrm>
        </p:spPr>
        <p:txBody>
          <a:bodyPr/>
          <a:lstStyle/>
          <a:p>
            <a:pPr marL="114300" indent="0">
              <a:buNone/>
            </a:pPr>
            <a:endParaRPr lang="en-GB" sz="1800" b="0" i="0" dirty="0">
              <a:solidFill>
                <a:srgbClr val="292929"/>
              </a:solidFill>
              <a:effectLst/>
              <a:latin typeface="-apple-system"/>
            </a:endParaRPr>
          </a:p>
          <a:p>
            <a:pPr marL="400050" indent="-285750"/>
            <a:r>
              <a:rPr lang="en-GB" sz="2400" b="0" i="0" dirty="0">
                <a:solidFill>
                  <a:srgbClr val="535386"/>
                </a:solidFill>
                <a:effectLst/>
                <a:latin typeface="Consolas" panose="020B0609020204030204" pitchFamily="49" charset="0"/>
              </a:rPr>
              <a:t>Linear Regression</a:t>
            </a:r>
          </a:p>
          <a:p>
            <a:pPr marL="400050" indent="-285750"/>
            <a:r>
              <a:rPr lang="fr-FR" sz="2400" dirty="0" err="1">
                <a:solidFill>
                  <a:srgbClr val="535386"/>
                </a:solidFill>
                <a:ea typeface="+mn-lt"/>
                <a:cs typeface="+mn-lt"/>
              </a:rPr>
              <a:t>DecsionTree</a:t>
            </a:r>
            <a:endParaRPr lang="fr-FR" sz="2400" dirty="0">
              <a:solidFill>
                <a:srgbClr val="535386"/>
              </a:solidFill>
              <a:ea typeface="+mn-lt"/>
              <a:cs typeface="+mn-lt"/>
            </a:endParaRPr>
          </a:p>
          <a:p>
            <a:pPr marL="400050" indent="-285750"/>
            <a:r>
              <a:rPr lang="en-US" sz="2400" i="0" dirty="0">
                <a:solidFill>
                  <a:srgbClr val="535386"/>
                </a:solidFill>
              </a:rPr>
              <a:t>Naïve Bayes </a:t>
            </a:r>
            <a:endParaRPr lang="en-US" sz="2400" dirty="0">
              <a:solidFill>
                <a:srgbClr val="535386"/>
              </a:solidFill>
            </a:endParaRPr>
          </a:p>
          <a:p>
            <a:pPr marL="400050" indent="-285750"/>
            <a:endParaRPr lang="en-GB" sz="1600" b="0" i="0" dirty="0">
              <a:effectLst/>
              <a:latin typeface="Consolas" panose="020B0609020204030204" pitchFamily="49" charset="0"/>
            </a:endParaRPr>
          </a:p>
        </p:txBody>
      </p:sp>
    </p:spTree>
    <p:extLst>
      <p:ext uri="{BB962C8B-B14F-4D97-AF65-F5344CB8AC3E}">
        <p14:creationId xmlns:p14="http://schemas.microsoft.com/office/powerpoint/2010/main" val="1416444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plate">
  <a:themeElements>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3E3B55"/>
        </a:lt2>
        <a:accent1>
          <a:srgbClr val="8D8DC2"/>
        </a:accent1>
        <a:accent2>
          <a:srgbClr val="777777"/>
        </a:accent2>
        <a:accent3>
          <a:srgbClr val="FFFFFF"/>
        </a:accent3>
        <a:accent4>
          <a:srgbClr val="404040"/>
        </a:accent4>
        <a:accent5>
          <a:srgbClr val="C5C5DD"/>
        </a:accent5>
        <a:accent6>
          <a:srgbClr val="6B6B6B"/>
        </a:accent6>
        <a:hlink>
          <a:srgbClr val="C0C0C0"/>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6231E"/>
        </a:lt2>
        <a:accent1>
          <a:srgbClr val="D69F8C"/>
        </a:accent1>
        <a:accent2>
          <a:srgbClr val="AD8D82"/>
        </a:accent2>
        <a:accent3>
          <a:srgbClr val="FFFFFF"/>
        </a:accent3>
        <a:accent4>
          <a:srgbClr val="404040"/>
        </a:accent4>
        <a:accent5>
          <a:srgbClr val="E8CDC5"/>
        </a:accent5>
        <a:accent6>
          <a:srgbClr val="9C7F75"/>
        </a:accent6>
        <a:hlink>
          <a:srgbClr val="676068"/>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1400</TotalTime>
  <Words>612</Words>
  <Application>Microsoft Office PowerPoint</Application>
  <PresentationFormat>On-screen Show (4:3)</PresentationFormat>
  <Paragraphs>72</Paragraphs>
  <Slides>20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arial</vt:lpstr>
      <vt:lpstr>charter</vt:lpstr>
      <vt:lpstr>Consolas</vt:lpstr>
      <vt:lpstr>Lucida Sans</vt:lpstr>
      <vt:lpstr>sohne</vt:lpstr>
      <vt:lpstr>template</vt:lpstr>
      <vt:lpstr>Modelling COVID-19 – Analysis and Visualisation</vt:lpstr>
      <vt:lpstr>Plan</vt:lpstr>
      <vt:lpstr>Introduction : </vt:lpstr>
      <vt:lpstr>PowerPoint Presentation</vt:lpstr>
      <vt:lpstr>Machine Learning</vt:lpstr>
      <vt:lpstr>Deep Learning</vt:lpstr>
      <vt:lpstr>PowerPoint Presentation</vt:lpstr>
      <vt:lpstr>Problem</vt:lpstr>
      <vt:lpstr>Approach</vt:lpstr>
      <vt:lpstr>New Cases and New Death</vt:lpstr>
      <vt:lpstr>New Cases and New Death</vt:lpstr>
      <vt:lpstr>New Cases and New Death</vt:lpstr>
      <vt:lpstr>Evaluation</vt:lpstr>
      <vt:lpstr>PowerPoint Presentation</vt:lpstr>
      <vt:lpstr>PowerPoint Presentation</vt:lpstr>
      <vt:lpstr>PowerPoint Presentation</vt:lpstr>
      <vt:lpstr>PowerPoint Presentation</vt:lpstr>
      <vt:lpstr>PowerPoint Presentation</vt:lpstr>
      <vt:lpstr>Conclusions</vt:lpstr>
      <vt:lpstr>Thanks For Your Time</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COVID-19 – Analysis and Visualisation</dc:title>
  <dc:creator>hedismiri</dc:creator>
  <cp:lastModifiedBy>hedismiri</cp:lastModifiedBy>
  <cp:revision>7</cp:revision>
  <dcterms:created xsi:type="dcterms:W3CDTF">2021-12-04T13:25:51Z</dcterms:created>
  <dcterms:modified xsi:type="dcterms:W3CDTF">2022-01-27T19:56:40Z</dcterms:modified>
</cp:coreProperties>
</file>