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24"/>
  </p:notesMasterIdLst>
  <p:sldIdLst>
    <p:sldId id="256" r:id="rId2"/>
    <p:sldId id="393" r:id="rId3"/>
    <p:sldId id="347" r:id="rId4"/>
    <p:sldId id="348" r:id="rId5"/>
    <p:sldId id="349" r:id="rId6"/>
    <p:sldId id="350" r:id="rId7"/>
    <p:sldId id="352" r:id="rId8"/>
    <p:sldId id="351" r:id="rId9"/>
    <p:sldId id="353" r:id="rId10"/>
    <p:sldId id="354" r:id="rId11"/>
    <p:sldId id="355" r:id="rId12"/>
    <p:sldId id="356" r:id="rId13"/>
    <p:sldId id="357" r:id="rId14"/>
    <p:sldId id="358" r:id="rId15"/>
    <p:sldId id="359" r:id="rId16"/>
    <p:sldId id="395" r:id="rId17"/>
    <p:sldId id="396" r:id="rId18"/>
    <p:sldId id="360" r:id="rId19"/>
    <p:sldId id="361" r:id="rId20"/>
    <p:sldId id="362" r:id="rId21"/>
    <p:sldId id="363" r:id="rId22"/>
    <p:sldId id="364" r:id="rId23"/>
    <p:sldId id="365" r:id="rId24"/>
    <p:sldId id="366" r:id="rId25"/>
    <p:sldId id="367" r:id="rId26"/>
    <p:sldId id="368" r:id="rId27"/>
    <p:sldId id="372" r:id="rId28"/>
    <p:sldId id="373" r:id="rId29"/>
    <p:sldId id="374" r:id="rId30"/>
    <p:sldId id="375" r:id="rId31"/>
    <p:sldId id="376" r:id="rId32"/>
    <p:sldId id="377" r:id="rId33"/>
    <p:sldId id="378" r:id="rId34"/>
    <p:sldId id="840" r:id="rId35"/>
    <p:sldId id="379" r:id="rId36"/>
    <p:sldId id="380" r:id="rId37"/>
    <p:sldId id="381" r:id="rId38"/>
    <p:sldId id="382" r:id="rId39"/>
    <p:sldId id="383" r:id="rId40"/>
    <p:sldId id="384" r:id="rId41"/>
    <p:sldId id="385" r:id="rId42"/>
    <p:sldId id="386" r:id="rId43"/>
    <p:sldId id="387" r:id="rId44"/>
    <p:sldId id="388" r:id="rId45"/>
    <p:sldId id="389" r:id="rId46"/>
    <p:sldId id="390" r:id="rId47"/>
    <p:sldId id="841" r:id="rId48"/>
    <p:sldId id="391" r:id="rId49"/>
    <p:sldId id="397" r:id="rId50"/>
    <p:sldId id="398" r:id="rId51"/>
    <p:sldId id="399" r:id="rId52"/>
    <p:sldId id="400" r:id="rId53"/>
    <p:sldId id="401" r:id="rId54"/>
    <p:sldId id="403" r:id="rId55"/>
    <p:sldId id="404" r:id="rId56"/>
    <p:sldId id="405" r:id="rId57"/>
    <p:sldId id="406" r:id="rId58"/>
    <p:sldId id="407" r:id="rId59"/>
    <p:sldId id="408" r:id="rId60"/>
    <p:sldId id="409" r:id="rId61"/>
    <p:sldId id="410" r:id="rId62"/>
    <p:sldId id="411" r:id="rId63"/>
    <p:sldId id="412" r:id="rId64"/>
    <p:sldId id="413" r:id="rId65"/>
    <p:sldId id="414" r:id="rId66"/>
    <p:sldId id="415" r:id="rId67"/>
    <p:sldId id="416" r:id="rId68"/>
    <p:sldId id="417" r:id="rId69"/>
    <p:sldId id="418" r:id="rId70"/>
    <p:sldId id="419" r:id="rId71"/>
    <p:sldId id="420" r:id="rId72"/>
    <p:sldId id="421" r:id="rId73"/>
    <p:sldId id="422" r:id="rId74"/>
    <p:sldId id="423" r:id="rId75"/>
    <p:sldId id="424" r:id="rId76"/>
    <p:sldId id="425" r:id="rId77"/>
    <p:sldId id="426" r:id="rId78"/>
    <p:sldId id="427" r:id="rId79"/>
    <p:sldId id="428" r:id="rId80"/>
    <p:sldId id="429" r:id="rId81"/>
    <p:sldId id="430" r:id="rId82"/>
    <p:sldId id="431" r:id="rId83"/>
    <p:sldId id="432" r:id="rId84"/>
    <p:sldId id="433" r:id="rId85"/>
    <p:sldId id="434" r:id="rId86"/>
    <p:sldId id="435" r:id="rId87"/>
    <p:sldId id="436" r:id="rId88"/>
    <p:sldId id="437" r:id="rId89"/>
    <p:sldId id="438" r:id="rId90"/>
    <p:sldId id="439" r:id="rId91"/>
    <p:sldId id="440" r:id="rId92"/>
    <p:sldId id="441" r:id="rId93"/>
    <p:sldId id="442" r:id="rId94"/>
    <p:sldId id="443" r:id="rId95"/>
    <p:sldId id="444" r:id="rId96"/>
    <p:sldId id="445" r:id="rId97"/>
    <p:sldId id="446" r:id="rId98"/>
    <p:sldId id="447" r:id="rId99"/>
    <p:sldId id="448" r:id="rId100"/>
    <p:sldId id="449" r:id="rId101"/>
    <p:sldId id="450" r:id="rId102"/>
    <p:sldId id="451" r:id="rId103"/>
    <p:sldId id="452" r:id="rId104"/>
    <p:sldId id="453" r:id="rId105"/>
    <p:sldId id="454" r:id="rId106"/>
    <p:sldId id="455" r:id="rId107"/>
    <p:sldId id="456" r:id="rId108"/>
    <p:sldId id="457" r:id="rId109"/>
    <p:sldId id="458" r:id="rId110"/>
    <p:sldId id="459" r:id="rId111"/>
    <p:sldId id="460" r:id="rId112"/>
    <p:sldId id="461" r:id="rId113"/>
    <p:sldId id="462" r:id="rId114"/>
    <p:sldId id="463" r:id="rId115"/>
    <p:sldId id="464" r:id="rId116"/>
    <p:sldId id="465" r:id="rId117"/>
    <p:sldId id="481" r:id="rId118"/>
    <p:sldId id="466" r:id="rId119"/>
    <p:sldId id="467" r:id="rId120"/>
    <p:sldId id="468" r:id="rId121"/>
    <p:sldId id="469" r:id="rId122"/>
    <p:sldId id="470" r:id="rId1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ad Safwat" initials="MS" lastIdx="1" clrIdx="0">
    <p:extLst>
      <p:ext uri="{19B8F6BF-5375-455C-9EA6-DF929625EA0E}">
        <p15:presenceInfo xmlns:p15="http://schemas.microsoft.com/office/powerpoint/2012/main" userId="8bbd301382eb2b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94949"/>
    <a:srgbClr val="666666"/>
    <a:srgbClr val="E6C164"/>
    <a:srgbClr val="EDD28F"/>
    <a:srgbClr val="F3E1B3"/>
    <a:srgbClr val="EBC3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2" autoAdjust="0"/>
    <p:restoredTop sz="64503" autoAdjust="0"/>
  </p:normalViewPr>
  <p:slideViewPr>
    <p:cSldViewPr snapToGrid="0">
      <p:cViewPr varScale="1">
        <p:scale>
          <a:sx n="42" d="100"/>
          <a:sy n="42" d="100"/>
        </p:scale>
        <p:origin x="1236" y="54"/>
      </p:cViewPr>
      <p:guideLst>
        <p:guide orient="horz" pos="2160"/>
        <p:guide pos="3840"/>
      </p:guideLst>
    </p:cSldViewPr>
  </p:slideViewPr>
  <p:outlineViewPr>
    <p:cViewPr>
      <p:scale>
        <a:sx n="33" d="100"/>
        <a:sy n="33" d="100"/>
      </p:scale>
      <p:origin x="0" y="-2982"/>
    </p:cViewPr>
  </p:outlineViewPr>
  <p:notesTextViewPr>
    <p:cViewPr>
      <p:scale>
        <a:sx n="100" d="100"/>
        <a:sy n="100" d="100"/>
      </p:scale>
      <p:origin x="0" y="0"/>
    </p:cViewPr>
  </p:notesTextViewPr>
  <p:notesViewPr>
    <p:cSldViewPr snapToGrid="0">
      <p:cViewPr varScale="1">
        <p:scale>
          <a:sx n="50" d="100"/>
          <a:sy n="50" d="100"/>
        </p:scale>
        <p:origin x="2970" y="6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E42C4-4630-4602-BDD5-D9AA68D3AE6F}" type="datetimeFigureOut">
              <a:rPr lang="en-US" smtClean="0"/>
              <a:t>4/5/2020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0433E-26EE-4371-9186-14FFBE032A5E}" type="slidenum">
              <a:rPr lang="en-US" smtClean="0"/>
              <a:t>‹#›</a:t>
            </a:fld>
            <a:endParaRPr lang="en-US"/>
          </a:p>
        </p:txBody>
      </p:sp>
    </p:spTree>
    <p:extLst>
      <p:ext uri="{BB962C8B-B14F-4D97-AF65-F5344CB8AC3E}">
        <p14:creationId xmlns:p14="http://schemas.microsoft.com/office/powerpoint/2010/main" val="1971362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upload.wikimedia.org/wikipedia/commons/b/bd/Spathiphyllum_cochlearispathum_RTBG.jp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programmer writes a program and </a:t>
            </a:r>
            <a:r>
              <a:rPr lang="en-US" sz="1200" b="1" i="0" kern="1200" dirty="0" smtClean="0">
                <a:solidFill>
                  <a:schemeClr val="tx1"/>
                </a:solidFill>
                <a:effectLst/>
                <a:latin typeface="+mn-lt"/>
                <a:ea typeface="+mn-ea"/>
                <a:cs typeface="+mn-cs"/>
              </a:rPr>
              <a:t>the program asks questions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computer executes the program and </a:t>
            </a:r>
            <a:r>
              <a:rPr lang="en-US" sz="1200" b="1" i="0" kern="1200" dirty="0" smtClean="0">
                <a:solidFill>
                  <a:schemeClr val="tx1"/>
                </a:solidFill>
                <a:effectLst/>
                <a:latin typeface="+mn-lt"/>
                <a:ea typeface="+mn-ea"/>
                <a:cs typeface="+mn-cs"/>
              </a:rPr>
              <a:t>provides the answers</a:t>
            </a:r>
            <a:r>
              <a:rPr lang="en-US" sz="1200" b="0" i="0" kern="1200" dirty="0" smtClean="0">
                <a:solidFill>
                  <a:schemeClr val="tx1"/>
                </a:solidFill>
                <a:effectLst/>
                <a:latin typeface="+mn-lt"/>
                <a:ea typeface="+mn-ea"/>
                <a:cs typeface="+mn-cs"/>
              </a:rPr>
              <a:t>. The program must be able to </a:t>
            </a:r>
            <a:r>
              <a:rPr lang="en-US" sz="1200" b="1" i="0" kern="1200" dirty="0" smtClean="0">
                <a:solidFill>
                  <a:schemeClr val="tx1"/>
                </a:solidFill>
                <a:effectLst/>
                <a:latin typeface="+mn-lt"/>
                <a:ea typeface="+mn-ea"/>
                <a:cs typeface="+mn-cs"/>
              </a:rPr>
              <a:t>react according to the received answers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Fortunately, computers know only two kinds of answers:</a:t>
            </a:r>
          </a:p>
          <a:p>
            <a:r>
              <a:rPr lang="en-US" sz="1200" b="0" i="0" kern="1200" dirty="0" smtClean="0">
                <a:solidFill>
                  <a:schemeClr val="tx1"/>
                </a:solidFill>
                <a:effectLst/>
                <a:latin typeface="+mn-lt"/>
                <a:ea typeface="+mn-ea"/>
                <a:cs typeface="+mn-cs"/>
              </a:rPr>
              <a:t>yes, this is true;</a:t>
            </a:r>
          </a:p>
          <a:p>
            <a:r>
              <a:rPr lang="en-US" sz="1200" b="0" i="0" kern="1200" dirty="0" smtClean="0">
                <a:solidFill>
                  <a:schemeClr val="tx1"/>
                </a:solidFill>
                <a:effectLst/>
                <a:latin typeface="+mn-lt"/>
                <a:ea typeface="+mn-ea"/>
                <a:cs typeface="+mn-cs"/>
              </a:rPr>
              <a:t>no, this is false.</a:t>
            </a:r>
          </a:p>
          <a:p>
            <a:r>
              <a:rPr lang="en-US" sz="1200" b="0" i="0" kern="1200" dirty="0" smtClean="0">
                <a:solidFill>
                  <a:schemeClr val="tx1"/>
                </a:solidFill>
                <a:effectLst/>
                <a:latin typeface="+mn-lt"/>
                <a:ea typeface="+mn-ea"/>
                <a:cs typeface="+mn-cs"/>
              </a:rPr>
              <a:t>You will never get a response like </a:t>
            </a:r>
            <a:r>
              <a:rPr lang="en-US" sz="1200" b="0" i="1" kern="1200" dirty="0" smtClean="0">
                <a:solidFill>
                  <a:schemeClr val="tx1"/>
                </a:solidFill>
                <a:effectLst/>
                <a:latin typeface="+mn-lt"/>
                <a:ea typeface="+mn-ea"/>
                <a:cs typeface="+mn-cs"/>
              </a:rPr>
              <a:t>Let me think....</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I don't know</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Probably yes, but I don't know for sure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480433E-26EE-4371-9186-14FFBE032A5E}" type="slidenum">
              <a:rPr lang="en-US" smtClean="0"/>
              <a:t>3</a:t>
            </a:fld>
            <a:endParaRPr lang="en-US"/>
          </a:p>
        </p:txBody>
      </p:sp>
    </p:spTree>
    <p:extLst>
      <p:ext uri="{BB962C8B-B14F-4D97-AF65-F5344CB8AC3E}">
        <p14:creationId xmlns:p14="http://schemas.microsoft.com/office/powerpoint/2010/main" val="1882500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Conditional execution: the if-else statement</a:t>
            </a:r>
          </a:p>
          <a:p>
            <a:r>
              <a:rPr lang="en-US" sz="1200" b="0" i="0" kern="1200" dirty="0" smtClean="0">
                <a:solidFill>
                  <a:schemeClr val="tx1"/>
                </a:solidFill>
                <a:effectLst/>
                <a:latin typeface="+mn-lt"/>
                <a:ea typeface="+mn-ea"/>
                <a:cs typeface="+mn-cs"/>
              </a:rPr>
              <a:t>We started out with a simple phrase which read: </a:t>
            </a:r>
            <a:r>
              <a:rPr lang="en-US" sz="1200" b="0" i="1" kern="1200" dirty="0" smtClean="0">
                <a:solidFill>
                  <a:schemeClr val="tx1"/>
                </a:solidFill>
                <a:effectLst/>
                <a:latin typeface="+mn-lt"/>
                <a:ea typeface="+mn-ea"/>
                <a:cs typeface="+mn-cs"/>
              </a:rPr>
              <a:t>If the weather is good, we will go for a walk</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Note - there is not a word about what will happen if the weather is bad. We only know that we won't go outdoors, but what we could do instead is not known. We may want to plan something in case of bad weather, too.</a:t>
            </a:r>
          </a:p>
          <a:p>
            <a:r>
              <a:rPr lang="en-US" sz="1200" b="0" i="0" kern="1200" dirty="0" smtClean="0">
                <a:solidFill>
                  <a:schemeClr val="tx1"/>
                </a:solidFill>
                <a:effectLst/>
                <a:latin typeface="+mn-lt"/>
                <a:ea typeface="+mn-ea"/>
                <a:cs typeface="+mn-cs"/>
              </a:rPr>
              <a:t>We can say, for example: </a:t>
            </a:r>
            <a:r>
              <a:rPr lang="en-US" sz="1200" b="0" i="1" kern="1200" dirty="0" smtClean="0">
                <a:solidFill>
                  <a:schemeClr val="tx1"/>
                </a:solidFill>
                <a:effectLst/>
                <a:latin typeface="+mn-lt"/>
                <a:ea typeface="+mn-ea"/>
                <a:cs typeface="+mn-cs"/>
              </a:rPr>
              <a:t>If the weather is good, we will go for a walk, otherwise we will go to a theater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Now we know what we'll do </a:t>
            </a:r>
            <a:r>
              <a:rPr lang="en-US" sz="1200" b="1" i="0" kern="1200" dirty="0" smtClean="0">
                <a:solidFill>
                  <a:schemeClr val="tx1"/>
                </a:solidFill>
                <a:effectLst/>
                <a:latin typeface="+mn-lt"/>
                <a:ea typeface="+mn-ea"/>
                <a:cs typeface="+mn-cs"/>
              </a:rPr>
              <a:t>if the conditions are met</a:t>
            </a:r>
            <a:r>
              <a:rPr lang="en-US" sz="1200" b="0" i="0" kern="1200" dirty="0" smtClean="0">
                <a:solidFill>
                  <a:schemeClr val="tx1"/>
                </a:solidFill>
                <a:effectLst/>
                <a:latin typeface="+mn-lt"/>
                <a:ea typeface="+mn-ea"/>
                <a:cs typeface="+mn-cs"/>
              </a:rPr>
              <a:t>, and we know what we'll do </a:t>
            </a:r>
            <a:r>
              <a:rPr lang="en-US" sz="1200" b="1" i="0" kern="1200" dirty="0" smtClean="0">
                <a:solidFill>
                  <a:schemeClr val="tx1"/>
                </a:solidFill>
                <a:effectLst/>
                <a:latin typeface="+mn-lt"/>
                <a:ea typeface="+mn-ea"/>
                <a:cs typeface="+mn-cs"/>
              </a:rPr>
              <a:t>if not everything goes our way</a:t>
            </a:r>
            <a:r>
              <a:rPr lang="en-US" sz="1200" b="0" i="0" kern="1200" dirty="0" smtClean="0">
                <a:solidFill>
                  <a:schemeClr val="tx1"/>
                </a:solidFill>
                <a:effectLst/>
                <a:latin typeface="+mn-lt"/>
                <a:ea typeface="+mn-ea"/>
                <a:cs typeface="+mn-cs"/>
              </a:rPr>
              <a:t>. In other words, we have a "Plan B".</a:t>
            </a:r>
          </a:p>
          <a:p>
            <a:r>
              <a:rPr lang="en-US" sz="1200" b="0" i="0" kern="1200" dirty="0" smtClean="0">
                <a:solidFill>
                  <a:schemeClr val="tx1"/>
                </a:solidFill>
                <a:effectLst/>
                <a:latin typeface="+mn-lt"/>
                <a:ea typeface="+mn-ea"/>
                <a:cs typeface="+mn-cs"/>
              </a:rPr>
              <a:t>Python allows us to express such alternative plans. This is done with a second, slightly more complex form of the conditional statement, the </a:t>
            </a:r>
            <a:r>
              <a:rPr lang="en-US" sz="1200" b="0" i="1" kern="1200" dirty="0" smtClean="0">
                <a:solidFill>
                  <a:schemeClr val="tx1"/>
                </a:solidFill>
                <a:effectLst/>
                <a:latin typeface="+mn-lt"/>
                <a:ea typeface="+mn-ea"/>
                <a:cs typeface="+mn-cs"/>
              </a:rPr>
              <a:t>if-else</a:t>
            </a:r>
            <a:r>
              <a:rPr lang="en-US" sz="1200" b="0" i="0" kern="1200" dirty="0" smtClean="0">
                <a:solidFill>
                  <a:schemeClr val="tx1"/>
                </a:solidFill>
                <a:effectLst/>
                <a:latin typeface="+mn-lt"/>
                <a:ea typeface="+mn-ea"/>
                <a:cs typeface="+mn-cs"/>
              </a:rPr>
              <a:t> statement:</a:t>
            </a:r>
          </a:p>
          <a:p>
            <a:r>
              <a:rPr lang="en-US" dirty="0" smtClean="0"/>
              <a:t>if </a:t>
            </a:r>
            <a:r>
              <a:rPr lang="en-US" dirty="0" err="1" smtClean="0"/>
              <a:t>true_or_false_condition</a:t>
            </a:r>
            <a:r>
              <a:rPr lang="en-US" dirty="0" smtClean="0"/>
              <a:t>: </a:t>
            </a:r>
            <a:r>
              <a:rPr lang="en-US" dirty="0" err="1" smtClean="0"/>
              <a:t>perform_if_condition_true</a:t>
            </a:r>
            <a:r>
              <a:rPr lang="en-US" dirty="0" smtClean="0"/>
              <a:t> else: </a:t>
            </a:r>
            <a:r>
              <a:rPr lang="en-US" dirty="0" err="1" smtClean="0"/>
              <a:t>perform_if_condition_false</a:t>
            </a:r>
            <a:r>
              <a:rPr lang="en-US" dirty="0" smtClean="0"/>
              <a:t/>
            </a:r>
            <a:br>
              <a:rPr lang="en-US" dirty="0" smtClean="0"/>
            </a:br>
            <a:r>
              <a:rPr lang="en-US" sz="1200" b="0" i="0" kern="1200" dirty="0" smtClean="0">
                <a:solidFill>
                  <a:schemeClr val="tx1"/>
                </a:solidFill>
                <a:effectLst/>
                <a:latin typeface="+mn-lt"/>
                <a:ea typeface="+mn-ea"/>
                <a:cs typeface="+mn-cs"/>
              </a:rPr>
              <a:t>Thus, there is a new word: else - this is a </a:t>
            </a:r>
            <a:r>
              <a:rPr lang="en-US" sz="1200" b="1" i="0" kern="1200" dirty="0" smtClean="0">
                <a:solidFill>
                  <a:schemeClr val="tx1"/>
                </a:solidFill>
                <a:effectLst/>
                <a:latin typeface="+mn-lt"/>
                <a:ea typeface="+mn-ea"/>
                <a:cs typeface="+mn-cs"/>
              </a:rPr>
              <a:t>keyword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part of the code which begins with else says what to do if the condition specified for the if is not met (note the </a:t>
            </a:r>
            <a:r>
              <a:rPr lang="en-US" sz="1200" b="1" i="0" kern="1200" dirty="0" smtClean="0">
                <a:solidFill>
                  <a:schemeClr val="tx1"/>
                </a:solidFill>
                <a:effectLst/>
                <a:latin typeface="+mn-lt"/>
                <a:ea typeface="+mn-ea"/>
                <a:cs typeface="+mn-cs"/>
              </a:rPr>
              <a:t>colon</a:t>
            </a:r>
            <a:r>
              <a:rPr lang="en-US" sz="1200" b="0" i="0" kern="1200" dirty="0" smtClean="0">
                <a:solidFill>
                  <a:schemeClr val="tx1"/>
                </a:solidFill>
                <a:effectLst/>
                <a:latin typeface="+mn-lt"/>
                <a:ea typeface="+mn-ea"/>
                <a:cs typeface="+mn-cs"/>
              </a:rPr>
              <a:t> after the word).</a:t>
            </a: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if-else</a:t>
            </a:r>
            <a:r>
              <a:rPr lang="en-US" sz="1200" b="0" i="0" kern="1200" dirty="0" smtClean="0">
                <a:solidFill>
                  <a:schemeClr val="tx1"/>
                </a:solidFill>
                <a:effectLst/>
                <a:latin typeface="+mn-lt"/>
                <a:ea typeface="+mn-ea"/>
                <a:cs typeface="+mn-cs"/>
              </a:rPr>
              <a:t> execution goes as follows:</a:t>
            </a:r>
          </a:p>
          <a:p>
            <a:r>
              <a:rPr lang="en-US" sz="1200" b="0" i="0" kern="1200" dirty="0" smtClean="0">
                <a:solidFill>
                  <a:schemeClr val="tx1"/>
                </a:solidFill>
                <a:effectLst/>
                <a:latin typeface="+mn-lt"/>
                <a:ea typeface="+mn-ea"/>
                <a:cs typeface="+mn-cs"/>
              </a:rPr>
              <a:t>if the condition evaluates to </a:t>
            </a:r>
            <a:r>
              <a:rPr lang="en-US" sz="1200" b="1" i="0" kern="1200" dirty="0" smtClean="0">
                <a:solidFill>
                  <a:schemeClr val="tx1"/>
                </a:solidFill>
                <a:effectLst/>
                <a:latin typeface="+mn-lt"/>
                <a:ea typeface="+mn-ea"/>
                <a:cs typeface="+mn-cs"/>
              </a:rPr>
              <a:t>True</a:t>
            </a:r>
            <a:r>
              <a:rPr lang="en-US" sz="1200" b="0" i="0" kern="1200" dirty="0" smtClean="0">
                <a:solidFill>
                  <a:schemeClr val="tx1"/>
                </a:solidFill>
                <a:effectLst/>
                <a:latin typeface="+mn-lt"/>
                <a:ea typeface="+mn-ea"/>
                <a:cs typeface="+mn-cs"/>
              </a:rPr>
              <a:t> (its value is not equal to zero), the </a:t>
            </a:r>
            <a:r>
              <a:rPr lang="en-US" sz="1200" b="0" i="0" kern="1200" dirty="0" err="1" smtClean="0">
                <a:solidFill>
                  <a:schemeClr val="tx1"/>
                </a:solidFill>
                <a:effectLst/>
                <a:latin typeface="+mn-lt"/>
                <a:ea typeface="+mn-ea"/>
                <a:cs typeface="+mn-cs"/>
              </a:rPr>
              <a:t>perform_if_condition_true</a:t>
            </a:r>
            <a:r>
              <a:rPr lang="en-US" sz="1200" b="0" i="0" kern="1200" dirty="0" smtClean="0">
                <a:solidFill>
                  <a:schemeClr val="tx1"/>
                </a:solidFill>
                <a:effectLst/>
                <a:latin typeface="+mn-lt"/>
                <a:ea typeface="+mn-ea"/>
                <a:cs typeface="+mn-cs"/>
              </a:rPr>
              <a:t> statement is executed, and the conditional statement comes to an end;</a:t>
            </a:r>
          </a:p>
          <a:p>
            <a:r>
              <a:rPr lang="en-US" sz="1200" b="0" i="0" kern="1200" dirty="0" smtClean="0">
                <a:solidFill>
                  <a:schemeClr val="tx1"/>
                </a:solidFill>
                <a:effectLst/>
                <a:latin typeface="+mn-lt"/>
                <a:ea typeface="+mn-ea"/>
                <a:cs typeface="+mn-cs"/>
              </a:rPr>
              <a:t>if the condition evaluates to </a:t>
            </a:r>
            <a:r>
              <a:rPr lang="en-US" sz="1200" b="1" i="0" kern="1200" dirty="0" smtClean="0">
                <a:solidFill>
                  <a:schemeClr val="tx1"/>
                </a:solidFill>
                <a:effectLst/>
                <a:latin typeface="+mn-lt"/>
                <a:ea typeface="+mn-ea"/>
                <a:cs typeface="+mn-cs"/>
              </a:rPr>
              <a:t>False</a:t>
            </a:r>
            <a:r>
              <a:rPr lang="en-US" sz="1200" b="0" i="0" kern="1200" dirty="0" smtClean="0">
                <a:solidFill>
                  <a:schemeClr val="tx1"/>
                </a:solidFill>
                <a:effectLst/>
                <a:latin typeface="+mn-lt"/>
                <a:ea typeface="+mn-ea"/>
                <a:cs typeface="+mn-cs"/>
              </a:rPr>
              <a:t> (it is equal to zero), the </a:t>
            </a:r>
            <a:r>
              <a:rPr lang="en-US" sz="1200" b="0" i="0" kern="1200" dirty="0" err="1" smtClean="0">
                <a:solidFill>
                  <a:schemeClr val="tx1"/>
                </a:solidFill>
                <a:effectLst/>
                <a:latin typeface="+mn-lt"/>
                <a:ea typeface="+mn-ea"/>
                <a:cs typeface="+mn-cs"/>
              </a:rPr>
              <a:t>perform_if_condition_false</a:t>
            </a:r>
            <a:r>
              <a:rPr lang="en-US" sz="1200" b="0" i="0" kern="1200" dirty="0" smtClean="0">
                <a:solidFill>
                  <a:schemeClr val="tx1"/>
                </a:solidFill>
                <a:effectLst/>
                <a:latin typeface="+mn-lt"/>
                <a:ea typeface="+mn-ea"/>
                <a:cs typeface="+mn-cs"/>
              </a:rPr>
              <a:t> statement is executed, and the conditional statement comes to an end.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13</a:t>
            </a:fld>
            <a:endParaRPr lang="en-US"/>
          </a:p>
        </p:txBody>
      </p:sp>
    </p:spTree>
    <p:extLst>
      <p:ext uri="{BB962C8B-B14F-4D97-AF65-F5344CB8AC3E}">
        <p14:creationId xmlns:p14="http://schemas.microsoft.com/office/powerpoint/2010/main" val="1016881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if-else statement: more conditional execution</a:t>
            </a:r>
          </a:p>
          <a:p>
            <a:r>
              <a:rPr lang="en-US" sz="1200" b="0" i="0" kern="1200" dirty="0" smtClean="0">
                <a:solidFill>
                  <a:schemeClr val="tx1"/>
                </a:solidFill>
                <a:effectLst/>
                <a:latin typeface="+mn-lt"/>
                <a:ea typeface="+mn-ea"/>
                <a:cs typeface="+mn-cs"/>
              </a:rPr>
              <a:t>By using this form of conditional statement, we can describe our plans as follows:</a:t>
            </a:r>
          </a:p>
          <a:p>
            <a:r>
              <a:rPr lang="en-US" dirty="0" smtClean="0"/>
              <a:t>if </a:t>
            </a:r>
            <a:r>
              <a:rPr lang="en-US" dirty="0" err="1" smtClean="0"/>
              <a:t>the_weather_is_good</a:t>
            </a:r>
            <a:r>
              <a:rPr lang="en-US" dirty="0" smtClean="0"/>
              <a:t>: </a:t>
            </a:r>
            <a:r>
              <a:rPr lang="en-US" dirty="0" err="1" smtClean="0"/>
              <a:t>go_for_a_walk</a:t>
            </a:r>
            <a:r>
              <a:rPr lang="en-US" dirty="0" smtClean="0"/>
              <a:t>() else: </a:t>
            </a:r>
            <a:r>
              <a:rPr lang="en-US" dirty="0" err="1" smtClean="0"/>
              <a:t>go_to_a_theater</a:t>
            </a:r>
            <a:r>
              <a:rPr lang="en-US" dirty="0" smtClean="0"/>
              <a:t>() </a:t>
            </a:r>
            <a:r>
              <a:rPr lang="en-US" dirty="0" err="1" smtClean="0"/>
              <a:t>have_lunch</a:t>
            </a:r>
            <a:r>
              <a:rPr lang="en-US" dirty="0" smtClean="0"/>
              <a:t>()</a:t>
            </a:r>
            <a:br>
              <a:rPr lang="en-US" dirty="0" smtClean="0"/>
            </a:br>
            <a:r>
              <a:rPr lang="en-US" sz="1200" b="0" i="0" kern="1200" dirty="0" smtClean="0">
                <a:solidFill>
                  <a:schemeClr val="tx1"/>
                </a:solidFill>
                <a:effectLst/>
                <a:latin typeface="+mn-lt"/>
                <a:ea typeface="+mn-ea"/>
                <a:cs typeface="+mn-cs"/>
              </a:rPr>
              <a:t>If the weather is good, we'll go for a walk. Otherwise, we'll go to a theatre. No matter if the weather is good or bad, we'll have lunch afterwards (after the walk or after going to the theatre).</a:t>
            </a:r>
          </a:p>
          <a:p>
            <a:r>
              <a:rPr lang="en-US" sz="1200" b="0" i="0" kern="1200" dirty="0" smtClean="0">
                <a:solidFill>
                  <a:schemeClr val="tx1"/>
                </a:solidFill>
                <a:effectLst/>
                <a:latin typeface="+mn-lt"/>
                <a:ea typeface="+mn-ea"/>
                <a:cs typeface="+mn-cs"/>
              </a:rPr>
              <a:t>Everything we've said about indentation works in the same manner inside </a:t>
            </a:r>
            <a:r>
              <a:rPr lang="en-US" sz="1200" b="1"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else</a:t>
            </a:r>
            <a:r>
              <a:rPr lang="en-US" sz="1200" b="1" i="0" kern="1200" dirty="0" smtClean="0">
                <a:solidFill>
                  <a:schemeClr val="tx1"/>
                </a:solidFill>
                <a:effectLst/>
                <a:latin typeface="+mn-lt"/>
                <a:ea typeface="+mn-ea"/>
                <a:cs typeface="+mn-cs"/>
              </a:rPr>
              <a:t> branch</a:t>
            </a:r>
            <a:r>
              <a:rPr lang="en-US" sz="1200" b="0" i="0" kern="1200" dirty="0" smtClean="0">
                <a:solidFill>
                  <a:schemeClr val="tx1"/>
                </a:solidFill>
                <a:effectLst/>
                <a:latin typeface="+mn-lt"/>
                <a:ea typeface="+mn-ea"/>
                <a:cs typeface="+mn-cs"/>
              </a:rPr>
              <a:t>:</a:t>
            </a:r>
          </a:p>
          <a:p>
            <a:r>
              <a:rPr lang="en-US" dirty="0" smtClean="0"/>
              <a:t>if </a:t>
            </a:r>
            <a:r>
              <a:rPr lang="en-US" dirty="0" err="1" smtClean="0"/>
              <a:t>the_weather_is_good</a:t>
            </a:r>
            <a:r>
              <a:rPr lang="en-US" dirty="0" smtClean="0"/>
              <a:t>: </a:t>
            </a:r>
            <a:r>
              <a:rPr lang="en-US" dirty="0" err="1" smtClean="0"/>
              <a:t>go_for_a_walk</a:t>
            </a:r>
            <a:r>
              <a:rPr lang="en-US" dirty="0" smtClean="0"/>
              <a:t>() </a:t>
            </a:r>
            <a:r>
              <a:rPr lang="en-US" dirty="0" err="1" smtClean="0"/>
              <a:t>have_fun</a:t>
            </a:r>
            <a:r>
              <a:rPr lang="en-US" dirty="0" smtClean="0"/>
              <a:t>() else: </a:t>
            </a:r>
            <a:r>
              <a:rPr lang="en-US" dirty="0" err="1" smtClean="0"/>
              <a:t>go_to_a_theater</a:t>
            </a:r>
            <a:r>
              <a:rPr lang="en-US" dirty="0" smtClean="0"/>
              <a:t>() </a:t>
            </a:r>
            <a:r>
              <a:rPr lang="en-US" dirty="0" err="1" smtClean="0"/>
              <a:t>enjoy_the_movie</a:t>
            </a:r>
            <a:r>
              <a:rPr lang="en-US" dirty="0" smtClean="0"/>
              <a:t>() </a:t>
            </a:r>
            <a:r>
              <a:rPr lang="en-US" dirty="0" err="1" smtClean="0"/>
              <a:t>have_lunch</a:t>
            </a:r>
            <a:r>
              <a:rPr lang="en-US" dirty="0" smtClean="0"/>
              <a:t>()</a:t>
            </a:r>
            <a:br>
              <a:rPr lang="en-US" dirty="0" smtClean="0"/>
            </a:br>
            <a:r>
              <a:rPr lang="en-US" sz="1200" b="1" i="0" kern="1200" dirty="0" smtClean="0">
                <a:solidFill>
                  <a:schemeClr val="tx1"/>
                </a:solidFill>
                <a:effectLst/>
                <a:latin typeface="+mn-lt"/>
                <a:ea typeface="+mn-ea"/>
                <a:cs typeface="+mn-cs"/>
              </a:rPr>
              <a:t>Nested if-else statements</a:t>
            </a:r>
          </a:p>
          <a:p>
            <a:r>
              <a:rPr lang="en-US" sz="1200" b="0" i="0" kern="1200" dirty="0" smtClean="0">
                <a:solidFill>
                  <a:schemeClr val="tx1"/>
                </a:solidFill>
                <a:effectLst/>
                <a:latin typeface="+mn-lt"/>
                <a:ea typeface="+mn-ea"/>
                <a:cs typeface="+mn-cs"/>
              </a:rPr>
              <a:t>Now let's discuss two special cases of the conditional statement.</a:t>
            </a:r>
          </a:p>
          <a:p>
            <a:r>
              <a:rPr lang="en-US" sz="1200" b="0" i="0" kern="1200" dirty="0" smtClean="0">
                <a:solidFill>
                  <a:schemeClr val="tx1"/>
                </a:solidFill>
                <a:effectLst/>
                <a:latin typeface="+mn-lt"/>
                <a:ea typeface="+mn-ea"/>
                <a:cs typeface="+mn-cs"/>
              </a:rPr>
              <a:t>First, consider the case where the </a:t>
            </a:r>
            <a:r>
              <a:rPr lang="en-US" sz="1200" b="1" i="0" kern="1200" dirty="0" smtClean="0">
                <a:solidFill>
                  <a:schemeClr val="tx1"/>
                </a:solidFill>
                <a:effectLst/>
                <a:latin typeface="+mn-lt"/>
                <a:ea typeface="+mn-ea"/>
                <a:cs typeface="+mn-cs"/>
              </a:rPr>
              <a:t>instruction placed after the if is another if</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Read what we have planned for this Sunday. If the weather is fine, we'll go for a walk. If we find a nice restaurant, we'll have lunch there. Otherwise, we'll eat a sandwich. If the weather is poor, we'll go to the theater. If there are no tickets, we'll go shopping in the nearest mall.</a:t>
            </a:r>
          </a:p>
          <a:p>
            <a:r>
              <a:rPr lang="en-US" sz="1200" b="0" i="0" kern="1200" dirty="0" smtClean="0">
                <a:solidFill>
                  <a:schemeClr val="tx1"/>
                </a:solidFill>
                <a:effectLst/>
                <a:latin typeface="+mn-lt"/>
                <a:ea typeface="+mn-ea"/>
                <a:cs typeface="+mn-cs"/>
              </a:rPr>
              <a:t>Let's write the same in Python. Consider carefully the code here:</a:t>
            </a:r>
          </a:p>
          <a:p>
            <a:r>
              <a:rPr lang="en-US" dirty="0" smtClean="0"/>
              <a:t>if </a:t>
            </a:r>
            <a:r>
              <a:rPr lang="en-US" dirty="0" err="1" smtClean="0"/>
              <a:t>the_weather_is_good</a:t>
            </a:r>
            <a:r>
              <a:rPr lang="en-US" dirty="0" smtClean="0"/>
              <a:t>: if </a:t>
            </a:r>
            <a:r>
              <a:rPr lang="en-US" dirty="0" err="1" smtClean="0"/>
              <a:t>nice_restaurant_is_found</a:t>
            </a:r>
            <a:r>
              <a:rPr lang="en-US" dirty="0" smtClean="0"/>
              <a:t>: </a:t>
            </a:r>
            <a:r>
              <a:rPr lang="en-US" dirty="0" err="1" smtClean="0"/>
              <a:t>have_lunch</a:t>
            </a:r>
            <a:r>
              <a:rPr lang="en-US" dirty="0" smtClean="0"/>
              <a:t>() else: </a:t>
            </a:r>
            <a:r>
              <a:rPr lang="en-US" dirty="0" err="1" smtClean="0"/>
              <a:t>eat_a_sandwich</a:t>
            </a:r>
            <a:r>
              <a:rPr lang="en-US" dirty="0" smtClean="0"/>
              <a:t>() else: if </a:t>
            </a:r>
            <a:r>
              <a:rPr lang="en-US" dirty="0" err="1" smtClean="0"/>
              <a:t>tickets_are_available</a:t>
            </a:r>
            <a:r>
              <a:rPr lang="en-US" dirty="0" smtClean="0"/>
              <a:t>: </a:t>
            </a:r>
            <a:r>
              <a:rPr lang="en-US" dirty="0" err="1" smtClean="0"/>
              <a:t>go_to_the_theater</a:t>
            </a:r>
            <a:r>
              <a:rPr lang="en-US" dirty="0" smtClean="0"/>
              <a:t>() else: </a:t>
            </a:r>
            <a:r>
              <a:rPr lang="en-US" dirty="0" err="1" smtClean="0"/>
              <a:t>go_shopping</a:t>
            </a:r>
            <a:r>
              <a:rPr lang="en-US" dirty="0" smtClean="0"/>
              <a:t>()</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14</a:t>
            </a:fld>
            <a:endParaRPr lang="en-US"/>
          </a:p>
        </p:txBody>
      </p:sp>
    </p:spTree>
    <p:extLst>
      <p:ext uri="{BB962C8B-B14F-4D97-AF65-F5344CB8AC3E}">
        <p14:creationId xmlns:p14="http://schemas.microsoft.com/office/powerpoint/2010/main" val="177724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are two important points:</a:t>
            </a:r>
          </a:p>
          <a:p>
            <a:r>
              <a:rPr lang="en-US" sz="1200" b="0" i="0" kern="1200" dirty="0" smtClean="0">
                <a:solidFill>
                  <a:schemeClr val="tx1"/>
                </a:solidFill>
                <a:effectLst/>
                <a:latin typeface="+mn-lt"/>
                <a:ea typeface="+mn-ea"/>
                <a:cs typeface="+mn-cs"/>
              </a:rPr>
              <a:t>this use of the if statement is known as </a:t>
            </a:r>
            <a:r>
              <a:rPr lang="en-US" sz="1200" b="1" i="0" kern="1200" dirty="0" smtClean="0">
                <a:solidFill>
                  <a:schemeClr val="tx1"/>
                </a:solidFill>
                <a:effectLst/>
                <a:latin typeface="+mn-lt"/>
                <a:ea typeface="+mn-ea"/>
                <a:cs typeface="+mn-cs"/>
              </a:rPr>
              <a:t>nesting</a:t>
            </a:r>
            <a:r>
              <a:rPr lang="en-US" sz="1200" b="0" i="0" kern="1200" dirty="0" smtClean="0">
                <a:solidFill>
                  <a:schemeClr val="tx1"/>
                </a:solidFill>
                <a:effectLst/>
                <a:latin typeface="+mn-lt"/>
                <a:ea typeface="+mn-ea"/>
                <a:cs typeface="+mn-cs"/>
              </a:rPr>
              <a:t>; remember that every else refers to the if which lies </a:t>
            </a:r>
            <a:r>
              <a:rPr lang="en-US" sz="1200" b="1" i="0" kern="1200" dirty="0" smtClean="0">
                <a:solidFill>
                  <a:schemeClr val="tx1"/>
                </a:solidFill>
                <a:effectLst/>
                <a:latin typeface="+mn-lt"/>
                <a:ea typeface="+mn-ea"/>
                <a:cs typeface="+mn-cs"/>
              </a:rPr>
              <a:t>at the same indentation level</a:t>
            </a:r>
            <a:r>
              <a:rPr lang="en-US" sz="1200" b="0" i="0" kern="1200" dirty="0" smtClean="0">
                <a:solidFill>
                  <a:schemeClr val="tx1"/>
                </a:solidFill>
                <a:effectLst/>
                <a:latin typeface="+mn-lt"/>
                <a:ea typeface="+mn-ea"/>
                <a:cs typeface="+mn-cs"/>
              </a:rPr>
              <a:t>; you need to know this to determine how the </a:t>
            </a:r>
            <a:r>
              <a:rPr lang="en-US" sz="1200" b="0" i="1" kern="1200" dirty="0" smtClean="0">
                <a:solidFill>
                  <a:schemeClr val="tx1"/>
                </a:solidFill>
                <a:effectLst/>
                <a:latin typeface="+mn-lt"/>
                <a:ea typeface="+mn-ea"/>
                <a:cs typeface="+mn-cs"/>
              </a:rPr>
              <a:t>if</a:t>
            </a:r>
            <a:r>
              <a:rPr lang="en-US" sz="1200" b="0" i="0" kern="1200" dirty="0" smtClean="0">
                <a:solidFill>
                  <a:schemeClr val="tx1"/>
                </a:solidFill>
                <a:effectLst/>
                <a:latin typeface="+mn-lt"/>
                <a:ea typeface="+mn-ea"/>
                <a:cs typeface="+mn-cs"/>
              </a:rPr>
              <a:t>s and </a:t>
            </a:r>
            <a:r>
              <a:rPr lang="en-US" sz="1200" b="0" i="1" kern="1200" dirty="0" err="1" smtClean="0">
                <a:solidFill>
                  <a:schemeClr val="tx1"/>
                </a:solidFill>
                <a:effectLst/>
                <a:latin typeface="+mn-lt"/>
                <a:ea typeface="+mn-ea"/>
                <a:cs typeface="+mn-cs"/>
              </a:rPr>
              <a:t>else</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pair up;</a:t>
            </a:r>
          </a:p>
          <a:p>
            <a:r>
              <a:rPr lang="en-US" sz="1200" b="0" i="0" kern="1200" dirty="0" smtClean="0">
                <a:solidFill>
                  <a:schemeClr val="tx1"/>
                </a:solidFill>
                <a:effectLst/>
                <a:latin typeface="+mn-lt"/>
                <a:ea typeface="+mn-ea"/>
                <a:cs typeface="+mn-cs"/>
              </a:rPr>
              <a:t>consider how the </a:t>
            </a:r>
            <a:r>
              <a:rPr lang="en-US" sz="1200" b="1" i="0" kern="1200" dirty="0" smtClean="0">
                <a:solidFill>
                  <a:schemeClr val="tx1"/>
                </a:solidFill>
                <a:effectLst/>
                <a:latin typeface="+mn-lt"/>
                <a:ea typeface="+mn-ea"/>
                <a:cs typeface="+mn-cs"/>
              </a:rPr>
              <a:t>indentation improves readability</a:t>
            </a:r>
            <a:r>
              <a:rPr lang="en-US" sz="1200" b="0" i="0" kern="1200" dirty="0" smtClean="0">
                <a:solidFill>
                  <a:schemeClr val="tx1"/>
                </a:solidFill>
                <a:effectLst/>
                <a:latin typeface="+mn-lt"/>
                <a:ea typeface="+mn-ea"/>
                <a:cs typeface="+mn-cs"/>
              </a:rPr>
              <a:t>, and makes the code easier to understand and trace.</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15</a:t>
            </a:fld>
            <a:endParaRPr lang="en-US"/>
          </a:p>
        </p:txBody>
      </p:sp>
    </p:spTree>
    <p:extLst>
      <p:ext uri="{BB962C8B-B14F-4D97-AF65-F5344CB8AC3E}">
        <p14:creationId xmlns:p14="http://schemas.microsoft.com/office/powerpoint/2010/main" val="3164432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elif</a:t>
            </a:r>
            <a:r>
              <a:rPr lang="en-US" sz="1200" b="1" i="0" kern="1200" dirty="0" smtClean="0">
                <a:solidFill>
                  <a:schemeClr val="tx1"/>
                </a:solidFill>
                <a:effectLst/>
                <a:latin typeface="+mn-lt"/>
                <a:ea typeface="+mn-ea"/>
                <a:cs typeface="+mn-cs"/>
              </a:rPr>
              <a:t> statement</a:t>
            </a:r>
          </a:p>
          <a:p>
            <a:r>
              <a:rPr lang="en-US" sz="1200" b="0" i="0" kern="1200" dirty="0" smtClean="0">
                <a:solidFill>
                  <a:schemeClr val="tx1"/>
                </a:solidFill>
                <a:effectLst/>
                <a:latin typeface="+mn-lt"/>
                <a:ea typeface="+mn-ea"/>
                <a:cs typeface="+mn-cs"/>
              </a:rPr>
              <a:t>The second special case introduces another new Python keyword: </a:t>
            </a:r>
            <a:r>
              <a:rPr lang="en-US" sz="1200" b="1" i="0" kern="1200" dirty="0" err="1" smtClean="0">
                <a:solidFill>
                  <a:schemeClr val="tx1"/>
                </a:solidFill>
                <a:effectLst/>
                <a:latin typeface="+mn-lt"/>
                <a:ea typeface="+mn-ea"/>
                <a:cs typeface="+mn-cs"/>
              </a:rPr>
              <a:t>elif</a:t>
            </a:r>
            <a:r>
              <a:rPr lang="en-US" sz="1200" b="0" i="0" kern="1200" dirty="0" smtClean="0">
                <a:solidFill>
                  <a:schemeClr val="tx1"/>
                </a:solidFill>
                <a:effectLst/>
                <a:latin typeface="+mn-lt"/>
                <a:ea typeface="+mn-ea"/>
                <a:cs typeface="+mn-cs"/>
              </a:rPr>
              <a:t>. As you probably suspect, it's a shorter form of </a:t>
            </a:r>
            <a:r>
              <a:rPr lang="en-US" sz="1200" b="1" i="0" kern="1200" dirty="0" smtClean="0">
                <a:solidFill>
                  <a:schemeClr val="tx1"/>
                </a:solidFill>
                <a:effectLst/>
                <a:latin typeface="+mn-lt"/>
                <a:ea typeface="+mn-ea"/>
                <a:cs typeface="+mn-cs"/>
              </a:rPr>
              <a:t>else if</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elif</a:t>
            </a:r>
            <a:r>
              <a:rPr lang="en-US" sz="1200" b="0" i="0" kern="1200" dirty="0" smtClean="0">
                <a:solidFill>
                  <a:schemeClr val="tx1"/>
                </a:solidFill>
                <a:effectLst/>
                <a:latin typeface="+mn-lt"/>
                <a:ea typeface="+mn-ea"/>
                <a:cs typeface="+mn-cs"/>
              </a:rPr>
              <a:t> is used to </a:t>
            </a:r>
            <a:r>
              <a:rPr lang="en-US" sz="1200" b="1" i="0" kern="1200" dirty="0" smtClean="0">
                <a:solidFill>
                  <a:schemeClr val="tx1"/>
                </a:solidFill>
                <a:effectLst/>
                <a:latin typeface="+mn-lt"/>
                <a:ea typeface="+mn-ea"/>
                <a:cs typeface="+mn-cs"/>
              </a:rPr>
              <a:t>check more than just one condition</a:t>
            </a:r>
            <a:r>
              <a:rPr lang="en-US" sz="1200" b="0" i="0" kern="1200" dirty="0" smtClean="0">
                <a:solidFill>
                  <a:schemeClr val="tx1"/>
                </a:solidFill>
                <a:effectLst/>
                <a:latin typeface="+mn-lt"/>
                <a:ea typeface="+mn-ea"/>
                <a:cs typeface="+mn-cs"/>
              </a:rPr>
              <a:t>, and to </a:t>
            </a:r>
            <a:r>
              <a:rPr lang="en-US" sz="1200" b="1" i="0" kern="1200" dirty="0" smtClean="0">
                <a:solidFill>
                  <a:schemeClr val="tx1"/>
                </a:solidFill>
                <a:effectLst/>
                <a:latin typeface="+mn-lt"/>
                <a:ea typeface="+mn-ea"/>
                <a:cs typeface="+mn-cs"/>
              </a:rPr>
              <a:t>stop</a:t>
            </a:r>
            <a:r>
              <a:rPr lang="en-US" sz="1200" b="0" i="0" kern="1200" dirty="0" smtClean="0">
                <a:solidFill>
                  <a:schemeClr val="tx1"/>
                </a:solidFill>
                <a:effectLst/>
                <a:latin typeface="+mn-lt"/>
                <a:ea typeface="+mn-ea"/>
                <a:cs typeface="+mn-cs"/>
              </a:rPr>
              <a:t> when the first statement which is true is found.</a:t>
            </a:r>
          </a:p>
          <a:p>
            <a:r>
              <a:rPr lang="en-US" sz="1200" b="0" i="0" kern="1200" dirty="0" smtClean="0">
                <a:solidFill>
                  <a:schemeClr val="tx1"/>
                </a:solidFill>
                <a:effectLst/>
                <a:latin typeface="+mn-lt"/>
                <a:ea typeface="+mn-ea"/>
                <a:cs typeface="+mn-cs"/>
              </a:rPr>
              <a:t>Our next example resembles nesting, but the similarities are very slight. Again, we'll change our plans and express them as follows: If the weather is fine, we'll go for a walk, otherwise if we get tickets, we'll go to the theater, otherwise if there are free tables at the restaurant, we'll go for lunch; if all else fails, we'll return home and play chess.</a:t>
            </a:r>
          </a:p>
          <a:p>
            <a:r>
              <a:rPr lang="en-US" sz="1200" b="0" i="0" kern="1200" dirty="0" smtClean="0">
                <a:solidFill>
                  <a:schemeClr val="tx1"/>
                </a:solidFill>
                <a:effectLst/>
                <a:latin typeface="+mn-lt"/>
                <a:ea typeface="+mn-ea"/>
                <a:cs typeface="+mn-cs"/>
              </a:rPr>
              <a:t>Have you noticed how many times we've used the word </a:t>
            </a:r>
            <a:r>
              <a:rPr lang="en-US" sz="1200" b="0" i="1" kern="1200" dirty="0" smtClean="0">
                <a:solidFill>
                  <a:schemeClr val="tx1"/>
                </a:solidFill>
                <a:effectLst/>
                <a:latin typeface="+mn-lt"/>
                <a:ea typeface="+mn-ea"/>
                <a:cs typeface="+mn-cs"/>
              </a:rPr>
              <a:t>otherwise</a:t>
            </a:r>
            <a:r>
              <a:rPr lang="en-US" sz="1200" b="0" i="0" kern="1200" dirty="0" smtClean="0">
                <a:solidFill>
                  <a:schemeClr val="tx1"/>
                </a:solidFill>
                <a:effectLst/>
                <a:latin typeface="+mn-lt"/>
                <a:ea typeface="+mn-ea"/>
                <a:cs typeface="+mn-cs"/>
              </a:rPr>
              <a:t>? This is the stage where the </a:t>
            </a:r>
            <a:r>
              <a:rPr lang="en-US" sz="1200" b="0" i="0" kern="1200" dirty="0" err="1" smtClean="0">
                <a:solidFill>
                  <a:schemeClr val="tx1"/>
                </a:solidFill>
                <a:effectLst/>
                <a:latin typeface="+mn-lt"/>
                <a:ea typeface="+mn-ea"/>
                <a:cs typeface="+mn-cs"/>
              </a:rPr>
              <a:t>elif</a:t>
            </a:r>
            <a:r>
              <a:rPr lang="en-US" sz="1200" b="0" i="0" kern="1200" dirty="0" smtClean="0">
                <a:solidFill>
                  <a:schemeClr val="tx1"/>
                </a:solidFill>
                <a:effectLst/>
                <a:latin typeface="+mn-lt"/>
                <a:ea typeface="+mn-ea"/>
                <a:cs typeface="+mn-cs"/>
              </a:rPr>
              <a:t> keyword plays its role.</a:t>
            </a:r>
          </a:p>
          <a:p>
            <a:r>
              <a:rPr lang="en-US" sz="1200" b="0" i="0" kern="1200" dirty="0" smtClean="0">
                <a:solidFill>
                  <a:schemeClr val="tx1"/>
                </a:solidFill>
                <a:effectLst/>
                <a:latin typeface="+mn-lt"/>
                <a:ea typeface="+mn-ea"/>
                <a:cs typeface="+mn-cs"/>
              </a:rPr>
              <a:t>Let's write the same scenario using Python:</a:t>
            </a:r>
          </a:p>
          <a:p>
            <a:r>
              <a:rPr lang="en-US" dirty="0" smtClean="0"/>
              <a:t>if </a:t>
            </a:r>
            <a:r>
              <a:rPr lang="en-US" dirty="0" err="1" smtClean="0"/>
              <a:t>the_weather_is_good</a:t>
            </a:r>
            <a:r>
              <a:rPr lang="en-US" dirty="0" smtClean="0"/>
              <a:t> </a:t>
            </a:r>
            <a:r>
              <a:rPr lang="en-US" dirty="0" err="1" smtClean="0"/>
              <a:t>go_for_a_walk</a:t>
            </a:r>
            <a:r>
              <a:rPr lang="en-US" dirty="0" smtClean="0"/>
              <a:t>() </a:t>
            </a:r>
            <a:r>
              <a:rPr lang="en-US" dirty="0" err="1" smtClean="0"/>
              <a:t>elif</a:t>
            </a:r>
            <a:r>
              <a:rPr lang="en-US" dirty="0" smtClean="0"/>
              <a:t> </a:t>
            </a:r>
            <a:r>
              <a:rPr lang="en-US" dirty="0" err="1" smtClean="0"/>
              <a:t>tickets_are_available</a:t>
            </a:r>
            <a:r>
              <a:rPr lang="en-US" dirty="0" smtClean="0"/>
              <a:t>: </a:t>
            </a:r>
            <a:r>
              <a:rPr lang="en-US" dirty="0" err="1" smtClean="0"/>
              <a:t>go_to_the_theater</a:t>
            </a:r>
            <a:r>
              <a:rPr lang="en-US" dirty="0" smtClean="0"/>
              <a:t>() </a:t>
            </a:r>
            <a:r>
              <a:rPr lang="en-US" dirty="0" err="1" smtClean="0"/>
              <a:t>elif</a:t>
            </a:r>
            <a:r>
              <a:rPr lang="en-US" dirty="0" smtClean="0"/>
              <a:t> </a:t>
            </a:r>
            <a:r>
              <a:rPr lang="en-US" dirty="0" err="1" smtClean="0"/>
              <a:t>table_is_available</a:t>
            </a:r>
            <a:r>
              <a:rPr lang="en-US" dirty="0" smtClean="0"/>
              <a:t>: </a:t>
            </a:r>
            <a:r>
              <a:rPr lang="en-US" dirty="0" err="1" smtClean="0"/>
              <a:t>go_for_lunch</a:t>
            </a:r>
            <a:r>
              <a:rPr lang="en-US" dirty="0" smtClean="0"/>
              <a:t>() else: </a:t>
            </a:r>
            <a:r>
              <a:rPr lang="en-US" dirty="0" err="1" smtClean="0"/>
              <a:t>play_chess_at_home</a:t>
            </a:r>
            <a:r>
              <a:rPr lang="en-US" dirty="0" smtClean="0"/>
              <a:t>()</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16</a:t>
            </a:fld>
            <a:endParaRPr lang="en-US"/>
          </a:p>
        </p:txBody>
      </p:sp>
    </p:spTree>
    <p:extLst>
      <p:ext uri="{BB962C8B-B14F-4D97-AF65-F5344CB8AC3E}">
        <p14:creationId xmlns:p14="http://schemas.microsoft.com/office/powerpoint/2010/main" val="3166943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Notice again how the indentation improves the readability of the code.</a:t>
            </a:r>
          </a:p>
          <a:p>
            <a:r>
              <a:rPr lang="en-US" sz="1200" b="0" i="0" kern="1200" dirty="0" smtClean="0">
                <a:solidFill>
                  <a:schemeClr val="tx1"/>
                </a:solidFill>
                <a:effectLst/>
                <a:latin typeface="+mn-lt"/>
                <a:ea typeface="+mn-ea"/>
                <a:cs typeface="+mn-cs"/>
              </a:rPr>
              <a:t>Some additional attention has to be paid in this case:</a:t>
            </a:r>
          </a:p>
          <a:p>
            <a:r>
              <a:rPr lang="en-US" dirty="0" smtClean="0"/>
              <a:t/>
            </a:r>
            <a:br>
              <a:rPr lang="en-US" dirty="0" smtClean="0"/>
            </a:br>
            <a:r>
              <a:rPr lang="en-US" sz="1200" b="0" i="0" kern="1200" dirty="0" smtClean="0">
                <a:solidFill>
                  <a:schemeClr val="tx1"/>
                </a:solidFill>
                <a:effectLst/>
                <a:latin typeface="+mn-lt"/>
                <a:ea typeface="+mn-ea"/>
                <a:cs typeface="+mn-cs"/>
              </a:rPr>
              <a:t>This may sound a little puzzling, but hopefully some simple examples will help shed more light.</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17</a:t>
            </a:fld>
            <a:endParaRPr lang="en-US"/>
          </a:p>
        </p:txBody>
      </p:sp>
    </p:spTree>
    <p:extLst>
      <p:ext uri="{BB962C8B-B14F-4D97-AF65-F5344CB8AC3E}">
        <p14:creationId xmlns:p14="http://schemas.microsoft.com/office/powerpoint/2010/main" val="4066721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Analyzing code samples</a:t>
            </a:r>
          </a:p>
          <a:p>
            <a:r>
              <a:rPr lang="en-US" sz="1200" b="0" i="0" kern="1200" dirty="0" smtClean="0">
                <a:solidFill>
                  <a:schemeClr val="tx1"/>
                </a:solidFill>
                <a:effectLst/>
                <a:latin typeface="+mn-lt"/>
                <a:ea typeface="+mn-ea"/>
                <a:cs typeface="+mn-cs"/>
              </a:rPr>
              <a:t>Now we're going to show you some simple yet complete programs. We won't explain them in detail, because we consider the comments (and the variable names) inside the code to be sufficient guides.</a:t>
            </a:r>
          </a:p>
          <a:p>
            <a:r>
              <a:rPr lang="en-US" sz="1200" b="0" i="0" kern="1200" dirty="0" smtClean="0">
                <a:solidFill>
                  <a:schemeClr val="tx1"/>
                </a:solidFill>
                <a:effectLst/>
                <a:latin typeface="+mn-lt"/>
                <a:ea typeface="+mn-ea"/>
                <a:cs typeface="+mn-cs"/>
              </a:rPr>
              <a:t>All the programs solve the same problem - they </a:t>
            </a:r>
            <a:r>
              <a:rPr lang="en-US" sz="1200" b="1" i="0" kern="1200" dirty="0" smtClean="0">
                <a:solidFill>
                  <a:schemeClr val="tx1"/>
                </a:solidFill>
                <a:effectLst/>
                <a:latin typeface="+mn-lt"/>
                <a:ea typeface="+mn-ea"/>
                <a:cs typeface="+mn-cs"/>
              </a:rPr>
              <a:t>find the largest of several numbers and print it out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18</a:t>
            </a:fld>
            <a:endParaRPr lang="en-US"/>
          </a:p>
        </p:txBody>
      </p:sp>
    </p:spTree>
    <p:extLst>
      <p:ext uri="{BB962C8B-B14F-4D97-AF65-F5344CB8AC3E}">
        <p14:creationId xmlns:p14="http://schemas.microsoft.com/office/powerpoint/2010/main" val="1326296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we're going to show you one intriguing fact. Python has an interesting feature, look at the code below:</a:t>
            </a:r>
          </a:p>
          <a:p>
            <a:r>
              <a:rPr lang="en-US" sz="1200" b="0" i="0" kern="1200" dirty="0" smtClean="0">
                <a:solidFill>
                  <a:schemeClr val="tx1"/>
                </a:solidFill>
                <a:effectLst/>
                <a:latin typeface="+mn-lt"/>
                <a:ea typeface="+mn-ea"/>
                <a:cs typeface="+mn-cs"/>
              </a:rPr>
              <a:t>Note: if any of the </a:t>
            </a:r>
            <a:r>
              <a:rPr lang="en-US" sz="1200" b="0" i="1" kern="1200" dirty="0" smtClean="0">
                <a:solidFill>
                  <a:schemeClr val="tx1"/>
                </a:solidFill>
                <a:effectLst/>
                <a:latin typeface="+mn-lt"/>
                <a:ea typeface="+mn-ea"/>
                <a:cs typeface="+mn-cs"/>
              </a:rPr>
              <a:t>if-</a:t>
            </a:r>
            <a:r>
              <a:rPr lang="en-US" sz="1200" b="0" i="1" kern="1200" dirty="0" err="1" smtClean="0">
                <a:solidFill>
                  <a:schemeClr val="tx1"/>
                </a:solidFill>
                <a:effectLst/>
                <a:latin typeface="+mn-lt"/>
                <a:ea typeface="+mn-ea"/>
                <a:cs typeface="+mn-cs"/>
              </a:rPr>
              <a:t>elif</a:t>
            </a:r>
            <a:r>
              <a:rPr lang="en-US" sz="1200" b="0" i="1" kern="1200" dirty="0" smtClean="0">
                <a:solidFill>
                  <a:schemeClr val="tx1"/>
                </a:solidFill>
                <a:effectLst/>
                <a:latin typeface="+mn-lt"/>
                <a:ea typeface="+mn-ea"/>
                <a:cs typeface="+mn-cs"/>
              </a:rPr>
              <a:t>-else</a:t>
            </a:r>
            <a:r>
              <a:rPr lang="en-US" sz="1200" b="0" i="0" kern="1200" dirty="0" smtClean="0">
                <a:solidFill>
                  <a:schemeClr val="tx1"/>
                </a:solidFill>
                <a:effectLst/>
                <a:latin typeface="+mn-lt"/>
                <a:ea typeface="+mn-ea"/>
                <a:cs typeface="+mn-cs"/>
              </a:rPr>
              <a:t> branches contains just one instruction, you may code it in a more comprehensive form (you don't need to make an indented line after the keyword, but just continue the line after the colon).</a:t>
            </a:r>
          </a:p>
          <a:p>
            <a:r>
              <a:rPr lang="en-US" sz="1200" b="0" i="0" kern="1200" dirty="0" smtClean="0">
                <a:solidFill>
                  <a:schemeClr val="tx1"/>
                </a:solidFill>
                <a:effectLst/>
                <a:latin typeface="+mn-lt"/>
                <a:ea typeface="+mn-ea"/>
                <a:cs typeface="+mn-cs"/>
              </a:rPr>
              <a:t>This style, however, may be misleading, and we're not going to use it in our future programs, but it's definitely worth knowing if you want to read and understand someone else's programs.</a:t>
            </a:r>
          </a:p>
          <a:p>
            <a:r>
              <a:rPr lang="en-US" sz="1200" b="0" i="0" kern="1200" dirty="0" smtClean="0">
                <a:solidFill>
                  <a:schemeClr val="tx1"/>
                </a:solidFill>
                <a:effectLst/>
                <a:latin typeface="+mn-lt"/>
                <a:ea typeface="+mn-ea"/>
                <a:cs typeface="+mn-cs"/>
              </a:rPr>
              <a:t>There are no other differences in the code.</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19</a:t>
            </a:fld>
            <a:endParaRPr lang="en-US"/>
          </a:p>
        </p:txBody>
      </p:sp>
    </p:spTree>
    <p:extLst>
      <p:ext uri="{BB962C8B-B14F-4D97-AF65-F5344CB8AC3E}">
        <p14:creationId xmlns:p14="http://schemas.microsoft.com/office/powerpoint/2010/main" val="2108016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Example 3:</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It's time to complicate the code - let's find the largest of three numbers. Will it enlarge the code? A bit.</a:t>
            </a:r>
          </a:p>
          <a:p>
            <a:r>
              <a:rPr lang="en-US" sz="1200" b="0" i="0" kern="1200" dirty="0" smtClean="0">
                <a:solidFill>
                  <a:schemeClr val="tx1"/>
                </a:solidFill>
                <a:effectLst/>
                <a:latin typeface="+mn-lt"/>
                <a:ea typeface="+mn-ea"/>
                <a:cs typeface="+mn-cs"/>
              </a:rPr>
              <a:t>We assume that the first value is the largest. Then we verify this hypothesis with the two remaining values.</a:t>
            </a:r>
          </a:p>
          <a:p>
            <a:r>
              <a:rPr lang="en-US" sz="1200" b="0" i="0" kern="1200" dirty="0" smtClean="0">
                <a:solidFill>
                  <a:schemeClr val="tx1"/>
                </a:solidFill>
                <a:effectLst/>
                <a:latin typeface="+mn-lt"/>
                <a:ea typeface="+mn-ea"/>
                <a:cs typeface="+mn-cs"/>
              </a:rPr>
              <a:t>Look at the code below:</a:t>
            </a:r>
          </a:p>
          <a:p>
            <a:r>
              <a:rPr lang="en-US" dirty="0" smtClean="0"/>
              <a:t># read three numbers number1 = </a:t>
            </a:r>
            <a:r>
              <a:rPr lang="en-US" dirty="0" err="1" smtClean="0"/>
              <a:t>int</a:t>
            </a:r>
            <a:r>
              <a:rPr lang="en-US" dirty="0" smtClean="0"/>
              <a:t>(input("Enter the first number: ")) number2 = </a:t>
            </a:r>
            <a:r>
              <a:rPr lang="en-US" dirty="0" err="1" smtClean="0"/>
              <a:t>int</a:t>
            </a:r>
            <a:r>
              <a:rPr lang="en-US" dirty="0" smtClean="0"/>
              <a:t>(input("Enter the second number: ")) number3 = </a:t>
            </a:r>
            <a:r>
              <a:rPr lang="en-US" dirty="0" err="1" smtClean="0"/>
              <a:t>int</a:t>
            </a:r>
            <a:r>
              <a:rPr lang="en-US" dirty="0" smtClean="0"/>
              <a:t>(input("Enter the third number: ")) # We temporarily assume that the first number # is the largest one. # We will verify this soon. </a:t>
            </a:r>
            <a:r>
              <a:rPr lang="en-US" dirty="0" err="1" smtClean="0"/>
              <a:t>largest_number</a:t>
            </a:r>
            <a:r>
              <a:rPr lang="en-US" dirty="0" smtClean="0"/>
              <a:t> = number1 # we check if the second number is larger than current </a:t>
            </a:r>
            <a:r>
              <a:rPr lang="en-US" dirty="0" err="1" smtClean="0"/>
              <a:t>largest_number</a:t>
            </a:r>
            <a:r>
              <a:rPr lang="en-US" dirty="0" smtClean="0"/>
              <a:t> # and update </a:t>
            </a:r>
            <a:r>
              <a:rPr lang="en-US" dirty="0" err="1" smtClean="0"/>
              <a:t>largest_number</a:t>
            </a:r>
            <a:r>
              <a:rPr lang="en-US" dirty="0" smtClean="0"/>
              <a:t> if needed if number2 &gt; </a:t>
            </a:r>
            <a:r>
              <a:rPr lang="en-US" dirty="0" err="1" smtClean="0"/>
              <a:t>largest_number</a:t>
            </a:r>
            <a:r>
              <a:rPr lang="en-US" dirty="0" smtClean="0"/>
              <a:t>: </a:t>
            </a:r>
            <a:r>
              <a:rPr lang="en-US" dirty="0" err="1" smtClean="0"/>
              <a:t>largest_number</a:t>
            </a:r>
            <a:r>
              <a:rPr lang="en-US" dirty="0" smtClean="0"/>
              <a:t> = number2 # we check if the third number is larger than current </a:t>
            </a:r>
            <a:r>
              <a:rPr lang="en-US" dirty="0" err="1" smtClean="0"/>
              <a:t>largest_number</a:t>
            </a:r>
            <a:r>
              <a:rPr lang="en-US" dirty="0" smtClean="0"/>
              <a:t> # and update </a:t>
            </a:r>
            <a:r>
              <a:rPr lang="en-US" dirty="0" err="1" smtClean="0"/>
              <a:t>largest_number</a:t>
            </a:r>
            <a:r>
              <a:rPr lang="en-US" dirty="0" smtClean="0"/>
              <a:t> if needed if number3 &gt; </a:t>
            </a:r>
            <a:r>
              <a:rPr lang="en-US" dirty="0" err="1" smtClean="0"/>
              <a:t>largest_number</a:t>
            </a:r>
            <a:r>
              <a:rPr lang="en-US" dirty="0" smtClean="0"/>
              <a:t>: </a:t>
            </a:r>
            <a:r>
              <a:rPr lang="en-US" dirty="0" err="1" smtClean="0"/>
              <a:t>largest_number</a:t>
            </a:r>
            <a:r>
              <a:rPr lang="en-US" dirty="0" smtClean="0"/>
              <a:t> = number3 # print the result print("The largest number is:", </a:t>
            </a:r>
            <a:r>
              <a:rPr lang="en-US" dirty="0" err="1" smtClean="0"/>
              <a:t>largest_number</a:t>
            </a:r>
            <a:r>
              <a:rPr lang="en-US" dirty="0" smtClean="0"/>
              <a:t>)</a:t>
            </a:r>
            <a:br>
              <a:rPr lang="en-US" dirty="0" smtClean="0"/>
            </a:br>
            <a:r>
              <a:rPr lang="en-US" sz="1200" b="0" i="0" kern="1200" dirty="0" smtClean="0">
                <a:solidFill>
                  <a:schemeClr val="tx1"/>
                </a:solidFill>
                <a:effectLst/>
                <a:latin typeface="+mn-lt"/>
                <a:ea typeface="+mn-ea"/>
                <a:cs typeface="+mn-cs"/>
              </a:rPr>
              <a:t>This method is significantly simpler than trying to find the largest number all at once, by comparing all possible pairs of numbers (i.e., first with second, second with third, third with first). Try to rebuild the code for yourself.</a:t>
            </a:r>
          </a:p>
          <a:p>
            <a:endParaRPr lang="en-US" dirty="0" smtClean="0"/>
          </a:p>
          <a:p>
            <a:endParaRPr lang="en-US" dirty="0" smtClean="0"/>
          </a:p>
          <a:p>
            <a:r>
              <a:rPr lang="en-US" sz="1200" b="0" i="0" kern="1200" dirty="0" err="1" smtClean="0">
                <a:solidFill>
                  <a:schemeClr val="tx1"/>
                </a:solidFill>
                <a:effectLst/>
                <a:latin typeface="+mn-lt"/>
                <a:ea typeface="+mn-ea"/>
                <a:cs typeface="+mn-cs"/>
              </a:rPr>
              <a:t>largest_number</a:t>
            </a:r>
            <a:r>
              <a:rPr lang="en-US" sz="1200" b="0" i="0" kern="1200" dirty="0" smtClean="0">
                <a:solidFill>
                  <a:schemeClr val="tx1"/>
                </a:solidFill>
                <a:effectLst/>
                <a:latin typeface="+mn-lt"/>
                <a:ea typeface="+mn-ea"/>
                <a:cs typeface="+mn-cs"/>
              </a:rPr>
              <a:t> = </a:t>
            </a:r>
            <a:r>
              <a:rPr lang="en-US" dirty="0" smtClean="0"/>
              <a:t>max</a:t>
            </a:r>
            <a:r>
              <a:rPr lang="en-US" sz="1200" b="0" i="0" kern="1200" dirty="0" smtClean="0">
                <a:solidFill>
                  <a:schemeClr val="tx1"/>
                </a:solidFill>
                <a:effectLst/>
                <a:latin typeface="+mn-lt"/>
                <a:ea typeface="+mn-ea"/>
                <a:cs typeface="+mn-cs"/>
              </a:rPr>
              <a:t>(number1, number2, number3)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20</a:t>
            </a:fld>
            <a:endParaRPr lang="en-US"/>
          </a:p>
        </p:txBody>
      </p:sp>
    </p:spTree>
    <p:extLst>
      <p:ext uri="{BB962C8B-B14F-4D97-AF65-F5344CB8AC3E}">
        <p14:creationId xmlns:p14="http://schemas.microsoft.com/office/powerpoint/2010/main" val="768253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rPr>
              <a:t>LAB</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Estimated time</a:t>
            </a:r>
          </a:p>
          <a:p>
            <a:r>
              <a:rPr lang="en-US" sz="1200" b="0" i="0" kern="1200" dirty="0" smtClean="0">
                <a:solidFill>
                  <a:schemeClr val="tx1"/>
                </a:solidFill>
                <a:effectLst/>
                <a:latin typeface="+mn-lt"/>
                <a:ea typeface="+mn-ea"/>
                <a:cs typeface="+mn-cs"/>
              </a:rPr>
              <a:t>5-10 minutes</a:t>
            </a:r>
          </a:p>
          <a:p>
            <a:r>
              <a:rPr lang="en-US" sz="1200" b="1" i="0" kern="1200" dirty="0" smtClean="0">
                <a:solidFill>
                  <a:schemeClr val="tx1"/>
                </a:solidFill>
                <a:effectLst/>
                <a:latin typeface="+mn-lt"/>
                <a:ea typeface="+mn-ea"/>
                <a:cs typeface="+mn-cs"/>
              </a:rPr>
              <a:t>Level of difficulty</a:t>
            </a:r>
          </a:p>
          <a:p>
            <a:r>
              <a:rPr lang="en-US" sz="1200" b="0" i="0" kern="1200" dirty="0" smtClean="0">
                <a:solidFill>
                  <a:schemeClr val="tx1"/>
                </a:solidFill>
                <a:effectLst/>
                <a:latin typeface="+mn-lt"/>
                <a:ea typeface="+mn-ea"/>
                <a:cs typeface="+mn-cs"/>
              </a:rPr>
              <a:t>Easy</a:t>
            </a:r>
          </a:p>
          <a:p>
            <a:r>
              <a:rPr lang="en-US" sz="1200" b="1" i="0" kern="1200" dirty="0" smtClean="0">
                <a:solidFill>
                  <a:schemeClr val="tx1"/>
                </a:solidFill>
                <a:effectLst/>
                <a:latin typeface="+mn-lt"/>
                <a:ea typeface="+mn-ea"/>
                <a:cs typeface="+mn-cs"/>
              </a:rPr>
              <a:t>Objectives</a:t>
            </a:r>
          </a:p>
          <a:p>
            <a:r>
              <a:rPr lang="en-US" sz="1200" b="0" i="0" kern="1200" dirty="0" smtClean="0">
                <a:solidFill>
                  <a:schemeClr val="tx1"/>
                </a:solidFill>
                <a:effectLst/>
                <a:latin typeface="+mn-lt"/>
                <a:ea typeface="+mn-ea"/>
                <a:cs typeface="+mn-cs"/>
              </a:rPr>
              <a:t>becoming familiar with the </a:t>
            </a:r>
            <a:r>
              <a:rPr lang="en-US" sz="1200" b="0" i="0" kern="1200" dirty="0" err="1"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input() function;</a:t>
            </a:r>
          </a:p>
          <a:p>
            <a:r>
              <a:rPr lang="en-US" sz="1200" b="0" i="0" kern="1200" dirty="0" smtClean="0">
                <a:solidFill>
                  <a:schemeClr val="tx1"/>
                </a:solidFill>
                <a:effectLst/>
                <a:latin typeface="+mn-lt"/>
                <a:ea typeface="+mn-ea"/>
                <a:cs typeface="+mn-cs"/>
              </a:rPr>
              <a:t>becoming familiar with comparison operators in Python;</a:t>
            </a:r>
          </a:p>
          <a:p>
            <a:r>
              <a:rPr lang="en-US" sz="1200" b="0" i="0" kern="1200" dirty="0" smtClean="0">
                <a:solidFill>
                  <a:schemeClr val="tx1"/>
                </a:solidFill>
                <a:effectLst/>
                <a:latin typeface="+mn-lt"/>
                <a:ea typeface="+mn-ea"/>
                <a:cs typeface="+mn-cs"/>
              </a:rPr>
              <a:t>becoming familiar with the concept of conditional execution.</a:t>
            </a:r>
          </a:p>
          <a:p>
            <a:r>
              <a:rPr lang="en-US" sz="1200" b="1" i="0" kern="1200" dirty="0" smtClean="0">
                <a:solidFill>
                  <a:schemeClr val="tx1"/>
                </a:solidFill>
                <a:effectLst/>
                <a:latin typeface="+mn-lt"/>
                <a:ea typeface="+mn-ea"/>
                <a:cs typeface="+mn-cs"/>
              </a:rPr>
              <a:t>Scenario</a:t>
            </a:r>
          </a:p>
          <a:p>
            <a:r>
              <a:rPr lang="en-US" sz="1200" b="0" i="0" u="none" strike="noStrike" kern="1200" dirty="0" err="1" smtClean="0">
                <a:solidFill>
                  <a:schemeClr val="tx1"/>
                </a:solidFill>
                <a:effectLst/>
                <a:latin typeface="+mn-lt"/>
                <a:ea typeface="+mn-ea"/>
                <a:cs typeface="+mn-cs"/>
                <a:hlinkClick r:id="rId3"/>
              </a:rPr>
              <a:t>Spathiphyllum</a:t>
            </a:r>
            <a:r>
              <a:rPr lang="en-US" sz="1200" b="0" i="0" kern="1200" dirty="0" smtClean="0">
                <a:solidFill>
                  <a:schemeClr val="tx1"/>
                </a:solidFill>
                <a:effectLst/>
                <a:latin typeface="+mn-lt"/>
                <a:ea typeface="+mn-ea"/>
                <a:cs typeface="+mn-cs"/>
              </a:rPr>
              <a:t>, more commonly known as a peace lily or white sail plant, is one of the most popular indoor houseplants that filters out harmful toxins from the air. Some of the toxins that it neutralizes include benzene, formaldehyde, and ammonia.</a:t>
            </a:r>
          </a:p>
          <a:p>
            <a:r>
              <a:rPr lang="en-US" sz="1200" b="0" i="0" kern="1200" dirty="0" smtClean="0">
                <a:solidFill>
                  <a:schemeClr val="tx1"/>
                </a:solidFill>
                <a:effectLst/>
                <a:latin typeface="+mn-lt"/>
                <a:ea typeface="+mn-ea"/>
                <a:cs typeface="+mn-cs"/>
              </a:rPr>
              <a:t>Imagine that your computer program loves these plants. Whenever it receives an input in the form of the word </a:t>
            </a:r>
            <a:r>
              <a:rPr lang="en-US" sz="1200" b="0" i="0" kern="1200" dirty="0" err="1" smtClean="0">
                <a:solidFill>
                  <a:schemeClr val="tx1"/>
                </a:solidFill>
                <a:effectLst/>
                <a:latin typeface="+mn-lt"/>
                <a:ea typeface="+mn-ea"/>
                <a:cs typeface="+mn-cs"/>
              </a:rPr>
              <a:t>Spathiphyllum</a:t>
            </a:r>
            <a:r>
              <a:rPr lang="en-US" sz="1200" b="0" i="0" kern="1200" dirty="0" smtClean="0">
                <a:solidFill>
                  <a:schemeClr val="tx1"/>
                </a:solidFill>
                <a:effectLst/>
                <a:latin typeface="+mn-lt"/>
                <a:ea typeface="+mn-ea"/>
                <a:cs typeface="+mn-cs"/>
              </a:rPr>
              <a:t>, it involuntarily shouts to the console the following string: "</a:t>
            </a:r>
            <a:r>
              <a:rPr lang="en-US" sz="1200" b="0" i="0" kern="1200" dirty="0" err="1" smtClean="0">
                <a:solidFill>
                  <a:schemeClr val="tx1"/>
                </a:solidFill>
                <a:effectLst/>
                <a:latin typeface="+mn-lt"/>
                <a:ea typeface="+mn-ea"/>
                <a:cs typeface="+mn-cs"/>
              </a:rPr>
              <a:t>Spathiphyllum</a:t>
            </a:r>
            <a:r>
              <a:rPr lang="en-US" sz="1200" b="0" i="0" kern="1200" dirty="0" smtClean="0">
                <a:solidFill>
                  <a:schemeClr val="tx1"/>
                </a:solidFill>
                <a:effectLst/>
                <a:latin typeface="+mn-lt"/>
                <a:ea typeface="+mn-ea"/>
                <a:cs typeface="+mn-cs"/>
              </a:rPr>
              <a:t> is the best plant ever!"</a:t>
            </a:r>
          </a:p>
          <a:p>
            <a:r>
              <a:rPr lang="en-US" dirty="0" smtClean="0"/>
              <a:t/>
            </a:r>
            <a:br>
              <a:rPr lang="en-US" dirty="0" smtClean="0"/>
            </a:br>
            <a:r>
              <a:rPr lang="en-US" sz="1200" b="0" i="0" kern="1200" dirty="0" smtClean="0">
                <a:solidFill>
                  <a:schemeClr val="tx1"/>
                </a:solidFill>
                <a:effectLst/>
                <a:latin typeface="+mn-lt"/>
                <a:ea typeface="+mn-ea"/>
                <a:cs typeface="+mn-cs"/>
              </a:rPr>
              <a:t>Write a program that utilizes the concept of conditional execution, takes a string as input, and:</a:t>
            </a:r>
          </a:p>
          <a:p>
            <a:r>
              <a:rPr lang="en-US" sz="1200" b="0" i="0" kern="1200" dirty="0" smtClean="0">
                <a:solidFill>
                  <a:schemeClr val="tx1"/>
                </a:solidFill>
                <a:effectLst/>
                <a:latin typeface="+mn-lt"/>
                <a:ea typeface="+mn-ea"/>
                <a:cs typeface="+mn-cs"/>
              </a:rPr>
              <a:t>prints the sentence "Yes - </a:t>
            </a:r>
            <a:r>
              <a:rPr lang="en-US" sz="1200" b="0" i="0" kern="1200" dirty="0" err="1" smtClean="0">
                <a:solidFill>
                  <a:schemeClr val="tx1"/>
                </a:solidFill>
                <a:effectLst/>
                <a:latin typeface="+mn-lt"/>
                <a:ea typeface="+mn-ea"/>
                <a:cs typeface="+mn-cs"/>
              </a:rPr>
              <a:t>Spathiphyllum</a:t>
            </a:r>
            <a:r>
              <a:rPr lang="en-US" sz="1200" b="0" i="0" kern="1200" dirty="0" smtClean="0">
                <a:solidFill>
                  <a:schemeClr val="tx1"/>
                </a:solidFill>
                <a:effectLst/>
                <a:latin typeface="+mn-lt"/>
                <a:ea typeface="+mn-ea"/>
                <a:cs typeface="+mn-cs"/>
              </a:rPr>
              <a:t> is the best plant ever!" to the screen if the inputted string is "</a:t>
            </a:r>
            <a:r>
              <a:rPr lang="en-US" sz="1200" b="0" i="0" kern="1200" dirty="0" err="1" smtClean="0">
                <a:solidFill>
                  <a:schemeClr val="tx1"/>
                </a:solidFill>
                <a:effectLst/>
                <a:latin typeface="+mn-lt"/>
                <a:ea typeface="+mn-ea"/>
                <a:cs typeface="+mn-cs"/>
              </a:rPr>
              <a:t>Spathiphyllum</a:t>
            </a:r>
            <a:r>
              <a:rPr lang="en-US" sz="1200" b="0" i="0" kern="1200" dirty="0" smtClean="0">
                <a:solidFill>
                  <a:schemeClr val="tx1"/>
                </a:solidFill>
                <a:effectLst/>
                <a:latin typeface="+mn-lt"/>
                <a:ea typeface="+mn-ea"/>
                <a:cs typeface="+mn-cs"/>
              </a:rPr>
              <a:t>" (upper-case)</a:t>
            </a:r>
          </a:p>
          <a:p>
            <a:r>
              <a:rPr lang="en-US" sz="1200" b="0" i="0" kern="1200" dirty="0" smtClean="0">
                <a:solidFill>
                  <a:schemeClr val="tx1"/>
                </a:solidFill>
                <a:effectLst/>
                <a:latin typeface="+mn-lt"/>
                <a:ea typeface="+mn-ea"/>
                <a:cs typeface="+mn-cs"/>
              </a:rPr>
              <a:t>prints "No, I want a big </a:t>
            </a:r>
            <a:r>
              <a:rPr lang="en-US" sz="1200" b="0" i="0" kern="1200" dirty="0" err="1" smtClean="0">
                <a:solidFill>
                  <a:schemeClr val="tx1"/>
                </a:solidFill>
                <a:effectLst/>
                <a:latin typeface="+mn-lt"/>
                <a:ea typeface="+mn-ea"/>
                <a:cs typeface="+mn-cs"/>
              </a:rPr>
              <a:t>Spathiphyllum</a:t>
            </a:r>
            <a:r>
              <a:rPr lang="en-US" sz="1200" b="0" i="0" kern="1200" dirty="0" smtClean="0">
                <a:solidFill>
                  <a:schemeClr val="tx1"/>
                </a:solidFill>
                <a:effectLst/>
                <a:latin typeface="+mn-lt"/>
                <a:ea typeface="+mn-ea"/>
                <a:cs typeface="+mn-cs"/>
              </a:rPr>
              <a:t>!" if the inputted string is "</a:t>
            </a:r>
            <a:r>
              <a:rPr lang="en-US" sz="1200" b="0" i="0" kern="1200" dirty="0" err="1" smtClean="0">
                <a:solidFill>
                  <a:schemeClr val="tx1"/>
                </a:solidFill>
                <a:effectLst/>
                <a:latin typeface="+mn-lt"/>
                <a:ea typeface="+mn-ea"/>
                <a:cs typeface="+mn-cs"/>
              </a:rPr>
              <a:t>spathiphyllum</a:t>
            </a:r>
            <a:r>
              <a:rPr lang="en-US" sz="1200" b="0" i="0" kern="1200" dirty="0" smtClean="0">
                <a:solidFill>
                  <a:schemeClr val="tx1"/>
                </a:solidFill>
                <a:effectLst/>
                <a:latin typeface="+mn-lt"/>
                <a:ea typeface="+mn-ea"/>
                <a:cs typeface="+mn-cs"/>
              </a:rPr>
              <a:t>" (lower-case)</a:t>
            </a:r>
          </a:p>
          <a:p>
            <a:r>
              <a:rPr lang="en-US" sz="1200" b="0" i="0" kern="1200" dirty="0" smtClean="0">
                <a:solidFill>
                  <a:schemeClr val="tx1"/>
                </a:solidFill>
                <a:effectLst/>
                <a:latin typeface="+mn-lt"/>
                <a:ea typeface="+mn-ea"/>
                <a:cs typeface="+mn-cs"/>
              </a:rPr>
              <a:t>prints "</a:t>
            </a:r>
            <a:r>
              <a:rPr lang="en-US" sz="1200" b="0" i="0" kern="1200" dirty="0" err="1" smtClean="0">
                <a:solidFill>
                  <a:schemeClr val="tx1"/>
                </a:solidFill>
                <a:effectLst/>
                <a:latin typeface="+mn-lt"/>
                <a:ea typeface="+mn-ea"/>
                <a:cs typeface="+mn-cs"/>
              </a:rPr>
              <a:t>Spathiphyllum</a:t>
            </a:r>
            <a:r>
              <a:rPr lang="en-US" sz="1200" b="0" i="0" kern="1200" dirty="0" smtClean="0">
                <a:solidFill>
                  <a:schemeClr val="tx1"/>
                </a:solidFill>
                <a:effectLst/>
                <a:latin typeface="+mn-lt"/>
                <a:ea typeface="+mn-ea"/>
                <a:cs typeface="+mn-cs"/>
              </a:rPr>
              <a:t>! Not [input]!" otherwise. Note: [input] is the string taken as input.</a:t>
            </a:r>
          </a:p>
          <a:p>
            <a:r>
              <a:rPr lang="en-US" dirty="0" smtClean="0"/>
              <a:t/>
            </a:r>
            <a:br>
              <a:rPr lang="en-US" dirty="0" smtClean="0"/>
            </a:br>
            <a:r>
              <a:rPr lang="en-US" sz="1200" b="0" i="0" kern="1200" dirty="0" smtClean="0">
                <a:solidFill>
                  <a:schemeClr val="tx1"/>
                </a:solidFill>
                <a:effectLst/>
                <a:latin typeface="+mn-lt"/>
                <a:ea typeface="+mn-ea"/>
                <a:cs typeface="+mn-cs"/>
              </a:rPr>
              <a:t>Test your code using the data we've provided for you. And get yourself a </a:t>
            </a:r>
            <a:r>
              <a:rPr lang="en-US" sz="1200" b="0" i="0" kern="1200" dirty="0" err="1" smtClean="0">
                <a:solidFill>
                  <a:schemeClr val="tx1"/>
                </a:solidFill>
                <a:effectLst/>
                <a:latin typeface="+mn-lt"/>
                <a:ea typeface="+mn-ea"/>
                <a:cs typeface="+mn-cs"/>
              </a:rPr>
              <a:t>Spathiphyllum</a:t>
            </a:r>
            <a:r>
              <a:rPr lang="en-US" sz="1200" b="0" i="0" kern="1200" dirty="0" smtClean="0">
                <a:solidFill>
                  <a:schemeClr val="tx1"/>
                </a:solidFill>
                <a:effectLst/>
                <a:latin typeface="+mn-lt"/>
                <a:ea typeface="+mn-ea"/>
                <a:cs typeface="+mn-cs"/>
              </a:rPr>
              <a:t>, too!</a:t>
            </a:r>
          </a:p>
          <a:p>
            <a:r>
              <a:rPr lang="en-US" dirty="0" smtClean="0"/>
              <a:t/>
            </a:r>
            <a:br>
              <a:rPr lang="en-US" dirty="0" smtClean="0"/>
            </a:br>
            <a:r>
              <a:rPr lang="en-US" sz="1200" b="1" i="0" kern="1200" dirty="0" smtClean="0">
                <a:solidFill>
                  <a:schemeClr val="tx1"/>
                </a:solidFill>
                <a:effectLst/>
                <a:latin typeface="+mn-lt"/>
                <a:ea typeface="+mn-ea"/>
                <a:cs typeface="+mn-cs"/>
              </a:rPr>
              <a:t>Test Data</a:t>
            </a:r>
          </a:p>
          <a:p>
            <a:r>
              <a:rPr lang="en-US" sz="1200" b="0" i="0" kern="1200" dirty="0" smtClean="0">
                <a:solidFill>
                  <a:schemeClr val="tx1"/>
                </a:solidFill>
                <a:effectLst/>
                <a:latin typeface="+mn-lt"/>
                <a:ea typeface="+mn-ea"/>
                <a:cs typeface="+mn-cs"/>
              </a:rPr>
              <a:t>Sample input: </a:t>
            </a:r>
            <a:r>
              <a:rPr lang="en-US" sz="1200" b="0" i="0" kern="1200" dirty="0" err="1" smtClean="0">
                <a:solidFill>
                  <a:schemeClr val="tx1"/>
                </a:solidFill>
                <a:effectLst/>
                <a:latin typeface="+mn-lt"/>
                <a:ea typeface="+mn-ea"/>
                <a:cs typeface="+mn-cs"/>
              </a:rPr>
              <a:t>spathiphyllum</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Expected output: No, I want a big </a:t>
            </a:r>
            <a:r>
              <a:rPr lang="en-US" sz="1200" b="0" i="0" kern="1200" dirty="0" err="1" smtClean="0">
                <a:solidFill>
                  <a:schemeClr val="tx1"/>
                </a:solidFill>
                <a:effectLst/>
                <a:latin typeface="+mn-lt"/>
                <a:ea typeface="+mn-ea"/>
                <a:cs typeface="+mn-cs"/>
              </a:rPr>
              <a:t>Spathiphyllum</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Sample input: pelargonium</a:t>
            </a:r>
          </a:p>
          <a:p>
            <a:r>
              <a:rPr lang="en-US" sz="1200" b="0" i="0" kern="1200" dirty="0" smtClean="0">
                <a:solidFill>
                  <a:schemeClr val="tx1"/>
                </a:solidFill>
                <a:effectLst/>
                <a:latin typeface="+mn-lt"/>
                <a:ea typeface="+mn-ea"/>
                <a:cs typeface="+mn-cs"/>
              </a:rPr>
              <a:t>Expected output: </a:t>
            </a:r>
            <a:r>
              <a:rPr lang="en-US" sz="1200" b="0" i="0" kern="1200" dirty="0" err="1" smtClean="0">
                <a:solidFill>
                  <a:schemeClr val="tx1"/>
                </a:solidFill>
                <a:effectLst/>
                <a:latin typeface="+mn-lt"/>
                <a:ea typeface="+mn-ea"/>
                <a:cs typeface="+mn-cs"/>
              </a:rPr>
              <a:t>Spathiphyllum</a:t>
            </a:r>
            <a:r>
              <a:rPr lang="en-US" sz="1200" b="0" i="0" kern="1200" dirty="0" smtClean="0">
                <a:solidFill>
                  <a:schemeClr val="tx1"/>
                </a:solidFill>
                <a:effectLst/>
                <a:latin typeface="+mn-lt"/>
                <a:ea typeface="+mn-ea"/>
                <a:cs typeface="+mn-cs"/>
              </a:rPr>
              <a:t>! Not pelargonium!</a:t>
            </a:r>
          </a:p>
          <a:p>
            <a:r>
              <a:rPr lang="en-US" sz="1200" b="0" i="0" kern="1200" dirty="0" smtClean="0">
                <a:solidFill>
                  <a:schemeClr val="tx1"/>
                </a:solidFill>
                <a:effectLst/>
                <a:latin typeface="+mn-lt"/>
                <a:ea typeface="+mn-ea"/>
                <a:cs typeface="+mn-cs"/>
              </a:rPr>
              <a:t>Sample input: </a:t>
            </a:r>
            <a:r>
              <a:rPr lang="en-US" sz="1200" b="0" i="0" kern="1200" dirty="0" err="1" smtClean="0">
                <a:solidFill>
                  <a:schemeClr val="tx1"/>
                </a:solidFill>
                <a:effectLst/>
                <a:latin typeface="+mn-lt"/>
                <a:ea typeface="+mn-ea"/>
                <a:cs typeface="+mn-cs"/>
              </a:rPr>
              <a:t>Spathiphyllum</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Expected output: Yes - </a:t>
            </a:r>
            <a:r>
              <a:rPr lang="en-US" sz="1200" b="0" i="0" kern="1200" dirty="0" err="1" smtClean="0">
                <a:solidFill>
                  <a:schemeClr val="tx1"/>
                </a:solidFill>
                <a:effectLst/>
                <a:latin typeface="+mn-lt"/>
                <a:ea typeface="+mn-ea"/>
                <a:cs typeface="+mn-cs"/>
              </a:rPr>
              <a:t>Spathiphyllum</a:t>
            </a:r>
            <a:r>
              <a:rPr lang="en-US" sz="1200" b="0" i="0" kern="1200" dirty="0" smtClean="0">
                <a:solidFill>
                  <a:schemeClr val="tx1"/>
                </a:solidFill>
                <a:effectLst/>
                <a:latin typeface="+mn-lt"/>
                <a:ea typeface="+mn-ea"/>
                <a:cs typeface="+mn-cs"/>
              </a:rPr>
              <a:t> is the best plant ever!</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21</a:t>
            </a:fld>
            <a:endParaRPr lang="en-US"/>
          </a:p>
        </p:txBody>
      </p:sp>
    </p:spTree>
    <p:extLst>
      <p:ext uri="{BB962C8B-B14F-4D97-AF65-F5344CB8AC3E}">
        <p14:creationId xmlns:p14="http://schemas.microsoft.com/office/powerpoint/2010/main" val="2064111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rPr>
              <a:t>LAB</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Estimated time</a:t>
            </a:r>
          </a:p>
          <a:p>
            <a:r>
              <a:rPr lang="en-US" sz="1200" b="0" i="0" kern="1200" dirty="0" smtClean="0">
                <a:solidFill>
                  <a:schemeClr val="tx1"/>
                </a:solidFill>
                <a:effectLst/>
                <a:latin typeface="+mn-lt"/>
                <a:ea typeface="+mn-ea"/>
                <a:cs typeface="+mn-cs"/>
              </a:rPr>
              <a:t>10-15 minutes</a:t>
            </a:r>
          </a:p>
          <a:p>
            <a:r>
              <a:rPr lang="en-US" sz="1200" b="1" i="0" kern="1200" dirty="0" smtClean="0">
                <a:solidFill>
                  <a:schemeClr val="tx1"/>
                </a:solidFill>
                <a:effectLst/>
                <a:latin typeface="+mn-lt"/>
                <a:ea typeface="+mn-ea"/>
                <a:cs typeface="+mn-cs"/>
              </a:rPr>
              <a:t>Level of difficulty</a:t>
            </a:r>
          </a:p>
          <a:p>
            <a:r>
              <a:rPr lang="en-US" sz="1200" b="0" i="0" kern="1200" dirty="0" smtClean="0">
                <a:solidFill>
                  <a:schemeClr val="tx1"/>
                </a:solidFill>
                <a:effectLst/>
                <a:latin typeface="+mn-lt"/>
                <a:ea typeface="+mn-ea"/>
                <a:cs typeface="+mn-cs"/>
              </a:rPr>
              <a:t>Easy/Medium</a:t>
            </a:r>
          </a:p>
          <a:p>
            <a:r>
              <a:rPr lang="en-US" sz="1200" b="1" i="0" kern="1200" dirty="0" smtClean="0">
                <a:solidFill>
                  <a:schemeClr val="tx1"/>
                </a:solidFill>
                <a:effectLst/>
                <a:latin typeface="+mn-lt"/>
                <a:ea typeface="+mn-ea"/>
                <a:cs typeface="+mn-cs"/>
              </a:rPr>
              <a:t>Objectives</a:t>
            </a:r>
          </a:p>
          <a:p>
            <a:r>
              <a:rPr lang="en-US" sz="1200" b="0" i="0" kern="1200" dirty="0" smtClean="0">
                <a:solidFill>
                  <a:schemeClr val="tx1"/>
                </a:solidFill>
                <a:effectLst/>
                <a:latin typeface="+mn-lt"/>
                <a:ea typeface="+mn-ea"/>
                <a:cs typeface="+mn-cs"/>
              </a:rPr>
              <a:t>Familiarize the student with:</a:t>
            </a:r>
          </a:p>
          <a:p>
            <a:r>
              <a:rPr lang="en-US" sz="1200" b="0" i="0" kern="1200" dirty="0" smtClean="0">
                <a:solidFill>
                  <a:schemeClr val="tx1"/>
                </a:solidFill>
                <a:effectLst/>
                <a:latin typeface="+mn-lt"/>
                <a:ea typeface="+mn-ea"/>
                <a:cs typeface="+mn-cs"/>
              </a:rPr>
              <a:t>using the </a:t>
            </a:r>
            <a:r>
              <a:rPr lang="en-US" sz="1200" b="0" i="1" kern="1200" dirty="0" smtClean="0">
                <a:solidFill>
                  <a:schemeClr val="tx1"/>
                </a:solidFill>
                <a:effectLst/>
                <a:latin typeface="+mn-lt"/>
                <a:ea typeface="+mn-ea"/>
                <a:cs typeface="+mn-cs"/>
              </a:rPr>
              <a:t>if-else</a:t>
            </a:r>
            <a:r>
              <a:rPr lang="en-US" sz="1200" b="0" i="0" kern="1200" dirty="0" smtClean="0">
                <a:solidFill>
                  <a:schemeClr val="tx1"/>
                </a:solidFill>
                <a:effectLst/>
                <a:latin typeface="+mn-lt"/>
                <a:ea typeface="+mn-ea"/>
                <a:cs typeface="+mn-cs"/>
              </a:rPr>
              <a:t> instruction to branch the control path;</a:t>
            </a:r>
          </a:p>
          <a:p>
            <a:r>
              <a:rPr lang="en-US" sz="1200" b="0" i="0" kern="1200" dirty="0" smtClean="0">
                <a:solidFill>
                  <a:schemeClr val="tx1"/>
                </a:solidFill>
                <a:effectLst/>
                <a:latin typeface="+mn-lt"/>
                <a:ea typeface="+mn-ea"/>
                <a:cs typeface="+mn-cs"/>
              </a:rPr>
              <a:t>building a complete program that solves simple real-life problems.</a:t>
            </a:r>
          </a:p>
          <a:p>
            <a:r>
              <a:rPr lang="en-US" sz="1200" b="1" i="0" kern="1200" dirty="0" smtClean="0">
                <a:solidFill>
                  <a:schemeClr val="tx1"/>
                </a:solidFill>
                <a:effectLst/>
                <a:latin typeface="+mn-lt"/>
                <a:ea typeface="+mn-ea"/>
                <a:cs typeface="+mn-cs"/>
              </a:rPr>
              <a:t>Scenario</a:t>
            </a:r>
          </a:p>
          <a:p>
            <a:r>
              <a:rPr lang="en-US" sz="1200" b="0" i="0" kern="1200" dirty="0" smtClean="0">
                <a:solidFill>
                  <a:schemeClr val="tx1"/>
                </a:solidFill>
                <a:effectLst/>
                <a:latin typeface="+mn-lt"/>
                <a:ea typeface="+mn-ea"/>
                <a:cs typeface="+mn-cs"/>
              </a:rPr>
              <a:t>Once upon a time there was a land - a land of milk and honey, inhabited by happy and prosperous people. The people paid taxes, of course - their happiness had limits. The most important tax, called the </a:t>
            </a:r>
            <a:r>
              <a:rPr lang="en-US" sz="1200" b="0" i="1" kern="1200" dirty="0" smtClean="0">
                <a:solidFill>
                  <a:schemeClr val="tx1"/>
                </a:solidFill>
                <a:effectLst/>
                <a:latin typeface="+mn-lt"/>
                <a:ea typeface="+mn-ea"/>
                <a:cs typeface="+mn-cs"/>
              </a:rPr>
              <a:t>Personal Income Tax</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PIT</a:t>
            </a:r>
            <a:r>
              <a:rPr lang="en-US" sz="1200" b="0" i="0" kern="1200" dirty="0" smtClean="0">
                <a:solidFill>
                  <a:schemeClr val="tx1"/>
                </a:solidFill>
                <a:effectLst/>
                <a:latin typeface="+mn-lt"/>
                <a:ea typeface="+mn-ea"/>
                <a:cs typeface="+mn-cs"/>
              </a:rPr>
              <a:t> for short) had to be paid once a year, and was evaluated using the following rule:</a:t>
            </a:r>
          </a:p>
          <a:p>
            <a:r>
              <a:rPr lang="en-US" sz="1200" b="0" i="0" kern="1200" dirty="0" smtClean="0">
                <a:solidFill>
                  <a:schemeClr val="tx1"/>
                </a:solidFill>
                <a:effectLst/>
                <a:latin typeface="+mn-lt"/>
                <a:ea typeface="+mn-ea"/>
                <a:cs typeface="+mn-cs"/>
              </a:rPr>
              <a:t>if the citizen's income was not higher than 85,528 </a:t>
            </a:r>
            <a:r>
              <a:rPr lang="en-US" sz="1200" b="0" i="0" kern="1200" dirty="0" err="1" smtClean="0">
                <a:solidFill>
                  <a:schemeClr val="tx1"/>
                </a:solidFill>
                <a:effectLst/>
                <a:latin typeface="+mn-lt"/>
                <a:ea typeface="+mn-ea"/>
                <a:cs typeface="+mn-cs"/>
              </a:rPr>
              <a:t>thalers</a:t>
            </a:r>
            <a:r>
              <a:rPr lang="en-US" sz="1200" b="0" i="0" kern="1200" dirty="0" smtClean="0">
                <a:solidFill>
                  <a:schemeClr val="tx1"/>
                </a:solidFill>
                <a:effectLst/>
                <a:latin typeface="+mn-lt"/>
                <a:ea typeface="+mn-ea"/>
                <a:cs typeface="+mn-cs"/>
              </a:rPr>
              <a:t>, the tax was equal to 18% of the income minus 556 </a:t>
            </a:r>
            <a:r>
              <a:rPr lang="en-US" sz="1200" b="0" i="0" kern="1200" dirty="0" err="1" smtClean="0">
                <a:solidFill>
                  <a:schemeClr val="tx1"/>
                </a:solidFill>
                <a:effectLst/>
                <a:latin typeface="+mn-lt"/>
                <a:ea typeface="+mn-ea"/>
                <a:cs typeface="+mn-cs"/>
              </a:rPr>
              <a:t>thalers</a:t>
            </a:r>
            <a:r>
              <a:rPr lang="en-US" sz="1200" b="0" i="0" kern="1200" dirty="0" smtClean="0">
                <a:solidFill>
                  <a:schemeClr val="tx1"/>
                </a:solidFill>
                <a:effectLst/>
                <a:latin typeface="+mn-lt"/>
                <a:ea typeface="+mn-ea"/>
                <a:cs typeface="+mn-cs"/>
              </a:rPr>
              <a:t> and 2 cents (this was the so-called </a:t>
            </a:r>
            <a:r>
              <a:rPr lang="en-US" sz="1200" b="0" i="1" kern="1200" dirty="0" smtClean="0">
                <a:solidFill>
                  <a:schemeClr val="tx1"/>
                </a:solidFill>
                <a:effectLst/>
                <a:latin typeface="+mn-lt"/>
                <a:ea typeface="+mn-ea"/>
                <a:cs typeface="+mn-cs"/>
              </a:rPr>
              <a:t>tax relief</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if the income was higher than this amount, the tax was equal to 14,839 </a:t>
            </a:r>
            <a:r>
              <a:rPr lang="en-US" sz="1200" b="0" i="0" kern="1200" dirty="0" err="1" smtClean="0">
                <a:solidFill>
                  <a:schemeClr val="tx1"/>
                </a:solidFill>
                <a:effectLst/>
                <a:latin typeface="+mn-lt"/>
                <a:ea typeface="+mn-ea"/>
                <a:cs typeface="+mn-cs"/>
              </a:rPr>
              <a:t>thalers</a:t>
            </a:r>
            <a:r>
              <a:rPr lang="en-US" sz="1200" b="0" i="0" kern="1200" dirty="0" smtClean="0">
                <a:solidFill>
                  <a:schemeClr val="tx1"/>
                </a:solidFill>
                <a:effectLst/>
                <a:latin typeface="+mn-lt"/>
                <a:ea typeface="+mn-ea"/>
                <a:cs typeface="+mn-cs"/>
              </a:rPr>
              <a:t> and 2 cents, plus 32% of the surplus over 85,528 </a:t>
            </a:r>
            <a:r>
              <a:rPr lang="en-US" sz="1200" b="0" i="0" kern="1200" dirty="0" err="1" smtClean="0">
                <a:solidFill>
                  <a:schemeClr val="tx1"/>
                </a:solidFill>
                <a:effectLst/>
                <a:latin typeface="+mn-lt"/>
                <a:ea typeface="+mn-ea"/>
                <a:cs typeface="+mn-cs"/>
              </a:rPr>
              <a:t>thalers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Your task is to write a </a:t>
            </a:r>
            <a:r>
              <a:rPr lang="en-US" sz="1200" b="1" i="0" kern="1200" dirty="0" smtClean="0">
                <a:solidFill>
                  <a:schemeClr val="tx1"/>
                </a:solidFill>
                <a:effectLst/>
                <a:latin typeface="+mn-lt"/>
                <a:ea typeface="+mn-ea"/>
                <a:cs typeface="+mn-cs"/>
              </a:rPr>
              <a:t>tax calculator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It should accept one floating-point value: the income.</a:t>
            </a:r>
          </a:p>
          <a:p>
            <a:r>
              <a:rPr lang="en-US" sz="1200" b="0" i="0" kern="1200" dirty="0" smtClean="0">
                <a:solidFill>
                  <a:schemeClr val="tx1"/>
                </a:solidFill>
                <a:effectLst/>
                <a:latin typeface="+mn-lt"/>
                <a:ea typeface="+mn-ea"/>
                <a:cs typeface="+mn-cs"/>
              </a:rPr>
              <a:t>Next, it should print the calculated tax, rounded to full </a:t>
            </a:r>
            <a:r>
              <a:rPr lang="en-US" sz="1200" b="0" i="0" kern="1200" dirty="0" err="1" smtClean="0">
                <a:solidFill>
                  <a:schemeClr val="tx1"/>
                </a:solidFill>
                <a:effectLst/>
                <a:latin typeface="+mn-lt"/>
                <a:ea typeface="+mn-ea"/>
                <a:cs typeface="+mn-cs"/>
              </a:rPr>
              <a:t>thalers</a:t>
            </a:r>
            <a:r>
              <a:rPr lang="en-US" sz="1200" b="0" i="0" kern="1200" dirty="0" smtClean="0">
                <a:solidFill>
                  <a:schemeClr val="tx1"/>
                </a:solidFill>
                <a:effectLst/>
                <a:latin typeface="+mn-lt"/>
                <a:ea typeface="+mn-ea"/>
                <a:cs typeface="+mn-cs"/>
              </a:rPr>
              <a:t>. There's a function named round() which will do the rounding for you - you'll find it in the skeleton code in the editor.</a:t>
            </a:r>
          </a:p>
          <a:p>
            <a:r>
              <a:rPr lang="en-US" sz="1200" b="0" i="0" kern="1200" dirty="0" smtClean="0">
                <a:solidFill>
                  <a:schemeClr val="tx1"/>
                </a:solidFill>
                <a:effectLst/>
                <a:latin typeface="+mn-lt"/>
                <a:ea typeface="+mn-ea"/>
                <a:cs typeface="+mn-cs"/>
              </a:rPr>
              <a:t>Note: this happy country never returns money to its citizens. If the calculated tax is less than zero, it only means no tax at all (the tax is equal to zero). Take this into consideration during your calculations.</a:t>
            </a:r>
          </a:p>
          <a:p>
            <a:r>
              <a:rPr lang="en-US" sz="1200" b="0" i="0" kern="1200" dirty="0" smtClean="0">
                <a:solidFill>
                  <a:schemeClr val="tx1"/>
                </a:solidFill>
                <a:effectLst/>
                <a:latin typeface="+mn-lt"/>
                <a:ea typeface="+mn-ea"/>
                <a:cs typeface="+mn-cs"/>
              </a:rPr>
              <a:t>Look at the code in the editor - it only reads one input value and outputs a result, so you need to complete it with some smart calculations.</a:t>
            </a:r>
          </a:p>
          <a:p>
            <a:r>
              <a:rPr lang="en-US" sz="1200" b="0" i="0" kern="1200" dirty="0" smtClean="0">
                <a:solidFill>
                  <a:schemeClr val="tx1"/>
                </a:solidFill>
                <a:effectLst/>
                <a:latin typeface="+mn-lt"/>
                <a:ea typeface="+mn-ea"/>
                <a:cs typeface="+mn-cs"/>
              </a:rPr>
              <a:t>Test your code using the data we've provided.</a:t>
            </a:r>
          </a:p>
          <a:p>
            <a:r>
              <a:rPr lang="en-US" sz="1200" b="1" i="0" kern="1200" dirty="0" smtClean="0">
                <a:solidFill>
                  <a:schemeClr val="tx1"/>
                </a:solidFill>
                <a:effectLst/>
                <a:latin typeface="+mn-lt"/>
                <a:ea typeface="+mn-ea"/>
                <a:cs typeface="+mn-cs"/>
              </a:rPr>
              <a:t>Test Data</a:t>
            </a:r>
          </a:p>
          <a:p>
            <a:r>
              <a:rPr lang="en-US" sz="1200" b="0" i="0" kern="1200" dirty="0" smtClean="0">
                <a:solidFill>
                  <a:schemeClr val="tx1"/>
                </a:solidFill>
                <a:effectLst/>
                <a:latin typeface="+mn-lt"/>
                <a:ea typeface="+mn-ea"/>
                <a:cs typeface="+mn-cs"/>
              </a:rPr>
              <a:t>Sample input: 10000</a:t>
            </a:r>
          </a:p>
          <a:p>
            <a:r>
              <a:rPr lang="en-US" sz="1200" b="0" i="0" kern="1200" dirty="0" smtClean="0">
                <a:solidFill>
                  <a:schemeClr val="tx1"/>
                </a:solidFill>
                <a:effectLst/>
                <a:latin typeface="+mn-lt"/>
                <a:ea typeface="+mn-ea"/>
                <a:cs typeface="+mn-cs"/>
              </a:rPr>
              <a:t>Expected output: The tax is: 1244.0 </a:t>
            </a:r>
            <a:r>
              <a:rPr lang="en-US" sz="1200" b="0" i="0" kern="1200" dirty="0" err="1" smtClean="0">
                <a:solidFill>
                  <a:schemeClr val="tx1"/>
                </a:solidFill>
                <a:effectLst/>
                <a:latin typeface="+mn-lt"/>
                <a:ea typeface="+mn-ea"/>
                <a:cs typeface="+mn-cs"/>
              </a:rPr>
              <a:t>thalers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Sample input: 100000</a:t>
            </a:r>
          </a:p>
          <a:p>
            <a:r>
              <a:rPr lang="en-US" sz="1200" b="0" i="0" kern="1200" dirty="0" smtClean="0">
                <a:solidFill>
                  <a:schemeClr val="tx1"/>
                </a:solidFill>
                <a:effectLst/>
                <a:latin typeface="+mn-lt"/>
                <a:ea typeface="+mn-ea"/>
                <a:cs typeface="+mn-cs"/>
              </a:rPr>
              <a:t>Expected output: The tax is: 19470.0 </a:t>
            </a:r>
            <a:r>
              <a:rPr lang="en-US" sz="1200" b="0" i="0" kern="1200" dirty="0" err="1" smtClean="0">
                <a:solidFill>
                  <a:schemeClr val="tx1"/>
                </a:solidFill>
                <a:effectLst/>
                <a:latin typeface="+mn-lt"/>
                <a:ea typeface="+mn-ea"/>
                <a:cs typeface="+mn-cs"/>
              </a:rPr>
              <a:t>thalers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Sample input: 1000</a:t>
            </a:r>
          </a:p>
          <a:p>
            <a:r>
              <a:rPr lang="en-US" sz="1200" b="0" i="0" kern="1200" dirty="0" smtClean="0">
                <a:solidFill>
                  <a:schemeClr val="tx1"/>
                </a:solidFill>
                <a:effectLst/>
                <a:latin typeface="+mn-lt"/>
                <a:ea typeface="+mn-ea"/>
                <a:cs typeface="+mn-cs"/>
              </a:rPr>
              <a:t>Expected output: The tax is: 0.0 </a:t>
            </a:r>
            <a:r>
              <a:rPr lang="en-US" sz="1200" b="0" i="0" kern="1200" dirty="0" err="1" smtClean="0">
                <a:solidFill>
                  <a:schemeClr val="tx1"/>
                </a:solidFill>
                <a:effectLst/>
                <a:latin typeface="+mn-lt"/>
                <a:ea typeface="+mn-ea"/>
                <a:cs typeface="+mn-cs"/>
              </a:rPr>
              <a:t>thalers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Sample input: -100</a:t>
            </a:r>
          </a:p>
          <a:p>
            <a:r>
              <a:rPr lang="en-US" sz="1200" b="0" i="0" kern="1200" dirty="0" smtClean="0">
                <a:solidFill>
                  <a:schemeClr val="tx1"/>
                </a:solidFill>
                <a:effectLst/>
                <a:latin typeface="+mn-lt"/>
                <a:ea typeface="+mn-ea"/>
                <a:cs typeface="+mn-cs"/>
              </a:rPr>
              <a:t>Expected output: The tax is: 0.0 </a:t>
            </a:r>
            <a:r>
              <a:rPr lang="en-US" sz="1200" b="0" i="0" kern="1200" dirty="0" err="1" smtClean="0">
                <a:solidFill>
                  <a:schemeClr val="tx1"/>
                </a:solidFill>
                <a:effectLst/>
                <a:latin typeface="+mn-lt"/>
                <a:ea typeface="+mn-ea"/>
                <a:cs typeface="+mn-cs"/>
              </a:rPr>
              <a:t>thalers</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22</a:t>
            </a:fld>
            <a:endParaRPr lang="en-US"/>
          </a:p>
        </p:txBody>
      </p:sp>
    </p:spTree>
    <p:extLst>
      <p:ext uri="{BB962C8B-B14F-4D97-AF65-F5344CB8AC3E}">
        <p14:creationId xmlns:p14="http://schemas.microsoft.com/office/powerpoint/2010/main" val="2727493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Question #1</a:t>
            </a:r>
            <a:r>
              <a:rPr lang="en-US" sz="1200" b="0" i="0" kern="1200" dirty="0" smtClean="0">
                <a:solidFill>
                  <a:schemeClr val="tx1"/>
                </a:solidFill>
                <a:effectLst/>
                <a:latin typeface="+mn-lt"/>
                <a:ea typeface="+mn-ea"/>
                <a:cs typeface="+mn-cs"/>
              </a:rPr>
              <a:t>: What is the result of the following comparison?</a:t>
            </a:r>
          </a:p>
          <a:p>
            <a:r>
              <a:rPr lang="en-US" sz="1200" b="0" i="0" kern="1200" dirty="0" smtClean="0">
                <a:solidFill>
                  <a:schemeClr val="tx1"/>
                </a:solidFill>
                <a:effectLst/>
                <a:latin typeface="+mn-lt"/>
                <a:ea typeface="+mn-ea"/>
                <a:cs typeface="+mn-cs"/>
              </a:rPr>
              <a:t>2 == 2    Check</a:t>
            </a:r>
          </a:p>
          <a:p>
            <a:r>
              <a:rPr lang="en-US" sz="1200" b="0" i="0" kern="1200" dirty="0" smtClean="0">
                <a:solidFill>
                  <a:schemeClr val="tx1"/>
                </a:solidFill>
                <a:effectLst/>
                <a:latin typeface="+mn-lt"/>
                <a:ea typeface="+mn-ea"/>
                <a:cs typeface="+mn-cs"/>
              </a:rPr>
              <a:t>True - of course, 2 is equal to 2. Python will answer True (remember this pair of predefined literals, True and False - they're Python keywords, too).</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Question #2</a:t>
            </a:r>
            <a:r>
              <a:rPr lang="en-US" sz="1200" b="0" i="0" kern="1200" dirty="0" smtClean="0">
                <a:solidFill>
                  <a:schemeClr val="tx1"/>
                </a:solidFill>
                <a:effectLst/>
                <a:latin typeface="+mn-lt"/>
                <a:ea typeface="+mn-ea"/>
                <a:cs typeface="+mn-cs"/>
              </a:rPr>
              <a:t>: What is the result of the following comparison?</a:t>
            </a:r>
          </a:p>
          <a:p>
            <a:r>
              <a:rPr lang="en-US" sz="1200" b="0" i="0" kern="1200" dirty="0" smtClean="0">
                <a:solidFill>
                  <a:schemeClr val="tx1"/>
                </a:solidFill>
                <a:effectLst/>
                <a:latin typeface="+mn-lt"/>
                <a:ea typeface="+mn-ea"/>
                <a:cs typeface="+mn-cs"/>
              </a:rPr>
              <a:t>2 == 2.    Check</a:t>
            </a:r>
          </a:p>
          <a:p>
            <a:r>
              <a:rPr lang="en-US" sz="1200" b="0" i="0" kern="1200" dirty="0" smtClean="0">
                <a:solidFill>
                  <a:schemeClr val="tx1"/>
                </a:solidFill>
                <a:effectLst/>
                <a:latin typeface="+mn-lt"/>
                <a:ea typeface="+mn-ea"/>
                <a:cs typeface="+mn-cs"/>
              </a:rPr>
              <a:t>This question is not as easy as the first one. Luckily, Python is able to convert the integer value into its real equivalent, and consequently, the answer is True.</a:t>
            </a:r>
          </a:p>
          <a:p>
            <a:r>
              <a:rPr lang="en-US" sz="1200" b="1" i="0" kern="1200" dirty="0" smtClean="0">
                <a:solidFill>
                  <a:schemeClr val="tx1"/>
                </a:solidFill>
                <a:effectLst/>
                <a:latin typeface="+mn-lt"/>
                <a:ea typeface="+mn-ea"/>
                <a:cs typeface="+mn-cs"/>
              </a:rPr>
              <a:t>Question #3</a:t>
            </a:r>
            <a:r>
              <a:rPr lang="en-US" sz="1200" b="0" i="0" kern="1200" dirty="0" smtClean="0">
                <a:solidFill>
                  <a:schemeClr val="tx1"/>
                </a:solidFill>
                <a:effectLst/>
                <a:latin typeface="+mn-lt"/>
                <a:ea typeface="+mn-ea"/>
                <a:cs typeface="+mn-cs"/>
              </a:rPr>
              <a:t>: What is the result of the following comparison?</a:t>
            </a:r>
          </a:p>
          <a:p>
            <a:r>
              <a:rPr lang="en-US" sz="1200" b="0" i="0" kern="1200" dirty="0" smtClean="0">
                <a:solidFill>
                  <a:schemeClr val="tx1"/>
                </a:solidFill>
                <a:effectLst/>
                <a:latin typeface="+mn-lt"/>
                <a:ea typeface="+mn-ea"/>
                <a:cs typeface="+mn-cs"/>
              </a:rPr>
              <a:t>1 == 2    Check</a:t>
            </a:r>
          </a:p>
          <a:p>
            <a:r>
              <a:rPr lang="en-US" sz="1200" b="0" i="0" kern="1200" dirty="0" smtClean="0">
                <a:solidFill>
                  <a:schemeClr val="tx1"/>
                </a:solidFill>
                <a:effectLst/>
                <a:latin typeface="+mn-lt"/>
                <a:ea typeface="+mn-ea"/>
                <a:cs typeface="+mn-cs"/>
              </a:rPr>
              <a:t>This should be easy. The answer will be (or rather, always is) False.</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4</a:t>
            </a:fld>
            <a:endParaRPr lang="en-US"/>
          </a:p>
        </p:txBody>
      </p:sp>
    </p:spTree>
    <p:extLst>
      <p:ext uri="{BB962C8B-B14F-4D97-AF65-F5344CB8AC3E}">
        <p14:creationId xmlns:p14="http://schemas.microsoft.com/office/powerpoint/2010/main" val="1375544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b="1" i="0" u="none" strike="noStrike" kern="1200" dirty="0" smtClean="0">
                <a:solidFill>
                  <a:schemeClr val="tx1"/>
                </a:solidFill>
                <a:effectLst/>
                <a:latin typeface="+mn-lt"/>
                <a:ea typeface="+mn-ea"/>
                <a:cs typeface="+mn-cs"/>
              </a:rPr>
              <a:t>LAB</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Estimated time</a:t>
            </a:r>
          </a:p>
          <a:p>
            <a:pPr fontAlgn="t"/>
            <a:r>
              <a:rPr lang="en-US" sz="1200" b="0" i="0" kern="1200" dirty="0" smtClean="0">
                <a:solidFill>
                  <a:schemeClr val="tx1"/>
                </a:solidFill>
                <a:effectLst/>
                <a:latin typeface="+mn-lt"/>
                <a:ea typeface="+mn-ea"/>
                <a:cs typeface="+mn-cs"/>
              </a:rPr>
              <a:t>10-15 minutes</a:t>
            </a:r>
          </a:p>
          <a:p>
            <a:pPr fontAlgn="t"/>
            <a:r>
              <a:rPr lang="en-US" sz="1200" b="1" i="0" kern="1200" dirty="0" smtClean="0">
                <a:solidFill>
                  <a:schemeClr val="tx1"/>
                </a:solidFill>
                <a:effectLst/>
                <a:latin typeface="+mn-lt"/>
                <a:ea typeface="+mn-ea"/>
                <a:cs typeface="+mn-cs"/>
              </a:rPr>
              <a:t>Level of difficulty</a:t>
            </a:r>
          </a:p>
          <a:p>
            <a:pPr fontAlgn="t"/>
            <a:r>
              <a:rPr lang="en-US" sz="1200" b="0" i="0" kern="1200" dirty="0" smtClean="0">
                <a:solidFill>
                  <a:schemeClr val="tx1"/>
                </a:solidFill>
                <a:effectLst/>
                <a:latin typeface="+mn-lt"/>
                <a:ea typeface="+mn-ea"/>
                <a:cs typeface="+mn-cs"/>
              </a:rPr>
              <a:t>Easy/Medium</a:t>
            </a:r>
          </a:p>
          <a:p>
            <a:pPr fontAlgn="t"/>
            <a:r>
              <a:rPr lang="en-US" sz="1200" b="1" i="0" kern="1200" dirty="0" smtClean="0">
                <a:solidFill>
                  <a:schemeClr val="tx1"/>
                </a:solidFill>
                <a:effectLst/>
                <a:latin typeface="+mn-lt"/>
                <a:ea typeface="+mn-ea"/>
                <a:cs typeface="+mn-cs"/>
              </a:rPr>
              <a:t>Objectives</a:t>
            </a:r>
          </a:p>
          <a:p>
            <a:pPr fontAlgn="t"/>
            <a:r>
              <a:rPr lang="en-US" sz="1200" b="0" i="0" kern="1200" dirty="0" smtClean="0">
                <a:solidFill>
                  <a:schemeClr val="tx1"/>
                </a:solidFill>
                <a:effectLst/>
                <a:latin typeface="+mn-lt"/>
                <a:ea typeface="+mn-ea"/>
                <a:cs typeface="+mn-cs"/>
              </a:rPr>
              <a:t>Familiarize the student with:</a:t>
            </a:r>
          </a:p>
          <a:p>
            <a:pPr fontAlgn="t"/>
            <a:r>
              <a:rPr lang="en-US" sz="1200" b="0" i="0" kern="1200" dirty="0" smtClean="0">
                <a:solidFill>
                  <a:schemeClr val="tx1"/>
                </a:solidFill>
                <a:effectLst/>
                <a:latin typeface="+mn-lt"/>
                <a:ea typeface="+mn-ea"/>
                <a:cs typeface="+mn-cs"/>
              </a:rPr>
              <a:t>using the if-</a:t>
            </a:r>
            <a:r>
              <a:rPr lang="en-US" sz="1200" b="0" i="0" kern="1200" dirty="0" err="1" smtClean="0">
                <a:solidFill>
                  <a:schemeClr val="tx1"/>
                </a:solidFill>
                <a:effectLst/>
                <a:latin typeface="+mn-lt"/>
                <a:ea typeface="+mn-ea"/>
                <a:cs typeface="+mn-cs"/>
              </a:rPr>
              <a:t>elif</a:t>
            </a:r>
            <a:r>
              <a:rPr lang="en-US" sz="1200" b="0" i="0" kern="1200" dirty="0" smtClean="0">
                <a:solidFill>
                  <a:schemeClr val="tx1"/>
                </a:solidFill>
                <a:effectLst/>
                <a:latin typeface="+mn-lt"/>
                <a:ea typeface="+mn-ea"/>
                <a:cs typeface="+mn-cs"/>
              </a:rPr>
              <a:t>-else statement;</a:t>
            </a:r>
          </a:p>
          <a:p>
            <a:pPr fontAlgn="t"/>
            <a:r>
              <a:rPr lang="en-US" sz="1200" b="0" i="0" kern="1200" dirty="0" smtClean="0">
                <a:solidFill>
                  <a:schemeClr val="tx1"/>
                </a:solidFill>
                <a:effectLst/>
                <a:latin typeface="+mn-lt"/>
                <a:ea typeface="+mn-ea"/>
                <a:cs typeface="+mn-cs"/>
              </a:rPr>
              <a:t>finding the proper implementation of verbally defined rules;</a:t>
            </a:r>
          </a:p>
          <a:p>
            <a:pPr fontAlgn="t"/>
            <a:r>
              <a:rPr lang="en-US" sz="1200" b="0" i="0" kern="1200" dirty="0" smtClean="0">
                <a:solidFill>
                  <a:schemeClr val="tx1"/>
                </a:solidFill>
                <a:effectLst/>
                <a:latin typeface="+mn-lt"/>
                <a:ea typeface="+mn-ea"/>
                <a:cs typeface="+mn-cs"/>
              </a:rPr>
              <a:t>testing code using sample input and output.</a:t>
            </a:r>
          </a:p>
          <a:p>
            <a:pPr fontAlgn="t"/>
            <a:r>
              <a:rPr lang="en-US" sz="1200" b="1" i="0" kern="1200" dirty="0" smtClean="0">
                <a:solidFill>
                  <a:schemeClr val="tx1"/>
                </a:solidFill>
                <a:effectLst/>
                <a:latin typeface="+mn-lt"/>
                <a:ea typeface="+mn-ea"/>
                <a:cs typeface="+mn-cs"/>
              </a:rPr>
              <a:t>Scenario</a:t>
            </a:r>
          </a:p>
          <a:p>
            <a:pPr fontAlgn="t"/>
            <a:r>
              <a:rPr lang="en-US" sz="1200" b="0" i="0" kern="1200" dirty="0" smtClean="0">
                <a:solidFill>
                  <a:schemeClr val="tx1"/>
                </a:solidFill>
                <a:effectLst/>
                <a:latin typeface="+mn-lt"/>
                <a:ea typeface="+mn-ea"/>
                <a:cs typeface="+mn-cs"/>
              </a:rPr>
              <a:t>As you surely know, due to some astronomical reasons, years may be </a:t>
            </a:r>
            <a:r>
              <a:rPr lang="en-US" sz="1200" b="0" i="1" kern="1200" dirty="0" smtClean="0">
                <a:solidFill>
                  <a:schemeClr val="tx1"/>
                </a:solidFill>
                <a:effectLst/>
                <a:latin typeface="+mn-lt"/>
                <a:ea typeface="+mn-ea"/>
                <a:cs typeface="+mn-cs"/>
              </a:rPr>
              <a:t>leap</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common</a:t>
            </a:r>
            <a:r>
              <a:rPr lang="en-US" sz="1200" b="0" i="0" kern="1200" dirty="0" smtClean="0">
                <a:solidFill>
                  <a:schemeClr val="tx1"/>
                </a:solidFill>
                <a:effectLst/>
                <a:latin typeface="+mn-lt"/>
                <a:ea typeface="+mn-ea"/>
                <a:cs typeface="+mn-cs"/>
              </a:rPr>
              <a:t>. The former are 366 days long, while the latter are 365 days long.</a:t>
            </a:r>
          </a:p>
          <a:p>
            <a:pPr fontAlgn="t"/>
            <a:r>
              <a:rPr lang="en-US" sz="1200" b="0" i="0" kern="1200" dirty="0" smtClean="0">
                <a:solidFill>
                  <a:schemeClr val="tx1"/>
                </a:solidFill>
                <a:effectLst/>
                <a:latin typeface="+mn-lt"/>
                <a:ea typeface="+mn-ea"/>
                <a:cs typeface="+mn-cs"/>
              </a:rPr>
              <a:t>Since the introduction of the Gregorian calendar (in 1582), the following rule is used to determine the kind of year:</a:t>
            </a:r>
          </a:p>
          <a:p>
            <a:pPr fontAlgn="t"/>
            <a:r>
              <a:rPr lang="en-US" sz="1200" b="0" i="0" kern="1200" dirty="0" smtClean="0">
                <a:solidFill>
                  <a:schemeClr val="tx1"/>
                </a:solidFill>
                <a:effectLst/>
                <a:latin typeface="+mn-lt"/>
                <a:ea typeface="+mn-ea"/>
                <a:cs typeface="+mn-cs"/>
              </a:rPr>
              <a:t>if the year number isn't divisible by four, it's a </a:t>
            </a:r>
            <a:r>
              <a:rPr lang="en-US" sz="1200" b="0" i="1" kern="1200" dirty="0" smtClean="0">
                <a:solidFill>
                  <a:schemeClr val="tx1"/>
                </a:solidFill>
                <a:effectLst/>
                <a:latin typeface="+mn-lt"/>
                <a:ea typeface="+mn-ea"/>
                <a:cs typeface="+mn-cs"/>
              </a:rPr>
              <a:t>common year</a:t>
            </a:r>
            <a:r>
              <a:rPr lang="en-US" sz="1200" b="0" i="0" kern="1200" dirty="0" smtClean="0">
                <a:solidFill>
                  <a:schemeClr val="tx1"/>
                </a:solidFill>
                <a:effectLst/>
                <a:latin typeface="+mn-lt"/>
                <a:ea typeface="+mn-ea"/>
                <a:cs typeface="+mn-cs"/>
              </a:rPr>
              <a:t>;</a:t>
            </a:r>
          </a:p>
          <a:p>
            <a:pPr fontAlgn="t"/>
            <a:r>
              <a:rPr lang="en-US" sz="1200" b="0" i="0" kern="1200" dirty="0" smtClean="0">
                <a:solidFill>
                  <a:schemeClr val="tx1"/>
                </a:solidFill>
                <a:effectLst/>
                <a:latin typeface="+mn-lt"/>
                <a:ea typeface="+mn-ea"/>
                <a:cs typeface="+mn-cs"/>
              </a:rPr>
              <a:t>otherwise, if the year number isn't divisible by 100, it's a </a:t>
            </a:r>
            <a:r>
              <a:rPr lang="en-US" sz="1200" b="0" i="1" kern="1200" dirty="0" smtClean="0">
                <a:solidFill>
                  <a:schemeClr val="tx1"/>
                </a:solidFill>
                <a:effectLst/>
                <a:latin typeface="+mn-lt"/>
                <a:ea typeface="+mn-ea"/>
                <a:cs typeface="+mn-cs"/>
              </a:rPr>
              <a:t>leap year</a:t>
            </a:r>
            <a:r>
              <a:rPr lang="en-US" sz="1200" b="0" i="0" kern="1200" dirty="0" smtClean="0">
                <a:solidFill>
                  <a:schemeClr val="tx1"/>
                </a:solidFill>
                <a:effectLst/>
                <a:latin typeface="+mn-lt"/>
                <a:ea typeface="+mn-ea"/>
                <a:cs typeface="+mn-cs"/>
              </a:rPr>
              <a:t>;</a:t>
            </a:r>
          </a:p>
          <a:p>
            <a:pPr fontAlgn="t"/>
            <a:r>
              <a:rPr lang="en-US" sz="1200" b="0" i="0" kern="1200" dirty="0" smtClean="0">
                <a:solidFill>
                  <a:schemeClr val="tx1"/>
                </a:solidFill>
                <a:effectLst/>
                <a:latin typeface="+mn-lt"/>
                <a:ea typeface="+mn-ea"/>
                <a:cs typeface="+mn-cs"/>
              </a:rPr>
              <a:t>otherwise, if the year number isn't divisible by 400, it's a </a:t>
            </a:r>
            <a:r>
              <a:rPr lang="en-US" sz="1200" b="0" i="1" kern="1200" dirty="0" smtClean="0">
                <a:solidFill>
                  <a:schemeClr val="tx1"/>
                </a:solidFill>
                <a:effectLst/>
                <a:latin typeface="+mn-lt"/>
                <a:ea typeface="+mn-ea"/>
                <a:cs typeface="+mn-cs"/>
              </a:rPr>
              <a:t>common year</a:t>
            </a:r>
            <a:r>
              <a:rPr lang="en-US" sz="1200" b="0" i="0" kern="1200" dirty="0" smtClean="0">
                <a:solidFill>
                  <a:schemeClr val="tx1"/>
                </a:solidFill>
                <a:effectLst/>
                <a:latin typeface="+mn-lt"/>
                <a:ea typeface="+mn-ea"/>
                <a:cs typeface="+mn-cs"/>
              </a:rPr>
              <a:t>;</a:t>
            </a:r>
          </a:p>
          <a:p>
            <a:pPr fontAlgn="t"/>
            <a:r>
              <a:rPr lang="en-US" sz="1200" b="0" i="0" kern="1200" dirty="0" smtClean="0">
                <a:solidFill>
                  <a:schemeClr val="tx1"/>
                </a:solidFill>
                <a:effectLst/>
                <a:latin typeface="+mn-lt"/>
                <a:ea typeface="+mn-ea"/>
                <a:cs typeface="+mn-cs"/>
              </a:rPr>
              <a:t>otherwise, it's a </a:t>
            </a:r>
            <a:r>
              <a:rPr lang="en-US" sz="1200" b="0" i="1" kern="1200" dirty="0" smtClean="0">
                <a:solidFill>
                  <a:schemeClr val="tx1"/>
                </a:solidFill>
                <a:effectLst/>
                <a:latin typeface="+mn-lt"/>
                <a:ea typeface="+mn-ea"/>
                <a:cs typeface="+mn-cs"/>
              </a:rPr>
              <a:t>leap year</a:t>
            </a:r>
            <a:r>
              <a:rPr lang="en-US" sz="1200" b="0" i="0" kern="1200" dirty="0" smtClean="0">
                <a:solidFill>
                  <a:schemeClr val="tx1"/>
                </a:solidFill>
                <a:effectLst/>
                <a:latin typeface="+mn-lt"/>
                <a:ea typeface="+mn-ea"/>
                <a:cs typeface="+mn-cs"/>
              </a:rPr>
              <a:t>.</a:t>
            </a:r>
          </a:p>
          <a:p>
            <a:pPr fontAlgn="t"/>
            <a:r>
              <a:rPr lang="en-US" sz="1200" b="0" i="0" kern="1200" dirty="0" smtClean="0">
                <a:solidFill>
                  <a:schemeClr val="tx1"/>
                </a:solidFill>
                <a:effectLst/>
                <a:latin typeface="+mn-lt"/>
                <a:ea typeface="+mn-ea"/>
                <a:cs typeface="+mn-cs"/>
              </a:rPr>
              <a:t>Look at the code in the editor - it only reads a year number, and needs to be completed with the instructions implementing the test we've just described.</a:t>
            </a:r>
          </a:p>
          <a:p>
            <a:pPr fontAlgn="t"/>
            <a:r>
              <a:rPr lang="en-US" sz="1200" b="0" i="0" kern="1200" dirty="0" smtClean="0">
                <a:solidFill>
                  <a:schemeClr val="tx1"/>
                </a:solidFill>
                <a:effectLst/>
                <a:latin typeface="+mn-lt"/>
                <a:ea typeface="+mn-ea"/>
                <a:cs typeface="+mn-cs"/>
              </a:rPr>
              <a:t>The code should output one of two possible messages, which are Leap year or Common year, depending on the value entered.</a:t>
            </a:r>
          </a:p>
          <a:p>
            <a:pPr fontAlgn="t"/>
            <a:r>
              <a:rPr lang="en-US" sz="1200" b="0" i="0" kern="1200" dirty="0" smtClean="0">
                <a:solidFill>
                  <a:schemeClr val="tx1"/>
                </a:solidFill>
                <a:effectLst/>
                <a:latin typeface="+mn-lt"/>
                <a:ea typeface="+mn-ea"/>
                <a:cs typeface="+mn-cs"/>
              </a:rPr>
              <a:t>It would be good to verify if the entered year falls into the Gregorian era, and output a warning otherwise: Not within the Gregorian calendar period. Tip: use the != and % operators.</a:t>
            </a:r>
          </a:p>
          <a:p>
            <a:pPr fontAlgn="t"/>
            <a:r>
              <a:rPr lang="en-US" sz="1200" b="0" i="0" kern="1200" dirty="0" smtClean="0">
                <a:solidFill>
                  <a:schemeClr val="tx1"/>
                </a:solidFill>
                <a:effectLst/>
                <a:latin typeface="+mn-lt"/>
                <a:ea typeface="+mn-ea"/>
                <a:cs typeface="+mn-cs"/>
              </a:rPr>
              <a:t>Test your code using the data we've provided.</a:t>
            </a:r>
          </a:p>
          <a:p>
            <a:pPr fontAlgn="t"/>
            <a:r>
              <a:rPr lang="en-US" sz="1200" b="1" i="0" kern="1200" dirty="0" smtClean="0">
                <a:solidFill>
                  <a:schemeClr val="tx1"/>
                </a:solidFill>
                <a:effectLst/>
                <a:latin typeface="+mn-lt"/>
                <a:ea typeface="+mn-ea"/>
                <a:cs typeface="+mn-cs"/>
              </a:rPr>
              <a:t>Test Data</a:t>
            </a:r>
          </a:p>
          <a:p>
            <a:pPr fontAlgn="t"/>
            <a:r>
              <a:rPr lang="en-US" sz="1200" b="0" i="0" kern="1200" dirty="0" smtClean="0">
                <a:solidFill>
                  <a:schemeClr val="tx1"/>
                </a:solidFill>
                <a:effectLst/>
                <a:latin typeface="+mn-lt"/>
                <a:ea typeface="+mn-ea"/>
                <a:cs typeface="+mn-cs"/>
              </a:rPr>
              <a:t>Sample input: 2000</a:t>
            </a:r>
          </a:p>
          <a:p>
            <a:pPr fontAlgn="t"/>
            <a:r>
              <a:rPr lang="en-US" sz="1200" b="0" i="0" kern="1200" dirty="0" smtClean="0">
                <a:solidFill>
                  <a:schemeClr val="tx1"/>
                </a:solidFill>
                <a:effectLst/>
                <a:latin typeface="+mn-lt"/>
                <a:ea typeface="+mn-ea"/>
                <a:cs typeface="+mn-cs"/>
              </a:rPr>
              <a:t>Expected output: Leap year</a:t>
            </a:r>
          </a:p>
          <a:p>
            <a:pPr fontAlgn="t"/>
            <a:r>
              <a:rPr lang="en-US" sz="1200" b="0" i="0" kern="1200" dirty="0" smtClean="0">
                <a:solidFill>
                  <a:schemeClr val="tx1"/>
                </a:solidFill>
                <a:effectLst/>
                <a:latin typeface="+mn-lt"/>
                <a:ea typeface="+mn-ea"/>
                <a:cs typeface="+mn-cs"/>
              </a:rPr>
              <a:t>Sample input: 2015</a:t>
            </a:r>
          </a:p>
          <a:p>
            <a:pPr fontAlgn="t"/>
            <a:r>
              <a:rPr lang="en-US" sz="1200" b="0" i="0" kern="1200" dirty="0" smtClean="0">
                <a:solidFill>
                  <a:schemeClr val="tx1"/>
                </a:solidFill>
                <a:effectLst/>
                <a:latin typeface="+mn-lt"/>
                <a:ea typeface="+mn-ea"/>
                <a:cs typeface="+mn-cs"/>
              </a:rPr>
              <a:t>Expected output: Common year</a:t>
            </a:r>
          </a:p>
          <a:p>
            <a:pPr fontAlgn="t"/>
            <a:r>
              <a:rPr lang="en-US" sz="1200" b="0" i="0" kern="1200" dirty="0" smtClean="0">
                <a:solidFill>
                  <a:schemeClr val="tx1"/>
                </a:solidFill>
                <a:effectLst/>
                <a:latin typeface="+mn-lt"/>
                <a:ea typeface="+mn-ea"/>
                <a:cs typeface="+mn-cs"/>
              </a:rPr>
              <a:t>Sample input: 1999</a:t>
            </a:r>
          </a:p>
          <a:p>
            <a:pPr fontAlgn="t"/>
            <a:r>
              <a:rPr lang="en-US" sz="1200" b="0" i="0" kern="1200" dirty="0" smtClean="0">
                <a:solidFill>
                  <a:schemeClr val="tx1"/>
                </a:solidFill>
                <a:effectLst/>
                <a:latin typeface="+mn-lt"/>
                <a:ea typeface="+mn-ea"/>
                <a:cs typeface="+mn-cs"/>
              </a:rPr>
              <a:t>Expected output: Common year</a:t>
            </a:r>
          </a:p>
          <a:p>
            <a:pPr fontAlgn="t"/>
            <a:r>
              <a:rPr lang="en-US" sz="1200" b="0" i="0" kern="1200" dirty="0" smtClean="0">
                <a:solidFill>
                  <a:schemeClr val="tx1"/>
                </a:solidFill>
                <a:effectLst/>
                <a:latin typeface="+mn-lt"/>
                <a:ea typeface="+mn-ea"/>
                <a:cs typeface="+mn-cs"/>
              </a:rPr>
              <a:t>Sample input: 1996</a:t>
            </a:r>
          </a:p>
          <a:p>
            <a:pPr fontAlgn="t"/>
            <a:r>
              <a:rPr lang="en-US" sz="1200" b="0" i="0" kern="1200" dirty="0" smtClean="0">
                <a:solidFill>
                  <a:schemeClr val="tx1"/>
                </a:solidFill>
                <a:effectLst/>
                <a:latin typeface="+mn-lt"/>
                <a:ea typeface="+mn-ea"/>
                <a:cs typeface="+mn-cs"/>
              </a:rPr>
              <a:t>Expected output: Leap year</a:t>
            </a:r>
          </a:p>
          <a:p>
            <a:pPr fontAlgn="t"/>
            <a:r>
              <a:rPr lang="en-US" sz="1200" b="0" i="0" kern="1200" dirty="0" smtClean="0">
                <a:solidFill>
                  <a:schemeClr val="tx1"/>
                </a:solidFill>
                <a:effectLst/>
                <a:latin typeface="+mn-lt"/>
                <a:ea typeface="+mn-ea"/>
                <a:cs typeface="+mn-cs"/>
              </a:rPr>
              <a:t>Sample input: 1580</a:t>
            </a:r>
          </a:p>
          <a:p>
            <a:pPr fontAlgn="t"/>
            <a:r>
              <a:rPr lang="en-US" sz="1200" b="0" i="0" kern="1200" dirty="0" smtClean="0">
                <a:solidFill>
                  <a:schemeClr val="tx1"/>
                </a:solidFill>
                <a:effectLst/>
                <a:latin typeface="+mn-lt"/>
                <a:ea typeface="+mn-ea"/>
                <a:cs typeface="+mn-cs"/>
              </a:rPr>
              <a:t>Expected output: Not within the Gregorian calendar period</a:t>
            </a:r>
          </a:p>
          <a:p>
            <a:pPr fontAlgn="t"/>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23</a:t>
            </a:fld>
            <a:endParaRPr lang="en-US"/>
          </a:p>
        </p:txBody>
      </p:sp>
    </p:spTree>
    <p:extLst>
      <p:ext uri="{BB962C8B-B14F-4D97-AF65-F5344CB8AC3E}">
        <p14:creationId xmlns:p14="http://schemas.microsoft.com/office/powerpoint/2010/main" val="799596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Exercise 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snippet?</a:t>
            </a:r>
          </a:p>
          <a:p>
            <a:r>
              <a:rPr lang="en-US" dirty="0" smtClean="0"/>
              <a:t>x = 5 y = 10 z = 8 print(x &gt; y) print(y &gt; z)</a:t>
            </a:r>
          </a:p>
          <a:p>
            <a:r>
              <a:rPr lang="en-US" sz="1200" b="0" i="0" kern="1200" dirty="0" smtClean="0">
                <a:solidFill>
                  <a:schemeClr val="tx1"/>
                </a:solidFill>
                <a:effectLst/>
                <a:latin typeface="+mn-lt"/>
                <a:ea typeface="+mn-ea"/>
                <a:cs typeface="+mn-cs"/>
              </a:rPr>
              <a:t>False True</a:t>
            </a:r>
          </a:p>
          <a:p>
            <a:r>
              <a:rPr lang="en-US" dirty="0" smtClean="0"/>
              <a:t/>
            </a:r>
            <a:br>
              <a:rPr lang="en-US" dirty="0" smtClean="0"/>
            </a:br>
            <a:r>
              <a:rPr lang="en-US" sz="1200" b="1" i="0" kern="1200" dirty="0" smtClean="0">
                <a:solidFill>
                  <a:schemeClr val="tx1"/>
                </a:solidFill>
                <a:effectLst/>
                <a:latin typeface="+mn-lt"/>
                <a:ea typeface="+mn-ea"/>
                <a:cs typeface="+mn-cs"/>
              </a:rPr>
              <a:t>Exercise 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snippet?</a:t>
            </a:r>
          </a:p>
          <a:p>
            <a:r>
              <a:rPr lang="en-US" dirty="0" smtClean="0"/>
              <a:t>x, y, z = 5, 10, 8 print(x &gt; z) print((y - 5) == x)</a:t>
            </a:r>
            <a:br>
              <a:rPr lang="en-US" dirty="0" smtClean="0"/>
            </a:br>
            <a:r>
              <a:rPr lang="en-US" dirty="0" err="1" smtClean="0"/>
              <a:t>Check</a:t>
            </a:r>
            <a:r>
              <a:rPr lang="en-US" sz="1200" b="0" i="0" kern="1200" dirty="0" err="1" smtClean="0">
                <a:solidFill>
                  <a:schemeClr val="tx1"/>
                </a:solidFill>
                <a:effectLst/>
                <a:latin typeface="+mn-lt"/>
                <a:ea typeface="+mn-ea"/>
                <a:cs typeface="+mn-cs"/>
              </a:rPr>
              <a:t>False</a:t>
            </a:r>
            <a:r>
              <a:rPr lang="en-US" sz="1200" b="0" i="0" kern="1200" dirty="0" smtClean="0">
                <a:solidFill>
                  <a:schemeClr val="tx1"/>
                </a:solidFill>
                <a:effectLst/>
                <a:latin typeface="+mn-lt"/>
                <a:ea typeface="+mn-ea"/>
                <a:cs typeface="+mn-cs"/>
              </a:rPr>
              <a:t> True</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29</a:t>
            </a:fld>
            <a:endParaRPr lang="en-US"/>
          </a:p>
        </p:txBody>
      </p:sp>
    </p:spTree>
    <p:extLst>
      <p:ext uri="{BB962C8B-B14F-4D97-AF65-F5344CB8AC3E}">
        <p14:creationId xmlns:p14="http://schemas.microsoft.com/office/powerpoint/2010/main" val="2221284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Exercise 3</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snippet?</a:t>
            </a:r>
          </a:p>
          <a:p>
            <a:r>
              <a:rPr lang="en-US" dirty="0" smtClean="0"/>
              <a:t>x, y, z = 5, 10, 8 x, y, z = z, y, x print(x &gt; z) print((y - 5) == x)</a:t>
            </a:r>
            <a:br>
              <a:rPr lang="en-US" dirty="0" smtClean="0"/>
            </a:br>
            <a:r>
              <a:rPr lang="en-US" dirty="0" err="1" smtClean="0"/>
              <a:t>Check</a:t>
            </a:r>
            <a:r>
              <a:rPr lang="en-US" sz="1200" b="0" i="0" kern="1200" dirty="0" err="1" smtClean="0">
                <a:solidFill>
                  <a:schemeClr val="tx1"/>
                </a:solidFill>
                <a:effectLst/>
                <a:latin typeface="+mn-lt"/>
                <a:ea typeface="+mn-ea"/>
                <a:cs typeface="+mn-cs"/>
              </a:rPr>
              <a:t>True</a:t>
            </a:r>
            <a:r>
              <a:rPr lang="en-US" sz="1200" b="0" i="0" kern="1200" dirty="0" smtClean="0">
                <a:solidFill>
                  <a:schemeClr val="tx1"/>
                </a:solidFill>
                <a:effectLst/>
                <a:latin typeface="+mn-lt"/>
                <a:ea typeface="+mn-ea"/>
                <a:cs typeface="+mn-cs"/>
              </a:rPr>
              <a:t> False</a:t>
            </a:r>
          </a:p>
          <a:p>
            <a:r>
              <a:rPr lang="en-US" dirty="0" smtClean="0"/>
              <a:t/>
            </a:r>
            <a:br>
              <a:rPr lang="en-US" dirty="0" smtClean="0"/>
            </a:br>
            <a:r>
              <a:rPr lang="en-US" sz="1200" b="1" i="0" kern="1200" dirty="0" smtClean="0">
                <a:solidFill>
                  <a:schemeClr val="tx1"/>
                </a:solidFill>
                <a:effectLst/>
                <a:latin typeface="+mn-lt"/>
                <a:ea typeface="+mn-ea"/>
                <a:cs typeface="+mn-cs"/>
              </a:rPr>
              <a:t>Exercise 4</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snippet?</a:t>
            </a:r>
          </a:p>
          <a:p>
            <a:r>
              <a:rPr lang="en-US" dirty="0" smtClean="0"/>
              <a:t>x = 10 if x == 10: print(x == 10) if x &gt; 5: print(x &gt; 5) if x &lt; 10: print(x &lt; 10) else: print("else")</a:t>
            </a:r>
            <a:br>
              <a:rPr lang="en-US" dirty="0" smtClean="0"/>
            </a:br>
            <a:r>
              <a:rPr lang="en-US" dirty="0" err="1" smtClean="0"/>
              <a:t>Check</a:t>
            </a:r>
            <a:r>
              <a:rPr lang="en-US" sz="1200" b="0" i="0" kern="1200" dirty="0" err="1" smtClean="0">
                <a:solidFill>
                  <a:schemeClr val="tx1"/>
                </a:solidFill>
                <a:effectLst/>
                <a:latin typeface="+mn-lt"/>
                <a:ea typeface="+mn-ea"/>
                <a:cs typeface="+mn-cs"/>
              </a:rPr>
              <a:t>True</a:t>
            </a:r>
            <a:r>
              <a:rPr lang="en-US" sz="1200" b="0" i="0" kern="1200" dirty="0" smtClean="0">
                <a:solidFill>
                  <a:schemeClr val="tx1"/>
                </a:solidFill>
                <a:effectLst/>
                <a:latin typeface="+mn-lt"/>
                <a:ea typeface="+mn-ea"/>
                <a:cs typeface="+mn-cs"/>
              </a:rPr>
              <a:t> True else</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30</a:t>
            </a:fld>
            <a:endParaRPr lang="en-US"/>
          </a:p>
        </p:txBody>
      </p:sp>
    </p:spTree>
    <p:extLst>
      <p:ext uri="{BB962C8B-B14F-4D97-AF65-F5344CB8AC3E}">
        <p14:creationId xmlns:p14="http://schemas.microsoft.com/office/powerpoint/2010/main" val="83494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Exercise 5</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snippet?</a:t>
            </a:r>
          </a:p>
          <a:p>
            <a:r>
              <a:rPr lang="en-US" dirty="0" smtClean="0"/>
              <a:t>x = "1" if x == 1: print("one") </a:t>
            </a:r>
            <a:r>
              <a:rPr lang="en-US" dirty="0" err="1" smtClean="0"/>
              <a:t>elif</a:t>
            </a:r>
            <a:r>
              <a:rPr lang="en-US" dirty="0" smtClean="0"/>
              <a:t> x == "1": if </a:t>
            </a:r>
            <a:r>
              <a:rPr lang="en-US" dirty="0" err="1" smtClean="0"/>
              <a:t>int</a:t>
            </a:r>
            <a:r>
              <a:rPr lang="en-US" dirty="0" smtClean="0"/>
              <a:t>(x) &gt; 1: print("two") </a:t>
            </a:r>
            <a:r>
              <a:rPr lang="en-US" dirty="0" err="1" smtClean="0"/>
              <a:t>elif</a:t>
            </a:r>
            <a:r>
              <a:rPr lang="en-US" dirty="0" smtClean="0"/>
              <a:t> </a:t>
            </a:r>
            <a:r>
              <a:rPr lang="en-US" dirty="0" err="1" smtClean="0"/>
              <a:t>int</a:t>
            </a:r>
            <a:r>
              <a:rPr lang="en-US" dirty="0" smtClean="0"/>
              <a:t>(x) &lt; 1: print("three") else: print("four") if </a:t>
            </a:r>
            <a:r>
              <a:rPr lang="en-US" dirty="0" err="1" smtClean="0"/>
              <a:t>int</a:t>
            </a:r>
            <a:r>
              <a:rPr lang="en-US" dirty="0" smtClean="0"/>
              <a:t>(x) == 1: print("five") else: print("six")</a:t>
            </a:r>
            <a:br>
              <a:rPr lang="en-US" dirty="0" smtClean="0"/>
            </a:br>
            <a:r>
              <a:rPr lang="en-US" dirty="0" smtClean="0"/>
              <a:t>Check  </a:t>
            </a:r>
            <a:r>
              <a:rPr lang="en-US" sz="1200" b="0" i="0" kern="1200" dirty="0" smtClean="0">
                <a:solidFill>
                  <a:schemeClr val="tx1"/>
                </a:solidFill>
                <a:effectLst/>
                <a:latin typeface="+mn-lt"/>
                <a:ea typeface="+mn-ea"/>
                <a:cs typeface="+mn-cs"/>
              </a:rPr>
              <a:t>four five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31</a:t>
            </a:fld>
            <a:endParaRPr lang="en-US"/>
          </a:p>
        </p:txBody>
      </p:sp>
    </p:spTree>
    <p:extLst>
      <p:ext uri="{BB962C8B-B14F-4D97-AF65-F5344CB8AC3E}">
        <p14:creationId xmlns:p14="http://schemas.microsoft.com/office/powerpoint/2010/main" val="3560452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 = 1 y = 1.0 z = "1" if x == y: print("one") if y == </a:t>
            </a:r>
            <a:r>
              <a:rPr lang="en-US" dirty="0" err="1" smtClean="0"/>
              <a:t>int</a:t>
            </a:r>
            <a:r>
              <a:rPr lang="en-US" dirty="0" smtClean="0"/>
              <a:t>(z): print("two") </a:t>
            </a:r>
            <a:r>
              <a:rPr lang="en-US" dirty="0" err="1" smtClean="0"/>
              <a:t>elif</a:t>
            </a:r>
            <a:r>
              <a:rPr lang="en-US" dirty="0" smtClean="0"/>
              <a:t> x == y: print("three") else: print("four")</a:t>
            </a:r>
            <a:br>
              <a:rPr lang="en-US" dirty="0" smtClean="0"/>
            </a:br>
            <a:r>
              <a:rPr lang="en-US" dirty="0" smtClean="0"/>
              <a:t>Check </a:t>
            </a:r>
            <a:r>
              <a:rPr lang="en-US" sz="1200" b="0" i="0" kern="1200" dirty="0" smtClean="0">
                <a:solidFill>
                  <a:schemeClr val="tx1"/>
                </a:solidFill>
                <a:effectLst/>
                <a:latin typeface="+mn-lt"/>
                <a:ea typeface="+mn-ea"/>
                <a:cs typeface="+mn-cs"/>
              </a:rPr>
              <a:t>one two</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32</a:t>
            </a:fld>
            <a:endParaRPr lang="en-US"/>
          </a:p>
        </p:txBody>
      </p:sp>
    </p:spTree>
    <p:extLst>
      <p:ext uri="{BB962C8B-B14F-4D97-AF65-F5344CB8AC3E}">
        <p14:creationId xmlns:p14="http://schemas.microsoft.com/office/powerpoint/2010/main" val="1247856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 notice some similarities to the </a:t>
            </a:r>
            <a:r>
              <a:rPr lang="en-US" sz="1200" b="0" i="1" kern="1200" dirty="0" smtClean="0">
                <a:solidFill>
                  <a:schemeClr val="tx1"/>
                </a:solidFill>
                <a:effectLst/>
                <a:latin typeface="+mn-lt"/>
                <a:ea typeface="+mn-ea"/>
                <a:cs typeface="+mn-cs"/>
              </a:rPr>
              <a:t>if</a:t>
            </a:r>
            <a:r>
              <a:rPr lang="en-US" sz="1200" b="0" i="0" kern="1200" dirty="0" smtClean="0">
                <a:solidFill>
                  <a:schemeClr val="tx1"/>
                </a:solidFill>
                <a:effectLst/>
                <a:latin typeface="+mn-lt"/>
                <a:ea typeface="+mn-ea"/>
                <a:cs typeface="+mn-cs"/>
              </a:rPr>
              <a:t> instruction, that's quite all right. Indeed, the syntactic difference is only one: you use the word while instead of the word if.</a:t>
            </a:r>
          </a:p>
          <a:p>
            <a:r>
              <a:rPr lang="en-US" sz="1200" b="0" i="0" kern="1200" dirty="0" smtClean="0">
                <a:solidFill>
                  <a:schemeClr val="tx1"/>
                </a:solidFill>
                <a:effectLst/>
                <a:latin typeface="+mn-lt"/>
                <a:ea typeface="+mn-ea"/>
                <a:cs typeface="+mn-cs"/>
              </a:rPr>
              <a:t>The semantic difference is more important: when the condition is met, </a:t>
            </a:r>
            <a:r>
              <a:rPr lang="en-US" sz="1200" b="0" i="1" kern="1200" dirty="0" smtClean="0">
                <a:solidFill>
                  <a:schemeClr val="tx1"/>
                </a:solidFill>
                <a:effectLst/>
                <a:latin typeface="+mn-lt"/>
                <a:ea typeface="+mn-ea"/>
                <a:cs typeface="+mn-cs"/>
              </a:rPr>
              <a:t>if</a:t>
            </a:r>
            <a:r>
              <a:rPr lang="en-US" sz="1200" b="0" i="0" kern="1200" dirty="0" smtClean="0">
                <a:solidFill>
                  <a:schemeClr val="tx1"/>
                </a:solidFill>
                <a:effectLst/>
                <a:latin typeface="+mn-lt"/>
                <a:ea typeface="+mn-ea"/>
                <a:cs typeface="+mn-cs"/>
              </a:rPr>
              <a:t> performs its statements </a:t>
            </a:r>
            <a:r>
              <a:rPr lang="en-US" sz="1200" b="1" i="0" kern="1200" dirty="0" smtClean="0">
                <a:solidFill>
                  <a:schemeClr val="tx1"/>
                </a:solidFill>
                <a:effectLst/>
                <a:latin typeface="+mn-lt"/>
                <a:ea typeface="+mn-ea"/>
                <a:cs typeface="+mn-cs"/>
              </a:rPr>
              <a:t>only once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while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repeats the execution as long as the condition evaluates to True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Note: all the rules regarding </a:t>
            </a:r>
            <a:r>
              <a:rPr lang="en-US" sz="1200" b="1" i="0" kern="1200" dirty="0" smtClean="0">
                <a:solidFill>
                  <a:schemeClr val="tx1"/>
                </a:solidFill>
                <a:effectLst/>
                <a:latin typeface="+mn-lt"/>
                <a:ea typeface="+mn-ea"/>
                <a:cs typeface="+mn-cs"/>
              </a:rPr>
              <a:t>indentation</a:t>
            </a:r>
            <a:r>
              <a:rPr lang="en-US" sz="1200" b="0" i="0" kern="1200" dirty="0" smtClean="0">
                <a:solidFill>
                  <a:schemeClr val="tx1"/>
                </a:solidFill>
                <a:effectLst/>
                <a:latin typeface="+mn-lt"/>
                <a:ea typeface="+mn-ea"/>
                <a:cs typeface="+mn-cs"/>
              </a:rPr>
              <a:t> are applicable here, too. We'll show you this soon.</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33</a:t>
            </a:fld>
            <a:endParaRPr lang="en-US"/>
          </a:p>
        </p:txBody>
      </p:sp>
    </p:spTree>
    <p:extLst>
      <p:ext uri="{BB962C8B-B14F-4D97-AF65-F5344CB8AC3E}">
        <p14:creationId xmlns:p14="http://schemas.microsoft.com/office/powerpoint/2010/main" val="6615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will store the current largest number here</a:t>
            </a:r>
          </a:p>
          <a:p>
            <a:r>
              <a:rPr lang="en-US" dirty="0" err="1" smtClean="0"/>
              <a:t>largest_number</a:t>
            </a:r>
            <a:r>
              <a:rPr lang="en-US" dirty="0" smtClean="0"/>
              <a:t> = -999999999</a:t>
            </a:r>
          </a:p>
          <a:p>
            <a:endParaRPr lang="en-US" dirty="0" smtClean="0"/>
          </a:p>
          <a:p>
            <a:r>
              <a:rPr lang="en-US" dirty="0" smtClean="0"/>
              <a:t># input the first value</a:t>
            </a:r>
          </a:p>
          <a:p>
            <a:r>
              <a:rPr lang="en-US" dirty="0" smtClean="0"/>
              <a:t>number = </a:t>
            </a:r>
            <a:r>
              <a:rPr lang="en-US" dirty="0" err="1" smtClean="0"/>
              <a:t>int</a:t>
            </a:r>
            <a:r>
              <a:rPr lang="en-US" dirty="0" smtClean="0"/>
              <a:t>(input("Enter a number or type -1 to stop: "))</a:t>
            </a:r>
          </a:p>
          <a:p>
            <a:endParaRPr lang="en-US" dirty="0" smtClean="0"/>
          </a:p>
          <a:p>
            <a:r>
              <a:rPr lang="en-US" dirty="0" smtClean="0"/>
              <a:t># if the number is not equal to -1, we will continue</a:t>
            </a:r>
          </a:p>
          <a:p>
            <a:r>
              <a:rPr lang="en-US" dirty="0" smtClean="0"/>
              <a:t>while number != -1:</a:t>
            </a:r>
          </a:p>
          <a:p>
            <a:r>
              <a:rPr lang="en-US" dirty="0" smtClean="0"/>
              <a:t>    # is number larger than </a:t>
            </a:r>
            <a:r>
              <a:rPr lang="en-US" dirty="0" err="1" smtClean="0"/>
              <a:t>largest_number</a:t>
            </a:r>
            <a:r>
              <a:rPr lang="en-US" dirty="0" smtClean="0"/>
              <a:t>?</a:t>
            </a:r>
          </a:p>
          <a:p>
            <a:r>
              <a:rPr lang="en-US" dirty="0" smtClean="0"/>
              <a:t>    if number &gt; </a:t>
            </a:r>
            <a:r>
              <a:rPr lang="en-US" dirty="0" err="1" smtClean="0"/>
              <a:t>largest_number</a:t>
            </a:r>
            <a:r>
              <a:rPr lang="en-US" dirty="0" smtClean="0"/>
              <a:t>:</a:t>
            </a:r>
          </a:p>
          <a:p>
            <a:r>
              <a:rPr lang="en-US" dirty="0" smtClean="0"/>
              <a:t>        # yes, update </a:t>
            </a:r>
            <a:r>
              <a:rPr lang="en-US" dirty="0" err="1" smtClean="0"/>
              <a:t>largest_number</a:t>
            </a:r>
            <a:endParaRPr lang="en-US" dirty="0" smtClean="0"/>
          </a:p>
          <a:p>
            <a:r>
              <a:rPr lang="en-US" dirty="0" smtClean="0"/>
              <a:t>        </a:t>
            </a:r>
            <a:r>
              <a:rPr lang="en-US" dirty="0" err="1" smtClean="0"/>
              <a:t>largest_number</a:t>
            </a:r>
            <a:r>
              <a:rPr lang="en-US" dirty="0" smtClean="0"/>
              <a:t> = number</a:t>
            </a:r>
          </a:p>
          <a:p>
            <a:r>
              <a:rPr lang="en-US" dirty="0" smtClean="0"/>
              <a:t>    # input the next number</a:t>
            </a:r>
          </a:p>
          <a:p>
            <a:r>
              <a:rPr lang="en-US" dirty="0" smtClean="0"/>
              <a:t>    number = </a:t>
            </a:r>
            <a:r>
              <a:rPr lang="en-US" dirty="0" err="1" smtClean="0"/>
              <a:t>int</a:t>
            </a:r>
            <a:r>
              <a:rPr lang="en-US" dirty="0" smtClean="0"/>
              <a:t>(input("Enter a number or type -1 to stop: "))</a:t>
            </a:r>
          </a:p>
          <a:p>
            <a:endParaRPr lang="en-US" dirty="0" smtClean="0"/>
          </a:p>
          <a:p>
            <a:r>
              <a:rPr lang="en-US" dirty="0" smtClean="0"/>
              <a:t># print the largest number</a:t>
            </a:r>
          </a:p>
          <a:p>
            <a:r>
              <a:rPr lang="en-US" dirty="0" smtClean="0"/>
              <a:t>print("The largest number is:", </a:t>
            </a:r>
            <a:r>
              <a:rPr lang="en-US" dirty="0" err="1" smtClean="0"/>
              <a:t>largest_number</a:t>
            </a:r>
            <a:r>
              <a:rPr lang="en-US" dirty="0" smtClean="0"/>
              <a:t>)</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34</a:t>
            </a:fld>
            <a:endParaRPr lang="en-US"/>
          </a:p>
        </p:txBody>
      </p:sp>
    </p:spTree>
    <p:extLst>
      <p:ext uri="{BB962C8B-B14F-4D97-AF65-F5344CB8AC3E}">
        <p14:creationId xmlns:p14="http://schemas.microsoft.com/office/powerpoint/2010/main" val="3875595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 infinite loop</a:t>
            </a:r>
          </a:p>
          <a:p>
            <a:r>
              <a:rPr lang="en-US" sz="1200" b="0" i="0" kern="1200" dirty="0" smtClean="0">
                <a:solidFill>
                  <a:schemeClr val="tx1"/>
                </a:solidFill>
                <a:effectLst/>
                <a:latin typeface="+mn-lt"/>
                <a:ea typeface="+mn-ea"/>
                <a:cs typeface="+mn-cs"/>
              </a:rPr>
              <a:t>An infinite loop, also called an </a:t>
            </a:r>
            <a:r>
              <a:rPr lang="en-US" sz="1200" b="1" i="0" kern="1200" dirty="0" smtClean="0">
                <a:solidFill>
                  <a:schemeClr val="tx1"/>
                </a:solidFill>
                <a:effectLst/>
                <a:latin typeface="+mn-lt"/>
                <a:ea typeface="+mn-ea"/>
                <a:cs typeface="+mn-cs"/>
              </a:rPr>
              <a:t>endless loop</a:t>
            </a:r>
            <a:r>
              <a:rPr lang="en-US" sz="1200" b="0" i="0" kern="1200" dirty="0" smtClean="0">
                <a:solidFill>
                  <a:schemeClr val="tx1"/>
                </a:solidFill>
                <a:effectLst/>
                <a:latin typeface="+mn-lt"/>
                <a:ea typeface="+mn-ea"/>
                <a:cs typeface="+mn-cs"/>
              </a:rPr>
              <a:t>, is a sequence of instructions in a program which repeat indefinitely (loop endlessly.)</a:t>
            </a:r>
          </a:p>
          <a:p>
            <a:r>
              <a:rPr lang="en-US" sz="1200" b="0" i="0" kern="1200" dirty="0" smtClean="0">
                <a:solidFill>
                  <a:schemeClr val="tx1"/>
                </a:solidFill>
                <a:effectLst/>
                <a:latin typeface="+mn-lt"/>
                <a:ea typeface="+mn-ea"/>
                <a:cs typeface="+mn-cs"/>
              </a:rPr>
              <a:t>Here's an example of a loop that is not able to finish its execution:</a:t>
            </a:r>
          </a:p>
          <a:p>
            <a:r>
              <a:rPr lang="en-US" dirty="0" smtClean="0"/>
              <a:t>while True: </a:t>
            </a:r>
          </a:p>
          <a:p>
            <a:r>
              <a:rPr lang="en-US" dirty="0" smtClean="0"/>
              <a:t>	print("I'm stuck inside a loop.")</a:t>
            </a:r>
            <a:br>
              <a:rPr lang="en-US" dirty="0" smtClean="0"/>
            </a:br>
            <a:r>
              <a:rPr lang="en-US" sz="1200" b="0" i="0" kern="1200" dirty="0" smtClean="0">
                <a:solidFill>
                  <a:schemeClr val="tx1"/>
                </a:solidFill>
                <a:effectLst/>
                <a:latin typeface="+mn-lt"/>
                <a:ea typeface="+mn-ea"/>
                <a:cs typeface="+mn-cs"/>
              </a:rPr>
              <a:t>This loop will infinitely print "I'm stuck inside a loop." on the screen.</a:t>
            </a:r>
          </a:p>
          <a:p>
            <a:r>
              <a:rPr lang="en-US" sz="1200" b="0" i="0" kern="1200" dirty="0" smtClean="0">
                <a:solidFill>
                  <a:schemeClr val="tx1"/>
                </a:solidFill>
                <a:effectLst/>
                <a:latin typeface="+mn-lt"/>
                <a:ea typeface="+mn-ea"/>
                <a:cs typeface="+mn-cs"/>
              </a:rPr>
              <a:t>If you want to get the best learning experience from seeing how an infinite loop behaves, launch IDLE, create a New File, copy-paste the above code, save your file, and run the program. What you will see is the never-ending sequence of "I'm stuck inside a loop." strings printed to the Python console window. To terminate your program, just press </a:t>
            </a:r>
            <a:r>
              <a:rPr lang="en-US" sz="1200" b="0" i="1" kern="1200" dirty="0" smtClean="0">
                <a:solidFill>
                  <a:schemeClr val="tx1"/>
                </a:solidFill>
                <a:effectLst/>
                <a:latin typeface="+mn-lt"/>
                <a:ea typeface="+mn-ea"/>
                <a:cs typeface="+mn-cs"/>
              </a:rPr>
              <a:t>Ctrl-C</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Ctrl-Break</a:t>
            </a:r>
            <a:r>
              <a:rPr lang="en-US" sz="1200" b="0" i="0" kern="1200" dirty="0" smtClean="0">
                <a:solidFill>
                  <a:schemeClr val="tx1"/>
                </a:solidFill>
                <a:effectLst/>
                <a:latin typeface="+mn-lt"/>
                <a:ea typeface="+mn-ea"/>
                <a:cs typeface="+mn-cs"/>
              </a:rPr>
              <a:t> on some computers). This will cause the so-called </a:t>
            </a:r>
            <a:r>
              <a:rPr lang="en-US" sz="1200" b="0" i="0" kern="1200" dirty="0" err="1" smtClean="0">
                <a:solidFill>
                  <a:schemeClr val="tx1"/>
                </a:solidFill>
                <a:effectLst/>
                <a:latin typeface="+mn-lt"/>
                <a:ea typeface="+mn-ea"/>
                <a:cs typeface="+mn-cs"/>
              </a:rPr>
              <a:t>KeyboardInterrupt</a:t>
            </a:r>
            <a:r>
              <a:rPr lang="en-US" sz="1200" b="0" i="0" kern="1200" dirty="0" smtClean="0">
                <a:solidFill>
                  <a:schemeClr val="tx1"/>
                </a:solidFill>
                <a:effectLst/>
                <a:latin typeface="+mn-lt"/>
                <a:ea typeface="+mn-ea"/>
                <a:cs typeface="+mn-cs"/>
              </a:rPr>
              <a:t> exception and let your program get out of the loop. We'll talk about it later in the course.</a:t>
            </a:r>
          </a:p>
          <a:p>
            <a:r>
              <a:rPr lang="en-US" sz="1200" b="0" i="0" kern="1200" dirty="0" smtClean="0">
                <a:solidFill>
                  <a:schemeClr val="tx1"/>
                </a:solidFill>
                <a:effectLst/>
                <a:latin typeface="+mn-lt"/>
                <a:ea typeface="+mn-ea"/>
                <a:cs typeface="+mn-cs"/>
              </a:rPr>
              <a:t>Let's go back to the sketch of the algorithm we showed you recently. We're going to show you how to use this newly learned loop to find the largest number from a large set of entered data.</a:t>
            </a:r>
          </a:p>
          <a:p>
            <a:r>
              <a:rPr lang="en-US" sz="1200" b="0" i="0" kern="1200" dirty="0" smtClean="0">
                <a:solidFill>
                  <a:schemeClr val="tx1"/>
                </a:solidFill>
                <a:effectLst/>
                <a:latin typeface="+mn-lt"/>
                <a:ea typeface="+mn-ea"/>
                <a:cs typeface="+mn-cs"/>
              </a:rPr>
              <a:t>Analyze the program carefully. Locate the loop's body and find out </a:t>
            </a:r>
            <a:r>
              <a:rPr lang="en-US" sz="1200" b="1" i="0" kern="1200" dirty="0" smtClean="0">
                <a:solidFill>
                  <a:schemeClr val="tx1"/>
                </a:solidFill>
                <a:effectLst/>
                <a:latin typeface="+mn-lt"/>
                <a:ea typeface="+mn-ea"/>
                <a:cs typeface="+mn-cs"/>
              </a:rPr>
              <a:t>how the body is exited</a:t>
            </a:r>
            <a:r>
              <a:rPr lang="en-US" sz="1200" b="0" i="0" kern="1200" dirty="0" smtClean="0">
                <a:solidFill>
                  <a:schemeClr val="tx1"/>
                </a:solidFill>
                <a:effectLst/>
                <a:latin typeface="+mn-lt"/>
                <a:ea typeface="+mn-ea"/>
                <a:cs typeface="+mn-cs"/>
              </a:rPr>
              <a:t>:</a:t>
            </a:r>
          </a:p>
          <a:p>
            <a:r>
              <a:rPr lang="en-US" dirty="0" smtClean="0"/>
              <a:t/>
            </a:r>
            <a:br>
              <a:rPr lang="en-US" dirty="0" smtClean="0"/>
            </a:br>
            <a:r>
              <a:rPr lang="en-US" sz="1200" b="0" i="0" kern="1200" dirty="0" smtClean="0">
                <a:solidFill>
                  <a:schemeClr val="tx1"/>
                </a:solidFill>
                <a:effectLst/>
                <a:latin typeface="+mn-lt"/>
                <a:ea typeface="+mn-ea"/>
                <a:cs typeface="+mn-cs"/>
              </a:rPr>
              <a:t>Check how this code implements the algorithm we showed you earlier.</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35</a:t>
            </a:fld>
            <a:endParaRPr lang="en-US"/>
          </a:p>
        </p:txBody>
      </p:sp>
    </p:spTree>
    <p:extLst>
      <p:ext uri="{BB962C8B-B14F-4D97-AF65-F5344CB8AC3E}">
        <p14:creationId xmlns:p14="http://schemas.microsoft.com/office/powerpoint/2010/main" val="3431645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Let's look at another example employing the while loop. Follow the comments to find out the idea and the solution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 program that reads a sequence of numbers</a:t>
            </a:r>
          </a:p>
          <a:p>
            <a:r>
              <a:rPr lang="en-US" sz="1200" b="0" i="0" kern="1200" dirty="0" smtClean="0">
                <a:solidFill>
                  <a:schemeClr val="tx1"/>
                </a:solidFill>
                <a:effectLst/>
                <a:latin typeface="+mn-lt"/>
                <a:ea typeface="+mn-ea"/>
                <a:cs typeface="+mn-cs"/>
              </a:rPr>
              <a:t># and counts how many numbers are even and how many are odd.</a:t>
            </a:r>
          </a:p>
          <a:p>
            <a:r>
              <a:rPr lang="en-US" sz="1200" b="0" i="0" kern="1200" dirty="0" smtClean="0">
                <a:solidFill>
                  <a:schemeClr val="tx1"/>
                </a:solidFill>
                <a:effectLst/>
                <a:latin typeface="+mn-lt"/>
                <a:ea typeface="+mn-ea"/>
                <a:cs typeface="+mn-cs"/>
              </a:rPr>
              <a:t># The program terminates when zero is entered.</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odd_numbers</a:t>
            </a:r>
            <a:r>
              <a:rPr lang="en-US" sz="1200" b="0" i="0" kern="1200" dirty="0" smtClean="0">
                <a:solidFill>
                  <a:schemeClr val="tx1"/>
                </a:solidFill>
                <a:effectLst/>
                <a:latin typeface="+mn-lt"/>
                <a:ea typeface="+mn-ea"/>
                <a:cs typeface="+mn-cs"/>
              </a:rPr>
              <a:t> = 0</a:t>
            </a:r>
          </a:p>
          <a:p>
            <a:r>
              <a:rPr lang="en-US" sz="1200" b="0" i="0" kern="1200" dirty="0" err="1" smtClean="0">
                <a:solidFill>
                  <a:schemeClr val="tx1"/>
                </a:solidFill>
                <a:effectLst/>
                <a:latin typeface="+mn-lt"/>
                <a:ea typeface="+mn-ea"/>
                <a:cs typeface="+mn-cs"/>
              </a:rPr>
              <a:t>even_numbers</a:t>
            </a:r>
            <a:r>
              <a:rPr lang="en-US" sz="1200" b="0" i="0" kern="1200" dirty="0" smtClean="0">
                <a:solidFill>
                  <a:schemeClr val="tx1"/>
                </a:solidFill>
                <a:effectLst/>
                <a:latin typeface="+mn-lt"/>
                <a:ea typeface="+mn-ea"/>
                <a:cs typeface="+mn-cs"/>
              </a:rPr>
              <a:t> = 0</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read the first number</a:t>
            </a:r>
          </a:p>
          <a:p>
            <a:r>
              <a:rPr lang="en-US" sz="1200" b="0" i="0" kern="1200" dirty="0" smtClean="0">
                <a:solidFill>
                  <a:schemeClr val="tx1"/>
                </a:solidFill>
                <a:effectLst/>
                <a:latin typeface="+mn-lt"/>
                <a:ea typeface="+mn-ea"/>
                <a:cs typeface="+mn-cs"/>
              </a:rPr>
              <a:t>number =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(input("Enter a number or type 0 to stop: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0 terminates execution</a:t>
            </a:r>
          </a:p>
          <a:p>
            <a:r>
              <a:rPr lang="en-US" sz="1200" b="0" i="0" kern="1200" dirty="0" smtClean="0">
                <a:solidFill>
                  <a:schemeClr val="tx1"/>
                </a:solidFill>
                <a:effectLst/>
                <a:latin typeface="+mn-lt"/>
                <a:ea typeface="+mn-ea"/>
                <a:cs typeface="+mn-cs"/>
              </a:rPr>
              <a:t>while number != 0:</a:t>
            </a:r>
          </a:p>
          <a:p>
            <a:r>
              <a:rPr lang="en-US" sz="1200" b="0" i="0" kern="1200" dirty="0" smtClean="0">
                <a:solidFill>
                  <a:schemeClr val="tx1"/>
                </a:solidFill>
                <a:effectLst/>
                <a:latin typeface="+mn-lt"/>
                <a:ea typeface="+mn-ea"/>
                <a:cs typeface="+mn-cs"/>
              </a:rPr>
              <a:t>    # check if the number is odd</a:t>
            </a:r>
          </a:p>
          <a:p>
            <a:r>
              <a:rPr lang="en-US" sz="1200" b="0" i="0" kern="1200" dirty="0" smtClean="0">
                <a:solidFill>
                  <a:schemeClr val="tx1"/>
                </a:solidFill>
                <a:effectLst/>
                <a:latin typeface="+mn-lt"/>
                <a:ea typeface="+mn-ea"/>
                <a:cs typeface="+mn-cs"/>
              </a:rPr>
              <a:t>    if number % 2 == 1:</a:t>
            </a:r>
          </a:p>
          <a:p>
            <a:r>
              <a:rPr lang="en-US" sz="1200" b="0" i="0" kern="1200" dirty="0" smtClean="0">
                <a:solidFill>
                  <a:schemeClr val="tx1"/>
                </a:solidFill>
                <a:effectLst/>
                <a:latin typeface="+mn-lt"/>
                <a:ea typeface="+mn-ea"/>
                <a:cs typeface="+mn-cs"/>
              </a:rPr>
              <a:t>        # increase the </a:t>
            </a:r>
            <a:r>
              <a:rPr lang="en-US" sz="1200" b="0" i="0" kern="1200" dirty="0" err="1" smtClean="0">
                <a:solidFill>
                  <a:schemeClr val="tx1"/>
                </a:solidFill>
                <a:effectLst/>
                <a:latin typeface="+mn-lt"/>
                <a:ea typeface="+mn-ea"/>
                <a:cs typeface="+mn-cs"/>
              </a:rPr>
              <a:t>odd_numbers</a:t>
            </a:r>
            <a:r>
              <a:rPr lang="en-US" sz="1200" b="0" i="0" kern="1200" dirty="0" smtClean="0">
                <a:solidFill>
                  <a:schemeClr val="tx1"/>
                </a:solidFill>
                <a:effectLst/>
                <a:latin typeface="+mn-lt"/>
                <a:ea typeface="+mn-ea"/>
                <a:cs typeface="+mn-cs"/>
              </a:rPr>
              <a:t> counter</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odd_numbers</a:t>
            </a:r>
            <a:r>
              <a:rPr lang="en-US" sz="1200" b="0" i="0" kern="1200" dirty="0" smtClean="0">
                <a:solidFill>
                  <a:schemeClr val="tx1"/>
                </a:solidFill>
                <a:effectLst/>
                <a:latin typeface="+mn-lt"/>
                <a:ea typeface="+mn-ea"/>
                <a:cs typeface="+mn-cs"/>
              </a:rPr>
              <a:t> += 1</a:t>
            </a:r>
          </a:p>
          <a:p>
            <a:r>
              <a:rPr lang="en-US" sz="1200" b="0" i="0" kern="1200" dirty="0" smtClean="0">
                <a:solidFill>
                  <a:schemeClr val="tx1"/>
                </a:solidFill>
                <a:effectLst/>
                <a:latin typeface="+mn-lt"/>
                <a:ea typeface="+mn-ea"/>
                <a:cs typeface="+mn-cs"/>
              </a:rPr>
              <a:t>    else:</a:t>
            </a:r>
          </a:p>
          <a:p>
            <a:r>
              <a:rPr lang="en-US" sz="1200" b="0" i="0" kern="1200" dirty="0" smtClean="0">
                <a:solidFill>
                  <a:schemeClr val="tx1"/>
                </a:solidFill>
                <a:effectLst/>
                <a:latin typeface="+mn-lt"/>
                <a:ea typeface="+mn-ea"/>
                <a:cs typeface="+mn-cs"/>
              </a:rPr>
              <a:t>        # increase the </a:t>
            </a:r>
            <a:r>
              <a:rPr lang="en-US" sz="1200" b="0" i="0" kern="1200" dirty="0" err="1" smtClean="0">
                <a:solidFill>
                  <a:schemeClr val="tx1"/>
                </a:solidFill>
                <a:effectLst/>
                <a:latin typeface="+mn-lt"/>
                <a:ea typeface="+mn-ea"/>
                <a:cs typeface="+mn-cs"/>
              </a:rPr>
              <a:t>even_numbers</a:t>
            </a:r>
            <a:r>
              <a:rPr lang="en-US" sz="1200" b="0" i="0" kern="1200" dirty="0" smtClean="0">
                <a:solidFill>
                  <a:schemeClr val="tx1"/>
                </a:solidFill>
                <a:effectLst/>
                <a:latin typeface="+mn-lt"/>
                <a:ea typeface="+mn-ea"/>
                <a:cs typeface="+mn-cs"/>
              </a:rPr>
              <a:t> counter</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even_numbers</a:t>
            </a:r>
            <a:r>
              <a:rPr lang="en-US" sz="1200" b="0" i="0" kern="1200" dirty="0" smtClean="0">
                <a:solidFill>
                  <a:schemeClr val="tx1"/>
                </a:solidFill>
                <a:effectLst/>
                <a:latin typeface="+mn-lt"/>
                <a:ea typeface="+mn-ea"/>
                <a:cs typeface="+mn-cs"/>
              </a:rPr>
              <a:t> += 1</a:t>
            </a:r>
          </a:p>
          <a:p>
            <a:r>
              <a:rPr lang="en-US" sz="1200" b="0" i="0" kern="1200" dirty="0" smtClean="0">
                <a:solidFill>
                  <a:schemeClr val="tx1"/>
                </a:solidFill>
                <a:effectLst/>
                <a:latin typeface="+mn-lt"/>
                <a:ea typeface="+mn-ea"/>
                <a:cs typeface="+mn-cs"/>
              </a:rPr>
              <a:t>    # read the next number</a:t>
            </a:r>
          </a:p>
          <a:p>
            <a:r>
              <a:rPr lang="en-US" sz="1200" b="0" i="0" kern="1200" dirty="0" smtClean="0">
                <a:solidFill>
                  <a:schemeClr val="tx1"/>
                </a:solidFill>
                <a:effectLst/>
                <a:latin typeface="+mn-lt"/>
                <a:ea typeface="+mn-ea"/>
                <a:cs typeface="+mn-cs"/>
              </a:rPr>
              <a:t>    number =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(input("Enter a number or type 0 to stop: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print results</a:t>
            </a:r>
          </a:p>
          <a:p>
            <a:r>
              <a:rPr lang="en-US" sz="1200" b="0" i="0" kern="1200" dirty="0" smtClean="0">
                <a:solidFill>
                  <a:schemeClr val="tx1"/>
                </a:solidFill>
                <a:effectLst/>
                <a:latin typeface="+mn-lt"/>
                <a:ea typeface="+mn-ea"/>
                <a:cs typeface="+mn-cs"/>
              </a:rPr>
              <a:t>print("Odd numbers count:", </a:t>
            </a:r>
            <a:r>
              <a:rPr lang="en-US" sz="1200" b="0" i="0" kern="1200" dirty="0" err="1" smtClean="0">
                <a:solidFill>
                  <a:schemeClr val="tx1"/>
                </a:solidFill>
                <a:effectLst/>
                <a:latin typeface="+mn-lt"/>
                <a:ea typeface="+mn-ea"/>
                <a:cs typeface="+mn-cs"/>
              </a:rPr>
              <a:t>odd_numbers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print("Even numbers count:", </a:t>
            </a:r>
            <a:r>
              <a:rPr lang="en-US" sz="1200" b="0" i="0" kern="1200" dirty="0" err="1" smtClean="0">
                <a:solidFill>
                  <a:schemeClr val="tx1"/>
                </a:solidFill>
                <a:effectLst/>
                <a:latin typeface="+mn-lt"/>
                <a:ea typeface="+mn-ea"/>
                <a:cs typeface="+mn-cs"/>
              </a:rPr>
              <a:t>even_numbers</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36</a:t>
            </a:fld>
            <a:endParaRPr lang="en-US"/>
          </a:p>
        </p:txBody>
      </p:sp>
    </p:spTree>
    <p:extLst>
      <p:ext uri="{BB962C8B-B14F-4D97-AF65-F5344CB8AC3E}">
        <p14:creationId xmlns:p14="http://schemas.microsoft.com/office/powerpoint/2010/main" val="2402175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counter = 5</a:t>
            </a:r>
          </a:p>
          <a:p>
            <a:r>
              <a:rPr lang="en-US" sz="1200" b="0" i="0" kern="1200" dirty="0" smtClean="0">
                <a:solidFill>
                  <a:schemeClr val="tx1"/>
                </a:solidFill>
                <a:effectLst/>
                <a:latin typeface="+mn-lt"/>
                <a:ea typeface="+mn-ea"/>
                <a:cs typeface="+mn-cs"/>
              </a:rPr>
              <a:t>while counter != 0:</a:t>
            </a:r>
          </a:p>
          <a:p>
            <a:r>
              <a:rPr lang="en-US" sz="1200" b="0" i="0" kern="1200" dirty="0" smtClean="0">
                <a:solidFill>
                  <a:schemeClr val="tx1"/>
                </a:solidFill>
                <a:effectLst/>
                <a:latin typeface="+mn-lt"/>
                <a:ea typeface="+mn-ea"/>
                <a:cs typeface="+mn-cs"/>
              </a:rPr>
              <a:t>    print("Inside the loop.", counter)</a:t>
            </a:r>
          </a:p>
          <a:p>
            <a:r>
              <a:rPr lang="en-US" sz="1200" b="0" i="0" kern="1200" dirty="0" smtClean="0">
                <a:solidFill>
                  <a:schemeClr val="tx1"/>
                </a:solidFill>
                <a:effectLst/>
                <a:latin typeface="+mn-lt"/>
                <a:ea typeface="+mn-ea"/>
                <a:cs typeface="+mn-cs"/>
              </a:rPr>
              <a:t>    counter -= 1</a:t>
            </a:r>
          </a:p>
          <a:p>
            <a:r>
              <a:rPr lang="en-US" sz="1200" b="0" i="0" kern="1200" dirty="0" smtClean="0">
                <a:solidFill>
                  <a:schemeClr val="tx1"/>
                </a:solidFill>
                <a:effectLst/>
                <a:latin typeface="+mn-lt"/>
                <a:ea typeface="+mn-ea"/>
                <a:cs typeface="+mn-cs"/>
              </a:rPr>
              <a:t>print("Outside the loop.", counter)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counter = 5</a:t>
            </a:r>
          </a:p>
          <a:p>
            <a:r>
              <a:rPr lang="en-US" sz="1200" b="0" i="0" kern="1200" dirty="0" smtClean="0">
                <a:solidFill>
                  <a:schemeClr val="tx1"/>
                </a:solidFill>
                <a:effectLst/>
                <a:latin typeface="+mn-lt"/>
                <a:ea typeface="+mn-ea"/>
                <a:cs typeface="+mn-cs"/>
              </a:rPr>
              <a:t>while counter :</a:t>
            </a:r>
          </a:p>
          <a:p>
            <a:r>
              <a:rPr lang="en-US" sz="1200" b="0" i="0" kern="1200" dirty="0" smtClean="0">
                <a:solidFill>
                  <a:schemeClr val="tx1"/>
                </a:solidFill>
                <a:effectLst/>
                <a:latin typeface="+mn-lt"/>
                <a:ea typeface="+mn-ea"/>
                <a:cs typeface="+mn-cs"/>
              </a:rPr>
              <a:t>    print("Inside the loop.", counter)</a:t>
            </a:r>
          </a:p>
          <a:p>
            <a:r>
              <a:rPr lang="en-US" sz="1200" b="0" i="0" kern="1200" dirty="0" smtClean="0">
                <a:solidFill>
                  <a:schemeClr val="tx1"/>
                </a:solidFill>
                <a:effectLst/>
                <a:latin typeface="+mn-lt"/>
                <a:ea typeface="+mn-ea"/>
                <a:cs typeface="+mn-cs"/>
              </a:rPr>
              <a:t>    counter -= 1</a:t>
            </a:r>
          </a:p>
          <a:p>
            <a:r>
              <a:rPr lang="en-US" sz="1200" b="0" i="0" kern="1200" dirty="0" smtClean="0">
                <a:solidFill>
                  <a:schemeClr val="tx1"/>
                </a:solidFill>
                <a:effectLst/>
                <a:latin typeface="+mn-lt"/>
                <a:ea typeface="+mn-ea"/>
                <a:cs typeface="+mn-cs"/>
              </a:rPr>
              <a:t>print("Outside the loop.", counter)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37</a:t>
            </a:fld>
            <a:endParaRPr lang="en-US"/>
          </a:p>
        </p:txBody>
      </p:sp>
    </p:spTree>
    <p:extLst>
      <p:ext uri="{BB962C8B-B14F-4D97-AF65-F5344CB8AC3E}">
        <p14:creationId xmlns:p14="http://schemas.microsoft.com/office/powerpoint/2010/main" val="3662089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Equality: the </a:t>
            </a:r>
            <a:r>
              <a:rPr lang="en-US" sz="1200" b="1" i="1" kern="1200" dirty="0" smtClean="0">
                <a:solidFill>
                  <a:schemeClr val="tx1"/>
                </a:solidFill>
                <a:effectLst/>
                <a:latin typeface="+mn-lt"/>
                <a:ea typeface="+mn-ea"/>
                <a:cs typeface="+mn-cs"/>
              </a:rPr>
              <a:t>equal to</a:t>
            </a:r>
            <a:r>
              <a:rPr lang="en-US" sz="1200" b="1" i="0" kern="1200" dirty="0" smtClean="0">
                <a:solidFill>
                  <a:schemeClr val="tx1"/>
                </a:solidFill>
                <a:effectLst/>
                <a:latin typeface="+mn-lt"/>
                <a:ea typeface="+mn-ea"/>
                <a:cs typeface="+mn-cs"/>
              </a:rPr>
              <a:t> operator (==)</a:t>
            </a:r>
          </a:p>
          <a:p>
            <a:r>
              <a:rPr lang="en-US" sz="1200" b="0" i="0" kern="1200" dirty="0" smtClean="0">
                <a:solidFill>
                  <a:schemeClr val="tx1"/>
                </a:solidFill>
                <a:effectLst/>
                <a:latin typeface="+mn-lt"/>
                <a:ea typeface="+mn-ea"/>
                <a:cs typeface="+mn-cs"/>
              </a:rPr>
              <a:t>The == (equal to) operator compares the values of two operands. If they are equal, the result of the comparison is True. If they are not equal, the result of the comparison is False.</a:t>
            </a:r>
          </a:p>
          <a:p>
            <a:r>
              <a:rPr lang="en-US" sz="1200" b="0" i="0" kern="1200" dirty="0" smtClean="0">
                <a:solidFill>
                  <a:schemeClr val="tx1"/>
                </a:solidFill>
                <a:effectLst/>
                <a:latin typeface="+mn-lt"/>
                <a:ea typeface="+mn-ea"/>
                <a:cs typeface="+mn-cs"/>
              </a:rPr>
              <a:t>Look at the equality comparison below - what is the result of this operation?</a:t>
            </a:r>
          </a:p>
          <a:p>
            <a:r>
              <a:rPr lang="en-US" dirty="0" err="1" smtClean="0"/>
              <a:t>var</a:t>
            </a:r>
            <a:r>
              <a:rPr lang="en-US" dirty="0" smtClean="0"/>
              <a:t> == 0</a:t>
            </a:r>
            <a:br>
              <a:rPr lang="en-US" dirty="0" smtClean="0"/>
            </a:br>
            <a:r>
              <a:rPr lang="en-US" sz="1200" b="0" i="0" kern="1200" dirty="0" smtClean="0">
                <a:solidFill>
                  <a:schemeClr val="tx1"/>
                </a:solidFill>
                <a:effectLst/>
                <a:latin typeface="+mn-lt"/>
                <a:ea typeface="+mn-ea"/>
                <a:cs typeface="+mn-cs"/>
              </a:rPr>
              <a:t>Note that we cannot find the answer if we do not know what value is currently stored in the variable var.</a:t>
            </a:r>
          </a:p>
          <a:p>
            <a:r>
              <a:rPr lang="en-US" sz="1200" b="0" i="0" kern="1200" dirty="0" smtClean="0">
                <a:solidFill>
                  <a:schemeClr val="tx1"/>
                </a:solidFill>
                <a:effectLst/>
                <a:latin typeface="+mn-lt"/>
                <a:ea typeface="+mn-ea"/>
                <a:cs typeface="+mn-cs"/>
              </a:rPr>
              <a:t>If the variable has been changed many times during the execution of your program, or its initial value is entered from the console, the answer to this question can be given only by Python and only at runtime.</a:t>
            </a:r>
          </a:p>
          <a:p>
            <a:r>
              <a:rPr lang="en-US" sz="1200" b="0" i="0" kern="1200" dirty="0" smtClean="0">
                <a:solidFill>
                  <a:schemeClr val="tx1"/>
                </a:solidFill>
                <a:effectLst/>
                <a:latin typeface="+mn-lt"/>
                <a:ea typeface="+mn-ea"/>
                <a:cs typeface="+mn-cs"/>
              </a:rPr>
              <a:t>Now imagine a programmer who suffers from insomnia, and has to count black and white sheep separately as long as there are exactly twice as many black sheep as white ones.</a:t>
            </a:r>
          </a:p>
          <a:p>
            <a:r>
              <a:rPr lang="en-US" sz="1200" b="0" i="0" kern="1200" dirty="0" smtClean="0">
                <a:solidFill>
                  <a:schemeClr val="tx1"/>
                </a:solidFill>
                <a:effectLst/>
                <a:latin typeface="+mn-lt"/>
                <a:ea typeface="+mn-ea"/>
                <a:cs typeface="+mn-cs"/>
              </a:rPr>
              <a:t>The question will be as follows:</a:t>
            </a:r>
          </a:p>
          <a:p>
            <a:r>
              <a:rPr lang="en-US" dirty="0" err="1" smtClean="0"/>
              <a:t>black_sheep</a:t>
            </a:r>
            <a:r>
              <a:rPr lang="en-US" dirty="0" smtClean="0"/>
              <a:t> == 2 * </a:t>
            </a:r>
            <a:r>
              <a:rPr lang="en-US" dirty="0" err="1" smtClean="0"/>
              <a:t>white_sheep</a:t>
            </a:r>
            <a:r>
              <a:rPr lang="en-US" dirty="0" smtClean="0"/>
              <a:t/>
            </a:r>
            <a:br>
              <a:rPr lang="en-US" dirty="0" smtClean="0"/>
            </a:br>
            <a:r>
              <a:rPr lang="en-US" sz="1200" b="0" i="0" kern="1200" dirty="0" smtClean="0">
                <a:solidFill>
                  <a:schemeClr val="tx1"/>
                </a:solidFill>
                <a:effectLst/>
                <a:latin typeface="+mn-lt"/>
                <a:ea typeface="+mn-ea"/>
                <a:cs typeface="+mn-cs"/>
              </a:rPr>
              <a:t>Due to the low priority of the == operator, the question shall be treated as equivalent to this one:</a:t>
            </a:r>
          </a:p>
          <a:p>
            <a:r>
              <a:rPr lang="en-US" dirty="0" err="1" smtClean="0"/>
              <a:t>black_sheep</a:t>
            </a:r>
            <a:r>
              <a:rPr lang="en-US" dirty="0" smtClean="0"/>
              <a:t> == (2 * </a:t>
            </a:r>
            <a:r>
              <a:rPr lang="en-US" dirty="0" err="1" smtClean="0"/>
              <a:t>white_sheep</a:t>
            </a:r>
            <a:r>
              <a:rPr lang="en-US" dirty="0" smtClean="0"/>
              <a:t>)</a:t>
            </a:r>
            <a:br>
              <a:rPr lang="en-US" dirty="0" smtClean="0"/>
            </a:br>
            <a:r>
              <a:rPr lang="en-US" sz="1200" b="0" i="0" kern="1200" dirty="0" smtClean="0">
                <a:solidFill>
                  <a:schemeClr val="tx1"/>
                </a:solidFill>
                <a:effectLst/>
                <a:latin typeface="+mn-lt"/>
                <a:ea typeface="+mn-ea"/>
                <a:cs typeface="+mn-cs"/>
              </a:rPr>
              <a:t>So, let's practice your understanding of the == operator now - can you guess the output of the code below?</a:t>
            </a:r>
          </a:p>
          <a:p>
            <a:r>
              <a:rPr lang="en-US" dirty="0" err="1" smtClean="0"/>
              <a:t>var</a:t>
            </a:r>
            <a:r>
              <a:rPr lang="en-US" dirty="0" smtClean="0"/>
              <a:t> = 0 # assigning 0 to </a:t>
            </a:r>
            <a:r>
              <a:rPr lang="en-US" dirty="0" err="1" smtClean="0"/>
              <a:t>var</a:t>
            </a:r>
            <a:r>
              <a:rPr lang="en-US" dirty="0" smtClean="0"/>
              <a:t> print(</a:t>
            </a:r>
            <a:r>
              <a:rPr lang="en-US" dirty="0" err="1" smtClean="0"/>
              <a:t>var</a:t>
            </a:r>
            <a:r>
              <a:rPr lang="en-US" dirty="0" smtClean="0"/>
              <a:t> == 0) </a:t>
            </a:r>
            <a:r>
              <a:rPr lang="en-US" dirty="0" err="1" smtClean="0"/>
              <a:t>var</a:t>
            </a:r>
            <a:r>
              <a:rPr lang="en-US" dirty="0" smtClean="0"/>
              <a:t> = 1 # assigning 1 to </a:t>
            </a:r>
            <a:r>
              <a:rPr lang="en-US" dirty="0" err="1" smtClean="0"/>
              <a:t>var</a:t>
            </a:r>
            <a:r>
              <a:rPr lang="en-US" dirty="0" smtClean="0"/>
              <a:t> print(</a:t>
            </a:r>
            <a:r>
              <a:rPr lang="en-US" dirty="0" err="1" smtClean="0"/>
              <a:t>var</a:t>
            </a:r>
            <a:r>
              <a:rPr lang="en-US" dirty="0" smtClean="0"/>
              <a:t> == 0)</a:t>
            </a:r>
            <a:br>
              <a:rPr lang="en-US" dirty="0" smtClean="0"/>
            </a:br>
            <a:r>
              <a:rPr lang="en-US" sz="1200" b="0" i="0" kern="1200" dirty="0" smtClean="0">
                <a:solidFill>
                  <a:schemeClr val="tx1"/>
                </a:solidFill>
                <a:effectLst/>
                <a:latin typeface="+mn-lt"/>
                <a:ea typeface="+mn-ea"/>
                <a:cs typeface="+mn-cs"/>
              </a:rPr>
              <a:t>Run the code and check if you were right.</a:t>
            </a:r>
          </a:p>
          <a:p>
            <a:r>
              <a:rPr lang="en-US" sz="1200" b="1" i="0" kern="1200" dirty="0" smtClean="0">
                <a:solidFill>
                  <a:schemeClr val="tx1"/>
                </a:solidFill>
                <a:effectLst/>
                <a:latin typeface="+mn-lt"/>
                <a:ea typeface="+mn-ea"/>
                <a:cs typeface="+mn-cs"/>
              </a:rPr>
              <a:t>Inequality: the </a:t>
            </a:r>
            <a:r>
              <a:rPr lang="en-US" sz="1200" b="1" i="1" kern="1200" dirty="0" smtClean="0">
                <a:solidFill>
                  <a:schemeClr val="tx1"/>
                </a:solidFill>
                <a:effectLst/>
                <a:latin typeface="+mn-lt"/>
                <a:ea typeface="+mn-ea"/>
                <a:cs typeface="+mn-cs"/>
              </a:rPr>
              <a:t>not equal to</a:t>
            </a:r>
            <a:r>
              <a:rPr lang="en-US" sz="1200" b="1" i="0" kern="1200" dirty="0" smtClean="0">
                <a:solidFill>
                  <a:schemeClr val="tx1"/>
                </a:solidFill>
                <a:effectLst/>
                <a:latin typeface="+mn-lt"/>
                <a:ea typeface="+mn-ea"/>
                <a:cs typeface="+mn-cs"/>
              </a:rPr>
              <a:t> operator (!=)</a:t>
            </a:r>
          </a:p>
          <a:p>
            <a:r>
              <a:rPr lang="en-US" sz="1200" b="0" i="0" kern="1200" dirty="0" smtClean="0">
                <a:solidFill>
                  <a:schemeClr val="tx1"/>
                </a:solidFill>
                <a:effectLst/>
                <a:latin typeface="+mn-lt"/>
                <a:ea typeface="+mn-ea"/>
                <a:cs typeface="+mn-cs"/>
              </a:rPr>
              <a:t>Now take a look at the inequality comparison below - can you guess the result of this operation?</a:t>
            </a:r>
          </a:p>
          <a:p>
            <a:r>
              <a:rPr lang="en-US" dirty="0" smtClean="0"/>
              <a:t/>
            </a:r>
            <a:br>
              <a:rPr lang="en-US" dirty="0" smtClean="0"/>
            </a:br>
            <a:r>
              <a:rPr lang="en-US" sz="1200" b="0" i="0" kern="1200" dirty="0" smtClean="0">
                <a:solidFill>
                  <a:schemeClr val="tx1"/>
                </a:solidFill>
                <a:effectLst/>
                <a:latin typeface="+mn-lt"/>
                <a:ea typeface="+mn-ea"/>
                <a:cs typeface="+mn-cs"/>
              </a:rPr>
              <a:t>Run the code and check if you were right.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5</a:t>
            </a:fld>
            <a:endParaRPr lang="en-US"/>
          </a:p>
        </p:txBody>
      </p:sp>
    </p:spTree>
    <p:extLst>
      <p:ext uri="{BB962C8B-B14F-4D97-AF65-F5344CB8AC3E}">
        <p14:creationId xmlns:p14="http://schemas.microsoft.com/office/powerpoint/2010/main" val="17235668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38</a:t>
            </a:fld>
            <a:endParaRPr lang="en-US"/>
          </a:p>
        </p:txBody>
      </p:sp>
    </p:spTree>
    <p:extLst>
      <p:ext uri="{BB962C8B-B14F-4D97-AF65-F5344CB8AC3E}">
        <p14:creationId xmlns:p14="http://schemas.microsoft.com/office/powerpoint/2010/main" val="1556870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Your task is to help the magician complete the code in the editor in such a way so that the code:</a:t>
            </a:r>
          </a:p>
          <a:p>
            <a:r>
              <a:rPr lang="en-US" sz="1200" b="0" i="0" kern="1200" dirty="0" smtClean="0">
                <a:solidFill>
                  <a:schemeClr val="tx1"/>
                </a:solidFill>
                <a:effectLst/>
                <a:latin typeface="+mn-lt"/>
                <a:ea typeface="+mn-ea"/>
                <a:cs typeface="+mn-cs"/>
              </a:rPr>
              <a:t>will ask the user to enter an integer number;</a:t>
            </a:r>
          </a:p>
          <a:p>
            <a:r>
              <a:rPr lang="en-US" sz="1200" b="0" i="0" kern="1200" dirty="0" smtClean="0">
                <a:solidFill>
                  <a:schemeClr val="tx1"/>
                </a:solidFill>
                <a:effectLst/>
                <a:latin typeface="+mn-lt"/>
                <a:ea typeface="+mn-ea"/>
                <a:cs typeface="+mn-cs"/>
              </a:rPr>
              <a:t>will use a while loop;</a:t>
            </a:r>
          </a:p>
          <a:p>
            <a:r>
              <a:rPr lang="en-US" sz="1200" b="0" i="0" kern="1200" dirty="0" smtClean="0">
                <a:solidFill>
                  <a:schemeClr val="tx1"/>
                </a:solidFill>
                <a:effectLst/>
                <a:latin typeface="+mn-lt"/>
                <a:ea typeface="+mn-ea"/>
                <a:cs typeface="+mn-cs"/>
              </a:rPr>
              <a:t>will check whether the number entered by the user is the same as the number picked by the magician. If the number chosen by the user is different than the magician's secret number, the user should see the message "Ha </a:t>
            </a:r>
            <a:r>
              <a:rPr lang="en-US" sz="1200" b="0" i="0" kern="1200" dirty="0" err="1" smtClean="0">
                <a:solidFill>
                  <a:schemeClr val="tx1"/>
                </a:solidFill>
                <a:effectLst/>
                <a:latin typeface="+mn-lt"/>
                <a:ea typeface="+mn-ea"/>
                <a:cs typeface="+mn-cs"/>
              </a:rPr>
              <a:t>ha</a:t>
            </a:r>
            <a:r>
              <a:rPr lang="en-US" sz="1200" b="0" i="0" kern="1200" dirty="0" smtClean="0">
                <a:solidFill>
                  <a:schemeClr val="tx1"/>
                </a:solidFill>
                <a:effectLst/>
                <a:latin typeface="+mn-lt"/>
                <a:ea typeface="+mn-ea"/>
                <a:cs typeface="+mn-cs"/>
              </a:rPr>
              <a:t>! You're stuck in my loop!" and be prompted to enter a number again. If the number entered by the user matches the number picked by the magician, the number should be printed to the screen, and the magician should say the following words: "Well done, muggle! You are free now."</a:t>
            </a:r>
          </a:p>
          <a:p>
            <a:r>
              <a:rPr lang="en-US" sz="1200" b="0" i="0" kern="1200" dirty="0" smtClean="0">
                <a:solidFill>
                  <a:schemeClr val="tx1"/>
                </a:solidFill>
                <a:effectLst/>
                <a:latin typeface="+mn-lt"/>
                <a:ea typeface="+mn-ea"/>
                <a:cs typeface="+mn-cs"/>
              </a:rPr>
              <a:t>The magician is counting on you! Don't disappoint him.</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39</a:t>
            </a:fld>
            <a:endParaRPr lang="en-US"/>
          </a:p>
        </p:txBody>
      </p:sp>
    </p:spTree>
    <p:extLst>
      <p:ext uri="{BB962C8B-B14F-4D97-AF65-F5344CB8AC3E}">
        <p14:creationId xmlns:p14="http://schemas.microsoft.com/office/powerpoint/2010/main" val="1501208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for</a:t>
            </a:r>
            <a:r>
              <a:rPr lang="en-US" sz="1200" b="0" i="0" kern="1200" dirty="0" smtClean="0">
                <a:solidFill>
                  <a:schemeClr val="tx1"/>
                </a:solidFill>
                <a:effectLst/>
                <a:latin typeface="+mn-lt"/>
                <a:ea typeface="+mn-ea"/>
                <a:cs typeface="+mn-cs"/>
              </a:rPr>
              <a:t> keyword opens the for loop; note - there's no condition after it; you don't have to think about conditions, as they're checked internally, without any intervention;</a:t>
            </a:r>
          </a:p>
          <a:p>
            <a:r>
              <a:rPr lang="en-US" sz="1200" b="0" i="0" kern="1200" dirty="0" smtClean="0">
                <a:solidFill>
                  <a:schemeClr val="tx1"/>
                </a:solidFill>
                <a:effectLst/>
                <a:latin typeface="+mn-lt"/>
                <a:ea typeface="+mn-ea"/>
                <a:cs typeface="+mn-cs"/>
              </a:rPr>
              <a:t>any variable after the </a:t>
            </a:r>
            <a:r>
              <a:rPr lang="en-US" sz="1200" b="0" i="1" kern="1200" dirty="0" smtClean="0">
                <a:solidFill>
                  <a:schemeClr val="tx1"/>
                </a:solidFill>
                <a:effectLst/>
                <a:latin typeface="+mn-lt"/>
                <a:ea typeface="+mn-ea"/>
                <a:cs typeface="+mn-cs"/>
              </a:rPr>
              <a:t>for</a:t>
            </a:r>
            <a:r>
              <a:rPr lang="en-US" sz="1200" b="0" i="0" kern="1200" dirty="0" smtClean="0">
                <a:solidFill>
                  <a:schemeClr val="tx1"/>
                </a:solidFill>
                <a:effectLst/>
                <a:latin typeface="+mn-lt"/>
                <a:ea typeface="+mn-ea"/>
                <a:cs typeface="+mn-cs"/>
              </a:rPr>
              <a:t> keyword is the </a:t>
            </a:r>
            <a:r>
              <a:rPr lang="en-US" sz="1200" b="1" i="0" kern="1200" dirty="0" smtClean="0">
                <a:solidFill>
                  <a:schemeClr val="tx1"/>
                </a:solidFill>
                <a:effectLst/>
                <a:latin typeface="+mn-lt"/>
                <a:ea typeface="+mn-ea"/>
                <a:cs typeface="+mn-cs"/>
              </a:rPr>
              <a:t>control variable</a:t>
            </a:r>
            <a:r>
              <a:rPr lang="en-US" sz="1200" b="0" i="0" kern="1200" dirty="0" smtClean="0">
                <a:solidFill>
                  <a:schemeClr val="tx1"/>
                </a:solidFill>
                <a:effectLst/>
                <a:latin typeface="+mn-lt"/>
                <a:ea typeface="+mn-ea"/>
                <a:cs typeface="+mn-cs"/>
              </a:rPr>
              <a:t> of the loop; it counts the loop's turns, and does it automatically;</a:t>
            </a: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in</a:t>
            </a:r>
            <a:r>
              <a:rPr lang="en-US" sz="1200" b="0" i="0" kern="1200" dirty="0" smtClean="0">
                <a:solidFill>
                  <a:schemeClr val="tx1"/>
                </a:solidFill>
                <a:effectLst/>
                <a:latin typeface="+mn-lt"/>
                <a:ea typeface="+mn-ea"/>
                <a:cs typeface="+mn-cs"/>
              </a:rPr>
              <a:t> keyword introduces a syntax element describing the range of possible values being assigned to the control variable;</a:t>
            </a:r>
          </a:p>
          <a:p>
            <a:r>
              <a:rPr lang="en-US" sz="1200" b="0" i="0" kern="1200" dirty="0" smtClean="0">
                <a:solidFill>
                  <a:schemeClr val="tx1"/>
                </a:solidFill>
                <a:effectLst/>
                <a:latin typeface="+mn-lt"/>
                <a:ea typeface="+mn-ea"/>
                <a:cs typeface="+mn-cs"/>
              </a:rPr>
              <a:t>the range() function (this is a very special function) is responsible for generating all the desired values of the control variable; in our example, the function will create (we can even say that it will </a:t>
            </a:r>
            <a:r>
              <a:rPr lang="en-US" sz="1200" b="1" i="0" kern="1200" dirty="0" smtClean="0">
                <a:solidFill>
                  <a:schemeClr val="tx1"/>
                </a:solidFill>
                <a:effectLst/>
                <a:latin typeface="+mn-lt"/>
                <a:ea typeface="+mn-ea"/>
                <a:cs typeface="+mn-cs"/>
              </a:rPr>
              <a:t>feed</a:t>
            </a:r>
            <a:r>
              <a:rPr lang="en-US" sz="1200" b="0" i="0" kern="1200" dirty="0" smtClean="0">
                <a:solidFill>
                  <a:schemeClr val="tx1"/>
                </a:solidFill>
                <a:effectLst/>
                <a:latin typeface="+mn-lt"/>
                <a:ea typeface="+mn-ea"/>
                <a:cs typeface="+mn-cs"/>
              </a:rPr>
              <a:t> the loop with) subsequent values from the following set: 0, 1, 2 .. 97, 98, 99; note: in this case, the range() function starts its job from 0 and finishes it one step (one integer number) before the value of its argument;</a:t>
            </a:r>
          </a:p>
          <a:p>
            <a:r>
              <a:rPr lang="en-US" sz="1200" b="0" i="0" kern="1200" dirty="0" smtClean="0">
                <a:solidFill>
                  <a:schemeClr val="tx1"/>
                </a:solidFill>
                <a:effectLst/>
                <a:latin typeface="+mn-lt"/>
                <a:ea typeface="+mn-ea"/>
                <a:cs typeface="+mn-cs"/>
              </a:rPr>
              <a:t>note the </a:t>
            </a:r>
            <a:r>
              <a:rPr lang="en-US" sz="1200" b="0" i="1" kern="1200" dirty="0" smtClean="0">
                <a:solidFill>
                  <a:schemeClr val="tx1"/>
                </a:solidFill>
                <a:effectLst/>
                <a:latin typeface="+mn-lt"/>
                <a:ea typeface="+mn-ea"/>
                <a:cs typeface="+mn-cs"/>
              </a:rPr>
              <a:t>pass</a:t>
            </a:r>
            <a:r>
              <a:rPr lang="en-US" sz="1200" b="0" i="0" kern="1200" dirty="0" smtClean="0">
                <a:solidFill>
                  <a:schemeClr val="tx1"/>
                </a:solidFill>
                <a:effectLst/>
                <a:latin typeface="+mn-lt"/>
                <a:ea typeface="+mn-ea"/>
                <a:cs typeface="+mn-cs"/>
              </a:rPr>
              <a:t> keyword inside the loop body - it does nothing at all; it's an </a:t>
            </a:r>
            <a:r>
              <a:rPr lang="en-US" sz="1200" b="1" i="0" kern="1200" dirty="0" smtClean="0">
                <a:solidFill>
                  <a:schemeClr val="tx1"/>
                </a:solidFill>
                <a:effectLst/>
                <a:latin typeface="+mn-lt"/>
                <a:ea typeface="+mn-ea"/>
                <a:cs typeface="+mn-cs"/>
              </a:rPr>
              <a:t>empty instruction</a:t>
            </a:r>
            <a:r>
              <a:rPr lang="en-US" sz="1200" b="0" i="0" kern="1200" dirty="0" smtClean="0">
                <a:solidFill>
                  <a:schemeClr val="tx1"/>
                </a:solidFill>
                <a:effectLst/>
                <a:latin typeface="+mn-lt"/>
                <a:ea typeface="+mn-ea"/>
                <a:cs typeface="+mn-cs"/>
              </a:rPr>
              <a:t> - we put it here because the for loop's syntax demands at least one instruction inside the body (by the way - if, </a:t>
            </a:r>
            <a:r>
              <a:rPr lang="en-US" sz="1200" b="0" i="0" kern="1200" dirty="0" err="1" smtClean="0">
                <a:solidFill>
                  <a:schemeClr val="tx1"/>
                </a:solidFill>
                <a:effectLst/>
                <a:latin typeface="+mn-lt"/>
                <a:ea typeface="+mn-ea"/>
                <a:cs typeface="+mn-cs"/>
              </a:rPr>
              <a:t>elif</a:t>
            </a:r>
            <a:r>
              <a:rPr lang="en-US" sz="1200" b="0" i="0" kern="1200" dirty="0" smtClean="0">
                <a:solidFill>
                  <a:schemeClr val="tx1"/>
                </a:solidFill>
                <a:effectLst/>
                <a:latin typeface="+mn-lt"/>
                <a:ea typeface="+mn-ea"/>
                <a:cs typeface="+mn-cs"/>
              </a:rPr>
              <a:t>, else and while express the same thing)</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41</a:t>
            </a:fld>
            <a:endParaRPr lang="en-US"/>
          </a:p>
        </p:txBody>
      </p:sp>
    </p:spTree>
    <p:extLst>
      <p:ext uri="{BB962C8B-B14F-4D97-AF65-F5344CB8AC3E}">
        <p14:creationId xmlns:p14="http://schemas.microsoft.com/office/powerpoint/2010/main" val="16367201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Can you guess the output of the program? Run it to check if you were right now, too.</a:t>
            </a:r>
          </a:p>
          <a:p>
            <a:r>
              <a:rPr lang="en-US" sz="1200" b="0" i="0" kern="1200" dirty="0" smtClean="0">
                <a:solidFill>
                  <a:schemeClr val="tx1"/>
                </a:solidFill>
                <a:effectLst/>
                <a:latin typeface="+mn-lt"/>
                <a:ea typeface="+mn-ea"/>
                <a:cs typeface="+mn-cs"/>
              </a:rPr>
              <a:t>The first value shown is 2 (taken from the range()'s first argument.)</a:t>
            </a:r>
          </a:p>
          <a:p>
            <a:r>
              <a:rPr lang="en-US" sz="1200" b="0" i="0" kern="1200" dirty="0" smtClean="0">
                <a:solidFill>
                  <a:schemeClr val="tx1"/>
                </a:solidFill>
                <a:effectLst/>
                <a:latin typeface="+mn-lt"/>
                <a:ea typeface="+mn-ea"/>
                <a:cs typeface="+mn-cs"/>
              </a:rPr>
              <a:t>The last is 7 (although the range()'s second argument is 8</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in range(10):</a:t>
            </a:r>
          </a:p>
          <a:p>
            <a:r>
              <a:rPr lang="en-US" sz="1200" b="0" i="0" kern="1200" dirty="0" smtClean="0">
                <a:solidFill>
                  <a:schemeClr val="tx1"/>
                </a:solidFill>
                <a:effectLst/>
                <a:latin typeface="+mn-lt"/>
                <a:ea typeface="+mn-ea"/>
                <a:cs typeface="+mn-cs"/>
              </a:rPr>
              <a:t>    print("The value of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is currently",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in range(2, 8):</a:t>
            </a:r>
          </a:p>
          <a:p>
            <a:r>
              <a:rPr lang="en-US" sz="1200" b="0" i="0" kern="1200" dirty="0" smtClean="0">
                <a:solidFill>
                  <a:schemeClr val="tx1"/>
                </a:solidFill>
                <a:effectLst/>
                <a:latin typeface="+mn-lt"/>
                <a:ea typeface="+mn-ea"/>
                <a:cs typeface="+mn-cs"/>
              </a:rPr>
              <a:t>    print("The value of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is currently",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42</a:t>
            </a:fld>
            <a:endParaRPr lang="en-US"/>
          </a:p>
        </p:txBody>
      </p:sp>
    </p:spTree>
    <p:extLst>
      <p:ext uri="{BB962C8B-B14F-4D97-AF65-F5344CB8AC3E}">
        <p14:creationId xmlns:p14="http://schemas.microsoft.com/office/powerpoint/2010/main" val="2038329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third argument is an </a:t>
            </a:r>
            <a:r>
              <a:rPr lang="en-US" sz="1200" b="1" i="0" kern="1200" dirty="0" smtClean="0">
                <a:solidFill>
                  <a:schemeClr val="tx1"/>
                </a:solidFill>
                <a:effectLst/>
                <a:latin typeface="+mn-lt"/>
                <a:ea typeface="+mn-ea"/>
                <a:cs typeface="+mn-cs"/>
              </a:rPr>
              <a:t>increment</a:t>
            </a:r>
            <a:r>
              <a:rPr lang="en-US" sz="1200" b="0" i="0" kern="1200" dirty="0" smtClean="0">
                <a:solidFill>
                  <a:schemeClr val="tx1"/>
                </a:solidFill>
                <a:effectLst/>
                <a:latin typeface="+mn-lt"/>
                <a:ea typeface="+mn-ea"/>
                <a:cs typeface="+mn-cs"/>
              </a:rPr>
              <a:t> - it's a value added to control the variable at every loop turn (as you may suspect, the </a:t>
            </a:r>
            <a:r>
              <a:rPr lang="en-US" sz="1200" b="1" i="0" kern="1200" dirty="0" smtClean="0">
                <a:solidFill>
                  <a:schemeClr val="tx1"/>
                </a:solidFill>
                <a:effectLst/>
                <a:latin typeface="+mn-lt"/>
                <a:ea typeface="+mn-ea"/>
                <a:cs typeface="+mn-cs"/>
              </a:rPr>
              <a:t>default value of the increment is 1</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The first argument passed to the </a:t>
            </a:r>
            <a:r>
              <a:rPr lang="en-US" dirty="0" smtClean="0"/>
              <a:t>range()</a:t>
            </a:r>
            <a:r>
              <a:rPr lang="en-US" sz="1200" b="0" i="0" kern="1200" dirty="0" smtClean="0">
                <a:solidFill>
                  <a:schemeClr val="tx1"/>
                </a:solidFill>
                <a:effectLst/>
                <a:latin typeface="+mn-lt"/>
                <a:ea typeface="+mn-ea"/>
                <a:cs typeface="+mn-cs"/>
              </a:rPr>
              <a:t> function tells us what the </a:t>
            </a:r>
            <a:r>
              <a:rPr lang="en-US" sz="1200" b="1" i="0" kern="1200" dirty="0" smtClean="0">
                <a:solidFill>
                  <a:schemeClr val="tx1"/>
                </a:solidFill>
                <a:effectLst/>
                <a:latin typeface="+mn-lt"/>
                <a:ea typeface="+mn-ea"/>
                <a:cs typeface="+mn-cs"/>
              </a:rPr>
              <a:t>starting</a:t>
            </a:r>
            <a:r>
              <a:rPr lang="en-US" sz="1200" b="0" i="0" kern="1200" dirty="0" smtClean="0">
                <a:solidFill>
                  <a:schemeClr val="tx1"/>
                </a:solidFill>
                <a:effectLst/>
                <a:latin typeface="+mn-lt"/>
                <a:ea typeface="+mn-ea"/>
                <a:cs typeface="+mn-cs"/>
              </a:rPr>
              <a:t> number of the sequence is (hence </a:t>
            </a:r>
            <a:r>
              <a:rPr lang="en-US" dirty="0" smtClean="0"/>
              <a:t>2</a:t>
            </a:r>
            <a:r>
              <a:rPr lang="en-US" sz="1200" b="0" i="0" kern="1200" dirty="0" smtClean="0">
                <a:solidFill>
                  <a:schemeClr val="tx1"/>
                </a:solidFill>
                <a:effectLst/>
                <a:latin typeface="+mn-lt"/>
                <a:ea typeface="+mn-ea"/>
                <a:cs typeface="+mn-cs"/>
              </a:rPr>
              <a:t> in the output). The second argument tells the function where to </a:t>
            </a:r>
            <a:r>
              <a:rPr lang="en-US" sz="1200" b="1" i="0" kern="1200" dirty="0" smtClean="0">
                <a:solidFill>
                  <a:schemeClr val="tx1"/>
                </a:solidFill>
                <a:effectLst/>
                <a:latin typeface="+mn-lt"/>
                <a:ea typeface="+mn-ea"/>
                <a:cs typeface="+mn-cs"/>
              </a:rPr>
              <a:t>stop</a:t>
            </a:r>
            <a:r>
              <a:rPr lang="en-US" sz="1200" b="0" i="0" kern="1200" dirty="0" smtClean="0">
                <a:solidFill>
                  <a:schemeClr val="tx1"/>
                </a:solidFill>
                <a:effectLst/>
                <a:latin typeface="+mn-lt"/>
                <a:ea typeface="+mn-ea"/>
                <a:cs typeface="+mn-cs"/>
              </a:rPr>
              <a:t> the sequence (the function generates numbers up to the number indicated by the second argument, but does not include it). Finally, the third argument indicates the </a:t>
            </a:r>
            <a:r>
              <a:rPr lang="en-US" sz="1200" b="1" i="0" kern="1200" dirty="0" smtClean="0">
                <a:solidFill>
                  <a:schemeClr val="tx1"/>
                </a:solidFill>
                <a:effectLst/>
                <a:latin typeface="+mn-lt"/>
                <a:ea typeface="+mn-ea"/>
                <a:cs typeface="+mn-cs"/>
              </a:rPr>
              <a:t>step</a:t>
            </a:r>
            <a:r>
              <a:rPr lang="en-US" sz="1200" b="0" i="0" kern="1200" dirty="0" smtClean="0">
                <a:solidFill>
                  <a:schemeClr val="tx1"/>
                </a:solidFill>
                <a:effectLst/>
                <a:latin typeface="+mn-lt"/>
                <a:ea typeface="+mn-ea"/>
                <a:cs typeface="+mn-cs"/>
              </a:rPr>
              <a:t>, which actually means the difference between each number in the sequence of numbers generated by the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Note: if the set generated by the range() function is empty, the loop won't execute its body at all.</a:t>
            </a:r>
          </a:p>
          <a:p>
            <a:r>
              <a:rPr lang="en-US" sz="1200" b="0" i="0" kern="1200" dirty="0" smtClean="0">
                <a:solidFill>
                  <a:schemeClr val="tx1"/>
                </a:solidFill>
                <a:effectLst/>
                <a:latin typeface="+mn-lt"/>
                <a:ea typeface="+mn-ea"/>
                <a:cs typeface="+mn-cs"/>
              </a:rPr>
              <a:t>Just like here - there will be no output:</a:t>
            </a:r>
          </a:p>
          <a:p>
            <a:endParaRPr lang="en-US" dirty="0" smtClean="0"/>
          </a:p>
          <a:p>
            <a:r>
              <a:rPr lang="en-US" sz="1200" b="0" i="0" kern="1200" dirty="0" smtClean="0">
                <a:solidFill>
                  <a:schemeClr val="tx1"/>
                </a:solidFill>
                <a:effectLst/>
                <a:latin typeface="+mn-lt"/>
                <a:ea typeface="+mn-ea"/>
                <a:cs typeface="+mn-cs"/>
              </a:rPr>
              <a:t>Note: the set generated by the range() has to be sorted in </a:t>
            </a:r>
            <a:r>
              <a:rPr lang="en-US" sz="1200" b="1" i="0" kern="1200" dirty="0" smtClean="0">
                <a:solidFill>
                  <a:schemeClr val="tx1"/>
                </a:solidFill>
                <a:effectLst/>
                <a:latin typeface="+mn-lt"/>
                <a:ea typeface="+mn-ea"/>
                <a:cs typeface="+mn-cs"/>
              </a:rPr>
              <a:t>ascending order</a:t>
            </a:r>
            <a:r>
              <a:rPr lang="en-US" sz="1200" b="0" i="0" kern="1200" dirty="0" smtClean="0">
                <a:solidFill>
                  <a:schemeClr val="tx1"/>
                </a:solidFill>
                <a:effectLst/>
                <a:latin typeface="+mn-lt"/>
                <a:ea typeface="+mn-ea"/>
                <a:cs typeface="+mn-cs"/>
              </a:rPr>
              <a:t>. There's no way to force the range() to create a set in a different form. This means that the range()'s second argument must be greater than the first.</a:t>
            </a:r>
          </a:p>
          <a:p>
            <a:r>
              <a:rPr lang="en-US" sz="1200" b="0" i="0" kern="1200" dirty="0" smtClean="0">
                <a:solidFill>
                  <a:schemeClr val="tx1"/>
                </a:solidFill>
                <a:effectLst/>
                <a:latin typeface="+mn-lt"/>
                <a:ea typeface="+mn-ea"/>
                <a:cs typeface="+mn-cs"/>
              </a:rPr>
              <a:t>Thus, there will be no output here, either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in range(2, 8,3):</a:t>
            </a:r>
          </a:p>
          <a:p>
            <a:r>
              <a:rPr lang="en-US" sz="1200" b="0" i="0" kern="1200" dirty="0" smtClean="0">
                <a:solidFill>
                  <a:schemeClr val="tx1"/>
                </a:solidFill>
                <a:effectLst/>
                <a:latin typeface="+mn-lt"/>
                <a:ea typeface="+mn-ea"/>
                <a:cs typeface="+mn-cs"/>
              </a:rPr>
              <a:t>    print("The value of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is currently",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in range(1, 1):</a:t>
            </a:r>
          </a:p>
          <a:p>
            <a:r>
              <a:rPr lang="en-US" sz="1200" b="0" i="0" kern="1200" dirty="0" smtClean="0">
                <a:solidFill>
                  <a:schemeClr val="tx1"/>
                </a:solidFill>
                <a:effectLst/>
                <a:latin typeface="+mn-lt"/>
                <a:ea typeface="+mn-ea"/>
                <a:cs typeface="+mn-cs"/>
              </a:rPr>
              <a:t>    print("The value of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is currently",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in range(2, 1):</a:t>
            </a:r>
          </a:p>
          <a:p>
            <a:r>
              <a:rPr lang="en-US" sz="1200" b="0" i="0" kern="1200" dirty="0" smtClean="0">
                <a:solidFill>
                  <a:schemeClr val="tx1"/>
                </a:solidFill>
                <a:effectLst/>
                <a:latin typeface="+mn-lt"/>
                <a:ea typeface="+mn-ea"/>
                <a:cs typeface="+mn-cs"/>
              </a:rPr>
              <a:t>    print("The value of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is currently",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43</a:t>
            </a:fld>
            <a:endParaRPr lang="en-US"/>
          </a:p>
        </p:txBody>
      </p:sp>
    </p:spTree>
    <p:extLst>
      <p:ext uri="{BB962C8B-B14F-4D97-AF65-F5344CB8AC3E}">
        <p14:creationId xmlns:p14="http://schemas.microsoft.com/office/powerpoint/2010/main" val="28528686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exp</a:t>
            </a:r>
            <a:r>
              <a:rPr lang="en-US" sz="1200" b="0" i="0" kern="1200" dirty="0" smtClean="0">
                <a:solidFill>
                  <a:schemeClr val="tx1"/>
                </a:solidFill>
                <a:effectLst/>
                <a:latin typeface="+mn-lt"/>
                <a:ea typeface="+mn-ea"/>
                <a:cs typeface="+mn-cs"/>
              </a:rPr>
              <a:t> variable is used as a control variable for the loop, and indicates the current value of the </a:t>
            </a:r>
            <a:r>
              <a:rPr lang="en-US" sz="1200" b="0" i="1" kern="1200" dirty="0" smtClean="0">
                <a:solidFill>
                  <a:schemeClr val="tx1"/>
                </a:solidFill>
                <a:effectLst/>
                <a:latin typeface="+mn-lt"/>
                <a:ea typeface="+mn-ea"/>
                <a:cs typeface="+mn-cs"/>
              </a:rPr>
              <a:t>exponent</a:t>
            </a:r>
            <a:r>
              <a:rPr lang="en-US" sz="1200" b="0" i="0" kern="1200" dirty="0" smtClean="0">
                <a:solidFill>
                  <a:schemeClr val="tx1"/>
                </a:solidFill>
                <a:effectLst/>
                <a:latin typeface="+mn-lt"/>
                <a:ea typeface="+mn-ea"/>
                <a:cs typeface="+mn-cs"/>
              </a:rPr>
              <a:t>. The exponentiation itself is replaced by multiplying by two. Since 2</a:t>
            </a:r>
            <a:r>
              <a:rPr lang="en-US" sz="1200" b="0" i="0" kern="1200" baseline="300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 is equal to 1, then 2 × 1 is equal to 2</a:t>
            </a:r>
            <a:r>
              <a:rPr lang="en-US" sz="1200" b="0" i="0" kern="1200" baseline="30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2 × 2</a:t>
            </a:r>
            <a:r>
              <a:rPr lang="en-US" sz="1200" b="0" i="0" kern="1200" baseline="30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is equal to 2</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and so on. What is the greatest exponent for which our program still prints the result?</a:t>
            </a:r>
          </a:p>
          <a:p>
            <a:r>
              <a:rPr lang="en-US" sz="1200" b="0" i="0" kern="1200" dirty="0" smtClean="0">
                <a:solidFill>
                  <a:schemeClr val="tx1"/>
                </a:solidFill>
                <a:effectLst/>
                <a:latin typeface="+mn-lt"/>
                <a:ea typeface="+mn-ea"/>
                <a:cs typeface="+mn-cs"/>
              </a:rPr>
              <a:t>Run the code and check if the output matches your expectations.</a:t>
            </a:r>
          </a:p>
          <a:p>
            <a:r>
              <a:rPr lang="en-US" dirty="0" smtClean="0"/>
              <a:t>pow = 1</a:t>
            </a:r>
          </a:p>
          <a:p>
            <a:r>
              <a:rPr lang="en-US" dirty="0" smtClean="0"/>
              <a:t>for </a:t>
            </a:r>
            <a:r>
              <a:rPr lang="en-US" dirty="0" err="1" smtClean="0"/>
              <a:t>exp</a:t>
            </a:r>
            <a:r>
              <a:rPr lang="en-US" dirty="0" smtClean="0"/>
              <a:t> in range(16):</a:t>
            </a:r>
          </a:p>
          <a:p>
            <a:r>
              <a:rPr lang="en-US" dirty="0" smtClean="0"/>
              <a:t>    print("2 to the power of", </a:t>
            </a:r>
            <a:r>
              <a:rPr lang="en-US" dirty="0" err="1" smtClean="0"/>
              <a:t>exp</a:t>
            </a:r>
            <a:r>
              <a:rPr lang="en-US" dirty="0" smtClean="0"/>
              <a:t>, "is", pow)</a:t>
            </a:r>
          </a:p>
          <a:p>
            <a:r>
              <a:rPr lang="en-US" dirty="0" smtClean="0"/>
              <a:t>    pow *= 2</a:t>
            </a:r>
            <a:endParaRPr lang="en-US" dirty="0" smtClean="0"/>
          </a:p>
        </p:txBody>
      </p:sp>
      <p:sp>
        <p:nvSpPr>
          <p:cNvPr id="4" name="Slide Number Placeholder 3"/>
          <p:cNvSpPr>
            <a:spLocks noGrp="1"/>
          </p:cNvSpPr>
          <p:nvPr>
            <p:ph type="sldNum" sz="quarter" idx="10"/>
          </p:nvPr>
        </p:nvSpPr>
        <p:spPr/>
        <p:txBody>
          <a:bodyPr/>
          <a:lstStyle/>
          <a:p>
            <a:fld id="{2480433E-26EE-4371-9186-14FFBE032A5E}" type="slidenum">
              <a:rPr lang="en-US" smtClean="0"/>
              <a:t>44</a:t>
            </a:fld>
            <a:endParaRPr lang="en-US"/>
          </a:p>
        </p:txBody>
      </p:sp>
    </p:spTree>
    <p:extLst>
      <p:ext uri="{BB962C8B-B14F-4D97-AF65-F5344CB8AC3E}">
        <p14:creationId xmlns:p14="http://schemas.microsoft.com/office/powerpoint/2010/main" val="13064527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 far, we've treated the body of the loop as an indivisible and inseparable sequence of instructions that are performed completely at every turn of the loop. However, as developer, you could be faced with the following choices:</a:t>
            </a:r>
          </a:p>
          <a:p>
            <a:r>
              <a:rPr lang="en-US" sz="1200" b="0" i="0" kern="1200" dirty="0" smtClean="0">
                <a:solidFill>
                  <a:schemeClr val="tx1"/>
                </a:solidFill>
                <a:effectLst/>
                <a:latin typeface="+mn-lt"/>
                <a:ea typeface="+mn-ea"/>
                <a:cs typeface="+mn-cs"/>
              </a:rPr>
              <a:t>it appears that it's unnecessary to continue the loop as a whole; you should refrain from further execution of the loop's body and go further;</a:t>
            </a:r>
          </a:p>
          <a:p>
            <a:r>
              <a:rPr lang="en-US" sz="1200" b="0" i="0" kern="1200" dirty="0" smtClean="0">
                <a:solidFill>
                  <a:schemeClr val="tx1"/>
                </a:solidFill>
                <a:effectLst/>
                <a:latin typeface="+mn-lt"/>
                <a:ea typeface="+mn-ea"/>
                <a:cs typeface="+mn-cs"/>
              </a:rPr>
              <a:t>it appears that you need to start the next turn of the loop without completing the execution of the current turn.</a:t>
            </a:r>
          </a:p>
          <a:p>
            <a:r>
              <a:rPr lang="en-US" sz="1200" b="0" i="0" kern="1200" dirty="0" smtClean="0">
                <a:solidFill>
                  <a:schemeClr val="tx1"/>
                </a:solidFill>
                <a:effectLst/>
                <a:latin typeface="+mn-lt"/>
                <a:ea typeface="+mn-ea"/>
                <a:cs typeface="+mn-cs"/>
              </a:rPr>
              <a:t>Python provides two special instructions for the implementation of both these tasks. Let's say for the sake of accuracy that their existence in the language is not necessary - an experienced programmer is able to code any algorithm without these instructions. Such additions, which don't improve the language's expressive power, but only simplify the developer's work, are sometimes called </a:t>
            </a:r>
            <a:r>
              <a:rPr lang="en-US" sz="1200" b="1" i="0" kern="1200" dirty="0" smtClean="0">
                <a:solidFill>
                  <a:schemeClr val="tx1"/>
                </a:solidFill>
                <a:effectLst/>
                <a:latin typeface="+mn-lt"/>
                <a:ea typeface="+mn-ea"/>
                <a:cs typeface="+mn-cs"/>
              </a:rPr>
              <a:t>syntactic candy</a:t>
            </a:r>
            <a:r>
              <a:rPr lang="en-US" sz="1200" b="0" i="0" kern="1200" dirty="0" smtClean="0">
                <a:solidFill>
                  <a:schemeClr val="tx1"/>
                </a:solidFill>
                <a:effectLst/>
                <a:latin typeface="+mn-lt"/>
                <a:ea typeface="+mn-ea"/>
                <a:cs typeface="+mn-cs"/>
              </a:rPr>
              <a:t>, or syntactic sugar.</a:t>
            </a:r>
          </a:p>
          <a:p>
            <a:r>
              <a:rPr lang="en-US" sz="1200" b="0" i="0" kern="1200" dirty="0" smtClean="0">
                <a:solidFill>
                  <a:schemeClr val="tx1"/>
                </a:solidFill>
                <a:effectLst/>
                <a:latin typeface="+mn-lt"/>
                <a:ea typeface="+mn-ea"/>
                <a:cs typeface="+mn-cs"/>
              </a:rPr>
              <a:t>These two instructions are:</a:t>
            </a:r>
          </a:p>
          <a:p>
            <a:r>
              <a:rPr lang="en-US" sz="1200" b="0" i="0" kern="1200" dirty="0" smtClean="0">
                <a:solidFill>
                  <a:schemeClr val="tx1"/>
                </a:solidFill>
                <a:effectLst/>
                <a:latin typeface="+mn-lt"/>
                <a:ea typeface="+mn-ea"/>
                <a:cs typeface="+mn-cs"/>
              </a:rPr>
              <a:t>break - exits the loop immediately, and unconditionally ends the loop's operation; the program begins to execute the nearest instruction after the loop's body;</a:t>
            </a:r>
          </a:p>
          <a:p>
            <a:r>
              <a:rPr lang="en-US" sz="1200" b="0" i="0" kern="1200" dirty="0" smtClean="0">
                <a:solidFill>
                  <a:schemeClr val="tx1"/>
                </a:solidFill>
                <a:effectLst/>
                <a:latin typeface="+mn-lt"/>
                <a:ea typeface="+mn-ea"/>
                <a:cs typeface="+mn-cs"/>
              </a:rPr>
              <a:t>continue - behaves as if the program has suddenly reached the end of the body; the next turn is started and the condition expression is tested immediately.</a:t>
            </a:r>
          </a:p>
          <a:p>
            <a:r>
              <a:rPr lang="en-US" sz="1200" b="0" i="0" kern="1200" dirty="0" smtClean="0">
                <a:solidFill>
                  <a:schemeClr val="tx1"/>
                </a:solidFill>
                <a:effectLst/>
                <a:latin typeface="+mn-lt"/>
                <a:ea typeface="+mn-ea"/>
                <a:cs typeface="+mn-cs"/>
              </a:rPr>
              <a:t>Both these words are </a:t>
            </a:r>
            <a:r>
              <a:rPr lang="en-US" sz="1200" b="1" i="0" kern="1200" dirty="0" smtClean="0">
                <a:solidFill>
                  <a:schemeClr val="tx1"/>
                </a:solidFill>
                <a:effectLst/>
                <a:latin typeface="+mn-lt"/>
                <a:ea typeface="+mn-ea"/>
                <a:cs typeface="+mn-cs"/>
              </a:rPr>
              <a:t>keywords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Now we'll show you two simple examples to illustrate how the two instructions work. Look at the code in the editor. Run the program and analyze the output. Modify the code and experiment.</a:t>
            </a:r>
          </a:p>
          <a:p>
            <a:r>
              <a:rPr lang="en-US" dirty="0" smtClean="0"/>
              <a:t/>
            </a:r>
            <a:br>
              <a:rPr lang="en-US" dirty="0" smtClean="0"/>
            </a:br>
            <a:r>
              <a:rPr lang="en-US" dirty="0" smtClean="0"/>
              <a:t># break - example</a:t>
            </a:r>
          </a:p>
          <a:p>
            <a:endParaRPr lang="en-US" dirty="0" smtClean="0"/>
          </a:p>
          <a:p>
            <a:r>
              <a:rPr lang="en-US" dirty="0" smtClean="0"/>
              <a:t>print("The break instruction:")</a:t>
            </a:r>
          </a:p>
          <a:p>
            <a:r>
              <a:rPr lang="en-US" dirty="0" smtClean="0"/>
              <a:t>for </a:t>
            </a:r>
            <a:r>
              <a:rPr lang="en-US" dirty="0" err="1" smtClean="0"/>
              <a:t>i</a:t>
            </a:r>
            <a:r>
              <a:rPr lang="en-US" dirty="0" smtClean="0"/>
              <a:t> in range(1, 6):</a:t>
            </a:r>
          </a:p>
          <a:p>
            <a:r>
              <a:rPr lang="en-US" dirty="0" smtClean="0"/>
              <a:t>    if </a:t>
            </a:r>
            <a:r>
              <a:rPr lang="en-US" dirty="0" err="1" smtClean="0"/>
              <a:t>i</a:t>
            </a:r>
            <a:r>
              <a:rPr lang="en-US" dirty="0" smtClean="0"/>
              <a:t> == 3:</a:t>
            </a:r>
          </a:p>
          <a:p>
            <a:r>
              <a:rPr lang="en-US" dirty="0" smtClean="0"/>
              <a:t>        break</a:t>
            </a:r>
          </a:p>
          <a:p>
            <a:r>
              <a:rPr lang="en-US" dirty="0" smtClean="0"/>
              <a:t>    print("Inside the loop.", </a:t>
            </a:r>
            <a:r>
              <a:rPr lang="en-US" dirty="0" err="1" smtClean="0"/>
              <a:t>i</a:t>
            </a:r>
            <a:r>
              <a:rPr lang="en-US" dirty="0" smtClean="0"/>
              <a:t>)</a:t>
            </a:r>
          </a:p>
          <a:p>
            <a:r>
              <a:rPr lang="en-US" dirty="0" smtClean="0"/>
              <a:t>print("Outside the loop.")</a:t>
            </a:r>
          </a:p>
          <a:p>
            <a:endParaRPr lang="en-US" dirty="0" smtClean="0"/>
          </a:p>
          <a:p>
            <a:endParaRPr lang="en-US" dirty="0" smtClean="0"/>
          </a:p>
          <a:p>
            <a:r>
              <a:rPr lang="en-US" dirty="0" smtClean="0"/>
              <a:t># continue - example</a:t>
            </a:r>
          </a:p>
          <a:p>
            <a:endParaRPr lang="en-US" dirty="0" smtClean="0"/>
          </a:p>
          <a:p>
            <a:r>
              <a:rPr lang="en-US" dirty="0" smtClean="0"/>
              <a:t>print("\</a:t>
            </a:r>
            <a:r>
              <a:rPr lang="en-US" dirty="0" err="1" smtClean="0"/>
              <a:t>nThe</a:t>
            </a:r>
            <a:r>
              <a:rPr lang="en-US" dirty="0" smtClean="0"/>
              <a:t> continue instruction:")</a:t>
            </a:r>
          </a:p>
          <a:p>
            <a:r>
              <a:rPr lang="en-US" dirty="0" smtClean="0"/>
              <a:t>for </a:t>
            </a:r>
            <a:r>
              <a:rPr lang="en-US" dirty="0" err="1" smtClean="0"/>
              <a:t>i</a:t>
            </a:r>
            <a:r>
              <a:rPr lang="en-US" dirty="0" smtClean="0"/>
              <a:t> in range(1, 6):</a:t>
            </a:r>
          </a:p>
          <a:p>
            <a:r>
              <a:rPr lang="en-US" dirty="0" smtClean="0"/>
              <a:t>    if </a:t>
            </a:r>
            <a:r>
              <a:rPr lang="en-US" dirty="0" err="1" smtClean="0"/>
              <a:t>i</a:t>
            </a:r>
            <a:r>
              <a:rPr lang="en-US" dirty="0" smtClean="0"/>
              <a:t> == 3:</a:t>
            </a:r>
          </a:p>
          <a:p>
            <a:r>
              <a:rPr lang="en-US" dirty="0" smtClean="0"/>
              <a:t>        continue</a:t>
            </a:r>
          </a:p>
          <a:p>
            <a:r>
              <a:rPr lang="en-US" dirty="0" smtClean="0"/>
              <a:t>    print("Inside the loop.", </a:t>
            </a:r>
            <a:r>
              <a:rPr lang="en-US" dirty="0" err="1" smtClean="0"/>
              <a:t>i</a:t>
            </a:r>
            <a:r>
              <a:rPr lang="en-US" dirty="0" smtClean="0"/>
              <a:t>)</a:t>
            </a:r>
          </a:p>
          <a:p>
            <a:r>
              <a:rPr lang="en-US" dirty="0" smtClean="0"/>
              <a:t>print("Outside the loop.")</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45</a:t>
            </a:fld>
            <a:endParaRPr lang="en-US"/>
          </a:p>
        </p:txBody>
      </p:sp>
    </p:spTree>
    <p:extLst>
      <p:ext uri="{BB962C8B-B14F-4D97-AF65-F5344CB8AC3E}">
        <p14:creationId xmlns:p14="http://schemas.microsoft.com/office/powerpoint/2010/main" val="3562058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largestNumber</a:t>
            </a:r>
            <a:r>
              <a:rPr lang="en-US" dirty="0" smtClean="0"/>
              <a:t> = -99999999</a:t>
            </a:r>
          </a:p>
          <a:p>
            <a:r>
              <a:rPr lang="en-US" dirty="0" smtClean="0"/>
              <a:t>counter = 0</a:t>
            </a:r>
          </a:p>
          <a:p>
            <a:endParaRPr lang="en-US" dirty="0" smtClean="0"/>
          </a:p>
          <a:p>
            <a:r>
              <a:rPr lang="en-US" dirty="0" smtClean="0"/>
              <a:t>while True:</a:t>
            </a:r>
          </a:p>
          <a:p>
            <a:r>
              <a:rPr lang="en-US" dirty="0" smtClean="0"/>
              <a:t>    number = </a:t>
            </a:r>
            <a:r>
              <a:rPr lang="en-US" dirty="0" err="1" smtClean="0"/>
              <a:t>int</a:t>
            </a:r>
            <a:r>
              <a:rPr lang="en-US" dirty="0" smtClean="0"/>
              <a:t>(input("Enter a number or type -1 to end program: "))</a:t>
            </a:r>
          </a:p>
          <a:p>
            <a:r>
              <a:rPr lang="en-US" dirty="0" smtClean="0"/>
              <a:t>    if number == -1:</a:t>
            </a:r>
          </a:p>
          <a:p>
            <a:r>
              <a:rPr lang="en-US" dirty="0" smtClean="0"/>
              <a:t>        break</a:t>
            </a:r>
          </a:p>
          <a:p>
            <a:r>
              <a:rPr lang="en-US" dirty="0" smtClean="0"/>
              <a:t>    counter += 1</a:t>
            </a:r>
          </a:p>
          <a:p>
            <a:r>
              <a:rPr lang="en-US" dirty="0" smtClean="0"/>
              <a:t>    if number &gt; </a:t>
            </a:r>
            <a:r>
              <a:rPr lang="en-US" dirty="0" err="1" smtClean="0"/>
              <a:t>largestNumber</a:t>
            </a:r>
            <a:r>
              <a:rPr lang="en-US" dirty="0" smtClean="0"/>
              <a:t>:</a:t>
            </a:r>
          </a:p>
          <a:p>
            <a:r>
              <a:rPr lang="en-US" dirty="0" smtClean="0"/>
              <a:t>        </a:t>
            </a:r>
            <a:r>
              <a:rPr lang="en-US" dirty="0" err="1" smtClean="0"/>
              <a:t>largestNumber</a:t>
            </a:r>
            <a:r>
              <a:rPr lang="en-US" dirty="0" smtClean="0"/>
              <a:t> = number</a:t>
            </a:r>
          </a:p>
          <a:p>
            <a:endParaRPr lang="en-US" dirty="0" smtClean="0"/>
          </a:p>
          <a:p>
            <a:r>
              <a:rPr lang="en-US" dirty="0" smtClean="0"/>
              <a:t>if counter != 0:</a:t>
            </a:r>
          </a:p>
          <a:p>
            <a:r>
              <a:rPr lang="en-US" dirty="0" smtClean="0"/>
              <a:t>    print("The largest number is", </a:t>
            </a:r>
            <a:r>
              <a:rPr lang="en-US" dirty="0" err="1" smtClean="0"/>
              <a:t>largestNumber</a:t>
            </a:r>
            <a:r>
              <a:rPr lang="en-US" dirty="0" smtClean="0"/>
              <a:t>)</a:t>
            </a:r>
          </a:p>
          <a:p>
            <a:r>
              <a:rPr lang="en-US" dirty="0" smtClean="0"/>
              <a:t>else:</a:t>
            </a:r>
          </a:p>
          <a:p>
            <a:r>
              <a:rPr lang="en-US" dirty="0" smtClean="0"/>
              <a:t>    print("You haven't entered any number.")</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46</a:t>
            </a:fld>
            <a:endParaRPr lang="en-US"/>
          </a:p>
        </p:txBody>
      </p:sp>
    </p:spTree>
    <p:extLst>
      <p:ext uri="{BB962C8B-B14F-4D97-AF65-F5344CB8AC3E}">
        <p14:creationId xmlns:p14="http://schemas.microsoft.com/office/powerpoint/2010/main" val="5565293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largestNumber</a:t>
            </a:r>
            <a:r>
              <a:rPr lang="en-US" dirty="0" smtClean="0"/>
              <a:t> = -99999999</a:t>
            </a:r>
          </a:p>
          <a:p>
            <a:r>
              <a:rPr lang="en-US" dirty="0" smtClean="0"/>
              <a:t>counter = 0</a:t>
            </a:r>
          </a:p>
          <a:p>
            <a:endParaRPr lang="en-US" dirty="0" smtClean="0"/>
          </a:p>
          <a:p>
            <a:r>
              <a:rPr lang="en-US" dirty="0" smtClean="0"/>
              <a:t>number = </a:t>
            </a:r>
            <a:r>
              <a:rPr lang="en-US" dirty="0" err="1" smtClean="0"/>
              <a:t>int</a:t>
            </a:r>
            <a:r>
              <a:rPr lang="en-US" dirty="0" smtClean="0"/>
              <a:t>(input("Enter a number or type -1 to end program: "))</a:t>
            </a:r>
          </a:p>
          <a:p>
            <a:endParaRPr lang="en-US" dirty="0" smtClean="0"/>
          </a:p>
          <a:p>
            <a:r>
              <a:rPr lang="en-US" dirty="0" smtClean="0"/>
              <a:t>while number != -1:</a:t>
            </a:r>
          </a:p>
          <a:p>
            <a:r>
              <a:rPr lang="en-US" dirty="0" smtClean="0"/>
              <a:t>    if number == -1:</a:t>
            </a:r>
          </a:p>
          <a:p>
            <a:r>
              <a:rPr lang="en-US" dirty="0" smtClean="0"/>
              <a:t>        continue</a:t>
            </a:r>
          </a:p>
          <a:p>
            <a:r>
              <a:rPr lang="en-US" dirty="0" smtClean="0"/>
              <a:t>    counter += 1</a:t>
            </a:r>
          </a:p>
          <a:p>
            <a:endParaRPr lang="en-US" dirty="0" smtClean="0"/>
          </a:p>
          <a:p>
            <a:r>
              <a:rPr lang="en-US" dirty="0" smtClean="0"/>
              <a:t>    if number &gt; </a:t>
            </a:r>
            <a:r>
              <a:rPr lang="en-US" dirty="0" err="1" smtClean="0"/>
              <a:t>largestNumber</a:t>
            </a:r>
            <a:r>
              <a:rPr lang="en-US" dirty="0" smtClean="0"/>
              <a:t>:</a:t>
            </a:r>
          </a:p>
          <a:p>
            <a:r>
              <a:rPr lang="en-US" dirty="0" smtClean="0"/>
              <a:t>        </a:t>
            </a:r>
            <a:r>
              <a:rPr lang="en-US" dirty="0" err="1" smtClean="0"/>
              <a:t>largestNumber</a:t>
            </a:r>
            <a:r>
              <a:rPr lang="en-US" dirty="0" smtClean="0"/>
              <a:t> = number</a:t>
            </a:r>
          </a:p>
          <a:p>
            <a:r>
              <a:rPr lang="en-US" dirty="0" smtClean="0"/>
              <a:t>    number = </a:t>
            </a:r>
            <a:r>
              <a:rPr lang="en-US" dirty="0" err="1" smtClean="0"/>
              <a:t>int</a:t>
            </a:r>
            <a:r>
              <a:rPr lang="en-US" dirty="0" smtClean="0"/>
              <a:t>(input("Enter a number or type -1 to end program: "))</a:t>
            </a:r>
          </a:p>
          <a:p>
            <a:endParaRPr lang="en-US" dirty="0" smtClean="0"/>
          </a:p>
          <a:p>
            <a:r>
              <a:rPr lang="en-US" dirty="0" smtClean="0"/>
              <a:t>if counter:</a:t>
            </a:r>
          </a:p>
          <a:p>
            <a:r>
              <a:rPr lang="en-US" dirty="0" smtClean="0"/>
              <a:t>    print("The largest number is", </a:t>
            </a:r>
            <a:r>
              <a:rPr lang="en-US" dirty="0" err="1" smtClean="0"/>
              <a:t>largestNumber</a:t>
            </a:r>
            <a:r>
              <a:rPr lang="en-US" dirty="0" smtClean="0"/>
              <a:t>)</a:t>
            </a:r>
          </a:p>
          <a:p>
            <a:r>
              <a:rPr lang="en-US" dirty="0" smtClean="0"/>
              <a:t>else:</a:t>
            </a:r>
          </a:p>
          <a:p>
            <a:r>
              <a:rPr lang="en-US" dirty="0" smtClean="0"/>
              <a:t>    print("You haven't entered any number.")</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47</a:t>
            </a:fld>
            <a:endParaRPr lang="en-US"/>
          </a:p>
        </p:txBody>
      </p:sp>
    </p:spTree>
    <p:extLst>
      <p:ext uri="{BB962C8B-B14F-4D97-AF65-F5344CB8AC3E}">
        <p14:creationId xmlns:p14="http://schemas.microsoft.com/office/powerpoint/2010/main" val="15575688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rPr>
              <a:t>LAB</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Estimated time</a:t>
            </a:r>
          </a:p>
          <a:p>
            <a:r>
              <a:rPr lang="en-US" sz="1200" b="0" i="0" kern="1200" dirty="0" smtClean="0">
                <a:solidFill>
                  <a:schemeClr val="tx1"/>
                </a:solidFill>
                <a:effectLst/>
                <a:latin typeface="+mn-lt"/>
                <a:ea typeface="+mn-ea"/>
                <a:cs typeface="+mn-cs"/>
              </a:rPr>
              <a:t>10 minutes</a:t>
            </a:r>
          </a:p>
          <a:p>
            <a:r>
              <a:rPr lang="en-US" sz="1200" b="1" i="0" kern="1200" dirty="0" smtClean="0">
                <a:solidFill>
                  <a:schemeClr val="tx1"/>
                </a:solidFill>
                <a:effectLst/>
                <a:latin typeface="+mn-lt"/>
                <a:ea typeface="+mn-ea"/>
                <a:cs typeface="+mn-cs"/>
              </a:rPr>
              <a:t>Level of difficulty</a:t>
            </a:r>
          </a:p>
          <a:p>
            <a:r>
              <a:rPr lang="en-US" sz="1200" b="0" i="0" kern="1200" dirty="0" smtClean="0">
                <a:solidFill>
                  <a:schemeClr val="tx1"/>
                </a:solidFill>
                <a:effectLst/>
                <a:latin typeface="+mn-lt"/>
                <a:ea typeface="+mn-ea"/>
                <a:cs typeface="+mn-cs"/>
              </a:rPr>
              <a:t>Easy</a:t>
            </a:r>
          </a:p>
          <a:p>
            <a:r>
              <a:rPr lang="en-US" sz="1200" b="1" i="0" kern="1200" dirty="0" smtClean="0">
                <a:solidFill>
                  <a:schemeClr val="tx1"/>
                </a:solidFill>
                <a:effectLst/>
                <a:latin typeface="+mn-lt"/>
                <a:ea typeface="+mn-ea"/>
                <a:cs typeface="+mn-cs"/>
              </a:rPr>
              <a:t>Objectives</a:t>
            </a:r>
          </a:p>
          <a:p>
            <a:r>
              <a:rPr lang="en-US" sz="1200" b="0" i="0" kern="1200" dirty="0" smtClean="0">
                <a:solidFill>
                  <a:schemeClr val="tx1"/>
                </a:solidFill>
                <a:effectLst/>
                <a:latin typeface="+mn-lt"/>
                <a:ea typeface="+mn-ea"/>
                <a:cs typeface="+mn-cs"/>
              </a:rPr>
              <a:t>Familiarize the student with:</a:t>
            </a:r>
          </a:p>
          <a:p>
            <a:r>
              <a:rPr lang="en-US" sz="1200" b="0" i="0" kern="1200" dirty="0" smtClean="0">
                <a:solidFill>
                  <a:schemeClr val="tx1"/>
                </a:solidFill>
                <a:effectLst/>
                <a:latin typeface="+mn-lt"/>
                <a:ea typeface="+mn-ea"/>
                <a:cs typeface="+mn-cs"/>
              </a:rPr>
              <a:t>using the break statement in loops;</a:t>
            </a:r>
          </a:p>
          <a:p>
            <a:r>
              <a:rPr lang="en-US" sz="1200" b="0" i="0" kern="1200" dirty="0" smtClean="0">
                <a:solidFill>
                  <a:schemeClr val="tx1"/>
                </a:solidFill>
                <a:effectLst/>
                <a:latin typeface="+mn-lt"/>
                <a:ea typeface="+mn-ea"/>
                <a:cs typeface="+mn-cs"/>
              </a:rPr>
              <a:t>reflecting real-life situations in computer code.</a:t>
            </a:r>
          </a:p>
          <a:p>
            <a:r>
              <a:rPr lang="en-US" sz="1200" b="1" i="0" kern="1200" dirty="0" smtClean="0">
                <a:solidFill>
                  <a:schemeClr val="tx1"/>
                </a:solidFill>
                <a:effectLst/>
                <a:latin typeface="+mn-lt"/>
                <a:ea typeface="+mn-ea"/>
                <a:cs typeface="+mn-cs"/>
              </a:rPr>
              <a:t>Scenario</a:t>
            </a:r>
          </a:p>
          <a:p>
            <a:r>
              <a:rPr lang="en-US" sz="1200" b="0" i="0" kern="1200" dirty="0" smtClean="0">
                <a:solidFill>
                  <a:schemeClr val="tx1"/>
                </a:solidFill>
                <a:effectLst/>
                <a:latin typeface="+mn-lt"/>
                <a:ea typeface="+mn-ea"/>
                <a:cs typeface="+mn-cs"/>
              </a:rPr>
              <a:t>The break statement is used to exit/terminate a loop.</a:t>
            </a:r>
          </a:p>
          <a:p>
            <a:r>
              <a:rPr lang="en-US" sz="1200" b="0" i="0" kern="1200" dirty="0" smtClean="0">
                <a:solidFill>
                  <a:schemeClr val="tx1"/>
                </a:solidFill>
                <a:effectLst/>
                <a:latin typeface="+mn-lt"/>
                <a:ea typeface="+mn-ea"/>
                <a:cs typeface="+mn-cs"/>
              </a:rPr>
              <a:t>Design a program that uses a while loop and continuously asks the user to enter a word unless the user enters "</a:t>
            </a:r>
            <a:r>
              <a:rPr lang="en-US" sz="1200" b="0" i="0" kern="1200" dirty="0" err="1" smtClean="0">
                <a:solidFill>
                  <a:schemeClr val="tx1"/>
                </a:solidFill>
                <a:effectLst/>
                <a:latin typeface="+mn-lt"/>
                <a:ea typeface="+mn-ea"/>
                <a:cs typeface="+mn-cs"/>
              </a:rPr>
              <a:t>chupacabra</a:t>
            </a:r>
            <a:r>
              <a:rPr lang="en-US" sz="1200" b="0" i="0" kern="1200" dirty="0" smtClean="0">
                <a:solidFill>
                  <a:schemeClr val="tx1"/>
                </a:solidFill>
                <a:effectLst/>
                <a:latin typeface="+mn-lt"/>
                <a:ea typeface="+mn-ea"/>
                <a:cs typeface="+mn-cs"/>
              </a:rPr>
              <a:t>" as the secret exit word, in which case the message "You've successfully left the loop." should be printed to the screen, and the loop should terminate.</a:t>
            </a:r>
          </a:p>
          <a:p>
            <a:r>
              <a:rPr lang="en-US" sz="1200" b="0" i="0" kern="1200" dirty="0" smtClean="0">
                <a:solidFill>
                  <a:schemeClr val="tx1"/>
                </a:solidFill>
                <a:effectLst/>
                <a:latin typeface="+mn-lt"/>
                <a:ea typeface="+mn-ea"/>
                <a:cs typeface="+mn-cs"/>
              </a:rPr>
              <a:t>Don't print any of the words entered by the user. Use the concept of conditional execution and the break statement.</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48</a:t>
            </a:fld>
            <a:endParaRPr lang="en-US"/>
          </a:p>
        </p:txBody>
      </p:sp>
    </p:spTree>
    <p:extLst>
      <p:ext uri="{BB962C8B-B14F-4D97-AF65-F5344CB8AC3E}">
        <p14:creationId xmlns:p14="http://schemas.microsoft.com/office/powerpoint/2010/main" val="7810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Comparison operators: greater than </a:t>
            </a:r>
            <a:r>
              <a:rPr lang="en-US" dirty="0" smtClean="0"/>
              <a:t/>
            </a:r>
            <a:br>
              <a:rPr lang="en-US" dirty="0" smtClean="0"/>
            </a:br>
            <a:r>
              <a:rPr lang="en-US" sz="1200" b="0" i="0" kern="1200" dirty="0" smtClean="0">
                <a:solidFill>
                  <a:schemeClr val="tx1"/>
                </a:solidFill>
                <a:effectLst/>
                <a:latin typeface="+mn-lt"/>
                <a:ea typeface="+mn-ea"/>
                <a:cs typeface="+mn-cs"/>
              </a:rPr>
              <a:t>You can also ask a comparison question using the &gt; (greater than) operator.</a:t>
            </a:r>
          </a:p>
          <a:p>
            <a:r>
              <a:rPr lang="en-US" sz="1200" b="0" i="0" kern="1200" dirty="0" smtClean="0">
                <a:solidFill>
                  <a:schemeClr val="tx1"/>
                </a:solidFill>
                <a:effectLst/>
                <a:latin typeface="+mn-lt"/>
                <a:ea typeface="+mn-ea"/>
                <a:cs typeface="+mn-cs"/>
              </a:rPr>
              <a:t>If you want to know if there are more black sheep than white ones, you can write it as follows:</a:t>
            </a:r>
          </a:p>
          <a:p>
            <a:r>
              <a:rPr lang="en-US" dirty="0" err="1" smtClean="0"/>
              <a:t>black_sheep</a:t>
            </a:r>
            <a:r>
              <a:rPr lang="en-US" dirty="0" smtClean="0"/>
              <a:t> &gt; </a:t>
            </a:r>
            <a:r>
              <a:rPr lang="en-US" dirty="0" err="1" smtClean="0"/>
              <a:t>white_sheep</a:t>
            </a:r>
            <a:r>
              <a:rPr lang="en-US" dirty="0" smtClean="0"/>
              <a:t> # greater than</a:t>
            </a:r>
            <a:br>
              <a:rPr lang="en-US" dirty="0" smtClean="0"/>
            </a:br>
            <a:r>
              <a:rPr lang="en-US" sz="1200" b="0" i="0" kern="1200" dirty="0" smtClean="0">
                <a:solidFill>
                  <a:schemeClr val="tx1"/>
                </a:solidFill>
                <a:effectLst/>
                <a:latin typeface="+mn-lt"/>
                <a:ea typeface="+mn-ea"/>
                <a:cs typeface="+mn-cs"/>
              </a:rPr>
              <a:t>True confirms it; False denies it.</a:t>
            </a:r>
          </a:p>
          <a:p>
            <a:r>
              <a:rPr lang="en-US" dirty="0" smtClean="0"/>
              <a:t/>
            </a:r>
            <a:br>
              <a:rPr lang="en-US" dirty="0" smtClean="0"/>
            </a:br>
            <a:r>
              <a:rPr lang="en-US" sz="1200" b="1" i="0" kern="1200" dirty="0" smtClean="0">
                <a:solidFill>
                  <a:schemeClr val="tx1"/>
                </a:solidFill>
                <a:effectLst/>
                <a:latin typeface="+mn-lt"/>
                <a:ea typeface="+mn-ea"/>
                <a:cs typeface="+mn-cs"/>
              </a:rPr>
              <a:t>Comparison operators: greater than or equal to</a:t>
            </a:r>
          </a:p>
          <a:p>
            <a:r>
              <a:rPr lang="en-US" dirty="0" smtClean="0"/>
              <a:t/>
            </a:r>
            <a:br>
              <a:rPr lang="en-US" dirty="0" smtClean="0"/>
            </a:br>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greater than</a:t>
            </a:r>
            <a:r>
              <a:rPr lang="en-US" sz="1200" b="0" i="0" kern="1200" dirty="0" smtClean="0">
                <a:solidFill>
                  <a:schemeClr val="tx1"/>
                </a:solidFill>
                <a:effectLst/>
                <a:latin typeface="+mn-lt"/>
                <a:ea typeface="+mn-ea"/>
                <a:cs typeface="+mn-cs"/>
              </a:rPr>
              <a:t> operator has another special, </a:t>
            </a:r>
            <a:r>
              <a:rPr lang="en-US" sz="1200" b="1" i="0" kern="1200" dirty="0" smtClean="0">
                <a:solidFill>
                  <a:schemeClr val="tx1"/>
                </a:solidFill>
                <a:effectLst/>
                <a:latin typeface="+mn-lt"/>
                <a:ea typeface="+mn-ea"/>
                <a:cs typeface="+mn-cs"/>
              </a:rPr>
              <a:t>non-strict</a:t>
            </a:r>
            <a:r>
              <a:rPr lang="en-US" sz="1200" b="0" i="0" kern="1200" dirty="0" smtClean="0">
                <a:solidFill>
                  <a:schemeClr val="tx1"/>
                </a:solidFill>
                <a:effectLst/>
                <a:latin typeface="+mn-lt"/>
                <a:ea typeface="+mn-ea"/>
                <a:cs typeface="+mn-cs"/>
              </a:rPr>
              <a:t> variant, but it's denoted differently than in classical arithmetic notation: &gt;= (greater than or equal to).</a:t>
            </a:r>
          </a:p>
          <a:p>
            <a:r>
              <a:rPr lang="en-US" sz="1200" b="0" i="0" kern="1200" dirty="0" smtClean="0">
                <a:solidFill>
                  <a:schemeClr val="tx1"/>
                </a:solidFill>
                <a:effectLst/>
                <a:latin typeface="+mn-lt"/>
                <a:ea typeface="+mn-ea"/>
                <a:cs typeface="+mn-cs"/>
              </a:rPr>
              <a:t>There are two subsequent signs, not one.</a:t>
            </a:r>
          </a:p>
          <a:p>
            <a:r>
              <a:rPr lang="en-US" sz="1200" b="0" i="0" kern="1200" dirty="0" smtClean="0">
                <a:solidFill>
                  <a:schemeClr val="tx1"/>
                </a:solidFill>
                <a:effectLst/>
                <a:latin typeface="+mn-lt"/>
                <a:ea typeface="+mn-ea"/>
                <a:cs typeface="+mn-cs"/>
              </a:rPr>
              <a:t>Both of these operators (strict and non-strict), as well as the two others discussed in the next section, are </a:t>
            </a:r>
            <a:r>
              <a:rPr lang="en-US" sz="1200" b="1" i="0" kern="1200" dirty="0" smtClean="0">
                <a:solidFill>
                  <a:schemeClr val="tx1"/>
                </a:solidFill>
                <a:effectLst/>
                <a:latin typeface="+mn-lt"/>
                <a:ea typeface="+mn-ea"/>
                <a:cs typeface="+mn-cs"/>
              </a:rPr>
              <a:t>binary operators with left-sided binding</a:t>
            </a:r>
            <a:r>
              <a:rPr lang="en-US" sz="1200" b="0" i="0" kern="1200" dirty="0" smtClean="0">
                <a:solidFill>
                  <a:schemeClr val="tx1"/>
                </a:solidFill>
                <a:effectLst/>
                <a:latin typeface="+mn-lt"/>
                <a:ea typeface="+mn-ea"/>
                <a:cs typeface="+mn-cs"/>
              </a:rPr>
              <a:t>, and their </a:t>
            </a:r>
            <a:r>
              <a:rPr lang="en-US" sz="1200" b="1" i="0" kern="1200" dirty="0" smtClean="0">
                <a:solidFill>
                  <a:schemeClr val="tx1"/>
                </a:solidFill>
                <a:effectLst/>
                <a:latin typeface="+mn-lt"/>
                <a:ea typeface="+mn-ea"/>
                <a:cs typeface="+mn-cs"/>
              </a:rPr>
              <a:t>priority is greater than that shown by == and !=</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If we want to find out whether or not we have to wear a warm hat, we ask the following question:</a:t>
            </a:r>
          </a:p>
          <a:p>
            <a:r>
              <a:rPr lang="en-US" dirty="0" err="1" smtClean="0"/>
              <a:t>centigrade_outside</a:t>
            </a:r>
            <a:r>
              <a:rPr lang="en-US" dirty="0" smtClean="0"/>
              <a:t> ≥ 0.0 # greater than or equal to</a:t>
            </a:r>
            <a:br>
              <a:rPr lang="en-US" dirty="0" smtClean="0"/>
            </a:br>
            <a:r>
              <a:rPr lang="en-US" sz="1200" b="1" i="0" kern="1200" dirty="0" smtClean="0">
                <a:solidFill>
                  <a:schemeClr val="tx1"/>
                </a:solidFill>
                <a:effectLst/>
                <a:latin typeface="+mn-lt"/>
                <a:ea typeface="+mn-ea"/>
                <a:cs typeface="+mn-cs"/>
              </a:rPr>
              <a:t>Comparison operators: less than or equal to</a:t>
            </a:r>
          </a:p>
          <a:p>
            <a:r>
              <a:rPr lang="en-US" dirty="0" smtClean="0"/>
              <a:t/>
            </a:r>
            <a:br>
              <a:rPr lang="en-US" dirty="0" smtClean="0"/>
            </a:br>
            <a:r>
              <a:rPr lang="en-US" sz="1200" b="0" i="0" kern="1200" dirty="0" smtClean="0">
                <a:solidFill>
                  <a:schemeClr val="tx1"/>
                </a:solidFill>
                <a:effectLst/>
                <a:latin typeface="+mn-lt"/>
                <a:ea typeface="+mn-ea"/>
                <a:cs typeface="+mn-cs"/>
              </a:rPr>
              <a:t>As you've probably already guessed, the operators used in this case are: the &lt; (less than) operator and its non-strict sibling: &lt;= (less than or equal to).</a:t>
            </a:r>
          </a:p>
          <a:p>
            <a:r>
              <a:rPr lang="en-US" sz="1200" b="0" i="0" kern="1200" dirty="0" smtClean="0">
                <a:solidFill>
                  <a:schemeClr val="tx1"/>
                </a:solidFill>
                <a:effectLst/>
                <a:latin typeface="+mn-lt"/>
                <a:ea typeface="+mn-ea"/>
                <a:cs typeface="+mn-cs"/>
              </a:rPr>
              <a:t>Look at this simple example:</a:t>
            </a:r>
          </a:p>
          <a:p>
            <a:r>
              <a:rPr lang="en-US" dirty="0" err="1" smtClean="0"/>
              <a:t>current_velocity_mph</a:t>
            </a:r>
            <a:r>
              <a:rPr lang="en-US" dirty="0" smtClean="0"/>
              <a:t> &lt; 85 # less than </a:t>
            </a:r>
            <a:r>
              <a:rPr lang="en-US" dirty="0" err="1" smtClean="0"/>
              <a:t>current_velocity_mph</a:t>
            </a:r>
            <a:r>
              <a:rPr lang="en-US" dirty="0" smtClean="0"/>
              <a:t> ≤ 85 # less than or equal to</a:t>
            </a:r>
            <a:br>
              <a:rPr lang="en-US" dirty="0" smtClean="0"/>
            </a:br>
            <a:r>
              <a:rPr lang="en-US" sz="1200" b="0" i="0" kern="1200" dirty="0" smtClean="0">
                <a:solidFill>
                  <a:schemeClr val="tx1"/>
                </a:solidFill>
                <a:effectLst/>
                <a:latin typeface="+mn-lt"/>
                <a:ea typeface="+mn-ea"/>
                <a:cs typeface="+mn-cs"/>
              </a:rPr>
              <a:t>We're going to check if there's a risk of being fined by the highway police (the first question is strict, the second isn't).</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6</a:t>
            </a:fld>
            <a:endParaRPr lang="en-US"/>
          </a:p>
        </p:txBody>
      </p:sp>
    </p:spTree>
    <p:extLst>
      <p:ext uri="{BB962C8B-B14F-4D97-AF65-F5344CB8AC3E}">
        <p14:creationId xmlns:p14="http://schemas.microsoft.com/office/powerpoint/2010/main" val="4025959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Test data</a:t>
            </a:r>
          </a:p>
          <a:p>
            <a:r>
              <a:rPr lang="en-US" sz="1200" b="0" i="0" kern="1200" dirty="0" smtClean="0">
                <a:solidFill>
                  <a:schemeClr val="tx1"/>
                </a:solidFill>
                <a:effectLst/>
                <a:latin typeface="+mn-lt"/>
                <a:ea typeface="+mn-ea"/>
                <a:cs typeface="+mn-cs"/>
              </a:rPr>
              <a:t>Sample input: Gregory</a:t>
            </a:r>
          </a:p>
          <a:p>
            <a:r>
              <a:rPr lang="en-US" sz="1200" b="0" i="0" kern="1200" dirty="0" smtClean="0">
                <a:solidFill>
                  <a:schemeClr val="tx1"/>
                </a:solidFill>
                <a:effectLst/>
                <a:latin typeface="+mn-lt"/>
                <a:ea typeface="+mn-ea"/>
                <a:cs typeface="+mn-cs"/>
              </a:rPr>
              <a:t>Expected output:</a:t>
            </a:r>
          </a:p>
          <a:p>
            <a:r>
              <a:rPr lang="en-US" dirty="0" smtClean="0"/>
              <a:t>G R G R </a:t>
            </a:r>
            <a:r>
              <a:rPr lang="en-US" dirty="0" err="1" smtClean="0"/>
              <a:t>Y</a:t>
            </a:r>
            <a:r>
              <a:rPr lang="en-US" sz="1200" b="0" i="0" kern="1200" dirty="0" err="1" smtClean="0">
                <a:solidFill>
                  <a:schemeClr val="tx1"/>
                </a:solidFill>
                <a:effectLst/>
                <a:latin typeface="+mn-lt"/>
                <a:ea typeface="+mn-ea"/>
                <a:cs typeface="+mn-cs"/>
              </a:rPr>
              <a:t>Sample</a:t>
            </a:r>
            <a:r>
              <a:rPr lang="en-US" sz="1200" b="0" i="0" kern="1200" dirty="0" smtClean="0">
                <a:solidFill>
                  <a:schemeClr val="tx1"/>
                </a:solidFill>
                <a:effectLst/>
                <a:latin typeface="+mn-lt"/>
                <a:ea typeface="+mn-ea"/>
                <a:cs typeface="+mn-cs"/>
              </a:rPr>
              <a:t> input: abstemious</a:t>
            </a:r>
          </a:p>
          <a:p>
            <a:r>
              <a:rPr lang="en-US" sz="1200" b="0" i="0" kern="1200" dirty="0" smtClean="0">
                <a:solidFill>
                  <a:schemeClr val="tx1"/>
                </a:solidFill>
                <a:effectLst/>
                <a:latin typeface="+mn-lt"/>
                <a:ea typeface="+mn-ea"/>
                <a:cs typeface="+mn-cs"/>
              </a:rPr>
              <a:t>Expected output:</a:t>
            </a:r>
          </a:p>
          <a:p>
            <a:r>
              <a:rPr lang="en-US" dirty="0" smtClean="0"/>
              <a:t>B S T M </a:t>
            </a:r>
            <a:r>
              <a:rPr lang="en-US" dirty="0" err="1" smtClean="0"/>
              <a:t>S</a:t>
            </a:r>
            <a:r>
              <a:rPr lang="en-US" sz="1200" b="0" i="0" kern="1200" dirty="0" err="1" smtClean="0">
                <a:solidFill>
                  <a:schemeClr val="tx1"/>
                </a:solidFill>
                <a:effectLst/>
                <a:latin typeface="+mn-lt"/>
                <a:ea typeface="+mn-ea"/>
                <a:cs typeface="+mn-cs"/>
              </a:rPr>
              <a:t>Sample</a:t>
            </a:r>
            <a:r>
              <a:rPr lang="en-US" sz="1200" b="0" i="0" kern="1200" dirty="0" smtClean="0">
                <a:solidFill>
                  <a:schemeClr val="tx1"/>
                </a:solidFill>
                <a:effectLst/>
                <a:latin typeface="+mn-lt"/>
                <a:ea typeface="+mn-ea"/>
                <a:cs typeface="+mn-cs"/>
              </a:rPr>
              <a:t> input: IOUEA</a:t>
            </a:r>
          </a:p>
          <a:p>
            <a:r>
              <a:rPr lang="en-US" sz="1200" b="0" i="0" kern="1200" dirty="0" smtClean="0">
                <a:solidFill>
                  <a:schemeClr val="tx1"/>
                </a:solidFill>
                <a:effectLst/>
                <a:latin typeface="+mn-lt"/>
                <a:ea typeface="+mn-ea"/>
                <a:cs typeface="+mn-cs"/>
              </a:rPr>
              <a:t>Expected output:</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49</a:t>
            </a:fld>
            <a:endParaRPr lang="en-US"/>
          </a:p>
        </p:txBody>
      </p:sp>
    </p:spTree>
    <p:extLst>
      <p:ext uri="{BB962C8B-B14F-4D97-AF65-F5344CB8AC3E}">
        <p14:creationId xmlns:p14="http://schemas.microsoft.com/office/powerpoint/2010/main" val="18337190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Both loops, while and for, have one interesting (and rarely used) feature.</a:t>
            </a:r>
          </a:p>
          <a:p>
            <a:r>
              <a:rPr lang="en-US" sz="1200" b="0" i="0" kern="1200" dirty="0" smtClean="0">
                <a:solidFill>
                  <a:schemeClr val="tx1"/>
                </a:solidFill>
                <a:effectLst/>
                <a:latin typeface="+mn-lt"/>
                <a:ea typeface="+mn-ea"/>
                <a:cs typeface="+mn-cs"/>
              </a:rPr>
              <a:t>We'll show you how it works - try to judge for yourself if it's usable and whether you can live without it or not.</a:t>
            </a:r>
          </a:p>
          <a:p>
            <a:r>
              <a:rPr lang="en-US" sz="1200" b="0" i="0" kern="1200" dirty="0" smtClean="0">
                <a:solidFill>
                  <a:schemeClr val="tx1"/>
                </a:solidFill>
                <a:effectLst/>
                <a:latin typeface="+mn-lt"/>
                <a:ea typeface="+mn-ea"/>
                <a:cs typeface="+mn-cs"/>
              </a:rPr>
              <a:t>In other words, try to convince yourself if the feature is valuable and useful, or is just syntactic sugar.</a:t>
            </a:r>
          </a:p>
          <a:p>
            <a:r>
              <a:rPr lang="en-US" sz="1200" b="0" i="0" kern="1200" dirty="0" smtClean="0">
                <a:solidFill>
                  <a:schemeClr val="tx1"/>
                </a:solidFill>
                <a:effectLst/>
                <a:latin typeface="+mn-lt"/>
                <a:ea typeface="+mn-ea"/>
                <a:cs typeface="+mn-cs"/>
              </a:rPr>
              <a:t>Take a look at the snippet in the editor. There's something strange at the end - the else keyword.</a:t>
            </a:r>
          </a:p>
          <a:p>
            <a:r>
              <a:rPr lang="en-US" sz="1200" b="0" i="0" kern="1200" dirty="0" smtClean="0">
                <a:solidFill>
                  <a:schemeClr val="tx1"/>
                </a:solidFill>
                <a:effectLst/>
                <a:latin typeface="+mn-lt"/>
                <a:ea typeface="+mn-ea"/>
                <a:cs typeface="+mn-cs"/>
              </a:rPr>
              <a:t>As you may have suspected, </a:t>
            </a:r>
            <a:r>
              <a:rPr lang="en-US" sz="1200" b="1" i="0" kern="1200" dirty="0" smtClean="0">
                <a:solidFill>
                  <a:schemeClr val="tx1"/>
                </a:solidFill>
                <a:effectLst/>
                <a:latin typeface="+mn-lt"/>
                <a:ea typeface="+mn-ea"/>
                <a:cs typeface="+mn-cs"/>
              </a:rPr>
              <a:t>loops may have the else branch too, like ifs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loop's else branch is </a:t>
            </a:r>
            <a:r>
              <a:rPr lang="en-US" sz="1200" b="1" i="0" kern="1200" dirty="0" smtClean="0">
                <a:solidFill>
                  <a:schemeClr val="tx1"/>
                </a:solidFill>
                <a:effectLst/>
                <a:latin typeface="+mn-lt"/>
                <a:ea typeface="+mn-ea"/>
                <a:cs typeface="+mn-cs"/>
              </a:rPr>
              <a:t>always executed once, regardless of whether the loop has entered its body or not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Can you guess the output? Run the program to check if you were right.</a:t>
            </a:r>
          </a:p>
          <a:p>
            <a:r>
              <a:rPr lang="en-US" sz="1200" b="0" i="0" kern="1200" dirty="0" smtClean="0">
                <a:solidFill>
                  <a:schemeClr val="tx1"/>
                </a:solidFill>
                <a:effectLst/>
                <a:latin typeface="+mn-lt"/>
                <a:ea typeface="+mn-ea"/>
                <a:cs typeface="+mn-cs"/>
              </a:rPr>
              <a:t>Modify the snippet a bit so that the loop has no chance to execute its body even once:</a:t>
            </a:r>
          </a:p>
          <a:p>
            <a:endParaRPr lang="en-US" sz="1200" b="0" i="0" kern="1200" dirty="0" smtClean="0">
              <a:solidFill>
                <a:schemeClr val="tx1"/>
              </a:solidFill>
              <a:effectLst/>
              <a:latin typeface="+mn-lt"/>
              <a:ea typeface="+mn-ea"/>
              <a:cs typeface="+mn-cs"/>
            </a:endParaRPr>
          </a:p>
          <a:p>
            <a:r>
              <a:rPr lang="en-US" dirty="0" err="1" smtClean="0"/>
              <a:t>i</a:t>
            </a:r>
            <a:r>
              <a:rPr lang="en-US" dirty="0" smtClean="0"/>
              <a:t> = 5 </a:t>
            </a:r>
          </a:p>
          <a:p>
            <a:r>
              <a:rPr lang="en-US" dirty="0" smtClean="0"/>
              <a:t>while </a:t>
            </a:r>
            <a:r>
              <a:rPr lang="en-US" dirty="0" err="1" smtClean="0"/>
              <a:t>i</a:t>
            </a:r>
            <a:r>
              <a:rPr lang="en-US" dirty="0" smtClean="0"/>
              <a:t> &lt; 5: </a:t>
            </a:r>
          </a:p>
          <a:p>
            <a:r>
              <a:rPr lang="en-US" dirty="0" smtClean="0"/>
              <a:t>	print(</a:t>
            </a:r>
            <a:r>
              <a:rPr lang="en-US" dirty="0" err="1" smtClean="0"/>
              <a:t>i</a:t>
            </a:r>
            <a:r>
              <a:rPr lang="en-US" dirty="0" smtClean="0"/>
              <a:t>) </a:t>
            </a:r>
          </a:p>
          <a:p>
            <a:r>
              <a:rPr lang="en-US" dirty="0" smtClean="0"/>
              <a:t>	</a:t>
            </a:r>
            <a:r>
              <a:rPr lang="en-US" dirty="0" err="1" smtClean="0"/>
              <a:t>i</a:t>
            </a:r>
            <a:r>
              <a:rPr lang="en-US" dirty="0" smtClean="0"/>
              <a:t> += 1 </a:t>
            </a:r>
          </a:p>
          <a:p>
            <a:r>
              <a:rPr lang="en-US" dirty="0" smtClean="0"/>
              <a:t>else: </a:t>
            </a:r>
          </a:p>
          <a:p>
            <a:r>
              <a:rPr lang="en-US" dirty="0" smtClean="0"/>
              <a:t>	print("else:", </a:t>
            </a:r>
            <a:r>
              <a:rPr lang="en-US" dirty="0" err="1" smtClean="0"/>
              <a:t>i</a:t>
            </a:r>
            <a:r>
              <a:rPr lang="en-US" dirty="0" smtClean="0"/>
              <a:t>)</a:t>
            </a:r>
            <a:br>
              <a:rPr lang="en-US" dirty="0" smtClean="0"/>
            </a:br>
            <a:r>
              <a:rPr lang="en-US" sz="1200" b="0" i="0" kern="1200" dirty="0" smtClean="0">
                <a:solidFill>
                  <a:schemeClr val="tx1"/>
                </a:solidFill>
                <a:effectLst/>
                <a:latin typeface="+mn-lt"/>
                <a:ea typeface="+mn-ea"/>
                <a:cs typeface="+mn-cs"/>
              </a:rPr>
              <a:t>The while's condition is False at the beginning - can you see it?</a:t>
            </a:r>
          </a:p>
          <a:p>
            <a:r>
              <a:rPr lang="en-US" sz="1200" b="0" i="0" kern="1200" dirty="0" smtClean="0">
                <a:solidFill>
                  <a:schemeClr val="tx1"/>
                </a:solidFill>
                <a:effectLst/>
                <a:latin typeface="+mn-lt"/>
                <a:ea typeface="+mn-ea"/>
                <a:cs typeface="+mn-cs"/>
              </a:rPr>
              <a:t>Run and test the program, and check whether the else branch has been executed or not.</a:t>
            </a:r>
          </a:p>
          <a:p>
            <a:r>
              <a:rPr lang="en-US" dirty="0" smtClean="0"/>
              <a:t/>
            </a:r>
            <a:br>
              <a:rPr lang="en-US" dirty="0" smtClean="0"/>
            </a:br>
            <a:r>
              <a:rPr lang="en-US" dirty="0" err="1" smtClean="0"/>
              <a:t>i</a:t>
            </a:r>
            <a:r>
              <a:rPr lang="en-US" dirty="0" smtClean="0"/>
              <a:t> = 1</a:t>
            </a:r>
          </a:p>
          <a:p>
            <a:r>
              <a:rPr lang="en-US" dirty="0" smtClean="0"/>
              <a:t>while </a:t>
            </a:r>
            <a:r>
              <a:rPr lang="en-US" dirty="0" err="1" smtClean="0"/>
              <a:t>i</a:t>
            </a:r>
            <a:r>
              <a:rPr lang="en-US" dirty="0" smtClean="0"/>
              <a:t> &lt; 5:</a:t>
            </a:r>
          </a:p>
          <a:p>
            <a:r>
              <a:rPr lang="en-US" dirty="0" smtClean="0"/>
              <a:t>    print(</a:t>
            </a:r>
            <a:r>
              <a:rPr lang="en-US" dirty="0" err="1" smtClean="0"/>
              <a:t>i</a:t>
            </a:r>
            <a:r>
              <a:rPr lang="en-US" dirty="0" smtClean="0"/>
              <a:t>)</a:t>
            </a:r>
          </a:p>
          <a:p>
            <a:r>
              <a:rPr lang="en-US" dirty="0" smtClean="0"/>
              <a:t>    </a:t>
            </a:r>
            <a:r>
              <a:rPr lang="en-US" dirty="0" err="1" smtClean="0"/>
              <a:t>i</a:t>
            </a:r>
            <a:r>
              <a:rPr lang="en-US" dirty="0" smtClean="0"/>
              <a:t> += 1</a:t>
            </a:r>
          </a:p>
          <a:p>
            <a:r>
              <a:rPr lang="en-US" dirty="0" smtClean="0"/>
              <a:t>else:</a:t>
            </a:r>
          </a:p>
          <a:p>
            <a:r>
              <a:rPr lang="en-US" dirty="0" smtClean="0"/>
              <a:t>    print("else:", </a:t>
            </a:r>
            <a:r>
              <a:rPr lang="en-US" dirty="0" err="1" smtClean="0"/>
              <a:t>i</a:t>
            </a:r>
            <a:r>
              <a:rPr lang="en-US" dirty="0" smtClean="0"/>
              <a:t>)</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 5</a:t>
            </a:r>
          </a:p>
          <a:p>
            <a:r>
              <a:rPr lang="en-US" sz="1200" b="0" i="0" kern="1200" dirty="0" smtClean="0">
                <a:solidFill>
                  <a:schemeClr val="tx1"/>
                </a:solidFill>
                <a:effectLst/>
                <a:latin typeface="+mn-lt"/>
                <a:ea typeface="+mn-ea"/>
                <a:cs typeface="+mn-cs"/>
              </a:rPr>
              <a:t>while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&lt; 5:</a:t>
            </a:r>
          </a:p>
          <a:p>
            <a:r>
              <a:rPr lang="en-US" sz="1200" b="0" i="0" kern="1200" dirty="0" smtClean="0">
                <a:solidFill>
                  <a:schemeClr val="tx1"/>
                </a:solidFill>
                <a:effectLst/>
                <a:latin typeface="+mn-lt"/>
                <a:ea typeface="+mn-ea"/>
                <a:cs typeface="+mn-cs"/>
              </a:rPr>
              <a:t>    print(</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 1</a:t>
            </a:r>
          </a:p>
          <a:p>
            <a:r>
              <a:rPr lang="en-US" sz="1200" b="0" i="0" kern="1200" dirty="0" smtClean="0">
                <a:solidFill>
                  <a:schemeClr val="tx1"/>
                </a:solidFill>
                <a:effectLst/>
                <a:latin typeface="+mn-lt"/>
                <a:ea typeface="+mn-ea"/>
                <a:cs typeface="+mn-cs"/>
              </a:rPr>
              <a:t>else:</a:t>
            </a:r>
          </a:p>
          <a:p>
            <a:r>
              <a:rPr lang="en-US" sz="1200" b="0" i="0" kern="1200" dirty="0" smtClean="0">
                <a:solidFill>
                  <a:schemeClr val="tx1"/>
                </a:solidFill>
                <a:effectLst/>
                <a:latin typeface="+mn-lt"/>
                <a:ea typeface="+mn-ea"/>
                <a:cs typeface="+mn-cs"/>
              </a:rPr>
              <a:t>    print("else:",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50</a:t>
            </a:fld>
            <a:endParaRPr lang="en-US"/>
          </a:p>
        </p:txBody>
      </p:sp>
    </p:spTree>
    <p:extLst>
      <p:ext uri="{BB962C8B-B14F-4D97-AF65-F5344CB8AC3E}">
        <p14:creationId xmlns:p14="http://schemas.microsoft.com/office/powerpoint/2010/main" val="24101748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for loop and the else branch</a:t>
            </a:r>
          </a:p>
          <a:p>
            <a:r>
              <a:rPr lang="en-US" sz="1200" b="0" i="0" kern="1200" dirty="0" smtClean="0">
                <a:solidFill>
                  <a:schemeClr val="tx1"/>
                </a:solidFill>
                <a:effectLst/>
                <a:latin typeface="+mn-lt"/>
                <a:ea typeface="+mn-ea"/>
                <a:cs typeface="+mn-cs"/>
              </a:rPr>
              <a:t>for loops behave a bit differently - take a look at the snippet in the editor and run it.</a:t>
            </a:r>
          </a:p>
          <a:p>
            <a:r>
              <a:rPr lang="en-US" sz="1200" b="0" i="0" kern="1200" dirty="0" smtClean="0">
                <a:solidFill>
                  <a:schemeClr val="tx1"/>
                </a:solidFill>
                <a:effectLst/>
                <a:latin typeface="+mn-lt"/>
                <a:ea typeface="+mn-ea"/>
                <a:cs typeface="+mn-cs"/>
              </a:rPr>
              <a:t>The output may be a bit surprising.</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variable retains its last value.</a:t>
            </a:r>
          </a:p>
          <a:p>
            <a:r>
              <a:rPr lang="en-US" dirty="0" smtClean="0"/>
              <a:t/>
            </a:r>
            <a:br>
              <a:rPr lang="en-US" dirty="0" smtClean="0"/>
            </a:br>
            <a:r>
              <a:rPr lang="en-US" sz="1200" b="0" i="0" kern="1200" dirty="0" smtClean="0">
                <a:solidFill>
                  <a:schemeClr val="tx1"/>
                </a:solidFill>
                <a:effectLst/>
                <a:latin typeface="+mn-lt"/>
                <a:ea typeface="+mn-ea"/>
                <a:cs typeface="+mn-cs"/>
              </a:rPr>
              <a:t>Modify the code a bit to carry out one more experiment.</a:t>
            </a:r>
          </a:p>
          <a:p>
            <a:r>
              <a:rPr lang="en-US" dirty="0" err="1" smtClean="0"/>
              <a:t>i</a:t>
            </a:r>
            <a:r>
              <a:rPr lang="en-US" dirty="0" smtClean="0"/>
              <a:t> = 111 for </a:t>
            </a:r>
            <a:r>
              <a:rPr lang="en-US" dirty="0" err="1" smtClean="0"/>
              <a:t>i</a:t>
            </a:r>
            <a:r>
              <a:rPr lang="en-US" dirty="0" smtClean="0"/>
              <a:t> in range(2, 1): print(</a:t>
            </a:r>
            <a:r>
              <a:rPr lang="en-US" dirty="0" err="1" smtClean="0"/>
              <a:t>i</a:t>
            </a:r>
            <a:r>
              <a:rPr lang="en-US" dirty="0" smtClean="0"/>
              <a:t>) else: print("else:", </a:t>
            </a:r>
            <a:r>
              <a:rPr lang="en-US" dirty="0" err="1" smtClean="0"/>
              <a:t>i</a:t>
            </a:r>
            <a:r>
              <a:rPr lang="en-US" dirty="0" smtClean="0"/>
              <a:t>)</a:t>
            </a:r>
            <a:br>
              <a:rPr lang="en-US" dirty="0" smtClean="0"/>
            </a:br>
            <a:r>
              <a:rPr lang="en-US" sz="1200" b="0" i="0" kern="1200" dirty="0" smtClean="0">
                <a:solidFill>
                  <a:schemeClr val="tx1"/>
                </a:solidFill>
                <a:effectLst/>
                <a:latin typeface="+mn-lt"/>
                <a:ea typeface="+mn-ea"/>
                <a:cs typeface="+mn-cs"/>
              </a:rPr>
              <a:t>Can you guess the output?</a:t>
            </a:r>
          </a:p>
          <a:p>
            <a:r>
              <a:rPr lang="en-US" sz="1200" b="0" i="0" kern="1200" dirty="0" smtClean="0">
                <a:solidFill>
                  <a:schemeClr val="tx1"/>
                </a:solidFill>
                <a:effectLst/>
                <a:latin typeface="+mn-lt"/>
                <a:ea typeface="+mn-ea"/>
                <a:cs typeface="+mn-cs"/>
              </a:rPr>
              <a:t>The loop's body won't be executed here at all. Note: we've assigned the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variable before the loop.</a:t>
            </a:r>
          </a:p>
          <a:p>
            <a:r>
              <a:rPr lang="en-US" sz="1200" b="0" i="0" kern="1200" dirty="0" smtClean="0">
                <a:solidFill>
                  <a:schemeClr val="tx1"/>
                </a:solidFill>
                <a:effectLst/>
                <a:latin typeface="+mn-lt"/>
                <a:ea typeface="+mn-ea"/>
                <a:cs typeface="+mn-cs"/>
              </a:rPr>
              <a:t>Run the program and check its output.</a:t>
            </a:r>
          </a:p>
          <a:p>
            <a:r>
              <a:rPr lang="en-US" sz="1200" b="0" i="0" kern="1200" dirty="0" smtClean="0">
                <a:solidFill>
                  <a:schemeClr val="tx1"/>
                </a:solidFill>
                <a:effectLst/>
                <a:latin typeface="+mn-lt"/>
                <a:ea typeface="+mn-ea"/>
                <a:cs typeface="+mn-cs"/>
              </a:rPr>
              <a:t>When the loop's body isn't executed, the control variable retains the value it had before the loop.</a:t>
            </a:r>
          </a:p>
          <a:p>
            <a:r>
              <a:rPr lang="en-US" sz="1200" b="0" i="0" kern="1200" dirty="0" smtClean="0">
                <a:solidFill>
                  <a:schemeClr val="tx1"/>
                </a:solidFill>
                <a:effectLst/>
                <a:latin typeface="+mn-lt"/>
                <a:ea typeface="+mn-ea"/>
                <a:cs typeface="+mn-cs"/>
              </a:rPr>
              <a:t>Note: </a:t>
            </a:r>
            <a:r>
              <a:rPr lang="en-US" sz="1200" b="1" i="0" kern="1200" dirty="0" smtClean="0">
                <a:solidFill>
                  <a:schemeClr val="tx1"/>
                </a:solidFill>
                <a:effectLst/>
                <a:latin typeface="+mn-lt"/>
                <a:ea typeface="+mn-ea"/>
                <a:cs typeface="+mn-cs"/>
              </a:rPr>
              <a:t>if the control variable doesn't exist before the loop starts, it won't exist when the execution reaches the else branch</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How do you feel about this variant of else?</a:t>
            </a:r>
          </a:p>
          <a:p>
            <a:r>
              <a:rPr lang="en-US" dirty="0" smtClean="0"/>
              <a:t/>
            </a:r>
            <a:br>
              <a:rPr lang="en-US" dirty="0" smtClean="0"/>
            </a:br>
            <a:r>
              <a:rPr lang="en-US" sz="1200" b="0" i="0" kern="1200" dirty="0" smtClean="0">
                <a:solidFill>
                  <a:schemeClr val="tx1"/>
                </a:solidFill>
                <a:effectLst/>
                <a:latin typeface="+mn-lt"/>
                <a:ea typeface="+mn-ea"/>
                <a:cs typeface="+mn-cs"/>
              </a:rPr>
              <a:t>Now we're going to tell you about some other kinds of variables. Our current variables can only </a:t>
            </a:r>
            <a:r>
              <a:rPr lang="en-US" sz="1200" b="1" i="0" kern="1200" dirty="0" smtClean="0">
                <a:solidFill>
                  <a:schemeClr val="tx1"/>
                </a:solidFill>
                <a:effectLst/>
                <a:latin typeface="+mn-lt"/>
                <a:ea typeface="+mn-ea"/>
                <a:cs typeface="+mn-cs"/>
              </a:rPr>
              <a:t>store one value at a time</a:t>
            </a:r>
            <a:r>
              <a:rPr lang="en-US" sz="1200" b="0" i="0" kern="1200" dirty="0" smtClean="0">
                <a:solidFill>
                  <a:schemeClr val="tx1"/>
                </a:solidFill>
                <a:effectLst/>
                <a:latin typeface="+mn-lt"/>
                <a:ea typeface="+mn-ea"/>
                <a:cs typeface="+mn-cs"/>
              </a:rPr>
              <a:t>, but there are variables that can do much more - they can </a:t>
            </a:r>
            <a:r>
              <a:rPr lang="en-US" sz="1200" b="1" i="0" kern="1200" dirty="0" smtClean="0">
                <a:solidFill>
                  <a:schemeClr val="tx1"/>
                </a:solidFill>
                <a:effectLst/>
                <a:latin typeface="+mn-lt"/>
                <a:ea typeface="+mn-ea"/>
                <a:cs typeface="+mn-cs"/>
              </a:rPr>
              <a:t>store as many values as you want</a:t>
            </a:r>
            <a:r>
              <a:rPr lang="en-US" sz="1200" b="0" i="0" kern="1200" dirty="0" smtClean="0">
                <a:solidFill>
                  <a:schemeClr val="tx1"/>
                </a:solidFill>
                <a:effectLst/>
                <a:latin typeface="+mn-lt"/>
                <a:ea typeface="+mn-ea"/>
                <a:cs typeface="+mn-cs"/>
              </a:rPr>
              <a:t>.</a:t>
            </a:r>
          </a:p>
          <a:p>
            <a:endParaRPr lang="en-US" dirty="0" smtClean="0"/>
          </a:p>
          <a:p>
            <a:r>
              <a:rPr lang="en-US" dirty="0" smtClean="0"/>
              <a:t>for </a:t>
            </a:r>
            <a:r>
              <a:rPr lang="en-US" dirty="0" err="1" smtClean="0"/>
              <a:t>i</a:t>
            </a:r>
            <a:r>
              <a:rPr lang="en-US" dirty="0" smtClean="0"/>
              <a:t> in range(5):</a:t>
            </a:r>
          </a:p>
          <a:p>
            <a:r>
              <a:rPr lang="en-US" dirty="0" smtClean="0"/>
              <a:t>    print(</a:t>
            </a:r>
            <a:r>
              <a:rPr lang="en-US" dirty="0" err="1" smtClean="0"/>
              <a:t>i</a:t>
            </a:r>
            <a:r>
              <a:rPr lang="en-US" dirty="0" smtClean="0"/>
              <a:t>)</a:t>
            </a:r>
          </a:p>
          <a:p>
            <a:r>
              <a:rPr lang="en-US" dirty="0" smtClean="0"/>
              <a:t>else:</a:t>
            </a:r>
          </a:p>
          <a:p>
            <a:r>
              <a:rPr lang="en-US" dirty="0" smtClean="0"/>
              <a:t>    print("else:", </a:t>
            </a:r>
            <a:r>
              <a:rPr lang="en-US" dirty="0" err="1" smtClean="0"/>
              <a:t>i</a:t>
            </a:r>
            <a:r>
              <a:rPr lang="en-US" dirty="0" smtClean="0"/>
              <a:t>)</a:t>
            </a:r>
          </a:p>
          <a:p>
            <a:endParaRPr lang="en-US"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51</a:t>
            </a:fld>
            <a:endParaRPr lang="en-US"/>
          </a:p>
        </p:txBody>
      </p:sp>
    </p:spTree>
    <p:extLst>
      <p:ext uri="{BB962C8B-B14F-4D97-AF65-F5344CB8AC3E}">
        <p14:creationId xmlns:p14="http://schemas.microsoft.com/office/powerpoint/2010/main" val="3919714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Estimated time</a:t>
            </a:r>
          </a:p>
          <a:p>
            <a:r>
              <a:rPr lang="en-US" sz="1200" b="0" i="0" kern="1200" dirty="0" smtClean="0">
                <a:solidFill>
                  <a:schemeClr val="tx1"/>
                </a:solidFill>
                <a:effectLst/>
                <a:latin typeface="+mn-lt"/>
                <a:ea typeface="+mn-ea"/>
                <a:cs typeface="+mn-cs"/>
              </a:rPr>
              <a:t>20-30 minutes</a:t>
            </a:r>
          </a:p>
          <a:p>
            <a:r>
              <a:rPr lang="en-US" sz="1200" b="1" i="0" kern="1200" dirty="0" smtClean="0">
                <a:solidFill>
                  <a:schemeClr val="tx1"/>
                </a:solidFill>
                <a:effectLst/>
                <a:latin typeface="+mn-lt"/>
                <a:ea typeface="+mn-ea"/>
                <a:cs typeface="+mn-cs"/>
              </a:rPr>
              <a:t>Level of difficulty</a:t>
            </a:r>
          </a:p>
          <a:p>
            <a:r>
              <a:rPr lang="en-US" sz="1200" b="0" i="0" kern="1200" dirty="0" smtClean="0">
                <a:solidFill>
                  <a:schemeClr val="tx1"/>
                </a:solidFill>
                <a:effectLst/>
                <a:latin typeface="+mn-lt"/>
                <a:ea typeface="+mn-ea"/>
                <a:cs typeface="+mn-cs"/>
              </a:rPr>
              <a:t>Medium</a:t>
            </a:r>
          </a:p>
          <a:p>
            <a:r>
              <a:rPr lang="en-US" sz="1200" b="1" i="0" kern="1200" dirty="0" smtClean="0">
                <a:solidFill>
                  <a:schemeClr val="tx1"/>
                </a:solidFill>
                <a:effectLst/>
                <a:latin typeface="+mn-lt"/>
                <a:ea typeface="+mn-ea"/>
                <a:cs typeface="+mn-cs"/>
              </a:rPr>
              <a:t>Objectives</a:t>
            </a:r>
          </a:p>
          <a:p>
            <a:r>
              <a:rPr lang="en-US" sz="1200" b="0" i="0" kern="1200" dirty="0" smtClean="0">
                <a:solidFill>
                  <a:schemeClr val="tx1"/>
                </a:solidFill>
                <a:effectLst/>
                <a:latin typeface="+mn-lt"/>
                <a:ea typeface="+mn-ea"/>
                <a:cs typeface="+mn-cs"/>
              </a:rPr>
              <a:t>Familiarize the student with:</a:t>
            </a:r>
          </a:p>
          <a:p>
            <a:r>
              <a:rPr lang="en-US" sz="1200" b="0" i="0" kern="1200" dirty="0" smtClean="0">
                <a:solidFill>
                  <a:schemeClr val="tx1"/>
                </a:solidFill>
                <a:effectLst/>
                <a:latin typeface="+mn-lt"/>
                <a:ea typeface="+mn-ea"/>
                <a:cs typeface="+mn-cs"/>
              </a:rPr>
              <a:t>using the while loop;</a:t>
            </a:r>
          </a:p>
          <a:p>
            <a:r>
              <a:rPr lang="en-US" sz="1200" b="0" i="0" kern="1200" dirty="0" smtClean="0">
                <a:solidFill>
                  <a:schemeClr val="tx1"/>
                </a:solidFill>
                <a:effectLst/>
                <a:latin typeface="+mn-lt"/>
                <a:ea typeface="+mn-ea"/>
                <a:cs typeface="+mn-cs"/>
              </a:rPr>
              <a:t>finding the proper implementation of verbally defined rules;</a:t>
            </a:r>
          </a:p>
          <a:p>
            <a:r>
              <a:rPr lang="en-US" sz="1200" b="0" i="0" kern="1200" dirty="0" smtClean="0">
                <a:solidFill>
                  <a:schemeClr val="tx1"/>
                </a:solidFill>
                <a:effectLst/>
                <a:latin typeface="+mn-lt"/>
                <a:ea typeface="+mn-ea"/>
                <a:cs typeface="+mn-cs"/>
              </a:rPr>
              <a:t>reflecting real-life situations in computer code.</a:t>
            </a:r>
          </a:p>
          <a:p>
            <a:r>
              <a:rPr lang="en-US" sz="1200" b="1" i="0" kern="1200" dirty="0" smtClean="0">
                <a:solidFill>
                  <a:schemeClr val="tx1"/>
                </a:solidFill>
                <a:effectLst/>
                <a:latin typeface="+mn-lt"/>
                <a:ea typeface="+mn-ea"/>
                <a:cs typeface="+mn-cs"/>
              </a:rPr>
              <a:t>Scenario</a:t>
            </a:r>
          </a:p>
          <a:p>
            <a:r>
              <a:rPr lang="en-US" sz="1200" b="0" i="0" kern="1200" dirty="0" smtClean="0">
                <a:solidFill>
                  <a:schemeClr val="tx1"/>
                </a:solidFill>
                <a:effectLst/>
                <a:latin typeface="+mn-lt"/>
                <a:ea typeface="+mn-ea"/>
                <a:cs typeface="+mn-cs"/>
              </a:rPr>
              <a:t>Listen to this story: a boy and his father, a computer programmer, are playing with wooden blocks. They are building a pyramid.</a:t>
            </a:r>
          </a:p>
          <a:p>
            <a:r>
              <a:rPr lang="en-US" sz="1200" b="0" i="0" kern="1200" dirty="0" smtClean="0">
                <a:solidFill>
                  <a:schemeClr val="tx1"/>
                </a:solidFill>
                <a:effectLst/>
                <a:latin typeface="+mn-lt"/>
                <a:ea typeface="+mn-ea"/>
                <a:cs typeface="+mn-cs"/>
              </a:rPr>
              <a:t>Their pyramid is a bit weird, as it is actually a pyramid-shaped wall - it's flat. The pyramid is stacked according to one simple principle: each lower layer contains one block more than the layer above.</a:t>
            </a:r>
          </a:p>
          <a:p>
            <a:r>
              <a:rPr lang="en-US" sz="1200" b="0" i="0" kern="1200" dirty="0" smtClean="0">
                <a:solidFill>
                  <a:schemeClr val="tx1"/>
                </a:solidFill>
                <a:effectLst/>
                <a:latin typeface="+mn-lt"/>
                <a:ea typeface="+mn-ea"/>
                <a:cs typeface="+mn-cs"/>
              </a:rPr>
              <a:t>The figure illustrates the rule used by the builders:</a:t>
            </a:r>
          </a:p>
          <a:p>
            <a:endParaRPr lang="en-US" dirty="0" smtClean="0"/>
          </a:p>
          <a:p>
            <a:r>
              <a:rPr lang="en-US" sz="1200" b="0" i="0" kern="1200" dirty="0" smtClean="0">
                <a:solidFill>
                  <a:schemeClr val="tx1"/>
                </a:solidFill>
                <a:effectLst/>
                <a:latin typeface="+mn-lt"/>
                <a:ea typeface="+mn-ea"/>
                <a:cs typeface="+mn-cs"/>
              </a:rPr>
              <a:t>Your task is to write a program which reads the number of blocks the builders have, and outputs the height of the pyramid that can be built using these blocks.</a:t>
            </a:r>
          </a:p>
          <a:p>
            <a:r>
              <a:rPr lang="en-US" sz="1200" b="0" i="0" kern="1200" dirty="0" smtClean="0">
                <a:solidFill>
                  <a:schemeClr val="tx1"/>
                </a:solidFill>
                <a:effectLst/>
                <a:latin typeface="+mn-lt"/>
                <a:ea typeface="+mn-ea"/>
                <a:cs typeface="+mn-cs"/>
              </a:rPr>
              <a:t>Note: the height is measured by the number of </a:t>
            </a:r>
            <a:r>
              <a:rPr lang="en-US" sz="1200" b="1" i="0" kern="1200" dirty="0" smtClean="0">
                <a:solidFill>
                  <a:schemeClr val="tx1"/>
                </a:solidFill>
                <a:effectLst/>
                <a:latin typeface="+mn-lt"/>
                <a:ea typeface="+mn-ea"/>
                <a:cs typeface="+mn-cs"/>
              </a:rPr>
              <a:t>fully completed layers</a:t>
            </a:r>
            <a:r>
              <a:rPr lang="en-US" sz="1200" b="0" i="0" kern="1200" dirty="0" smtClean="0">
                <a:solidFill>
                  <a:schemeClr val="tx1"/>
                </a:solidFill>
                <a:effectLst/>
                <a:latin typeface="+mn-lt"/>
                <a:ea typeface="+mn-ea"/>
                <a:cs typeface="+mn-cs"/>
              </a:rPr>
              <a:t> - if the builders don't have a sufficient number of blocks and cannot complete the next layer, they finish their work immediately.</a:t>
            </a:r>
          </a:p>
          <a:p>
            <a:r>
              <a:rPr lang="en-US" sz="1200" b="0" i="0" kern="1200" dirty="0" smtClean="0">
                <a:solidFill>
                  <a:schemeClr val="tx1"/>
                </a:solidFill>
                <a:effectLst/>
                <a:latin typeface="+mn-lt"/>
                <a:ea typeface="+mn-ea"/>
                <a:cs typeface="+mn-cs"/>
              </a:rPr>
              <a:t>Test your code using the data we've provided.</a:t>
            </a:r>
          </a:p>
          <a:p>
            <a:r>
              <a:rPr lang="en-US" dirty="0" smtClean="0"/>
              <a:t/>
            </a:r>
            <a:br>
              <a:rPr lang="en-US" dirty="0" smtClean="0"/>
            </a:br>
            <a:r>
              <a:rPr lang="en-US" sz="1200" b="1" i="0" kern="1200" dirty="0" smtClean="0">
                <a:solidFill>
                  <a:schemeClr val="tx1"/>
                </a:solidFill>
                <a:effectLst/>
                <a:latin typeface="+mn-lt"/>
                <a:ea typeface="+mn-ea"/>
                <a:cs typeface="+mn-cs"/>
              </a:rPr>
              <a:t>Test Data</a:t>
            </a:r>
          </a:p>
          <a:p>
            <a:r>
              <a:rPr lang="en-US" dirty="0" smtClean="0"/>
              <a:t/>
            </a:r>
            <a:br>
              <a:rPr lang="en-US" dirty="0" smtClean="0"/>
            </a:br>
            <a:r>
              <a:rPr lang="en-US" sz="1200" b="0" i="0" kern="1200" dirty="0" smtClean="0">
                <a:solidFill>
                  <a:schemeClr val="tx1"/>
                </a:solidFill>
                <a:effectLst/>
                <a:latin typeface="+mn-lt"/>
                <a:ea typeface="+mn-ea"/>
                <a:cs typeface="+mn-cs"/>
              </a:rPr>
              <a:t>Sample input: 6</a:t>
            </a:r>
          </a:p>
          <a:p>
            <a:r>
              <a:rPr lang="en-US" sz="1200" b="0" i="0" kern="1200" dirty="0" smtClean="0">
                <a:solidFill>
                  <a:schemeClr val="tx1"/>
                </a:solidFill>
                <a:effectLst/>
                <a:latin typeface="+mn-lt"/>
                <a:ea typeface="+mn-ea"/>
                <a:cs typeface="+mn-cs"/>
              </a:rPr>
              <a:t>Expected output: The height of the pyramid: 3</a:t>
            </a:r>
          </a:p>
          <a:p>
            <a:r>
              <a:rPr lang="en-US" sz="1200" b="0" i="0" kern="1200" dirty="0" smtClean="0">
                <a:solidFill>
                  <a:schemeClr val="tx1"/>
                </a:solidFill>
                <a:effectLst/>
                <a:latin typeface="+mn-lt"/>
                <a:ea typeface="+mn-ea"/>
                <a:cs typeface="+mn-cs"/>
              </a:rPr>
              <a:t>Sample input: 20</a:t>
            </a:r>
          </a:p>
          <a:p>
            <a:r>
              <a:rPr lang="en-US" sz="1200" b="0" i="0" kern="1200" dirty="0" smtClean="0">
                <a:solidFill>
                  <a:schemeClr val="tx1"/>
                </a:solidFill>
                <a:effectLst/>
                <a:latin typeface="+mn-lt"/>
                <a:ea typeface="+mn-ea"/>
                <a:cs typeface="+mn-cs"/>
              </a:rPr>
              <a:t>Expected output: The height of the pyramid: 5</a:t>
            </a:r>
          </a:p>
          <a:p>
            <a:r>
              <a:rPr lang="en-US" sz="1200" b="0" i="0" kern="1200" dirty="0" smtClean="0">
                <a:solidFill>
                  <a:schemeClr val="tx1"/>
                </a:solidFill>
                <a:effectLst/>
                <a:latin typeface="+mn-lt"/>
                <a:ea typeface="+mn-ea"/>
                <a:cs typeface="+mn-cs"/>
              </a:rPr>
              <a:t>Sample input: 1000</a:t>
            </a:r>
          </a:p>
          <a:p>
            <a:r>
              <a:rPr lang="en-US" sz="1200" b="0" i="0" kern="1200" dirty="0" smtClean="0">
                <a:solidFill>
                  <a:schemeClr val="tx1"/>
                </a:solidFill>
                <a:effectLst/>
                <a:latin typeface="+mn-lt"/>
                <a:ea typeface="+mn-ea"/>
                <a:cs typeface="+mn-cs"/>
              </a:rPr>
              <a:t>Expected output: The height of the pyramid: 44</a:t>
            </a:r>
          </a:p>
          <a:p>
            <a:r>
              <a:rPr lang="en-US" sz="1200" b="0" i="0" kern="1200" dirty="0" smtClean="0">
                <a:solidFill>
                  <a:schemeClr val="tx1"/>
                </a:solidFill>
                <a:effectLst/>
                <a:latin typeface="+mn-lt"/>
                <a:ea typeface="+mn-ea"/>
                <a:cs typeface="+mn-cs"/>
              </a:rPr>
              <a:t>Sample input: 2</a:t>
            </a:r>
          </a:p>
          <a:p>
            <a:r>
              <a:rPr lang="en-US" sz="1200" b="0" i="0" kern="1200" dirty="0" smtClean="0">
                <a:solidFill>
                  <a:schemeClr val="tx1"/>
                </a:solidFill>
                <a:effectLst/>
                <a:latin typeface="+mn-lt"/>
                <a:ea typeface="+mn-ea"/>
                <a:cs typeface="+mn-cs"/>
              </a:rPr>
              <a:t>Expected output: The height of the pyramid: 1</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52</a:t>
            </a:fld>
            <a:endParaRPr lang="en-US"/>
          </a:p>
        </p:txBody>
      </p:sp>
    </p:spTree>
    <p:extLst>
      <p:ext uri="{BB962C8B-B14F-4D97-AF65-F5344CB8AC3E}">
        <p14:creationId xmlns:p14="http://schemas.microsoft.com/office/powerpoint/2010/main" val="3612732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b="1" i="0" u="none" strike="noStrike" kern="1200" dirty="0" smtClean="0">
                <a:solidFill>
                  <a:schemeClr val="tx1"/>
                </a:solidFill>
                <a:effectLst/>
                <a:latin typeface="+mn-lt"/>
                <a:ea typeface="+mn-ea"/>
                <a:cs typeface="+mn-cs"/>
              </a:rPr>
              <a:t>LAB</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Estimated time</a:t>
            </a:r>
          </a:p>
          <a:p>
            <a:pPr fontAlgn="t"/>
            <a:r>
              <a:rPr lang="en-US" sz="1200" b="0" i="0" kern="1200" dirty="0" smtClean="0">
                <a:solidFill>
                  <a:schemeClr val="tx1"/>
                </a:solidFill>
                <a:effectLst/>
                <a:latin typeface="+mn-lt"/>
                <a:ea typeface="+mn-ea"/>
                <a:cs typeface="+mn-cs"/>
              </a:rPr>
              <a:t>20 minutes</a:t>
            </a:r>
          </a:p>
          <a:p>
            <a:pPr fontAlgn="t"/>
            <a:r>
              <a:rPr lang="en-US" sz="1200" b="1" i="0" kern="1200" dirty="0" smtClean="0">
                <a:solidFill>
                  <a:schemeClr val="tx1"/>
                </a:solidFill>
                <a:effectLst/>
                <a:latin typeface="+mn-lt"/>
                <a:ea typeface="+mn-ea"/>
                <a:cs typeface="+mn-cs"/>
              </a:rPr>
              <a:t>Level of difficulty</a:t>
            </a:r>
          </a:p>
          <a:p>
            <a:pPr fontAlgn="t"/>
            <a:r>
              <a:rPr lang="en-US" sz="1200" b="0" i="0" kern="1200" dirty="0" smtClean="0">
                <a:solidFill>
                  <a:schemeClr val="tx1"/>
                </a:solidFill>
                <a:effectLst/>
                <a:latin typeface="+mn-lt"/>
                <a:ea typeface="+mn-ea"/>
                <a:cs typeface="+mn-cs"/>
              </a:rPr>
              <a:t>Medium</a:t>
            </a:r>
          </a:p>
          <a:p>
            <a:pPr fontAlgn="t"/>
            <a:r>
              <a:rPr lang="en-US" sz="1200" b="1" i="0" kern="1200" dirty="0" smtClean="0">
                <a:solidFill>
                  <a:schemeClr val="tx1"/>
                </a:solidFill>
                <a:effectLst/>
                <a:latin typeface="+mn-lt"/>
                <a:ea typeface="+mn-ea"/>
                <a:cs typeface="+mn-cs"/>
              </a:rPr>
              <a:t>Objectives</a:t>
            </a:r>
          </a:p>
          <a:p>
            <a:pPr fontAlgn="t"/>
            <a:r>
              <a:rPr lang="en-US" sz="1200" b="0" i="0" kern="1200" dirty="0" smtClean="0">
                <a:solidFill>
                  <a:schemeClr val="tx1"/>
                </a:solidFill>
                <a:effectLst/>
                <a:latin typeface="+mn-lt"/>
                <a:ea typeface="+mn-ea"/>
                <a:cs typeface="+mn-cs"/>
              </a:rPr>
              <a:t>Familiarize the student with:</a:t>
            </a:r>
          </a:p>
          <a:p>
            <a:pPr fontAlgn="t"/>
            <a:r>
              <a:rPr lang="en-US" sz="1200" b="0" i="0" kern="1200" dirty="0" smtClean="0">
                <a:solidFill>
                  <a:schemeClr val="tx1"/>
                </a:solidFill>
                <a:effectLst/>
                <a:latin typeface="+mn-lt"/>
                <a:ea typeface="+mn-ea"/>
                <a:cs typeface="+mn-cs"/>
              </a:rPr>
              <a:t>using the while loop;</a:t>
            </a:r>
          </a:p>
          <a:p>
            <a:pPr fontAlgn="t"/>
            <a:r>
              <a:rPr lang="en-US" sz="1200" b="0" i="0" kern="1200" dirty="0" smtClean="0">
                <a:solidFill>
                  <a:schemeClr val="tx1"/>
                </a:solidFill>
                <a:effectLst/>
                <a:latin typeface="+mn-lt"/>
                <a:ea typeface="+mn-ea"/>
                <a:cs typeface="+mn-cs"/>
              </a:rPr>
              <a:t>converting verbally defined loops into actual Python code.</a:t>
            </a:r>
          </a:p>
          <a:p>
            <a:pPr fontAlgn="t"/>
            <a:r>
              <a:rPr lang="en-US" sz="1200" b="1" i="0" kern="1200" dirty="0" smtClean="0">
                <a:solidFill>
                  <a:schemeClr val="tx1"/>
                </a:solidFill>
                <a:effectLst/>
                <a:latin typeface="+mn-lt"/>
                <a:ea typeface="+mn-ea"/>
                <a:cs typeface="+mn-cs"/>
              </a:rPr>
              <a:t>Scenario</a:t>
            </a:r>
          </a:p>
          <a:p>
            <a:pPr fontAlgn="t"/>
            <a:r>
              <a:rPr lang="en-US" sz="1200" b="0" i="0" kern="1200" dirty="0" smtClean="0">
                <a:solidFill>
                  <a:schemeClr val="tx1"/>
                </a:solidFill>
                <a:effectLst/>
                <a:latin typeface="+mn-lt"/>
                <a:ea typeface="+mn-ea"/>
                <a:cs typeface="+mn-cs"/>
              </a:rPr>
              <a:t>In 1937, a German mathematician named </a:t>
            </a:r>
            <a:r>
              <a:rPr lang="en-US" sz="1200" b="0" i="0" kern="1200" dirty="0" err="1" smtClean="0">
                <a:solidFill>
                  <a:schemeClr val="tx1"/>
                </a:solidFill>
                <a:effectLst/>
                <a:latin typeface="+mn-lt"/>
                <a:ea typeface="+mn-ea"/>
                <a:cs typeface="+mn-cs"/>
              </a:rPr>
              <a:t>Lothar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Collatz</a:t>
            </a:r>
            <a:r>
              <a:rPr lang="en-US" sz="1200" b="0" i="0" kern="1200" dirty="0" smtClean="0">
                <a:solidFill>
                  <a:schemeClr val="tx1"/>
                </a:solidFill>
                <a:effectLst/>
                <a:latin typeface="+mn-lt"/>
                <a:ea typeface="+mn-ea"/>
                <a:cs typeface="+mn-cs"/>
              </a:rPr>
              <a:t> formulated an intriguing hypothesis (it still remains unproven) which can be described in the following way:</a:t>
            </a:r>
          </a:p>
          <a:p>
            <a:pPr fontAlgn="t"/>
            <a:r>
              <a:rPr lang="en-US" sz="1200" b="0" i="0" kern="1200" dirty="0" smtClean="0">
                <a:solidFill>
                  <a:schemeClr val="tx1"/>
                </a:solidFill>
                <a:effectLst/>
                <a:latin typeface="+mn-lt"/>
                <a:ea typeface="+mn-ea"/>
                <a:cs typeface="+mn-cs"/>
              </a:rPr>
              <a:t>take any non-negative and non-zero integer number and name it c0;</a:t>
            </a:r>
          </a:p>
          <a:p>
            <a:pPr fontAlgn="t"/>
            <a:r>
              <a:rPr lang="en-US" sz="1200" b="0" i="0" kern="1200" dirty="0" smtClean="0">
                <a:solidFill>
                  <a:schemeClr val="tx1"/>
                </a:solidFill>
                <a:effectLst/>
                <a:latin typeface="+mn-lt"/>
                <a:ea typeface="+mn-ea"/>
                <a:cs typeface="+mn-cs"/>
              </a:rPr>
              <a:t>if it's even, evaluate a new c0 as c0 ÷ 2;</a:t>
            </a:r>
          </a:p>
          <a:p>
            <a:pPr fontAlgn="t"/>
            <a:r>
              <a:rPr lang="en-US" sz="1200" b="0" i="0" kern="1200" dirty="0" smtClean="0">
                <a:solidFill>
                  <a:schemeClr val="tx1"/>
                </a:solidFill>
                <a:effectLst/>
                <a:latin typeface="+mn-lt"/>
                <a:ea typeface="+mn-ea"/>
                <a:cs typeface="+mn-cs"/>
              </a:rPr>
              <a:t>otherwise, if it's odd, evaluate a new c0 as 3 × c0 + 1;</a:t>
            </a:r>
          </a:p>
          <a:p>
            <a:pPr fontAlgn="t"/>
            <a:r>
              <a:rPr lang="en-US" sz="1200" b="0" i="0" kern="1200" dirty="0" smtClean="0">
                <a:solidFill>
                  <a:schemeClr val="tx1"/>
                </a:solidFill>
                <a:effectLst/>
                <a:latin typeface="+mn-lt"/>
                <a:ea typeface="+mn-ea"/>
                <a:cs typeface="+mn-cs"/>
              </a:rPr>
              <a:t>if c0 ≠ 1, skip to point 2.</a:t>
            </a:r>
          </a:p>
          <a:p>
            <a:pPr fontAlgn="t"/>
            <a:r>
              <a:rPr lang="en-US" sz="1200" b="0" i="0" kern="1200" dirty="0" smtClean="0">
                <a:solidFill>
                  <a:schemeClr val="tx1"/>
                </a:solidFill>
                <a:effectLst/>
                <a:latin typeface="+mn-lt"/>
                <a:ea typeface="+mn-ea"/>
                <a:cs typeface="+mn-cs"/>
              </a:rPr>
              <a:t>The hypothesis says that regardless of the initial value of c0, it will always go to 1.</a:t>
            </a:r>
          </a:p>
          <a:p>
            <a:pPr fontAlgn="t"/>
            <a:r>
              <a:rPr lang="en-US" sz="1200" b="0" i="0" kern="1200" dirty="0" smtClean="0">
                <a:solidFill>
                  <a:schemeClr val="tx1"/>
                </a:solidFill>
                <a:effectLst/>
                <a:latin typeface="+mn-lt"/>
                <a:ea typeface="+mn-ea"/>
                <a:cs typeface="+mn-cs"/>
              </a:rPr>
              <a:t>Of course, it's an extremely complex task to use a computer in order to prove the hypothesis for any natural number (it may even require artificial intelligence), but you can use Python to check some individual numbers. Maybe you'll even find the one which would disprove the hypothesis.</a:t>
            </a:r>
          </a:p>
          <a:p>
            <a:pPr fontAlgn="t"/>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Write a program which reads one natural number and executes the above steps as long as c0 remains different from 1. We also want you to count the steps needed to achieve the goal. Your code should output all the intermediate values of c0, too.</a:t>
            </a:r>
          </a:p>
          <a:p>
            <a:pPr fontAlgn="t"/>
            <a:r>
              <a:rPr lang="en-US" sz="1200" b="0" i="0" kern="1200" dirty="0" smtClean="0">
                <a:solidFill>
                  <a:schemeClr val="tx1"/>
                </a:solidFill>
                <a:effectLst/>
                <a:latin typeface="+mn-lt"/>
                <a:ea typeface="+mn-ea"/>
                <a:cs typeface="+mn-cs"/>
              </a:rPr>
              <a:t>Hint: the most important part of the problem is how to transform </a:t>
            </a:r>
            <a:r>
              <a:rPr lang="en-US" sz="1200" b="0" i="0" kern="1200" dirty="0" err="1" smtClean="0">
                <a:solidFill>
                  <a:schemeClr val="tx1"/>
                </a:solidFill>
                <a:effectLst/>
                <a:latin typeface="+mn-lt"/>
                <a:ea typeface="+mn-ea"/>
                <a:cs typeface="+mn-cs"/>
              </a:rPr>
              <a:t>Collatz's</a:t>
            </a:r>
            <a:r>
              <a:rPr lang="en-US" sz="1200" b="0" i="0" kern="1200" dirty="0" smtClean="0">
                <a:solidFill>
                  <a:schemeClr val="tx1"/>
                </a:solidFill>
                <a:effectLst/>
                <a:latin typeface="+mn-lt"/>
                <a:ea typeface="+mn-ea"/>
                <a:cs typeface="+mn-cs"/>
              </a:rPr>
              <a:t> idea into a while loop - this is the key to success.</a:t>
            </a:r>
          </a:p>
          <a:p>
            <a:pPr fontAlgn="t"/>
            <a:r>
              <a:rPr lang="en-US" sz="1200" b="0" i="0" kern="1200" dirty="0" smtClean="0">
                <a:solidFill>
                  <a:schemeClr val="tx1"/>
                </a:solidFill>
                <a:effectLst/>
                <a:latin typeface="+mn-lt"/>
                <a:ea typeface="+mn-ea"/>
                <a:cs typeface="+mn-cs"/>
              </a:rPr>
              <a:t>Test your code using the data we've provided.</a:t>
            </a:r>
          </a:p>
          <a:p>
            <a:pPr fontAlgn="t"/>
            <a:r>
              <a:rPr lang="en-US" sz="1200" b="1" i="0" kern="1200" dirty="0" smtClean="0">
                <a:solidFill>
                  <a:schemeClr val="tx1"/>
                </a:solidFill>
                <a:effectLst/>
                <a:latin typeface="+mn-lt"/>
                <a:ea typeface="+mn-ea"/>
                <a:cs typeface="+mn-cs"/>
              </a:rPr>
              <a:t>Test Data</a:t>
            </a:r>
          </a:p>
          <a:p>
            <a:pPr fontAlgn="t"/>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Sample input: 15</a:t>
            </a:r>
          </a:p>
          <a:p>
            <a:pPr fontAlgn="t"/>
            <a:r>
              <a:rPr lang="en-US" sz="1200" b="0" i="0" kern="1200" dirty="0" smtClean="0">
                <a:solidFill>
                  <a:schemeClr val="tx1"/>
                </a:solidFill>
                <a:effectLst/>
                <a:latin typeface="+mn-lt"/>
                <a:ea typeface="+mn-ea"/>
                <a:cs typeface="+mn-cs"/>
              </a:rPr>
              <a:t>Expected output:</a:t>
            </a:r>
          </a:p>
          <a:p>
            <a:pPr fontAlgn="t"/>
            <a:r>
              <a:rPr lang="en-US" sz="1200" b="0" i="0" kern="1200" dirty="0" smtClean="0">
                <a:solidFill>
                  <a:schemeClr val="tx1"/>
                </a:solidFill>
                <a:effectLst/>
                <a:latin typeface="+mn-lt"/>
                <a:ea typeface="+mn-ea"/>
                <a:cs typeface="+mn-cs"/>
              </a:rPr>
              <a:t>46 23 70 35 106 53 160 80 40 20 10 5 16 8 4 2 1 steps = 17Sample input: 16</a:t>
            </a:r>
          </a:p>
          <a:p>
            <a:pPr fontAlgn="t"/>
            <a:r>
              <a:rPr lang="en-US" sz="1200" b="0" i="0" kern="1200" dirty="0" smtClean="0">
                <a:solidFill>
                  <a:schemeClr val="tx1"/>
                </a:solidFill>
                <a:effectLst/>
                <a:latin typeface="+mn-lt"/>
                <a:ea typeface="+mn-ea"/>
                <a:cs typeface="+mn-cs"/>
              </a:rPr>
              <a:t>Expected output:</a:t>
            </a:r>
          </a:p>
          <a:p>
            <a:pPr fontAlgn="t"/>
            <a:r>
              <a:rPr lang="en-US" sz="1200" b="0" i="0" kern="1200" dirty="0" smtClean="0">
                <a:solidFill>
                  <a:schemeClr val="tx1"/>
                </a:solidFill>
                <a:effectLst/>
                <a:latin typeface="+mn-lt"/>
                <a:ea typeface="+mn-ea"/>
                <a:cs typeface="+mn-cs"/>
              </a:rPr>
              <a:t>8 4 2 1 steps = 4Sample input: 1023</a:t>
            </a:r>
          </a:p>
          <a:p>
            <a:pPr fontAlgn="t"/>
            <a:r>
              <a:rPr lang="en-US" sz="1200" b="0" i="0" kern="1200" dirty="0" smtClean="0">
                <a:solidFill>
                  <a:schemeClr val="tx1"/>
                </a:solidFill>
                <a:effectLst/>
                <a:latin typeface="+mn-lt"/>
                <a:ea typeface="+mn-ea"/>
                <a:cs typeface="+mn-cs"/>
              </a:rPr>
              <a:t>Expected output:</a:t>
            </a:r>
          </a:p>
          <a:p>
            <a:pPr fontAlgn="t"/>
            <a:r>
              <a:rPr lang="en-US" sz="1200" b="0" i="0" kern="1200" dirty="0" smtClean="0">
                <a:solidFill>
                  <a:schemeClr val="tx1"/>
                </a:solidFill>
                <a:effectLst/>
                <a:latin typeface="+mn-lt"/>
                <a:ea typeface="+mn-ea"/>
                <a:cs typeface="+mn-cs"/>
              </a:rPr>
              <a:t>3070 1535 4606 2303 6910 3455 10366 5183 15550 7775 23326 11663 34990 17495 52486 26243 78730 39365 118096 59048 29524 14762 7381 22144 11072 5536 2768 1384 692 346 173 520 260 130 65 196 98 49 148 74 37 112 56 28 14 7 22 11 34 17 52 26 13 40 20 10 5 16 8 4 2 1 steps = 62</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fontAlgn="t"/>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53</a:t>
            </a:fld>
            <a:endParaRPr lang="en-US"/>
          </a:p>
        </p:txBody>
      </p:sp>
    </p:spTree>
    <p:extLst>
      <p:ext uri="{BB962C8B-B14F-4D97-AF65-F5344CB8AC3E}">
        <p14:creationId xmlns:p14="http://schemas.microsoft.com/office/powerpoint/2010/main" val="31661047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Sample solution: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for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in range(0, 11): if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 2 != 0: print(</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a:t>
            </a:r>
          </a:p>
          <a:p>
            <a:r>
              <a:rPr lang="en-US" dirty="0" smtClean="0"/>
              <a:t/>
            </a:r>
            <a:br>
              <a:rPr lang="en-US" dirty="0" smtClean="0"/>
            </a:br>
            <a:r>
              <a:rPr lang="en-US" sz="1200" b="0" i="0" kern="1200" dirty="0" smtClean="0">
                <a:solidFill>
                  <a:schemeClr val="tx1"/>
                </a:solidFill>
                <a:effectLst/>
                <a:latin typeface="+mn-lt"/>
                <a:ea typeface="+mn-ea"/>
                <a:cs typeface="+mn-cs"/>
              </a:rPr>
              <a:t>Sample solution: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x = 1 while x &lt; 11: if x % 2 != 0: print(x) x += 1</a:t>
            </a:r>
          </a:p>
          <a:p>
            <a:r>
              <a:rPr lang="en-US" dirty="0" smtClean="0"/>
              <a:t/>
            </a:r>
            <a:br>
              <a:rPr lang="en-US" dirty="0" smtClean="0"/>
            </a:br>
            <a:r>
              <a:rPr lang="en-US" dirty="0" err="1" smtClean="0"/>
              <a:t>Check</a:t>
            </a:r>
            <a:r>
              <a:rPr lang="en-US" sz="1200" b="0" i="0" kern="1200" dirty="0" err="1" smtClean="0">
                <a:solidFill>
                  <a:schemeClr val="tx1"/>
                </a:solidFill>
                <a:effectLst/>
                <a:latin typeface="+mn-lt"/>
                <a:ea typeface="+mn-ea"/>
                <a:cs typeface="+mn-cs"/>
              </a:rPr>
              <a:t>Sample</a:t>
            </a:r>
            <a:r>
              <a:rPr lang="en-US" sz="1200" b="0" i="0" kern="1200" dirty="0" smtClean="0">
                <a:solidFill>
                  <a:schemeClr val="tx1"/>
                </a:solidFill>
                <a:effectLst/>
                <a:latin typeface="+mn-lt"/>
                <a:ea typeface="+mn-ea"/>
                <a:cs typeface="+mn-cs"/>
              </a:rPr>
              <a:t> solution: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for </a:t>
            </a:r>
            <a:r>
              <a:rPr lang="en-US" sz="1200" b="0" i="0" kern="1200" dirty="0" err="1" smtClean="0">
                <a:solidFill>
                  <a:schemeClr val="tx1"/>
                </a:solidFill>
                <a:effectLst/>
                <a:latin typeface="+mn-lt"/>
                <a:ea typeface="+mn-ea"/>
                <a:cs typeface="+mn-cs"/>
              </a:rPr>
              <a:t>ch</a:t>
            </a:r>
            <a:r>
              <a:rPr lang="en-US" sz="1200" b="0" i="0" kern="1200" dirty="0" smtClean="0">
                <a:solidFill>
                  <a:schemeClr val="tx1"/>
                </a:solidFill>
                <a:effectLst/>
                <a:latin typeface="+mn-lt"/>
                <a:ea typeface="+mn-ea"/>
                <a:cs typeface="+mn-cs"/>
              </a:rPr>
              <a:t> in "john.smith@pythoninstitute.org": if </a:t>
            </a:r>
            <a:r>
              <a:rPr lang="en-US" sz="1200" b="0" i="0" kern="1200" dirty="0" err="1" smtClean="0">
                <a:solidFill>
                  <a:schemeClr val="tx1"/>
                </a:solidFill>
                <a:effectLst/>
                <a:latin typeface="+mn-lt"/>
                <a:ea typeface="+mn-ea"/>
                <a:cs typeface="+mn-cs"/>
              </a:rPr>
              <a:t>ch</a:t>
            </a:r>
            <a:r>
              <a:rPr lang="en-US" sz="1200" b="0" i="0" kern="1200" dirty="0" smtClean="0">
                <a:solidFill>
                  <a:schemeClr val="tx1"/>
                </a:solidFill>
                <a:effectLst/>
                <a:latin typeface="+mn-lt"/>
                <a:ea typeface="+mn-ea"/>
                <a:cs typeface="+mn-cs"/>
              </a:rPr>
              <a:t> == "@": break print(</a:t>
            </a:r>
            <a:r>
              <a:rPr lang="en-US" sz="1200" b="0" i="0" kern="1200" dirty="0" err="1" smtClean="0">
                <a:solidFill>
                  <a:schemeClr val="tx1"/>
                </a:solidFill>
                <a:effectLst/>
                <a:latin typeface="+mn-lt"/>
                <a:ea typeface="+mn-ea"/>
                <a:cs typeface="+mn-cs"/>
              </a:rPr>
              <a:t>ch</a:t>
            </a:r>
            <a:r>
              <a:rPr lang="en-US" sz="1200" b="0" i="0" kern="1200" dirty="0" smtClean="0">
                <a:solidFill>
                  <a:schemeClr val="tx1"/>
                </a:solidFill>
                <a:effectLst/>
                <a:latin typeface="+mn-lt"/>
                <a:ea typeface="+mn-ea"/>
                <a:cs typeface="+mn-cs"/>
              </a:rPr>
              <a:t>, end="")</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59</a:t>
            </a:fld>
            <a:endParaRPr lang="en-US"/>
          </a:p>
        </p:txBody>
      </p:sp>
    </p:spTree>
    <p:extLst>
      <p:ext uri="{BB962C8B-B14F-4D97-AF65-F5344CB8AC3E}">
        <p14:creationId xmlns:p14="http://schemas.microsoft.com/office/powerpoint/2010/main" val="36439789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Check</a:t>
            </a:r>
            <a:r>
              <a:rPr lang="en-US" sz="1200" b="0" i="0" kern="1200" dirty="0" err="1" smtClean="0">
                <a:solidFill>
                  <a:schemeClr val="tx1"/>
                </a:solidFill>
                <a:effectLst/>
                <a:latin typeface="+mn-lt"/>
                <a:ea typeface="+mn-ea"/>
                <a:cs typeface="+mn-cs"/>
              </a:rPr>
              <a:t>Sample</a:t>
            </a:r>
            <a:r>
              <a:rPr lang="en-US" sz="1200" b="0" i="0" kern="1200" dirty="0" smtClean="0">
                <a:solidFill>
                  <a:schemeClr val="tx1"/>
                </a:solidFill>
                <a:effectLst/>
                <a:latin typeface="+mn-lt"/>
                <a:ea typeface="+mn-ea"/>
                <a:cs typeface="+mn-cs"/>
              </a:rPr>
              <a:t> solution: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for digit in "0165031806510": if digit == "0": print("x", end="") continue print(digit, end="")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60</a:t>
            </a:fld>
            <a:endParaRPr lang="en-US"/>
          </a:p>
        </p:txBody>
      </p:sp>
    </p:spTree>
    <p:extLst>
      <p:ext uri="{BB962C8B-B14F-4D97-AF65-F5344CB8AC3E}">
        <p14:creationId xmlns:p14="http://schemas.microsoft.com/office/powerpoint/2010/main" val="7336765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
            </a:r>
            <a:br>
              <a:rPr lang="en-US" sz="1200" b="1"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Exercise 5</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code?</a:t>
            </a:r>
          </a:p>
          <a:p>
            <a:r>
              <a:rPr lang="en-US" dirty="0" smtClean="0"/>
              <a:t>n = 3 while n &gt; 0: print(n + 1) n -= 1 else: print(n)</a:t>
            </a:r>
            <a:br>
              <a:rPr lang="en-US" dirty="0" smtClean="0"/>
            </a:br>
            <a:r>
              <a:rPr lang="en-US" dirty="0" smtClean="0"/>
              <a:t>Check</a:t>
            </a:r>
            <a:r>
              <a:rPr lang="en-US" sz="1200" b="0" i="0" kern="1200" dirty="0" smtClean="0">
                <a:solidFill>
                  <a:schemeClr val="tx1"/>
                </a:solidFill>
                <a:effectLst/>
                <a:latin typeface="+mn-lt"/>
                <a:ea typeface="+mn-ea"/>
                <a:cs typeface="+mn-cs"/>
              </a:rPr>
              <a:t>4 3 2 0</a:t>
            </a:r>
          </a:p>
          <a:p>
            <a:r>
              <a:rPr lang="en-US" dirty="0" smtClean="0"/>
              <a:t/>
            </a:r>
            <a:br>
              <a:rPr lang="en-US" dirty="0" smtClean="0"/>
            </a:br>
            <a:r>
              <a:rPr lang="en-US" sz="1200" b="1" i="0" kern="1200" dirty="0" smtClean="0">
                <a:solidFill>
                  <a:schemeClr val="tx1"/>
                </a:solidFill>
                <a:effectLst/>
                <a:latin typeface="+mn-lt"/>
                <a:ea typeface="+mn-ea"/>
                <a:cs typeface="+mn-cs"/>
              </a:rPr>
              <a:t>Exercise 6</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code?</a:t>
            </a:r>
          </a:p>
          <a:p>
            <a:r>
              <a:rPr lang="en-US" dirty="0" smtClean="0"/>
              <a:t>n = range(4) for </a:t>
            </a:r>
            <a:r>
              <a:rPr lang="en-US" dirty="0" err="1" smtClean="0"/>
              <a:t>num</a:t>
            </a:r>
            <a:r>
              <a:rPr lang="en-US" dirty="0" smtClean="0"/>
              <a:t> in n: print(</a:t>
            </a:r>
            <a:r>
              <a:rPr lang="en-US" dirty="0" err="1" smtClean="0"/>
              <a:t>num</a:t>
            </a:r>
            <a:r>
              <a:rPr lang="en-US" dirty="0" smtClean="0"/>
              <a:t> - 1) else: print(</a:t>
            </a:r>
            <a:r>
              <a:rPr lang="en-US" dirty="0" err="1" smtClean="0"/>
              <a:t>num</a:t>
            </a:r>
            <a:r>
              <a:rPr lang="en-US" dirty="0" smtClean="0"/>
              <a:t>)</a:t>
            </a:r>
            <a:br>
              <a:rPr lang="en-US" dirty="0" smtClean="0"/>
            </a:br>
            <a:r>
              <a:rPr lang="en-US" dirty="0" smtClean="0"/>
              <a:t>Check</a:t>
            </a:r>
            <a:r>
              <a:rPr lang="en-US" sz="1200" b="0" i="0" kern="1200" dirty="0" smtClean="0">
                <a:solidFill>
                  <a:schemeClr val="tx1"/>
                </a:solidFill>
                <a:effectLst/>
                <a:latin typeface="+mn-lt"/>
                <a:ea typeface="+mn-ea"/>
                <a:cs typeface="+mn-cs"/>
              </a:rPr>
              <a:t>-1 0 1 2 3</a:t>
            </a:r>
          </a:p>
          <a:p>
            <a:r>
              <a:rPr lang="en-US" sz="1200" b="1" i="0" kern="1200" dirty="0" smtClean="0">
                <a:solidFill>
                  <a:schemeClr val="tx1"/>
                </a:solidFill>
                <a:effectLst/>
                <a:latin typeface="+mn-lt"/>
                <a:ea typeface="+mn-ea"/>
                <a:cs typeface="+mn-cs"/>
              </a:rPr>
              <a:t>Exercise 7</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code?</a:t>
            </a:r>
          </a:p>
          <a:p>
            <a:r>
              <a:rPr lang="en-US" dirty="0" smtClean="0"/>
              <a:t>for </a:t>
            </a:r>
            <a:r>
              <a:rPr lang="en-US" dirty="0" err="1" smtClean="0"/>
              <a:t>i</a:t>
            </a:r>
            <a:r>
              <a:rPr lang="en-US" dirty="0" smtClean="0"/>
              <a:t> in range(0, 6, 3): print(</a:t>
            </a:r>
            <a:r>
              <a:rPr lang="en-US" dirty="0" err="1" smtClean="0"/>
              <a:t>i</a:t>
            </a:r>
            <a:r>
              <a:rPr lang="en-US" dirty="0" smtClean="0"/>
              <a:t>)</a:t>
            </a:r>
            <a:br>
              <a:rPr lang="en-US" dirty="0" smtClean="0"/>
            </a:br>
            <a:r>
              <a:rPr lang="en-US" dirty="0" smtClean="0"/>
              <a:t>Check</a:t>
            </a:r>
            <a:r>
              <a:rPr lang="en-US" sz="1200" b="0" i="0" kern="1200" dirty="0" smtClean="0">
                <a:solidFill>
                  <a:schemeClr val="tx1"/>
                </a:solidFill>
                <a:effectLst/>
                <a:latin typeface="+mn-lt"/>
                <a:ea typeface="+mn-ea"/>
                <a:cs typeface="+mn-cs"/>
              </a:rPr>
              <a:t>0 3</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61</a:t>
            </a:fld>
            <a:endParaRPr lang="en-US"/>
          </a:p>
        </p:txBody>
      </p:sp>
    </p:spTree>
    <p:extLst>
      <p:ext uri="{BB962C8B-B14F-4D97-AF65-F5344CB8AC3E}">
        <p14:creationId xmlns:p14="http://schemas.microsoft.com/office/powerpoint/2010/main" val="21178940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Computer logic</a:t>
            </a:r>
          </a:p>
          <a:p>
            <a:r>
              <a:rPr lang="en-US" sz="1200" b="0" i="0" kern="1200" dirty="0" smtClean="0">
                <a:solidFill>
                  <a:schemeClr val="tx1"/>
                </a:solidFill>
                <a:effectLst/>
                <a:latin typeface="+mn-lt"/>
                <a:ea typeface="+mn-ea"/>
                <a:cs typeface="+mn-cs"/>
              </a:rPr>
              <a:t>Have you noticed that the conditions we've used so far have been very simple, not to say, quite primitive? The conditions we use in real life are much more complex. Let's look at this sentence:</a:t>
            </a:r>
          </a:p>
          <a:p>
            <a:r>
              <a:rPr lang="en-US" sz="1200" b="0" i="1" kern="1200" dirty="0" smtClean="0">
                <a:solidFill>
                  <a:schemeClr val="tx1"/>
                </a:solidFill>
                <a:effectLst/>
                <a:latin typeface="+mn-lt"/>
                <a:ea typeface="+mn-ea"/>
                <a:cs typeface="+mn-cs"/>
              </a:rPr>
              <a:t>If we have some free time, and the weather is good, we will go for a walk.</a:t>
            </a: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b="0" i="0" kern="1200" dirty="0" smtClean="0">
                <a:solidFill>
                  <a:schemeClr val="tx1"/>
                </a:solidFill>
                <a:effectLst/>
                <a:latin typeface="+mn-lt"/>
                <a:ea typeface="+mn-ea"/>
                <a:cs typeface="+mn-cs"/>
              </a:rPr>
              <a:t>We've used the conjunction and, which means that going for a walk depends on the simultaneous fulfilment of these two conditions. In the language of logic, such a connection of conditions is called a </a:t>
            </a:r>
            <a:r>
              <a:rPr lang="en-US" sz="1200" b="1" i="0" kern="1200" dirty="0" smtClean="0">
                <a:solidFill>
                  <a:schemeClr val="tx1"/>
                </a:solidFill>
                <a:effectLst/>
                <a:latin typeface="+mn-lt"/>
                <a:ea typeface="+mn-ea"/>
                <a:cs typeface="+mn-cs"/>
              </a:rPr>
              <a:t>conjunction</a:t>
            </a:r>
            <a:r>
              <a:rPr lang="en-US" sz="1200" b="0" i="0" kern="1200" dirty="0" smtClean="0">
                <a:solidFill>
                  <a:schemeClr val="tx1"/>
                </a:solidFill>
                <a:effectLst/>
                <a:latin typeface="+mn-lt"/>
                <a:ea typeface="+mn-ea"/>
                <a:cs typeface="+mn-cs"/>
              </a:rPr>
              <a:t>. And now another example:</a:t>
            </a:r>
          </a:p>
          <a:p>
            <a:r>
              <a:rPr lang="en-US" sz="1200" b="0" i="1" kern="1200" dirty="0" smtClean="0">
                <a:solidFill>
                  <a:schemeClr val="tx1"/>
                </a:solidFill>
                <a:effectLst/>
                <a:latin typeface="+mn-lt"/>
                <a:ea typeface="+mn-ea"/>
                <a:cs typeface="+mn-cs"/>
              </a:rPr>
              <a:t>If you are in the mall or I am in the mall, one of us will buy a gift for Mom.</a:t>
            </a: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b="0" i="0" kern="1200" dirty="0" smtClean="0">
                <a:solidFill>
                  <a:schemeClr val="tx1"/>
                </a:solidFill>
                <a:effectLst/>
                <a:latin typeface="+mn-lt"/>
                <a:ea typeface="+mn-ea"/>
                <a:cs typeface="+mn-cs"/>
              </a:rPr>
              <a:t>The appearance of the word or means that the purchase depends on at least one of these conditions. In logic, such a compound is called a </a:t>
            </a:r>
            <a:r>
              <a:rPr lang="en-US" sz="1200" b="1" i="0" kern="1200" dirty="0" smtClean="0">
                <a:solidFill>
                  <a:schemeClr val="tx1"/>
                </a:solidFill>
                <a:effectLst/>
                <a:latin typeface="+mn-lt"/>
                <a:ea typeface="+mn-ea"/>
                <a:cs typeface="+mn-cs"/>
              </a:rPr>
              <a:t>disjunction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It's clear that Python must have operators to build conjunctions and disjunctions. Without them, the expressive power of the language would be substantially weakened. They're called </a:t>
            </a:r>
            <a:r>
              <a:rPr lang="en-US" sz="1200" b="1" i="0" kern="1200" dirty="0" smtClean="0">
                <a:solidFill>
                  <a:schemeClr val="tx1"/>
                </a:solidFill>
                <a:effectLst/>
                <a:latin typeface="+mn-lt"/>
                <a:ea typeface="+mn-ea"/>
                <a:cs typeface="+mn-cs"/>
              </a:rPr>
              <a:t>logical operators</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62</a:t>
            </a:fld>
            <a:endParaRPr lang="en-US"/>
          </a:p>
        </p:txBody>
      </p:sp>
    </p:spTree>
    <p:extLst>
      <p:ext uri="{BB962C8B-B14F-4D97-AF65-F5344CB8AC3E}">
        <p14:creationId xmlns:p14="http://schemas.microsoft.com/office/powerpoint/2010/main" val="16110171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and</a:t>
            </a:r>
          </a:p>
          <a:p>
            <a:r>
              <a:rPr lang="en-US" sz="1200" b="0" i="0" kern="1200" dirty="0" smtClean="0">
                <a:solidFill>
                  <a:schemeClr val="tx1"/>
                </a:solidFill>
                <a:effectLst/>
                <a:latin typeface="+mn-lt"/>
                <a:ea typeface="+mn-ea"/>
                <a:cs typeface="+mn-cs"/>
              </a:rPr>
              <a:t>One logical conjunction operator in Python is the word </a:t>
            </a:r>
            <a:r>
              <a:rPr lang="en-US" sz="1200" b="0" i="1" kern="1200" dirty="0" smtClean="0">
                <a:solidFill>
                  <a:schemeClr val="tx1"/>
                </a:solidFill>
                <a:effectLst/>
                <a:latin typeface="+mn-lt"/>
                <a:ea typeface="+mn-ea"/>
                <a:cs typeface="+mn-cs"/>
              </a:rPr>
              <a:t>and</a:t>
            </a:r>
            <a:r>
              <a:rPr lang="en-US" sz="1200" b="0" i="0" kern="1200" dirty="0" smtClean="0">
                <a:solidFill>
                  <a:schemeClr val="tx1"/>
                </a:solidFill>
                <a:effectLst/>
                <a:latin typeface="+mn-lt"/>
                <a:ea typeface="+mn-ea"/>
                <a:cs typeface="+mn-cs"/>
              </a:rPr>
              <a:t>. It's a </a:t>
            </a:r>
            <a:r>
              <a:rPr lang="en-US" sz="1200" b="1" i="0" kern="1200" dirty="0" smtClean="0">
                <a:solidFill>
                  <a:schemeClr val="tx1"/>
                </a:solidFill>
                <a:effectLst/>
                <a:latin typeface="+mn-lt"/>
                <a:ea typeface="+mn-ea"/>
                <a:cs typeface="+mn-cs"/>
              </a:rPr>
              <a:t>binary operator with a priority that is lower than the one expressed by the comparison operators</a:t>
            </a:r>
            <a:r>
              <a:rPr lang="en-US" sz="1200" b="0" i="0" kern="1200" dirty="0" smtClean="0">
                <a:solidFill>
                  <a:schemeClr val="tx1"/>
                </a:solidFill>
                <a:effectLst/>
                <a:latin typeface="+mn-lt"/>
                <a:ea typeface="+mn-ea"/>
                <a:cs typeface="+mn-cs"/>
              </a:rPr>
              <a:t>. It allows us to code complex conditions without the use of parentheses like this one:</a:t>
            </a:r>
          </a:p>
          <a:p>
            <a:r>
              <a:rPr lang="en-US" dirty="0" smtClean="0"/>
              <a:t>counter &gt; 0 and value == 100</a:t>
            </a:r>
            <a:br>
              <a:rPr lang="en-US" dirty="0" smtClean="0"/>
            </a:br>
            <a:r>
              <a:rPr lang="en-US" sz="1200" b="0" i="0" kern="1200" dirty="0" smtClean="0">
                <a:solidFill>
                  <a:schemeClr val="tx1"/>
                </a:solidFill>
                <a:effectLst/>
                <a:latin typeface="+mn-lt"/>
                <a:ea typeface="+mn-ea"/>
                <a:cs typeface="+mn-cs"/>
              </a:rPr>
              <a:t>The result provided by the and operator can be determined on the basis of the </a:t>
            </a:r>
            <a:r>
              <a:rPr lang="en-US" sz="1200" b="1" i="0" kern="1200" dirty="0" smtClean="0">
                <a:solidFill>
                  <a:schemeClr val="tx1"/>
                </a:solidFill>
                <a:effectLst/>
                <a:latin typeface="+mn-lt"/>
                <a:ea typeface="+mn-ea"/>
                <a:cs typeface="+mn-cs"/>
              </a:rPr>
              <a:t>truth table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If we consider the conjunction of A and B, the set of possible values of arguments and corresponding values of the conjunction looks as follows: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63</a:t>
            </a:fld>
            <a:endParaRPr lang="en-US"/>
          </a:p>
        </p:txBody>
      </p:sp>
    </p:spTree>
    <p:extLst>
      <p:ext uri="{BB962C8B-B14F-4D97-AF65-F5344CB8AC3E}">
        <p14:creationId xmlns:p14="http://schemas.microsoft.com/office/powerpoint/2010/main" val="3155707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Making use of the answers</a:t>
            </a:r>
          </a:p>
          <a:p>
            <a:r>
              <a:rPr lang="en-US" dirty="0" smtClean="0"/>
              <a:t/>
            </a:r>
            <a:br>
              <a:rPr lang="en-US" dirty="0" smtClean="0"/>
            </a:br>
            <a:r>
              <a:rPr lang="en-US" sz="1200" b="0" i="0" kern="1200" dirty="0" smtClean="0">
                <a:solidFill>
                  <a:schemeClr val="tx1"/>
                </a:solidFill>
                <a:effectLst/>
                <a:latin typeface="+mn-lt"/>
                <a:ea typeface="+mn-ea"/>
                <a:cs typeface="+mn-cs"/>
              </a:rPr>
              <a:t>What can you do with the answer (i.e., the result of a comparison operation) you get from the computer?</a:t>
            </a:r>
          </a:p>
          <a:p>
            <a:r>
              <a:rPr lang="en-US" sz="1200" b="0" i="0" kern="1200" dirty="0" smtClean="0">
                <a:solidFill>
                  <a:schemeClr val="tx1"/>
                </a:solidFill>
                <a:effectLst/>
                <a:latin typeface="+mn-lt"/>
                <a:ea typeface="+mn-ea"/>
                <a:cs typeface="+mn-cs"/>
              </a:rPr>
              <a:t>There are at least two possibilities: first, you can memorize it (</a:t>
            </a:r>
            <a:r>
              <a:rPr lang="en-US" sz="1200" b="1" i="0" kern="1200" dirty="0" smtClean="0">
                <a:solidFill>
                  <a:schemeClr val="tx1"/>
                </a:solidFill>
                <a:effectLst/>
                <a:latin typeface="+mn-lt"/>
                <a:ea typeface="+mn-ea"/>
                <a:cs typeface="+mn-cs"/>
              </a:rPr>
              <a:t>store it in a variable</a:t>
            </a:r>
            <a:r>
              <a:rPr lang="en-US" sz="1200" b="0" i="0" kern="1200" dirty="0" smtClean="0">
                <a:solidFill>
                  <a:schemeClr val="tx1"/>
                </a:solidFill>
                <a:effectLst/>
                <a:latin typeface="+mn-lt"/>
                <a:ea typeface="+mn-ea"/>
                <a:cs typeface="+mn-cs"/>
              </a:rPr>
              <a:t>) and make use of it later. How do you do that? Well, you would use an arbitrary variable like this:</a:t>
            </a:r>
          </a:p>
          <a:p>
            <a:r>
              <a:rPr lang="en-US" dirty="0" smtClean="0"/>
              <a:t>answer = </a:t>
            </a:r>
            <a:r>
              <a:rPr lang="en-US" dirty="0" err="1" smtClean="0"/>
              <a:t>number_of_lions</a:t>
            </a:r>
            <a:r>
              <a:rPr lang="en-US" dirty="0" smtClean="0"/>
              <a:t> &gt;= </a:t>
            </a:r>
            <a:r>
              <a:rPr lang="en-US" dirty="0" err="1" smtClean="0"/>
              <a:t>number_of_lionesses</a:t>
            </a:r>
            <a:r>
              <a:rPr lang="en-US" dirty="0" smtClean="0"/>
              <a:t/>
            </a:r>
            <a:br>
              <a:rPr lang="en-US" dirty="0" smtClean="0"/>
            </a:br>
            <a:r>
              <a:rPr lang="en-US" sz="1200" b="0" i="0" kern="1200" dirty="0" smtClean="0">
                <a:solidFill>
                  <a:schemeClr val="tx1"/>
                </a:solidFill>
                <a:effectLst/>
                <a:latin typeface="+mn-lt"/>
                <a:ea typeface="+mn-ea"/>
                <a:cs typeface="+mn-cs"/>
              </a:rPr>
              <a:t>The content of the variable will tell you the answer to the question asked.</a:t>
            </a:r>
          </a:p>
          <a:p>
            <a:r>
              <a:rPr lang="en-US" dirty="0" smtClean="0"/>
              <a:t/>
            </a:r>
            <a:br>
              <a:rPr lang="en-US" dirty="0" smtClean="0"/>
            </a:br>
            <a:r>
              <a:rPr lang="en-US" sz="1200" b="0" i="0" kern="1200" dirty="0" smtClean="0">
                <a:solidFill>
                  <a:schemeClr val="tx1"/>
                </a:solidFill>
                <a:effectLst/>
                <a:latin typeface="+mn-lt"/>
                <a:ea typeface="+mn-ea"/>
                <a:cs typeface="+mn-cs"/>
              </a:rPr>
              <a:t>The second possibility is more convenient and far more common: you can use the answer you get to </a:t>
            </a:r>
            <a:r>
              <a:rPr lang="en-US" sz="1200" b="1" i="0" kern="1200" dirty="0" smtClean="0">
                <a:solidFill>
                  <a:schemeClr val="tx1"/>
                </a:solidFill>
                <a:effectLst/>
                <a:latin typeface="+mn-lt"/>
                <a:ea typeface="+mn-ea"/>
                <a:cs typeface="+mn-cs"/>
              </a:rPr>
              <a:t>make a decision about the future of the program</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You need a special instruction for this purpose, and we'll discuss it very soon.</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8</a:t>
            </a:fld>
            <a:endParaRPr lang="en-US"/>
          </a:p>
        </p:txBody>
      </p:sp>
    </p:spTree>
    <p:extLst>
      <p:ext uri="{BB962C8B-B14F-4D97-AF65-F5344CB8AC3E}">
        <p14:creationId xmlns:p14="http://schemas.microsoft.com/office/powerpoint/2010/main" val="42686185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or</a:t>
            </a:r>
          </a:p>
          <a:p>
            <a:r>
              <a:rPr lang="en-US" sz="1200" b="0" i="0" kern="1200" dirty="0" smtClean="0">
                <a:solidFill>
                  <a:schemeClr val="tx1"/>
                </a:solidFill>
                <a:effectLst/>
                <a:latin typeface="+mn-lt"/>
                <a:ea typeface="+mn-ea"/>
                <a:cs typeface="+mn-cs"/>
              </a:rPr>
              <a:t>A disjunction operator is the word or. It's a </a:t>
            </a:r>
            <a:r>
              <a:rPr lang="en-US" sz="1200" b="1" i="0" kern="1200" dirty="0" smtClean="0">
                <a:solidFill>
                  <a:schemeClr val="tx1"/>
                </a:solidFill>
                <a:effectLst/>
                <a:latin typeface="+mn-lt"/>
                <a:ea typeface="+mn-ea"/>
                <a:cs typeface="+mn-cs"/>
              </a:rPr>
              <a:t>binary operator with a lower priority than and</a:t>
            </a:r>
            <a:r>
              <a:rPr lang="en-US" sz="1200" b="0" i="0" kern="1200" dirty="0" smtClean="0">
                <a:solidFill>
                  <a:schemeClr val="tx1"/>
                </a:solidFill>
                <a:effectLst/>
                <a:latin typeface="+mn-lt"/>
                <a:ea typeface="+mn-ea"/>
                <a:cs typeface="+mn-cs"/>
              </a:rPr>
              <a:t> (just like + compared to *). Its truth table is as follows:</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64</a:t>
            </a:fld>
            <a:endParaRPr lang="en-US"/>
          </a:p>
        </p:txBody>
      </p:sp>
    </p:spTree>
    <p:extLst>
      <p:ext uri="{BB962C8B-B14F-4D97-AF65-F5344CB8AC3E}">
        <p14:creationId xmlns:p14="http://schemas.microsoft.com/office/powerpoint/2010/main" val="27481477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not</a:t>
            </a:r>
          </a:p>
          <a:p>
            <a:r>
              <a:rPr lang="en-US" sz="1200" b="0" i="0" kern="1200" dirty="0" smtClean="0">
                <a:solidFill>
                  <a:schemeClr val="tx1"/>
                </a:solidFill>
                <a:effectLst/>
                <a:latin typeface="+mn-lt"/>
                <a:ea typeface="+mn-ea"/>
                <a:cs typeface="+mn-cs"/>
              </a:rPr>
              <a:t>In addition, there's another operator that can be applied for constructing conditions. It's a </a:t>
            </a:r>
            <a:r>
              <a:rPr lang="en-US" sz="1200" b="1" i="0" kern="1200" dirty="0" smtClean="0">
                <a:solidFill>
                  <a:schemeClr val="tx1"/>
                </a:solidFill>
                <a:effectLst/>
                <a:latin typeface="+mn-lt"/>
                <a:ea typeface="+mn-ea"/>
                <a:cs typeface="+mn-cs"/>
              </a:rPr>
              <a:t>unary operator performing a logical negation</a:t>
            </a:r>
            <a:r>
              <a:rPr lang="en-US" sz="1200" b="0" i="0" kern="1200" dirty="0" smtClean="0">
                <a:solidFill>
                  <a:schemeClr val="tx1"/>
                </a:solidFill>
                <a:effectLst/>
                <a:latin typeface="+mn-lt"/>
                <a:ea typeface="+mn-ea"/>
                <a:cs typeface="+mn-cs"/>
              </a:rPr>
              <a:t>. Its operation is simple: it turns truth into falsehood and falsehood into truth.</a:t>
            </a:r>
          </a:p>
          <a:p>
            <a:r>
              <a:rPr lang="en-US" sz="1200" b="0" i="0" kern="1200" dirty="0" smtClean="0">
                <a:solidFill>
                  <a:schemeClr val="tx1"/>
                </a:solidFill>
                <a:effectLst/>
                <a:latin typeface="+mn-lt"/>
                <a:ea typeface="+mn-ea"/>
                <a:cs typeface="+mn-cs"/>
              </a:rPr>
              <a:t>This operator is written as the word not, and its </a:t>
            </a:r>
            <a:r>
              <a:rPr lang="en-US" sz="1200" b="1" i="0" kern="1200" dirty="0" smtClean="0">
                <a:solidFill>
                  <a:schemeClr val="tx1"/>
                </a:solidFill>
                <a:effectLst/>
                <a:latin typeface="+mn-lt"/>
                <a:ea typeface="+mn-ea"/>
                <a:cs typeface="+mn-cs"/>
              </a:rPr>
              <a:t>priority is very high: the same as the unary + and -</a:t>
            </a:r>
            <a:r>
              <a:rPr lang="en-US" sz="1200" b="0" i="0" kern="1200" dirty="0" smtClean="0">
                <a:solidFill>
                  <a:schemeClr val="tx1"/>
                </a:solidFill>
                <a:effectLst/>
                <a:latin typeface="+mn-lt"/>
                <a:ea typeface="+mn-ea"/>
                <a:cs typeface="+mn-cs"/>
              </a:rPr>
              <a:t>. Its truth table is simple:</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65</a:t>
            </a:fld>
            <a:endParaRPr lang="en-US"/>
          </a:p>
        </p:txBody>
      </p:sp>
    </p:spTree>
    <p:extLst>
      <p:ext uri="{BB962C8B-B14F-4D97-AF65-F5344CB8AC3E}">
        <p14:creationId xmlns:p14="http://schemas.microsoft.com/office/powerpoint/2010/main" val="21202581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Logical expressions</a:t>
            </a:r>
          </a:p>
          <a:p>
            <a:r>
              <a:rPr lang="en-US" sz="1200" b="0" i="0" kern="1200" dirty="0" smtClean="0">
                <a:solidFill>
                  <a:schemeClr val="tx1"/>
                </a:solidFill>
                <a:effectLst/>
                <a:latin typeface="+mn-lt"/>
                <a:ea typeface="+mn-ea"/>
                <a:cs typeface="+mn-cs"/>
              </a:rPr>
              <a:t>Let's create a variable named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and assign 1 to it. The following conditions are </a:t>
            </a:r>
            <a:r>
              <a:rPr lang="en-US" sz="1200" b="1" i="0" kern="1200" dirty="0" smtClean="0">
                <a:solidFill>
                  <a:schemeClr val="tx1"/>
                </a:solidFill>
                <a:effectLst/>
                <a:latin typeface="+mn-lt"/>
                <a:ea typeface="+mn-ea"/>
                <a:cs typeface="+mn-cs"/>
              </a:rPr>
              <a:t>pairwise equivalent</a:t>
            </a:r>
            <a:r>
              <a:rPr lang="en-US" sz="1200" b="0" i="0" kern="1200" dirty="0" smtClean="0">
                <a:solidFill>
                  <a:schemeClr val="tx1"/>
                </a:solidFill>
                <a:effectLst/>
                <a:latin typeface="+mn-lt"/>
                <a:ea typeface="+mn-ea"/>
                <a:cs typeface="+mn-cs"/>
              </a:rPr>
              <a:t>:</a:t>
            </a:r>
          </a:p>
          <a:p>
            <a:r>
              <a:rPr lang="en-US" dirty="0" smtClean="0"/>
              <a:t>First figure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may be familiar with De Morgan's laws. They say that:</a:t>
            </a:r>
          </a:p>
          <a:p>
            <a:r>
              <a:rPr lang="en-US" sz="1200" b="0" i="1" kern="1200" dirty="0" smtClean="0">
                <a:solidFill>
                  <a:schemeClr val="tx1"/>
                </a:solidFill>
                <a:effectLst/>
                <a:latin typeface="+mn-lt"/>
                <a:ea typeface="+mn-ea"/>
                <a:cs typeface="+mn-cs"/>
              </a:rPr>
              <a:t>The negation of a conjunction is the disjunction of the negations.</a:t>
            </a:r>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The negation of a disjunction is the conjunction of the negations.</a:t>
            </a: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b="0" i="0" kern="1200" dirty="0" smtClean="0">
                <a:solidFill>
                  <a:schemeClr val="tx1"/>
                </a:solidFill>
                <a:effectLst/>
                <a:latin typeface="+mn-lt"/>
                <a:ea typeface="+mn-ea"/>
                <a:cs typeface="+mn-cs"/>
              </a:rPr>
              <a:t>Let's write the same thing using Python:</a:t>
            </a:r>
          </a:p>
          <a:p>
            <a:r>
              <a:rPr lang="en-US" dirty="0" smtClean="0"/>
              <a:t>Second Figure</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66</a:t>
            </a:fld>
            <a:endParaRPr lang="en-US"/>
          </a:p>
        </p:txBody>
      </p:sp>
    </p:spTree>
    <p:extLst>
      <p:ext uri="{BB962C8B-B14F-4D97-AF65-F5344CB8AC3E}">
        <p14:creationId xmlns:p14="http://schemas.microsoft.com/office/powerpoint/2010/main" val="2347978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Logical values vs. single bits</a:t>
            </a:r>
          </a:p>
          <a:p>
            <a:r>
              <a:rPr lang="en-US" sz="1200" b="0" i="0" kern="1200" dirty="0" smtClean="0">
                <a:solidFill>
                  <a:schemeClr val="tx1"/>
                </a:solidFill>
                <a:effectLst/>
                <a:latin typeface="+mn-lt"/>
                <a:ea typeface="+mn-ea"/>
                <a:cs typeface="+mn-cs"/>
              </a:rPr>
              <a:t>Logical operators take their arguments as a whole regardless of how many bits they contain. The operators are aware only of the value: zero (when all the bits are reset) means False; not zero (when at least one bit is set) means True.</a:t>
            </a:r>
          </a:p>
          <a:p>
            <a:r>
              <a:rPr lang="en-US" sz="1200" b="0" i="0" kern="1200" dirty="0" smtClean="0">
                <a:solidFill>
                  <a:schemeClr val="tx1"/>
                </a:solidFill>
                <a:effectLst/>
                <a:latin typeface="+mn-lt"/>
                <a:ea typeface="+mn-ea"/>
                <a:cs typeface="+mn-cs"/>
              </a:rPr>
              <a:t>The result of their operations is one of these values: False or True. This means that this snippet will assign the value True to the j variable if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is not zero; otherwise, it will be False.</a:t>
            </a:r>
          </a:p>
          <a:p>
            <a:endParaRPr lang="en-US" dirty="0" smtClean="0"/>
          </a:p>
          <a:p>
            <a:r>
              <a:rPr lang="en-US" sz="1200" b="1" i="0" kern="1200" dirty="0" smtClean="0">
                <a:solidFill>
                  <a:schemeClr val="tx1"/>
                </a:solidFill>
                <a:effectLst/>
                <a:latin typeface="+mn-lt"/>
                <a:ea typeface="+mn-ea"/>
                <a:cs typeface="+mn-cs"/>
              </a:rPr>
              <a:t>Bitwise operators</a:t>
            </a:r>
          </a:p>
          <a:p>
            <a:r>
              <a:rPr lang="en-US" sz="1200" b="0" i="0" kern="1200" dirty="0" smtClean="0">
                <a:solidFill>
                  <a:schemeClr val="tx1"/>
                </a:solidFill>
                <a:effectLst/>
                <a:latin typeface="+mn-lt"/>
                <a:ea typeface="+mn-ea"/>
                <a:cs typeface="+mn-cs"/>
              </a:rPr>
              <a:t>However, there are four operators that allow you to </a:t>
            </a:r>
            <a:r>
              <a:rPr lang="en-US" sz="1200" b="1" i="0" kern="1200" dirty="0" smtClean="0">
                <a:solidFill>
                  <a:schemeClr val="tx1"/>
                </a:solidFill>
                <a:effectLst/>
                <a:latin typeface="+mn-lt"/>
                <a:ea typeface="+mn-ea"/>
                <a:cs typeface="+mn-cs"/>
              </a:rPr>
              <a:t>manipulate single bits of data</a:t>
            </a:r>
            <a:r>
              <a:rPr lang="en-US" sz="1200" b="0" i="0" kern="1200" dirty="0" smtClean="0">
                <a:solidFill>
                  <a:schemeClr val="tx1"/>
                </a:solidFill>
                <a:effectLst/>
                <a:latin typeface="+mn-lt"/>
                <a:ea typeface="+mn-ea"/>
                <a:cs typeface="+mn-cs"/>
              </a:rPr>
              <a:t>. They are called </a:t>
            </a:r>
            <a:r>
              <a:rPr lang="en-US" sz="1200" b="1" i="0" kern="1200" dirty="0" smtClean="0">
                <a:solidFill>
                  <a:schemeClr val="tx1"/>
                </a:solidFill>
                <a:effectLst/>
                <a:latin typeface="+mn-lt"/>
                <a:ea typeface="+mn-ea"/>
                <a:cs typeface="+mn-cs"/>
              </a:rPr>
              <a:t>bitwise operators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They cover all the operations we mentioned before in the logical context, and one additional operator. This is the </a:t>
            </a:r>
            <a:r>
              <a:rPr lang="en-US" sz="1200" b="0" i="0" kern="1200" dirty="0" err="1" smtClean="0">
                <a:solidFill>
                  <a:schemeClr val="tx1"/>
                </a:solidFill>
                <a:effectLst/>
                <a:latin typeface="+mn-lt"/>
                <a:ea typeface="+mn-ea"/>
                <a:cs typeface="+mn-cs"/>
              </a:rPr>
              <a:t>xor</a:t>
            </a:r>
            <a:r>
              <a:rPr lang="en-US" sz="1200" b="0" i="0" kern="1200" dirty="0" smtClean="0">
                <a:solidFill>
                  <a:schemeClr val="tx1"/>
                </a:solidFill>
                <a:effectLst/>
                <a:latin typeface="+mn-lt"/>
                <a:ea typeface="+mn-ea"/>
                <a:cs typeface="+mn-cs"/>
              </a:rPr>
              <a:t> (as in </a:t>
            </a:r>
            <a:r>
              <a:rPr lang="en-US" sz="1200" b="1" i="0" kern="1200" dirty="0" smtClean="0">
                <a:solidFill>
                  <a:schemeClr val="tx1"/>
                </a:solidFill>
                <a:effectLst/>
                <a:latin typeface="+mn-lt"/>
                <a:ea typeface="+mn-ea"/>
                <a:cs typeface="+mn-cs"/>
              </a:rPr>
              <a:t>exclusive or</a:t>
            </a:r>
            <a:r>
              <a:rPr lang="en-US" sz="1200" b="0" i="0" kern="1200" dirty="0" smtClean="0">
                <a:solidFill>
                  <a:schemeClr val="tx1"/>
                </a:solidFill>
                <a:effectLst/>
                <a:latin typeface="+mn-lt"/>
                <a:ea typeface="+mn-ea"/>
                <a:cs typeface="+mn-cs"/>
              </a:rPr>
              <a:t>) operator, and is denoted as ^ (caret).</a:t>
            </a:r>
          </a:p>
          <a:p>
            <a:r>
              <a:rPr lang="en-US" sz="1200" b="0" i="0" kern="1200" dirty="0" smtClean="0">
                <a:solidFill>
                  <a:schemeClr val="tx1"/>
                </a:solidFill>
                <a:effectLst/>
                <a:latin typeface="+mn-lt"/>
                <a:ea typeface="+mn-ea"/>
                <a:cs typeface="+mn-cs"/>
              </a:rPr>
              <a:t>Here are all of them:</a:t>
            </a:r>
          </a:p>
          <a:p>
            <a:r>
              <a:rPr lang="en-US" sz="1200" b="0" i="0" kern="1200" dirty="0" smtClean="0">
                <a:solidFill>
                  <a:schemeClr val="tx1"/>
                </a:solidFill>
                <a:effectLst/>
                <a:latin typeface="+mn-lt"/>
                <a:ea typeface="+mn-ea"/>
                <a:cs typeface="+mn-cs"/>
              </a:rPr>
              <a:t>&amp; (ampersand) - bitwise conjunction;</a:t>
            </a:r>
          </a:p>
          <a:p>
            <a:r>
              <a:rPr lang="en-US" sz="1200" b="0" i="0" kern="1200" dirty="0" smtClean="0">
                <a:solidFill>
                  <a:schemeClr val="tx1"/>
                </a:solidFill>
                <a:effectLst/>
                <a:latin typeface="+mn-lt"/>
                <a:ea typeface="+mn-ea"/>
                <a:cs typeface="+mn-cs"/>
              </a:rPr>
              <a:t>| (bar) - bitwise disjunction;</a:t>
            </a:r>
          </a:p>
          <a:p>
            <a:r>
              <a:rPr lang="en-US" sz="1200" b="0" i="0" kern="1200" dirty="0" smtClean="0">
                <a:solidFill>
                  <a:schemeClr val="tx1"/>
                </a:solidFill>
                <a:effectLst/>
                <a:latin typeface="+mn-lt"/>
                <a:ea typeface="+mn-ea"/>
                <a:cs typeface="+mn-cs"/>
              </a:rPr>
              <a:t>~ (tilde) - bitwise negation;</a:t>
            </a:r>
          </a:p>
          <a:p>
            <a:r>
              <a:rPr lang="en-US" sz="1200" b="0" i="0" kern="1200" dirty="0" smtClean="0">
                <a:solidFill>
                  <a:schemeClr val="tx1"/>
                </a:solidFill>
                <a:effectLst/>
                <a:latin typeface="+mn-lt"/>
                <a:ea typeface="+mn-ea"/>
                <a:cs typeface="+mn-cs"/>
              </a:rPr>
              <a:t>^ (caret) - bitwise exclusive or (</a:t>
            </a:r>
            <a:r>
              <a:rPr lang="en-US" sz="1200" b="0" i="0" kern="1200" dirty="0" err="1" smtClean="0">
                <a:solidFill>
                  <a:schemeClr val="tx1"/>
                </a:solidFill>
                <a:effectLst/>
                <a:latin typeface="+mn-lt"/>
                <a:ea typeface="+mn-ea"/>
                <a:cs typeface="+mn-cs"/>
              </a:rPr>
              <a:t>xor</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67</a:t>
            </a:fld>
            <a:endParaRPr lang="en-US"/>
          </a:p>
        </p:txBody>
      </p:sp>
    </p:spTree>
    <p:extLst>
      <p:ext uri="{BB962C8B-B14F-4D97-AF65-F5344CB8AC3E}">
        <p14:creationId xmlns:p14="http://schemas.microsoft.com/office/powerpoint/2010/main" val="24298729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b="0" i="0" kern="1200" dirty="0" smtClean="0">
                <a:solidFill>
                  <a:schemeClr val="tx1"/>
                </a:solidFill>
                <a:effectLst/>
                <a:latin typeface="+mn-lt"/>
                <a:ea typeface="+mn-ea"/>
                <a:cs typeface="+mn-cs"/>
              </a:rPr>
              <a:t>Let's make it easier:</a:t>
            </a:r>
          </a:p>
          <a:p>
            <a:pPr fontAlgn="t"/>
            <a:r>
              <a:rPr lang="en-US" sz="1200" b="0" i="0" kern="1200" dirty="0" smtClean="0">
                <a:solidFill>
                  <a:schemeClr val="tx1"/>
                </a:solidFill>
                <a:effectLst/>
                <a:latin typeface="+mn-lt"/>
                <a:ea typeface="+mn-ea"/>
                <a:cs typeface="+mn-cs"/>
              </a:rPr>
              <a:t>&amp; requires exactly two 1s to provide 1 as the result;</a:t>
            </a:r>
          </a:p>
          <a:p>
            <a:pPr fontAlgn="t"/>
            <a:r>
              <a:rPr lang="en-US" sz="1200" b="0" i="0" kern="1200" dirty="0" smtClean="0">
                <a:solidFill>
                  <a:schemeClr val="tx1"/>
                </a:solidFill>
                <a:effectLst/>
                <a:latin typeface="+mn-lt"/>
                <a:ea typeface="+mn-ea"/>
                <a:cs typeface="+mn-cs"/>
              </a:rPr>
              <a:t>| requires at least one 1 to provide 1 as the result;</a:t>
            </a:r>
          </a:p>
          <a:p>
            <a:pPr fontAlgn="t"/>
            <a:r>
              <a:rPr lang="en-US" sz="1200" b="0" i="0" kern="1200" dirty="0" smtClean="0">
                <a:solidFill>
                  <a:schemeClr val="tx1"/>
                </a:solidFill>
                <a:effectLst/>
                <a:latin typeface="+mn-lt"/>
                <a:ea typeface="+mn-ea"/>
                <a:cs typeface="+mn-cs"/>
              </a:rPr>
              <a:t>^ requires exactly one 1 to provide 1 as the result.</a:t>
            </a:r>
          </a:p>
          <a:p>
            <a:pPr fontAlgn="t"/>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Let us add an important remark: the arguments of these operators </a:t>
            </a:r>
            <a:r>
              <a:rPr lang="en-US" sz="1200" b="1" i="0" kern="1200" dirty="0" smtClean="0">
                <a:solidFill>
                  <a:schemeClr val="tx1"/>
                </a:solidFill>
                <a:effectLst/>
                <a:latin typeface="+mn-lt"/>
                <a:ea typeface="+mn-ea"/>
                <a:cs typeface="+mn-cs"/>
              </a:rPr>
              <a:t>must be integers</a:t>
            </a:r>
            <a:r>
              <a:rPr lang="en-US" sz="1200" b="0" i="0" kern="1200" dirty="0" smtClean="0">
                <a:solidFill>
                  <a:schemeClr val="tx1"/>
                </a:solidFill>
                <a:effectLst/>
                <a:latin typeface="+mn-lt"/>
                <a:ea typeface="+mn-ea"/>
                <a:cs typeface="+mn-cs"/>
              </a:rPr>
              <a:t>; we must not use floats here.</a:t>
            </a:r>
          </a:p>
          <a:p>
            <a:pPr fontAlgn="t"/>
            <a:r>
              <a:rPr lang="en-US" sz="1200" b="0" i="0" kern="1200" dirty="0" smtClean="0">
                <a:solidFill>
                  <a:schemeClr val="tx1"/>
                </a:solidFill>
                <a:effectLst/>
                <a:latin typeface="+mn-lt"/>
                <a:ea typeface="+mn-ea"/>
                <a:cs typeface="+mn-cs"/>
              </a:rPr>
              <a:t>The difference in the operation of the logical and bit operators is important: </a:t>
            </a:r>
            <a:r>
              <a:rPr lang="en-US" sz="1200" b="1" i="0" kern="1200" dirty="0" smtClean="0">
                <a:solidFill>
                  <a:schemeClr val="tx1"/>
                </a:solidFill>
                <a:effectLst/>
                <a:latin typeface="+mn-lt"/>
                <a:ea typeface="+mn-ea"/>
                <a:cs typeface="+mn-cs"/>
              </a:rPr>
              <a:t>the logical operators do not penetrate into the bit level of its argument</a:t>
            </a:r>
            <a:r>
              <a:rPr lang="en-US" sz="1200" b="0" i="0" kern="1200" dirty="0" smtClean="0">
                <a:solidFill>
                  <a:schemeClr val="tx1"/>
                </a:solidFill>
                <a:effectLst/>
                <a:latin typeface="+mn-lt"/>
                <a:ea typeface="+mn-ea"/>
                <a:cs typeface="+mn-cs"/>
              </a:rPr>
              <a:t>. They're only interested in the final integer value.</a:t>
            </a:r>
          </a:p>
          <a:p>
            <a:pPr fontAlgn="t"/>
            <a:r>
              <a:rPr lang="en-US" sz="1200" b="0" i="0" kern="1200" dirty="0" smtClean="0">
                <a:solidFill>
                  <a:schemeClr val="tx1"/>
                </a:solidFill>
                <a:effectLst/>
                <a:latin typeface="+mn-lt"/>
                <a:ea typeface="+mn-ea"/>
                <a:cs typeface="+mn-cs"/>
              </a:rPr>
              <a:t>Bitwise operators are stricter: they deal with </a:t>
            </a:r>
            <a:r>
              <a:rPr lang="en-US" sz="1200" b="1" i="0" kern="1200" dirty="0" smtClean="0">
                <a:solidFill>
                  <a:schemeClr val="tx1"/>
                </a:solidFill>
                <a:effectLst/>
                <a:latin typeface="+mn-lt"/>
                <a:ea typeface="+mn-ea"/>
                <a:cs typeface="+mn-cs"/>
              </a:rPr>
              <a:t>every bit separately</a:t>
            </a:r>
            <a:r>
              <a:rPr lang="en-US" sz="1200" b="0" i="0" kern="1200" dirty="0" smtClean="0">
                <a:solidFill>
                  <a:schemeClr val="tx1"/>
                </a:solidFill>
                <a:effectLst/>
                <a:latin typeface="+mn-lt"/>
                <a:ea typeface="+mn-ea"/>
                <a:cs typeface="+mn-cs"/>
              </a:rPr>
              <a:t>. If we assume that the integer variable occupies 64 bits (which is common in modern computer systems), you can imagine the bitwise operation as a 64-fold evaluation of the logical operator for each pair of bits of the arguments. This analogy is obviously imperfect, as in the real world all these 64 operations are performed at the same time (simultaneously).</a:t>
            </a:r>
          </a:p>
          <a:p>
            <a:pPr fontAlgn="t"/>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480433E-26EE-4371-9186-14FFBE032A5E}" type="slidenum">
              <a:rPr lang="en-US" smtClean="0"/>
              <a:t>68</a:t>
            </a:fld>
            <a:endParaRPr lang="en-US"/>
          </a:p>
        </p:txBody>
      </p:sp>
    </p:spTree>
    <p:extLst>
      <p:ext uri="{BB962C8B-B14F-4D97-AF65-F5344CB8AC3E}">
        <p14:creationId xmlns:p14="http://schemas.microsoft.com/office/powerpoint/2010/main" val="38163579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of these two-argument operators can be used in </a:t>
            </a:r>
            <a:r>
              <a:rPr lang="en-US" sz="1200" b="1" i="0" kern="1200" dirty="0" smtClean="0">
                <a:solidFill>
                  <a:schemeClr val="tx1"/>
                </a:solidFill>
                <a:effectLst/>
                <a:latin typeface="+mn-lt"/>
                <a:ea typeface="+mn-ea"/>
                <a:cs typeface="+mn-cs"/>
              </a:rPr>
              <a:t>abbreviated form</a:t>
            </a:r>
            <a:r>
              <a:rPr lang="en-US" sz="1200" b="0" i="0" kern="1200" dirty="0" smtClean="0">
                <a:solidFill>
                  <a:schemeClr val="tx1"/>
                </a:solidFill>
                <a:effectLst/>
                <a:latin typeface="+mn-lt"/>
                <a:ea typeface="+mn-ea"/>
                <a:cs typeface="+mn-cs"/>
              </a:rPr>
              <a:t>. These are the examples of their equivalent notations:</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69</a:t>
            </a:fld>
            <a:endParaRPr lang="en-US"/>
          </a:p>
        </p:txBody>
      </p:sp>
    </p:spTree>
    <p:extLst>
      <p:ext uri="{BB962C8B-B14F-4D97-AF65-F5344CB8AC3E}">
        <p14:creationId xmlns:p14="http://schemas.microsoft.com/office/powerpoint/2010/main" val="3811601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1. </a:t>
            </a:r>
            <a:r>
              <a:rPr lang="en-US" sz="1200" b="1" i="0" kern="1200" dirty="0" smtClean="0">
                <a:solidFill>
                  <a:schemeClr val="tx1"/>
                </a:solidFill>
                <a:effectLst/>
                <a:latin typeface="+mn-lt"/>
                <a:ea typeface="+mn-ea"/>
                <a:cs typeface="+mn-cs"/>
              </a:rPr>
              <a:t>Check the state of your bit</a:t>
            </a:r>
            <a:r>
              <a:rPr lang="en-US" sz="1200" b="0" i="0" kern="1200" dirty="0" smtClean="0">
                <a:solidFill>
                  <a:schemeClr val="tx1"/>
                </a:solidFill>
                <a:effectLst/>
                <a:latin typeface="+mn-lt"/>
                <a:ea typeface="+mn-ea"/>
                <a:cs typeface="+mn-cs"/>
              </a:rPr>
              <a:t> - you want to find out the value of your bit; comparing the whole variable to zero will not do anything, because the remaining bits can have completely unpredictable values, but you can use the following conjunction property:</a:t>
            </a:r>
          </a:p>
          <a:p>
            <a:r>
              <a:rPr lang="en-US" dirty="0" smtClean="0"/>
              <a:t>x &amp; 1 = x </a:t>
            </a:r>
            <a:r>
              <a:rPr lang="en-US" dirty="0" err="1" smtClean="0"/>
              <a:t>x</a:t>
            </a:r>
            <a:r>
              <a:rPr lang="en-US" dirty="0" smtClean="0"/>
              <a:t> &amp; 0 = 0</a:t>
            </a:r>
          </a:p>
          <a:p>
            <a:r>
              <a:rPr lang="en-US" sz="1200" b="0" i="0" kern="1200" dirty="0" smtClean="0">
                <a:solidFill>
                  <a:schemeClr val="tx1"/>
                </a:solidFill>
                <a:effectLst/>
                <a:latin typeface="+mn-lt"/>
                <a:ea typeface="+mn-ea"/>
                <a:cs typeface="+mn-cs"/>
              </a:rPr>
              <a:t>2. </a:t>
            </a:r>
            <a:r>
              <a:rPr lang="en-US" sz="1200" b="1" i="0" kern="1200" dirty="0" smtClean="0">
                <a:solidFill>
                  <a:schemeClr val="tx1"/>
                </a:solidFill>
                <a:effectLst/>
                <a:latin typeface="+mn-lt"/>
                <a:ea typeface="+mn-ea"/>
                <a:cs typeface="+mn-cs"/>
              </a:rPr>
              <a:t>Reset your bit</a:t>
            </a:r>
            <a:r>
              <a:rPr lang="en-US" sz="1200" b="0" i="0" kern="1200" dirty="0" smtClean="0">
                <a:solidFill>
                  <a:schemeClr val="tx1"/>
                </a:solidFill>
                <a:effectLst/>
                <a:latin typeface="+mn-lt"/>
                <a:ea typeface="+mn-ea"/>
                <a:cs typeface="+mn-cs"/>
              </a:rPr>
              <a:t> - you assign a zero to the bit while all the other bits must remain unchanged; let's use the same property of the conjunction as before, but let's use a slightly different mask - exactly as below:</a:t>
            </a:r>
            <a:r>
              <a:rPr lang="en-US" dirty="0" smtClean="0"/>
              <a:t/>
            </a:r>
            <a:br>
              <a:rPr lang="en-US" dirty="0" smtClean="0"/>
            </a:br>
            <a:r>
              <a:rPr lang="en-US" sz="1200" b="0" i="0" kern="1200" dirty="0" smtClean="0">
                <a:solidFill>
                  <a:schemeClr val="tx1"/>
                </a:solidFill>
                <a:effectLst/>
                <a:latin typeface="+mn-lt"/>
                <a:ea typeface="+mn-ea"/>
                <a:cs typeface="+mn-cs"/>
              </a:rPr>
              <a:t>3. </a:t>
            </a:r>
            <a:r>
              <a:rPr lang="en-US" sz="1200" b="1" i="0" kern="1200" dirty="0" smtClean="0">
                <a:solidFill>
                  <a:schemeClr val="tx1"/>
                </a:solidFill>
                <a:effectLst/>
                <a:latin typeface="+mn-lt"/>
                <a:ea typeface="+mn-ea"/>
                <a:cs typeface="+mn-cs"/>
              </a:rPr>
              <a:t>Set your bit</a:t>
            </a:r>
            <a:r>
              <a:rPr lang="en-US" sz="1200" b="0" i="0" kern="1200" dirty="0" smtClean="0">
                <a:solidFill>
                  <a:schemeClr val="tx1"/>
                </a:solidFill>
                <a:effectLst/>
                <a:latin typeface="+mn-lt"/>
                <a:ea typeface="+mn-ea"/>
                <a:cs typeface="+mn-cs"/>
              </a:rPr>
              <a:t> - you assign a 1 to your bit, while all the remaining bits must remain unchanged; use the following disjunction property:</a:t>
            </a:r>
          </a:p>
          <a:p>
            <a:r>
              <a:rPr lang="en-US" dirty="0" smtClean="0"/>
              <a:t>x | 1 = 1 x | 0 = x</a:t>
            </a:r>
          </a:p>
          <a:p>
            <a:r>
              <a:rPr lang="en-US" sz="1200" b="0" i="0" kern="1200" dirty="0" smtClean="0">
                <a:solidFill>
                  <a:schemeClr val="tx1"/>
                </a:solidFill>
                <a:effectLst/>
                <a:latin typeface="+mn-lt"/>
                <a:ea typeface="+mn-ea"/>
                <a:cs typeface="+mn-cs"/>
              </a:rPr>
              <a:t>4. </a:t>
            </a:r>
            <a:r>
              <a:rPr lang="en-US" sz="1200" b="1" i="0" kern="1200" dirty="0" smtClean="0">
                <a:solidFill>
                  <a:schemeClr val="tx1"/>
                </a:solidFill>
                <a:effectLst/>
                <a:latin typeface="+mn-lt"/>
                <a:ea typeface="+mn-ea"/>
                <a:cs typeface="+mn-cs"/>
              </a:rPr>
              <a:t>Negate your bit</a:t>
            </a:r>
            <a:r>
              <a:rPr lang="en-US" sz="1200" b="0" i="0" kern="1200" dirty="0" smtClean="0">
                <a:solidFill>
                  <a:schemeClr val="tx1"/>
                </a:solidFill>
                <a:effectLst/>
                <a:latin typeface="+mn-lt"/>
                <a:ea typeface="+mn-ea"/>
                <a:cs typeface="+mn-cs"/>
              </a:rPr>
              <a:t> - you replace a 1 with a 0 and a 0 with a 1. You can use an interesting property of the </a:t>
            </a:r>
            <a:r>
              <a:rPr lang="en-US" sz="1200" b="0" i="0" kern="1200" dirty="0" err="1" smtClean="0">
                <a:solidFill>
                  <a:schemeClr val="tx1"/>
                </a:solidFill>
                <a:effectLst/>
                <a:latin typeface="+mn-lt"/>
                <a:ea typeface="+mn-ea"/>
                <a:cs typeface="+mn-cs"/>
              </a:rPr>
              <a:t>xor</a:t>
            </a:r>
            <a:r>
              <a:rPr lang="en-US" sz="1200" b="0" i="0" kern="1200" dirty="0" smtClean="0">
                <a:solidFill>
                  <a:schemeClr val="tx1"/>
                </a:solidFill>
                <a:effectLst/>
                <a:latin typeface="+mn-lt"/>
                <a:ea typeface="+mn-ea"/>
                <a:cs typeface="+mn-cs"/>
              </a:rPr>
              <a:t> operator:</a:t>
            </a:r>
          </a:p>
          <a:p>
            <a:r>
              <a:rPr lang="en-US" dirty="0" smtClean="0"/>
              <a:t>x ^ 1 = ~x </a:t>
            </a:r>
            <a:r>
              <a:rPr lang="en-US" dirty="0" err="1" smtClean="0"/>
              <a:t>x</a:t>
            </a:r>
            <a:r>
              <a:rPr lang="en-US" dirty="0" smtClean="0"/>
              <a:t> ^ 0 = x</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70</a:t>
            </a:fld>
            <a:endParaRPr lang="en-US"/>
          </a:p>
        </p:txBody>
      </p:sp>
    </p:spTree>
    <p:extLst>
      <p:ext uri="{BB962C8B-B14F-4D97-AF65-F5344CB8AC3E}">
        <p14:creationId xmlns:p14="http://schemas.microsoft.com/office/powerpoint/2010/main" val="6223630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Python offers yet another operation relating to single bits: </a:t>
            </a:r>
            <a:r>
              <a:rPr lang="en-US" sz="1200" b="1" i="0" kern="1200" dirty="0" smtClean="0">
                <a:solidFill>
                  <a:schemeClr val="tx1"/>
                </a:solidFill>
                <a:effectLst/>
                <a:latin typeface="+mn-lt"/>
                <a:ea typeface="+mn-ea"/>
                <a:cs typeface="+mn-cs"/>
              </a:rPr>
              <a:t>shifting</a:t>
            </a:r>
            <a:r>
              <a:rPr lang="en-US" sz="1200" b="0" i="0" kern="1200" dirty="0" smtClean="0">
                <a:solidFill>
                  <a:schemeClr val="tx1"/>
                </a:solidFill>
                <a:effectLst/>
                <a:latin typeface="+mn-lt"/>
                <a:ea typeface="+mn-ea"/>
                <a:cs typeface="+mn-cs"/>
              </a:rPr>
              <a:t>. This is applied only to </a:t>
            </a:r>
            <a:r>
              <a:rPr lang="en-US" sz="1200" b="1" i="0" kern="1200" dirty="0" smtClean="0">
                <a:solidFill>
                  <a:schemeClr val="tx1"/>
                </a:solidFill>
                <a:effectLst/>
                <a:latin typeface="+mn-lt"/>
                <a:ea typeface="+mn-ea"/>
                <a:cs typeface="+mn-cs"/>
              </a:rPr>
              <a:t>integer</a:t>
            </a:r>
            <a:r>
              <a:rPr lang="en-US" sz="1200" b="0" i="0" kern="1200" dirty="0" smtClean="0">
                <a:solidFill>
                  <a:schemeClr val="tx1"/>
                </a:solidFill>
                <a:effectLst/>
                <a:latin typeface="+mn-lt"/>
                <a:ea typeface="+mn-ea"/>
                <a:cs typeface="+mn-cs"/>
              </a:rPr>
              <a:t> values, and you mustn't use floats as arguments for it.</a:t>
            </a:r>
          </a:p>
          <a:p>
            <a:r>
              <a:rPr lang="en-US" sz="1200" b="0" i="0" kern="1200" dirty="0" smtClean="0">
                <a:solidFill>
                  <a:schemeClr val="tx1"/>
                </a:solidFill>
                <a:effectLst/>
                <a:latin typeface="+mn-lt"/>
                <a:ea typeface="+mn-ea"/>
                <a:cs typeface="+mn-cs"/>
              </a:rPr>
              <a:t>You already apply this operation very often and quite unconsciously. How do you multiply any number by ten? Take a look:</a:t>
            </a:r>
          </a:p>
          <a:p>
            <a:r>
              <a:rPr lang="en-US" dirty="0" smtClean="0"/>
              <a:t>12345 × 10 = 123450</a:t>
            </a:r>
            <a:br>
              <a:rPr lang="en-US" dirty="0" smtClean="0"/>
            </a:br>
            <a:r>
              <a:rPr lang="en-US" sz="1200" b="0" i="0" kern="1200" dirty="0" smtClean="0">
                <a:solidFill>
                  <a:schemeClr val="tx1"/>
                </a:solidFill>
                <a:effectLst/>
                <a:latin typeface="+mn-lt"/>
                <a:ea typeface="+mn-ea"/>
                <a:cs typeface="+mn-cs"/>
              </a:rPr>
              <a:t>As you can see, </a:t>
            </a:r>
            <a:r>
              <a:rPr lang="en-US" sz="1200" b="1" i="0" kern="1200" dirty="0" smtClean="0">
                <a:solidFill>
                  <a:schemeClr val="tx1"/>
                </a:solidFill>
                <a:effectLst/>
                <a:latin typeface="+mn-lt"/>
                <a:ea typeface="+mn-ea"/>
                <a:cs typeface="+mn-cs"/>
              </a:rPr>
              <a:t>multiplying by ten is in fact a shift</a:t>
            </a:r>
            <a:r>
              <a:rPr lang="en-US" sz="1200" b="0" i="0" kern="1200" dirty="0" smtClean="0">
                <a:solidFill>
                  <a:schemeClr val="tx1"/>
                </a:solidFill>
                <a:effectLst/>
                <a:latin typeface="+mn-lt"/>
                <a:ea typeface="+mn-ea"/>
                <a:cs typeface="+mn-cs"/>
              </a:rPr>
              <a:t> of all the digits to the left and filling the resulting gap with zero.</a:t>
            </a:r>
          </a:p>
          <a:p>
            <a:r>
              <a:rPr lang="en-US" sz="1200" b="0" i="0" kern="1200" dirty="0" smtClean="0">
                <a:solidFill>
                  <a:schemeClr val="tx1"/>
                </a:solidFill>
                <a:effectLst/>
                <a:latin typeface="+mn-lt"/>
                <a:ea typeface="+mn-ea"/>
                <a:cs typeface="+mn-cs"/>
              </a:rPr>
              <a:t>Division by ten? Take a look:</a:t>
            </a:r>
          </a:p>
          <a:p>
            <a:r>
              <a:rPr lang="en-US" dirty="0" smtClean="0"/>
              <a:t>12340 ÷ 10 = 1234</a:t>
            </a:r>
            <a:br>
              <a:rPr lang="en-US" dirty="0" smtClean="0"/>
            </a:br>
            <a:r>
              <a:rPr lang="en-US" sz="1200" b="0" i="0" kern="1200" dirty="0" smtClean="0">
                <a:solidFill>
                  <a:schemeClr val="tx1"/>
                </a:solidFill>
                <a:effectLst/>
                <a:latin typeface="+mn-lt"/>
                <a:ea typeface="+mn-ea"/>
                <a:cs typeface="+mn-cs"/>
              </a:rPr>
              <a:t>Dividing by ten is nothing but shifting the digits to the right.</a:t>
            </a:r>
          </a:p>
          <a:p>
            <a:r>
              <a:rPr lang="en-US" sz="1200" b="0" i="0" kern="1200" dirty="0" smtClean="0">
                <a:solidFill>
                  <a:schemeClr val="tx1"/>
                </a:solidFill>
                <a:effectLst/>
                <a:latin typeface="+mn-lt"/>
                <a:ea typeface="+mn-ea"/>
                <a:cs typeface="+mn-cs"/>
              </a:rPr>
              <a:t>The same kind of operation is performed by the computer, but with one difference: as two is the base for binary numbers (not 10), </a:t>
            </a:r>
            <a:r>
              <a:rPr lang="en-US" sz="1200" b="1" i="0" kern="1200" dirty="0" smtClean="0">
                <a:solidFill>
                  <a:schemeClr val="tx1"/>
                </a:solidFill>
                <a:effectLst/>
                <a:latin typeface="+mn-lt"/>
                <a:ea typeface="+mn-ea"/>
                <a:cs typeface="+mn-cs"/>
              </a:rPr>
              <a:t>shifting a value one bit to the left thus corresponds to multiplying it by two</a:t>
            </a:r>
            <a:r>
              <a:rPr lang="en-US" sz="1200" b="0" i="0" kern="1200" dirty="0" smtClean="0">
                <a:solidFill>
                  <a:schemeClr val="tx1"/>
                </a:solidFill>
                <a:effectLst/>
                <a:latin typeface="+mn-lt"/>
                <a:ea typeface="+mn-ea"/>
                <a:cs typeface="+mn-cs"/>
              </a:rPr>
              <a:t>; respectively, </a:t>
            </a:r>
            <a:r>
              <a:rPr lang="en-US" sz="1200" b="1" i="0" kern="1200" dirty="0" smtClean="0">
                <a:solidFill>
                  <a:schemeClr val="tx1"/>
                </a:solidFill>
                <a:effectLst/>
                <a:latin typeface="+mn-lt"/>
                <a:ea typeface="+mn-ea"/>
                <a:cs typeface="+mn-cs"/>
              </a:rPr>
              <a:t>shifting one bit to the right is like dividing by two</a:t>
            </a:r>
            <a:r>
              <a:rPr lang="en-US" sz="1200" b="0" i="0" kern="1200" dirty="0" smtClean="0">
                <a:solidFill>
                  <a:schemeClr val="tx1"/>
                </a:solidFill>
                <a:effectLst/>
                <a:latin typeface="+mn-lt"/>
                <a:ea typeface="+mn-ea"/>
                <a:cs typeface="+mn-cs"/>
              </a:rPr>
              <a:t> (notice that the rightmost bit is lost).</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shift operators</a:t>
            </a:r>
            <a:r>
              <a:rPr lang="en-US" sz="1200" b="0" i="0" kern="1200" dirty="0" smtClean="0">
                <a:solidFill>
                  <a:schemeClr val="tx1"/>
                </a:solidFill>
                <a:effectLst/>
                <a:latin typeface="+mn-lt"/>
                <a:ea typeface="+mn-ea"/>
                <a:cs typeface="+mn-cs"/>
              </a:rPr>
              <a:t> in Python are a pair of </a:t>
            </a:r>
            <a:r>
              <a:rPr lang="en-US" sz="1200" b="1" i="0" kern="1200" dirty="0" smtClean="0">
                <a:solidFill>
                  <a:schemeClr val="tx1"/>
                </a:solidFill>
                <a:effectLst/>
                <a:latin typeface="+mn-lt"/>
                <a:ea typeface="+mn-ea"/>
                <a:cs typeface="+mn-cs"/>
              </a:rPr>
              <a:t>digraphs</a:t>
            </a:r>
            <a:r>
              <a:rPr lang="en-US" sz="1200" b="0" i="0" kern="1200" dirty="0" smtClean="0">
                <a:solidFill>
                  <a:schemeClr val="tx1"/>
                </a:solidFill>
                <a:effectLst/>
                <a:latin typeface="+mn-lt"/>
                <a:ea typeface="+mn-ea"/>
                <a:cs typeface="+mn-cs"/>
              </a:rPr>
              <a:t>: &lt;&lt; and &gt;&gt;, clearly suggesting in which direction the shift will act.</a:t>
            </a:r>
          </a:p>
          <a:p>
            <a:r>
              <a:rPr lang="en-US" dirty="0" smtClean="0"/>
              <a:t>value &lt;&lt; bits value &gt;&gt; bits</a:t>
            </a:r>
            <a:br>
              <a:rPr lang="en-US" dirty="0" smtClean="0"/>
            </a:br>
            <a:r>
              <a:rPr lang="en-US" sz="1200" b="1" i="0" kern="1200" dirty="0" smtClean="0">
                <a:solidFill>
                  <a:schemeClr val="tx1"/>
                </a:solidFill>
                <a:effectLst/>
                <a:latin typeface="+mn-lt"/>
                <a:ea typeface="+mn-ea"/>
                <a:cs typeface="+mn-cs"/>
              </a:rPr>
              <a:t>The left argument of these operators is an integer value whose bits are shifted. The right argument determines the size of the shift.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shows that this operation is certainly not commutative.</a:t>
            </a:r>
          </a:p>
          <a:p>
            <a:r>
              <a:rPr lang="en-US" sz="1200" b="0" i="0" kern="1200" dirty="0" smtClean="0">
                <a:solidFill>
                  <a:schemeClr val="tx1"/>
                </a:solidFill>
                <a:effectLst/>
                <a:latin typeface="+mn-lt"/>
                <a:ea typeface="+mn-ea"/>
                <a:cs typeface="+mn-cs"/>
              </a:rPr>
              <a:t>The priority of these operators is very high. You'll see them in the updated table of priorities, which we'll show you at the end of this section.</a:t>
            </a:r>
          </a:p>
          <a:p>
            <a:r>
              <a:rPr lang="en-US" sz="1200" b="0" i="0" kern="1200" dirty="0" smtClean="0">
                <a:solidFill>
                  <a:schemeClr val="tx1"/>
                </a:solidFill>
                <a:effectLst/>
                <a:latin typeface="+mn-lt"/>
                <a:ea typeface="+mn-ea"/>
                <a:cs typeface="+mn-cs"/>
              </a:rPr>
              <a:t>Take a look at the shifts in the editor window.</a:t>
            </a:r>
          </a:p>
          <a:p>
            <a:r>
              <a:rPr lang="en-US" sz="1200" b="0" i="0" kern="1200" dirty="0" smtClean="0">
                <a:solidFill>
                  <a:schemeClr val="tx1"/>
                </a:solidFill>
                <a:effectLst/>
                <a:latin typeface="+mn-lt"/>
                <a:ea typeface="+mn-ea"/>
                <a:cs typeface="+mn-cs"/>
              </a:rPr>
              <a:t>The final print() invocation produces the following output:</a:t>
            </a:r>
          </a:p>
          <a:p>
            <a:r>
              <a:rPr lang="en-US" dirty="0" smtClean="0"/>
              <a:t>17 68 8</a:t>
            </a:r>
            <a:br>
              <a:rPr lang="en-US" dirty="0" smtClean="0"/>
            </a:br>
            <a:r>
              <a:rPr lang="en-US" sz="1200" b="0"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17 // 2 → 8 (shifting to the right by one bit is the same as integer division by two)</a:t>
            </a:r>
          </a:p>
          <a:p>
            <a:r>
              <a:rPr lang="en-US" sz="1200" b="0" i="0" kern="1200" dirty="0" smtClean="0">
                <a:solidFill>
                  <a:schemeClr val="tx1"/>
                </a:solidFill>
                <a:effectLst/>
                <a:latin typeface="+mn-lt"/>
                <a:ea typeface="+mn-ea"/>
                <a:cs typeface="+mn-cs"/>
              </a:rPr>
              <a:t>17 * 4 → 68 (shifting to the left by two bits is the same as integer multiplication by four)</a:t>
            </a:r>
          </a:p>
          <a:p>
            <a:r>
              <a:rPr lang="en-US" dirty="0" smtClean="0"/>
              <a:t/>
            </a:r>
            <a:br>
              <a:rPr lang="en-US" dirty="0" smtClean="0"/>
            </a:br>
            <a:r>
              <a:rPr lang="sv-SE" dirty="0" smtClean="0"/>
              <a:t>var = 17</a:t>
            </a:r>
          </a:p>
          <a:p>
            <a:r>
              <a:rPr lang="sv-SE" dirty="0" smtClean="0"/>
              <a:t>varRight = var &gt;&gt; 1</a:t>
            </a:r>
          </a:p>
          <a:p>
            <a:r>
              <a:rPr lang="sv-SE" dirty="0" smtClean="0"/>
              <a:t>varLeft = var &lt;&lt; 2</a:t>
            </a:r>
          </a:p>
          <a:p>
            <a:r>
              <a:rPr lang="sv-SE" dirty="0" smtClean="0"/>
              <a:t>print(var, varLeft, varRight)</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71</a:t>
            </a:fld>
            <a:endParaRPr lang="en-US"/>
          </a:p>
        </p:txBody>
      </p:sp>
    </p:spTree>
    <p:extLst>
      <p:ext uri="{BB962C8B-B14F-4D97-AF65-F5344CB8AC3E}">
        <p14:creationId xmlns:p14="http://schemas.microsoft.com/office/powerpoint/2010/main" val="33609418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b="1" i="0" kern="1200" dirty="0" smtClean="0">
                <a:solidFill>
                  <a:schemeClr val="tx1"/>
                </a:solidFill>
                <a:effectLst/>
                <a:latin typeface="+mn-lt"/>
                <a:ea typeface="+mn-ea"/>
                <a:cs typeface="+mn-cs"/>
              </a:rPr>
              <a:t>Exercise 1</a:t>
            </a:r>
            <a:endParaRPr lang="en-US" sz="1200" b="0" i="0" kern="1200" dirty="0" smtClean="0">
              <a:solidFill>
                <a:schemeClr val="tx1"/>
              </a:solidFill>
              <a:effectLst/>
              <a:latin typeface="+mn-lt"/>
              <a:ea typeface="+mn-ea"/>
              <a:cs typeface="+mn-cs"/>
            </a:endParaRPr>
          </a:p>
          <a:p>
            <a:pPr fontAlgn="t"/>
            <a:r>
              <a:rPr lang="en-US" sz="1200" b="0" i="0" kern="1200" dirty="0" smtClean="0">
                <a:solidFill>
                  <a:schemeClr val="tx1"/>
                </a:solidFill>
                <a:effectLst/>
                <a:latin typeface="+mn-lt"/>
                <a:ea typeface="+mn-ea"/>
                <a:cs typeface="+mn-cs"/>
              </a:rPr>
              <a:t>What is the output of the following snippet?</a:t>
            </a:r>
          </a:p>
          <a:p>
            <a:pPr fontAlgn="t"/>
            <a:r>
              <a:rPr lang="en-US" sz="1200" b="0" i="0" kern="1200" dirty="0" smtClean="0">
                <a:solidFill>
                  <a:schemeClr val="tx1"/>
                </a:solidFill>
                <a:effectLst/>
                <a:latin typeface="+mn-lt"/>
                <a:ea typeface="+mn-ea"/>
                <a:cs typeface="+mn-cs"/>
              </a:rPr>
              <a:t>x = 1 y = 0 z = ((x == y) and (x == y)) or not(x == y) print(not(z))</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CheckFalse</a:t>
            </a:r>
            <a:endParaRPr lang="en-US" sz="1200" b="0" i="0" kern="1200" dirty="0" smtClean="0">
              <a:solidFill>
                <a:schemeClr val="tx1"/>
              </a:solidFill>
              <a:effectLst/>
              <a:latin typeface="+mn-lt"/>
              <a:ea typeface="+mn-ea"/>
              <a:cs typeface="+mn-cs"/>
            </a:endParaRPr>
          </a:p>
          <a:p>
            <a:pPr fontAlgn="t"/>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Exercise 2</a:t>
            </a:r>
            <a:endParaRPr lang="en-US" sz="1200" b="0" i="0" kern="1200" dirty="0" smtClean="0">
              <a:solidFill>
                <a:schemeClr val="tx1"/>
              </a:solidFill>
              <a:effectLst/>
              <a:latin typeface="+mn-lt"/>
              <a:ea typeface="+mn-ea"/>
              <a:cs typeface="+mn-cs"/>
            </a:endParaRPr>
          </a:p>
          <a:p>
            <a:pPr fontAlgn="t"/>
            <a:r>
              <a:rPr lang="en-US" sz="1200" b="0" i="0" kern="1200" dirty="0" smtClean="0">
                <a:solidFill>
                  <a:schemeClr val="tx1"/>
                </a:solidFill>
                <a:effectLst/>
                <a:latin typeface="+mn-lt"/>
                <a:ea typeface="+mn-ea"/>
                <a:cs typeface="+mn-cs"/>
              </a:rPr>
              <a:t>What is the output of the following snippet?</a:t>
            </a:r>
          </a:p>
          <a:p>
            <a:pPr fontAlgn="t"/>
            <a:r>
              <a:rPr lang="en-US" sz="1200" b="0" i="0" kern="1200" dirty="0" smtClean="0">
                <a:solidFill>
                  <a:schemeClr val="tx1"/>
                </a:solidFill>
                <a:effectLst/>
                <a:latin typeface="+mn-lt"/>
                <a:ea typeface="+mn-ea"/>
                <a:cs typeface="+mn-cs"/>
              </a:rPr>
              <a:t>x = 4 y = 1 a = x &amp; y b = x | y c = ~x d = x ^ 5 e = x &gt;&gt; 2 f = x &lt;&lt; 2 print(a, b, c, d, e, f)</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Check0 5 -5 1 1 16</a:t>
            </a:r>
          </a:p>
          <a:p>
            <a:pPr fontAlgn="t"/>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480433E-26EE-4371-9186-14FFBE032A5E}" type="slidenum">
              <a:rPr lang="en-US" smtClean="0"/>
              <a:t>75</a:t>
            </a:fld>
            <a:endParaRPr lang="en-US"/>
          </a:p>
        </p:txBody>
      </p:sp>
    </p:spTree>
    <p:extLst>
      <p:ext uri="{BB962C8B-B14F-4D97-AF65-F5344CB8AC3E}">
        <p14:creationId xmlns:p14="http://schemas.microsoft.com/office/powerpoint/2010/main" val="26101281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How do you change the value of a chosen element in the list?</a:t>
            </a:r>
          </a:p>
          <a:p>
            <a:r>
              <a:rPr lang="en-US" sz="1200" b="0" i="0" kern="1200" dirty="0" smtClean="0">
                <a:solidFill>
                  <a:schemeClr val="tx1"/>
                </a:solidFill>
                <a:effectLst/>
                <a:latin typeface="+mn-lt"/>
                <a:ea typeface="+mn-ea"/>
                <a:cs typeface="+mn-cs"/>
              </a:rPr>
              <a:t>Let's </a:t>
            </a:r>
            <a:r>
              <a:rPr lang="en-US" sz="1200" b="1" i="0" kern="1200" dirty="0" smtClean="0">
                <a:solidFill>
                  <a:schemeClr val="tx1"/>
                </a:solidFill>
                <a:effectLst/>
                <a:latin typeface="+mn-lt"/>
                <a:ea typeface="+mn-ea"/>
                <a:cs typeface="+mn-cs"/>
              </a:rPr>
              <a:t>assign a new value of 111 to the first element</a:t>
            </a:r>
            <a:r>
              <a:rPr lang="en-US" sz="1200" b="0" i="0" kern="1200" dirty="0" smtClean="0">
                <a:solidFill>
                  <a:schemeClr val="tx1"/>
                </a:solidFill>
                <a:effectLst/>
                <a:latin typeface="+mn-lt"/>
                <a:ea typeface="+mn-ea"/>
                <a:cs typeface="+mn-cs"/>
              </a:rPr>
              <a:t> in the list. We do it this way:</a:t>
            </a:r>
          </a:p>
          <a:p>
            <a:r>
              <a:rPr lang="en-US" dirty="0" smtClean="0"/>
              <a:t>numbers = [10, 5, 7, 2, 1] print("Original list content:", numbers) # printing original list content numbers[0] = 111 print("New list content: ", numbers) # current list content</a:t>
            </a:r>
            <a:br>
              <a:rPr lang="en-US" dirty="0" smtClean="0"/>
            </a:br>
            <a:r>
              <a:rPr lang="en-US" sz="1200" b="0" i="0" kern="1200" dirty="0" smtClean="0">
                <a:solidFill>
                  <a:schemeClr val="tx1"/>
                </a:solidFill>
                <a:effectLst/>
                <a:latin typeface="+mn-lt"/>
                <a:ea typeface="+mn-ea"/>
                <a:cs typeface="+mn-cs"/>
              </a:rPr>
              <a:t>And now we want </a:t>
            </a:r>
            <a:r>
              <a:rPr lang="en-US" sz="1200" b="1" i="0" kern="1200" dirty="0" smtClean="0">
                <a:solidFill>
                  <a:schemeClr val="tx1"/>
                </a:solidFill>
                <a:effectLst/>
                <a:latin typeface="+mn-lt"/>
                <a:ea typeface="+mn-ea"/>
                <a:cs typeface="+mn-cs"/>
              </a:rPr>
              <a:t>the value of the fifth element to be copied to the second element</a:t>
            </a:r>
            <a:r>
              <a:rPr lang="en-US" sz="1200" b="0" i="0" kern="1200" dirty="0" smtClean="0">
                <a:solidFill>
                  <a:schemeClr val="tx1"/>
                </a:solidFill>
                <a:effectLst/>
                <a:latin typeface="+mn-lt"/>
                <a:ea typeface="+mn-ea"/>
                <a:cs typeface="+mn-cs"/>
              </a:rPr>
              <a:t> - can you guess how to do it?</a:t>
            </a:r>
          </a:p>
          <a:p>
            <a:r>
              <a:rPr lang="en-US" dirty="0" smtClean="0"/>
              <a:t>numbers = [10, 5, 7, 2, 1] print("Original list content:", numbers) # printing original list content numbers[0] = 111 print("\</a:t>
            </a:r>
            <a:r>
              <a:rPr lang="en-US" dirty="0" err="1" smtClean="0"/>
              <a:t>nPrevious</a:t>
            </a:r>
            <a:r>
              <a:rPr lang="en-US" dirty="0" smtClean="0"/>
              <a:t> list content:", numbers) # printing previous list content numbers[1] = numbers[4] # copying value of the fifth element to the second print("New list content:", numbers) # printing current list content</a:t>
            </a:r>
            <a:br>
              <a:rPr lang="en-US" dirty="0" smtClean="0"/>
            </a:br>
            <a:r>
              <a:rPr lang="en-US" sz="1200" b="0" i="0" kern="1200" dirty="0" smtClean="0">
                <a:solidFill>
                  <a:schemeClr val="tx1"/>
                </a:solidFill>
                <a:effectLst/>
                <a:latin typeface="+mn-lt"/>
                <a:ea typeface="+mn-ea"/>
                <a:cs typeface="+mn-cs"/>
              </a:rPr>
              <a:t>The value inside the brackets which selects one element of the list is called an </a:t>
            </a:r>
            <a:r>
              <a:rPr lang="en-US" sz="1200" b="1" i="0" kern="1200" dirty="0" smtClean="0">
                <a:solidFill>
                  <a:schemeClr val="tx1"/>
                </a:solidFill>
                <a:effectLst/>
                <a:latin typeface="+mn-lt"/>
                <a:ea typeface="+mn-ea"/>
                <a:cs typeface="+mn-cs"/>
              </a:rPr>
              <a:t>index</a:t>
            </a:r>
            <a:r>
              <a:rPr lang="en-US" sz="1200" b="0" i="0" kern="1200" dirty="0" smtClean="0">
                <a:solidFill>
                  <a:schemeClr val="tx1"/>
                </a:solidFill>
                <a:effectLst/>
                <a:latin typeface="+mn-lt"/>
                <a:ea typeface="+mn-ea"/>
                <a:cs typeface="+mn-cs"/>
              </a:rPr>
              <a:t>, while the operation of selecting an element from the list is known as </a:t>
            </a:r>
            <a:r>
              <a:rPr lang="en-US" sz="1200" b="1" i="0" kern="1200" dirty="0" smtClean="0">
                <a:solidFill>
                  <a:schemeClr val="tx1"/>
                </a:solidFill>
                <a:effectLst/>
                <a:latin typeface="+mn-lt"/>
                <a:ea typeface="+mn-ea"/>
                <a:cs typeface="+mn-cs"/>
              </a:rPr>
              <a:t>indexing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We're going to use the print() function to print the list content each time we make the changes. This will help us follow each step more carefully and see what's going on after a particular list modification.</a:t>
            </a:r>
          </a:p>
          <a:p>
            <a:r>
              <a:rPr lang="en-US" sz="1200" b="0" i="0" kern="1200" dirty="0" smtClean="0">
                <a:solidFill>
                  <a:schemeClr val="tx1"/>
                </a:solidFill>
                <a:effectLst/>
                <a:latin typeface="+mn-lt"/>
                <a:ea typeface="+mn-ea"/>
                <a:cs typeface="+mn-cs"/>
              </a:rPr>
              <a:t>Note: all the indices used so far are literals. Their values are fixed at runtime, but </a:t>
            </a:r>
            <a:r>
              <a:rPr lang="en-US" sz="1200" b="1" i="0" kern="1200" dirty="0" smtClean="0">
                <a:solidFill>
                  <a:schemeClr val="tx1"/>
                </a:solidFill>
                <a:effectLst/>
                <a:latin typeface="+mn-lt"/>
                <a:ea typeface="+mn-ea"/>
                <a:cs typeface="+mn-cs"/>
              </a:rPr>
              <a:t>any expression can be the index</a:t>
            </a:r>
            <a:r>
              <a:rPr lang="en-US" sz="1200" b="0" i="0" kern="1200" dirty="0" smtClean="0">
                <a:solidFill>
                  <a:schemeClr val="tx1"/>
                </a:solidFill>
                <a:effectLst/>
                <a:latin typeface="+mn-lt"/>
                <a:ea typeface="+mn-ea"/>
                <a:cs typeface="+mn-cs"/>
              </a:rPr>
              <a:t>, too. This opens up lots of possibilities.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76</a:t>
            </a:fld>
            <a:endParaRPr lang="en-US"/>
          </a:p>
        </p:txBody>
      </p:sp>
    </p:spTree>
    <p:extLst>
      <p:ext uri="{BB962C8B-B14F-4D97-AF65-F5344CB8AC3E}">
        <p14:creationId xmlns:p14="http://schemas.microsoft.com/office/powerpoint/2010/main" val="3498080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Sample input: 55</a:t>
            </a:r>
          </a:p>
          <a:p>
            <a:r>
              <a:rPr lang="en-US" sz="1200" b="0" i="0" kern="1200" dirty="0" smtClean="0">
                <a:solidFill>
                  <a:schemeClr val="tx1"/>
                </a:solidFill>
                <a:effectLst/>
                <a:latin typeface="+mn-lt"/>
                <a:ea typeface="+mn-ea"/>
                <a:cs typeface="+mn-cs"/>
              </a:rPr>
              <a:t>Expected output: False</a:t>
            </a:r>
          </a:p>
          <a:p>
            <a:r>
              <a:rPr lang="en-US" sz="1200" b="0" i="0" kern="1200" dirty="0" smtClean="0">
                <a:solidFill>
                  <a:schemeClr val="tx1"/>
                </a:solidFill>
                <a:effectLst/>
                <a:latin typeface="+mn-lt"/>
                <a:ea typeface="+mn-ea"/>
                <a:cs typeface="+mn-cs"/>
              </a:rPr>
              <a:t>Sample input: 99</a:t>
            </a:r>
          </a:p>
          <a:p>
            <a:r>
              <a:rPr lang="en-US" sz="1200" b="0" i="0" kern="1200" dirty="0" smtClean="0">
                <a:solidFill>
                  <a:schemeClr val="tx1"/>
                </a:solidFill>
                <a:effectLst/>
                <a:latin typeface="+mn-lt"/>
                <a:ea typeface="+mn-ea"/>
                <a:cs typeface="+mn-cs"/>
              </a:rPr>
              <a:t>Expected output: False</a:t>
            </a:r>
          </a:p>
          <a:p>
            <a:r>
              <a:rPr lang="en-US" sz="1200" b="0" i="0" kern="1200" dirty="0" smtClean="0">
                <a:solidFill>
                  <a:schemeClr val="tx1"/>
                </a:solidFill>
                <a:effectLst/>
                <a:latin typeface="+mn-lt"/>
                <a:ea typeface="+mn-ea"/>
                <a:cs typeface="+mn-cs"/>
              </a:rPr>
              <a:t>Sample input: 100</a:t>
            </a:r>
          </a:p>
          <a:p>
            <a:r>
              <a:rPr lang="en-US" sz="1200" b="0" i="0" kern="1200" dirty="0" smtClean="0">
                <a:solidFill>
                  <a:schemeClr val="tx1"/>
                </a:solidFill>
                <a:effectLst/>
                <a:latin typeface="+mn-lt"/>
                <a:ea typeface="+mn-ea"/>
                <a:cs typeface="+mn-cs"/>
              </a:rPr>
              <a:t>Expected output: True</a:t>
            </a:r>
          </a:p>
          <a:p>
            <a:r>
              <a:rPr lang="en-US" sz="1200" b="0" i="0" kern="1200" dirty="0" smtClean="0">
                <a:solidFill>
                  <a:schemeClr val="tx1"/>
                </a:solidFill>
                <a:effectLst/>
                <a:latin typeface="+mn-lt"/>
                <a:ea typeface="+mn-ea"/>
                <a:cs typeface="+mn-cs"/>
              </a:rPr>
              <a:t>Sample input: 101</a:t>
            </a:r>
          </a:p>
          <a:p>
            <a:r>
              <a:rPr lang="en-US" sz="1200" b="0" i="0" kern="1200" dirty="0" smtClean="0">
                <a:solidFill>
                  <a:schemeClr val="tx1"/>
                </a:solidFill>
                <a:effectLst/>
                <a:latin typeface="+mn-lt"/>
                <a:ea typeface="+mn-ea"/>
                <a:cs typeface="+mn-cs"/>
              </a:rPr>
              <a:t>Expected output: True</a:t>
            </a:r>
          </a:p>
          <a:p>
            <a:r>
              <a:rPr lang="en-US" sz="1200" b="0" i="0" kern="1200" dirty="0" smtClean="0">
                <a:solidFill>
                  <a:schemeClr val="tx1"/>
                </a:solidFill>
                <a:effectLst/>
                <a:latin typeface="+mn-lt"/>
                <a:ea typeface="+mn-ea"/>
                <a:cs typeface="+mn-cs"/>
              </a:rPr>
              <a:t>Sample input: -5</a:t>
            </a:r>
          </a:p>
          <a:p>
            <a:r>
              <a:rPr lang="en-US" sz="1200" b="0" i="0" kern="1200" dirty="0" smtClean="0">
                <a:solidFill>
                  <a:schemeClr val="tx1"/>
                </a:solidFill>
                <a:effectLst/>
                <a:latin typeface="+mn-lt"/>
                <a:ea typeface="+mn-ea"/>
                <a:cs typeface="+mn-cs"/>
              </a:rPr>
              <a:t>Expected output: False</a:t>
            </a:r>
          </a:p>
          <a:p>
            <a:r>
              <a:rPr lang="en-US" sz="1200" b="0" i="0" kern="1200" dirty="0" smtClean="0">
                <a:solidFill>
                  <a:schemeClr val="tx1"/>
                </a:solidFill>
                <a:effectLst/>
                <a:latin typeface="+mn-lt"/>
                <a:ea typeface="+mn-ea"/>
                <a:cs typeface="+mn-cs"/>
              </a:rPr>
              <a:t>Sample input: +123</a:t>
            </a:r>
          </a:p>
          <a:p>
            <a:r>
              <a:rPr lang="en-US" sz="1200" b="0" i="0" kern="1200" dirty="0" smtClean="0">
                <a:solidFill>
                  <a:schemeClr val="tx1"/>
                </a:solidFill>
                <a:effectLst/>
                <a:latin typeface="+mn-lt"/>
                <a:ea typeface="+mn-ea"/>
                <a:cs typeface="+mn-cs"/>
              </a:rPr>
              <a:t>Expected output: True</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9</a:t>
            </a:fld>
            <a:endParaRPr lang="en-US"/>
          </a:p>
        </p:txBody>
      </p:sp>
    </p:spTree>
    <p:extLst>
      <p:ext uri="{BB962C8B-B14F-4D97-AF65-F5344CB8AC3E}">
        <p14:creationId xmlns:p14="http://schemas.microsoft.com/office/powerpoint/2010/main" val="23173482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Accessing list content</a:t>
            </a:r>
          </a:p>
          <a:p>
            <a:r>
              <a:rPr lang="en-US" sz="1200" b="0" i="0" kern="1200" dirty="0" smtClean="0">
                <a:solidFill>
                  <a:schemeClr val="tx1"/>
                </a:solidFill>
                <a:effectLst/>
                <a:latin typeface="+mn-lt"/>
                <a:ea typeface="+mn-ea"/>
                <a:cs typeface="+mn-cs"/>
              </a:rPr>
              <a:t>Each of the list's elements may be accessed separately. For example, it can be printed:</a:t>
            </a:r>
          </a:p>
          <a:p>
            <a:r>
              <a:rPr lang="en-US" dirty="0" smtClean="0"/>
              <a:t>print(numbers[0]) # accessing the list's first element</a:t>
            </a:r>
            <a:br>
              <a:rPr lang="en-US" dirty="0" smtClean="0"/>
            </a:br>
            <a:r>
              <a:rPr lang="en-US" sz="1200" b="0" i="0" kern="1200" dirty="0" smtClean="0">
                <a:solidFill>
                  <a:schemeClr val="tx1"/>
                </a:solidFill>
                <a:effectLst/>
                <a:latin typeface="+mn-lt"/>
                <a:ea typeface="+mn-ea"/>
                <a:cs typeface="+mn-cs"/>
              </a:rPr>
              <a:t>Assuming that all of the previous operations have been completed successfully, the snippet will send 111 to the console.</a:t>
            </a:r>
          </a:p>
          <a:p>
            <a:r>
              <a:rPr lang="en-US" sz="1200" b="0" i="0" kern="1200" dirty="0" smtClean="0">
                <a:solidFill>
                  <a:schemeClr val="tx1"/>
                </a:solidFill>
                <a:effectLst/>
                <a:latin typeface="+mn-lt"/>
                <a:ea typeface="+mn-ea"/>
                <a:cs typeface="+mn-cs"/>
              </a:rPr>
              <a:t>As you can see in the editor, the list may also be printed as a whole - just like here:</a:t>
            </a:r>
          </a:p>
          <a:p>
            <a:r>
              <a:rPr lang="en-US" dirty="0" smtClean="0"/>
              <a:t>print(numbers) # printing the whole list</a:t>
            </a:r>
            <a:br>
              <a:rPr lang="en-US" dirty="0" smtClean="0"/>
            </a:br>
            <a:r>
              <a:rPr lang="en-US" sz="1200" b="0" i="0" kern="1200" dirty="0" smtClean="0">
                <a:solidFill>
                  <a:schemeClr val="tx1"/>
                </a:solidFill>
                <a:effectLst/>
                <a:latin typeface="+mn-lt"/>
                <a:ea typeface="+mn-ea"/>
                <a:cs typeface="+mn-cs"/>
              </a:rPr>
              <a:t>As you've probably noticed before, Python decorates the output in a way that suggests that all the presented values form a list. The output from the example snippet above looks like this:</a:t>
            </a:r>
          </a:p>
          <a:p>
            <a:r>
              <a:rPr lang="en-US" dirty="0" smtClean="0"/>
              <a:t>[111, 1, 7, 2, 1]</a:t>
            </a:r>
            <a:br>
              <a:rPr lang="en-US" dirty="0" smtClean="0"/>
            </a:br>
            <a:r>
              <a:rPr lang="en-US" sz="1200" b="1"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len</a:t>
            </a:r>
            <a:r>
              <a:rPr lang="en-US" sz="1200" b="1" i="0" kern="1200" dirty="0" smtClean="0">
                <a:solidFill>
                  <a:schemeClr val="tx1"/>
                </a:solidFill>
                <a:effectLst/>
                <a:latin typeface="+mn-lt"/>
                <a:ea typeface="+mn-ea"/>
                <a:cs typeface="+mn-cs"/>
              </a:rPr>
              <a:t>() function</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length of a list</a:t>
            </a:r>
            <a:r>
              <a:rPr lang="en-US" sz="1200" b="0" i="0" kern="1200" dirty="0" smtClean="0">
                <a:solidFill>
                  <a:schemeClr val="tx1"/>
                </a:solidFill>
                <a:effectLst/>
                <a:latin typeface="+mn-lt"/>
                <a:ea typeface="+mn-ea"/>
                <a:cs typeface="+mn-cs"/>
              </a:rPr>
              <a:t> may vary during execution. New elements may be added to the list, while others may be removed from it. This means that the list is a very dynamic entity.</a:t>
            </a:r>
          </a:p>
          <a:p>
            <a:r>
              <a:rPr lang="en-US" sz="1200" b="0" i="0" kern="1200" dirty="0" smtClean="0">
                <a:solidFill>
                  <a:schemeClr val="tx1"/>
                </a:solidFill>
                <a:effectLst/>
                <a:latin typeface="+mn-lt"/>
                <a:ea typeface="+mn-ea"/>
                <a:cs typeface="+mn-cs"/>
              </a:rPr>
              <a:t>If you want to check the list's current length, you can use a function named </a:t>
            </a:r>
            <a:r>
              <a:rPr lang="en-US" sz="1200" b="0" i="0" kern="1200" dirty="0" err="1" smtClean="0">
                <a:solidFill>
                  <a:schemeClr val="tx1"/>
                </a:solidFill>
                <a:effectLst/>
                <a:latin typeface="+mn-lt"/>
                <a:ea typeface="+mn-ea"/>
                <a:cs typeface="+mn-cs"/>
              </a:rPr>
              <a:t>len</a:t>
            </a:r>
            <a:r>
              <a:rPr lang="en-US" sz="1200" b="0" i="0" kern="1200" dirty="0" smtClean="0">
                <a:solidFill>
                  <a:schemeClr val="tx1"/>
                </a:solidFill>
                <a:effectLst/>
                <a:latin typeface="+mn-lt"/>
                <a:ea typeface="+mn-ea"/>
                <a:cs typeface="+mn-cs"/>
              </a:rPr>
              <a:t>() (its name comes from </a:t>
            </a:r>
            <a:r>
              <a:rPr lang="en-US" sz="1200" b="0" i="1" kern="1200" dirty="0" smtClean="0">
                <a:solidFill>
                  <a:schemeClr val="tx1"/>
                </a:solidFill>
                <a:effectLst/>
                <a:latin typeface="+mn-lt"/>
                <a:ea typeface="+mn-ea"/>
                <a:cs typeface="+mn-cs"/>
              </a:rPr>
              <a:t>length</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function takes the </a:t>
            </a:r>
            <a:r>
              <a:rPr lang="en-US" sz="1200" b="1" i="0" kern="1200" dirty="0" smtClean="0">
                <a:solidFill>
                  <a:schemeClr val="tx1"/>
                </a:solidFill>
                <a:effectLst/>
                <a:latin typeface="+mn-lt"/>
                <a:ea typeface="+mn-ea"/>
                <a:cs typeface="+mn-cs"/>
              </a:rPr>
              <a:t>list's name as an argument, and returns the number of elements currently stored</a:t>
            </a:r>
            <a:r>
              <a:rPr lang="en-US" sz="1200" b="0" i="0" kern="1200" dirty="0" smtClean="0">
                <a:solidFill>
                  <a:schemeClr val="tx1"/>
                </a:solidFill>
                <a:effectLst/>
                <a:latin typeface="+mn-lt"/>
                <a:ea typeface="+mn-ea"/>
                <a:cs typeface="+mn-cs"/>
              </a:rPr>
              <a:t> inside the list (in other words - the list's length).</a:t>
            </a:r>
          </a:p>
          <a:p>
            <a:r>
              <a:rPr lang="en-US" sz="1200" b="0" i="0" kern="1200" dirty="0" smtClean="0">
                <a:solidFill>
                  <a:schemeClr val="tx1"/>
                </a:solidFill>
                <a:effectLst/>
                <a:latin typeface="+mn-lt"/>
                <a:ea typeface="+mn-ea"/>
                <a:cs typeface="+mn-cs"/>
              </a:rPr>
              <a:t>Look at the last line of code in the editor, run the program and check what value it will print to the console. Can you guess?</a:t>
            </a:r>
          </a:p>
          <a:p>
            <a:r>
              <a:rPr lang="en-US" dirty="0" smtClean="0"/>
              <a:t/>
            </a:r>
            <a:br>
              <a:rPr lang="en-US" dirty="0" smtClean="0"/>
            </a:br>
            <a:r>
              <a:rPr lang="en-US" sz="1200" b="1" i="0" kern="1200" dirty="0" smtClean="0">
                <a:solidFill>
                  <a:schemeClr val="tx1"/>
                </a:solidFill>
                <a:effectLst/>
                <a:latin typeface="+mn-lt"/>
                <a:ea typeface="+mn-ea"/>
                <a:cs typeface="+mn-cs"/>
              </a:rPr>
              <a:t>Removing elements from a list</a:t>
            </a:r>
          </a:p>
          <a:p>
            <a:r>
              <a:rPr lang="en-US" sz="1200" b="0" i="0" kern="1200" dirty="0" smtClean="0">
                <a:solidFill>
                  <a:schemeClr val="tx1"/>
                </a:solidFill>
                <a:effectLst/>
                <a:latin typeface="+mn-lt"/>
                <a:ea typeface="+mn-ea"/>
                <a:cs typeface="+mn-cs"/>
              </a:rPr>
              <a:t>Any of the list's elements may be </a:t>
            </a:r>
            <a:r>
              <a:rPr lang="en-US" sz="1200" b="1" i="0" kern="1200" dirty="0" smtClean="0">
                <a:solidFill>
                  <a:schemeClr val="tx1"/>
                </a:solidFill>
                <a:effectLst/>
                <a:latin typeface="+mn-lt"/>
                <a:ea typeface="+mn-ea"/>
                <a:cs typeface="+mn-cs"/>
              </a:rPr>
              <a:t>removed</a:t>
            </a:r>
            <a:r>
              <a:rPr lang="en-US" sz="1200" b="0" i="0" kern="1200" dirty="0" smtClean="0">
                <a:solidFill>
                  <a:schemeClr val="tx1"/>
                </a:solidFill>
                <a:effectLst/>
                <a:latin typeface="+mn-lt"/>
                <a:ea typeface="+mn-ea"/>
                <a:cs typeface="+mn-cs"/>
              </a:rPr>
              <a:t> at any time - this is done with an instruction named del (delete). Note: it's an </a:t>
            </a:r>
            <a:r>
              <a:rPr lang="en-US" sz="1200" b="1" i="0" kern="1200" dirty="0" smtClean="0">
                <a:solidFill>
                  <a:schemeClr val="tx1"/>
                </a:solidFill>
                <a:effectLst/>
                <a:latin typeface="+mn-lt"/>
                <a:ea typeface="+mn-ea"/>
                <a:cs typeface="+mn-cs"/>
              </a:rPr>
              <a:t>instruction</a:t>
            </a:r>
            <a:r>
              <a:rPr lang="en-US" sz="1200" b="0" i="0" kern="1200" dirty="0" smtClean="0">
                <a:solidFill>
                  <a:schemeClr val="tx1"/>
                </a:solidFill>
                <a:effectLst/>
                <a:latin typeface="+mn-lt"/>
                <a:ea typeface="+mn-ea"/>
                <a:cs typeface="+mn-cs"/>
              </a:rPr>
              <a:t>, not a function.</a:t>
            </a:r>
          </a:p>
          <a:p>
            <a:r>
              <a:rPr lang="en-US" sz="1200" b="0" i="0" kern="1200" dirty="0" smtClean="0">
                <a:solidFill>
                  <a:schemeClr val="tx1"/>
                </a:solidFill>
                <a:effectLst/>
                <a:latin typeface="+mn-lt"/>
                <a:ea typeface="+mn-ea"/>
                <a:cs typeface="+mn-cs"/>
              </a:rPr>
              <a:t>You have to point to the element to be removed - it'll vanish from the list, and the list's length will be reduced by one.</a:t>
            </a:r>
          </a:p>
          <a:p>
            <a:r>
              <a:rPr lang="en-US" sz="1200" b="0" i="0" kern="1200" dirty="0" smtClean="0">
                <a:solidFill>
                  <a:schemeClr val="tx1"/>
                </a:solidFill>
                <a:effectLst/>
                <a:latin typeface="+mn-lt"/>
                <a:ea typeface="+mn-ea"/>
                <a:cs typeface="+mn-cs"/>
              </a:rPr>
              <a:t>Look at the snippet below. Can you guess what output it will produce? Run the program in the editor and check.</a:t>
            </a:r>
          </a:p>
          <a:p>
            <a:r>
              <a:rPr lang="en-US" dirty="0" smtClean="0"/>
              <a:t>del numbers[1] print(</a:t>
            </a:r>
            <a:r>
              <a:rPr lang="en-US" dirty="0" err="1" smtClean="0"/>
              <a:t>len</a:t>
            </a:r>
            <a:r>
              <a:rPr lang="en-US" dirty="0" smtClean="0"/>
              <a:t>(numbers)) print(numbers)</a:t>
            </a:r>
            <a:br>
              <a:rPr lang="en-US" dirty="0" smtClean="0"/>
            </a:br>
            <a:r>
              <a:rPr lang="en-US" sz="1200" b="1" i="0" kern="1200" dirty="0" smtClean="0">
                <a:solidFill>
                  <a:schemeClr val="tx1"/>
                </a:solidFill>
                <a:effectLst/>
                <a:latin typeface="+mn-lt"/>
                <a:ea typeface="+mn-ea"/>
                <a:cs typeface="+mn-cs"/>
              </a:rPr>
              <a:t>You can't access an element which doesn't exist</a:t>
            </a:r>
            <a:r>
              <a:rPr lang="en-US" sz="1200" b="0" i="0" kern="1200" dirty="0" smtClean="0">
                <a:solidFill>
                  <a:schemeClr val="tx1"/>
                </a:solidFill>
                <a:effectLst/>
                <a:latin typeface="+mn-lt"/>
                <a:ea typeface="+mn-ea"/>
                <a:cs typeface="+mn-cs"/>
              </a:rPr>
              <a:t> - you can neither get its value nor assign it a value. Both of these instructions will cause runtime errors now:</a:t>
            </a:r>
          </a:p>
          <a:p>
            <a:r>
              <a:rPr lang="en-US" dirty="0" smtClean="0"/>
              <a:t>print(numbers[4]) numbers[4] = 1</a:t>
            </a:r>
            <a:br>
              <a:rPr lang="en-US" dirty="0" smtClean="0"/>
            </a:br>
            <a:r>
              <a:rPr lang="en-US" sz="1200" b="0" i="0" kern="1200" dirty="0" smtClean="0">
                <a:solidFill>
                  <a:schemeClr val="tx1"/>
                </a:solidFill>
                <a:effectLst/>
                <a:latin typeface="+mn-lt"/>
                <a:ea typeface="+mn-ea"/>
                <a:cs typeface="+mn-cs"/>
              </a:rPr>
              <a:t>Add the snippet above after the last line of code in the editor, run the program and check what happens.</a:t>
            </a:r>
          </a:p>
          <a:p>
            <a:r>
              <a:rPr lang="en-US" sz="1200" b="0" i="0" kern="1200" dirty="0" smtClean="0">
                <a:solidFill>
                  <a:schemeClr val="tx1"/>
                </a:solidFill>
                <a:effectLst/>
                <a:latin typeface="+mn-lt"/>
                <a:ea typeface="+mn-ea"/>
                <a:cs typeface="+mn-cs"/>
              </a:rPr>
              <a:t>Note: we've removed one of the list's elements - there are only four elements in the list now. This means that element number four doesn't exist.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77</a:t>
            </a:fld>
            <a:endParaRPr lang="en-US"/>
          </a:p>
        </p:txBody>
      </p:sp>
    </p:spTree>
    <p:extLst>
      <p:ext uri="{BB962C8B-B14F-4D97-AF65-F5344CB8AC3E}">
        <p14:creationId xmlns:p14="http://schemas.microsoft.com/office/powerpoint/2010/main" val="19376975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Negative indices are legal</a:t>
            </a:r>
          </a:p>
          <a:p>
            <a:r>
              <a:rPr lang="en-US" sz="1200" b="0" i="0" kern="1200" dirty="0" smtClean="0">
                <a:solidFill>
                  <a:schemeClr val="tx1"/>
                </a:solidFill>
                <a:effectLst/>
                <a:latin typeface="+mn-lt"/>
                <a:ea typeface="+mn-ea"/>
                <a:cs typeface="+mn-cs"/>
              </a:rPr>
              <a:t>It may look strange, but negative indices are legal, and can be very useful.</a:t>
            </a:r>
          </a:p>
          <a:p>
            <a:r>
              <a:rPr lang="en-US" sz="1200" b="0" i="0" kern="1200" dirty="0" smtClean="0">
                <a:solidFill>
                  <a:schemeClr val="tx1"/>
                </a:solidFill>
                <a:effectLst/>
                <a:latin typeface="+mn-lt"/>
                <a:ea typeface="+mn-ea"/>
                <a:cs typeface="+mn-cs"/>
              </a:rPr>
              <a:t>An element with an index equal to -1 is </a:t>
            </a:r>
            <a:r>
              <a:rPr lang="en-US" sz="1200" b="1" i="0" kern="1200" dirty="0" smtClean="0">
                <a:solidFill>
                  <a:schemeClr val="tx1"/>
                </a:solidFill>
                <a:effectLst/>
                <a:latin typeface="+mn-lt"/>
                <a:ea typeface="+mn-ea"/>
                <a:cs typeface="+mn-cs"/>
              </a:rPr>
              <a:t>the last one in the list</a:t>
            </a:r>
            <a:r>
              <a:rPr lang="en-US" sz="1200" b="0" i="0" kern="1200" dirty="0" smtClean="0">
                <a:solidFill>
                  <a:schemeClr val="tx1"/>
                </a:solidFill>
                <a:effectLst/>
                <a:latin typeface="+mn-lt"/>
                <a:ea typeface="+mn-ea"/>
                <a:cs typeface="+mn-cs"/>
              </a:rPr>
              <a:t>.</a:t>
            </a:r>
          </a:p>
          <a:p>
            <a:r>
              <a:rPr lang="en-US" dirty="0" smtClean="0"/>
              <a:t>print(numbers[-1])</a:t>
            </a:r>
            <a:br>
              <a:rPr lang="en-US" dirty="0" smtClean="0"/>
            </a:br>
            <a:r>
              <a:rPr lang="en-US" sz="1200" b="0" i="0" kern="1200" dirty="0" smtClean="0">
                <a:solidFill>
                  <a:schemeClr val="tx1"/>
                </a:solidFill>
                <a:effectLst/>
                <a:latin typeface="+mn-lt"/>
                <a:ea typeface="+mn-ea"/>
                <a:cs typeface="+mn-cs"/>
              </a:rPr>
              <a:t>The example snippet will output 1. Run the program and check.</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Similarly, the element with an index equal to -2 is </a:t>
            </a:r>
            <a:r>
              <a:rPr lang="en-US" sz="1200" b="1" i="0" kern="1200" dirty="0" smtClean="0">
                <a:solidFill>
                  <a:schemeClr val="tx1"/>
                </a:solidFill>
                <a:effectLst/>
                <a:latin typeface="+mn-lt"/>
                <a:ea typeface="+mn-ea"/>
                <a:cs typeface="+mn-cs"/>
              </a:rPr>
              <a:t>the one before last in the list</a:t>
            </a:r>
            <a:r>
              <a:rPr lang="en-US" sz="1200" b="0" i="0" kern="1200" dirty="0" smtClean="0">
                <a:solidFill>
                  <a:schemeClr val="tx1"/>
                </a:solidFill>
                <a:effectLst/>
                <a:latin typeface="+mn-lt"/>
                <a:ea typeface="+mn-ea"/>
                <a:cs typeface="+mn-cs"/>
              </a:rPr>
              <a:t>.</a:t>
            </a:r>
          </a:p>
          <a:p>
            <a:r>
              <a:rPr lang="en-US" dirty="0" smtClean="0"/>
              <a:t>print(numbers[-2])</a:t>
            </a:r>
            <a:br>
              <a:rPr lang="en-US" dirty="0" smtClean="0"/>
            </a:br>
            <a:r>
              <a:rPr lang="en-US" sz="1200" b="0" i="0" kern="1200" dirty="0" smtClean="0">
                <a:solidFill>
                  <a:schemeClr val="tx1"/>
                </a:solidFill>
                <a:effectLst/>
                <a:latin typeface="+mn-lt"/>
                <a:ea typeface="+mn-ea"/>
                <a:cs typeface="+mn-cs"/>
              </a:rPr>
              <a:t>The example snippet will output 2.</a:t>
            </a:r>
          </a:p>
          <a:p>
            <a:r>
              <a:rPr lang="en-US" sz="1200" b="0" i="0" kern="1200" dirty="0" smtClean="0">
                <a:solidFill>
                  <a:schemeClr val="tx1"/>
                </a:solidFill>
                <a:effectLst/>
                <a:latin typeface="+mn-lt"/>
                <a:ea typeface="+mn-ea"/>
                <a:cs typeface="+mn-cs"/>
              </a:rPr>
              <a:t>The last accessible element in our list is numbers[-4] (the first one) - don't try to go any further!</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78</a:t>
            </a:fld>
            <a:endParaRPr lang="en-US"/>
          </a:p>
        </p:txBody>
      </p:sp>
    </p:spTree>
    <p:extLst>
      <p:ext uri="{BB962C8B-B14F-4D97-AF65-F5344CB8AC3E}">
        <p14:creationId xmlns:p14="http://schemas.microsoft.com/office/powerpoint/2010/main" val="26526682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rPr>
              <a:t>LAB</a:t>
            </a:r>
            <a:r>
              <a:rPr lang="en-US" dirty="0" smtClean="0"/>
              <a:t/>
            </a:r>
            <a:br>
              <a:rPr lang="en-US" dirty="0" smtClean="0"/>
            </a:br>
            <a:r>
              <a:rPr lang="en-US" sz="1200" b="1" i="0" kern="1200" dirty="0" smtClean="0">
                <a:solidFill>
                  <a:schemeClr val="tx1"/>
                </a:solidFill>
                <a:effectLst/>
                <a:latin typeface="+mn-lt"/>
                <a:ea typeface="+mn-ea"/>
                <a:cs typeface="+mn-cs"/>
              </a:rPr>
              <a:t>Estimated time</a:t>
            </a:r>
          </a:p>
          <a:p>
            <a:r>
              <a:rPr lang="en-US" sz="1200" b="0" i="0" kern="1200" dirty="0" smtClean="0">
                <a:solidFill>
                  <a:schemeClr val="tx1"/>
                </a:solidFill>
                <a:effectLst/>
                <a:latin typeface="+mn-lt"/>
                <a:ea typeface="+mn-ea"/>
                <a:cs typeface="+mn-cs"/>
              </a:rPr>
              <a:t>5 minutes</a:t>
            </a:r>
          </a:p>
          <a:p>
            <a:r>
              <a:rPr lang="en-US" sz="1200" b="1" i="0" kern="1200" dirty="0" smtClean="0">
                <a:solidFill>
                  <a:schemeClr val="tx1"/>
                </a:solidFill>
                <a:effectLst/>
                <a:latin typeface="+mn-lt"/>
                <a:ea typeface="+mn-ea"/>
                <a:cs typeface="+mn-cs"/>
              </a:rPr>
              <a:t>Level of difficulty</a:t>
            </a:r>
          </a:p>
          <a:p>
            <a:r>
              <a:rPr lang="en-US" sz="1200" b="0" i="0" kern="1200" dirty="0" smtClean="0">
                <a:solidFill>
                  <a:schemeClr val="tx1"/>
                </a:solidFill>
                <a:effectLst/>
                <a:latin typeface="+mn-lt"/>
                <a:ea typeface="+mn-ea"/>
                <a:cs typeface="+mn-cs"/>
              </a:rPr>
              <a:t>Very easy</a:t>
            </a:r>
          </a:p>
          <a:p>
            <a:r>
              <a:rPr lang="en-US" sz="1200" b="1" i="0" kern="1200" dirty="0" smtClean="0">
                <a:solidFill>
                  <a:schemeClr val="tx1"/>
                </a:solidFill>
                <a:effectLst/>
                <a:latin typeface="+mn-lt"/>
                <a:ea typeface="+mn-ea"/>
                <a:cs typeface="+mn-cs"/>
              </a:rPr>
              <a:t>Objectives</a:t>
            </a:r>
          </a:p>
          <a:p>
            <a:r>
              <a:rPr lang="en-US" sz="1200" b="0" i="0" kern="1200" dirty="0" smtClean="0">
                <a:solidFill>
                  <a:schemeClr val="tx1"/>
                </a:solidFill>
                <a:effectLst/>
                <a:latin typeface="+mn-lt"/>
                <a:ea typeface="+mn-ea"/>
                <a:cs typeface="+mn-cs"/>
              </a:rPr>
              <a:t>Familiarize the student with:</a:t>
            </a:r>
          </a:p>
          <a:p>
            <a:r>
              <a:rPr lang="en-US" sz="1200" b="0" i="0" kern="1200" dirty="0" smtClean="0">
                <a:solidFill>
                  <a:schemeClr val="tx1"/>
                </a:solidFill>
                <a:effectLst/>
                <a:latin typeface="+mn-lt"/>
                <a:ea typeface="+mn-ea"/>
                <a:cs typeface="+mn-cs"/>
              </a:rPr>
              <a:t>using basic instructions related to lists;</a:t>
            </a:r>
          </a:p>
          <a:p>
            <a:r>
              <a:rPr lang="en-US" sz="1200" b="0" i="0" kern="1200" dirty="0" smtClean="0">
                <a:solidFill>
                  <a:schemeClr val="tx1"/>
                </a:solidFill>
                <a:effectLst/>
                <a:latin typeface="+mn-lt"/>
                <a:ea typeface="+mn-ea"/>
                <a:cs typeface="+mn-cs"/>
              </a:rPr>
              <a:t>creating and modifying lists.</a:t>
            </a:r>
          </a:p>
          <a:p>
            <a:r>
              <a:rPr lang="en-US" sz="1200" b="1" i="0" kern="1200" dirty="0" smtClean="0">
                <a:solidFill>
                  <a:schemeClr val="tx1"/>
                </a:solidFill>
                <a:effectLst/>
                <a:latin typeface="+mn-lt"/>
                <a:ea typeface="+mn-ea"/>
                <a:cs typeface="+mn-cs"/>
              </a:rPr>
              <a:t>Scenario</a:t>
            </a:r>
          </a:p>
          <a:p>
            <a:r>
              <a:rPr lang="en-US" sz="1200" b="0" i="0" kern="1200" dirty="0" smtClean="0">
                <a:solidFill>
                  <a:schemeClr val="tx1"/>
                </a:solidFill>
                <a:effectLst/>
                <a:latin typeface="+mn-lt"/>
                <a:ea typeface="+mn-ea"/>
                <a:cs typeface="+mn-cs"/>
              </a:rPr>
              <a:t>There once was a hat. The hat contained no rabbit, but a list of five numbers: 1, 2, 3, 4, and 5.</a:t>
            </a:r>
          </a:p>
          <a:p>
            <a:r>
              <a:rPr lang="en-US" sz="1200" b="0" i="0" kern="1200" dirty="0" smtClean="0">
                <a:solidFill>
                  <a:schemeClr val="tx1"/>
                </a:solidFill>
                <a:effectLst/>
                <a:latin typeface="+mn-lt"/>
                <a:ea typeface="+mn-ea"/>
                <a:cs typeface="+mn-cs"/>
              </a:rPr>
              <a:t>Your task is to:</a:t>
            </a:r>
          </a:p>
          <a:p>
            <a:r>
              <a:rPr lang="en-US" sz="1200" b="0" i="0" kern="1200" dirty="0" smtClean="0">
                <a:solidFill>
                  <a:schemeClr val="tx1"/>
                </a:solidFill>
                <a:effectLst/>
                <a:latin typeface="+mn-lt"/>
                <a:ea typeface="+mn-ea"/>
                <a:cs typeface="+mn-cs"/>
              </a:rPr>
              <a:t>write a line of code that prompts the user to replace the middle number in the list with an integer number entered by the user (step 1)</a:t>
            </a:r>
          </a:p>
          <a:p>
            <a:r>
              <a:rPr lang="en-US" sz="1200" b="0" i="0" kern="1200" dirty="0" smtClean="0">
                <a:solidFill>
                  <a:schemeClr val="tx1"/>
                </a:solidFill>
                <a:effectLst/>
                <a:latin typeface="+mn-lt"/>
                <a:ea typeface="+mn-ea"/>
                <a:cs typeface="+mn-cs"/>
              </a:rPr>
              <a:t>write a line of code that removes the last element from the list (step 2)</a:t>
            </a:r>
          </a:p>
          <a:p>
            <a:r>
              <a:rPr lang="en-US" sz="1200" b="0" i="0" kern="1200" dirty="0" smtClean="0">
                <a:solidFill>
                  <a:schemeClr val="tx1"/>
                </a:solidFill>
                <a:effectLst/>
                <a:latin typeface="+mn-lt"/>
                <a:ea typeface="+mn-ea"/>
                <a:cs typeface="+mn-cs"/>
              </a:rPr>
              <a:t>write a line of code that prints the length of the existing list (step 3.)</a:t>
            </a:r>
          </a:p>
          <a:p>
            <a:r>
              <a:rPr lang="en-US" sz="1200" b="0" i="0" kern="1200" dirty="0" smtClean="0">
                <a:solidFill>
                  <a:schemeClr val="tx1"/>
                </a:solidFill>
                <a:effectLst/>
                <a:latin typeface="+mn-lt"/>
                <a:ea typeface="+mn-ea"/>
                <a:cs typeface="+mn-cs"/>
              </a:rPr>
              <a:t>Ready for this challenge?</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79</a:t>
            </a:fld>
            <a:endParaRPr lang="en-US"/>
          </a:p>
        </p:txBody>
      </p:sp>
    </p:spTree>
    <p:extLst>
      <p:ext uri="{BB962C8B-B14F-4D97-AF65-F5344CB8AC3E}">
        <p14:creationId xmlns:p14="http://schemas.microsoft.com/office/powerpoint/2010/main" val="39226848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Adding elements to a list: append() and insert()</a:t>
            </a:r>
          </a:p>
          <a:p>
            <a:r>
              <a:rPr lang="en-US" sz="1200" b="0" i="0" kern="1200" dirty="0" smtClean="0">
                <a:solidFill>
                  <a:schemeClr val="tx1"/>
                </a:solidFill>
                <a:effectLst/>
                <a:latin typeface="+mn-lt"/>
                <a:ea typeface="+mn-ea"/>
                <a:cs typeface="+mn-cs"/>
              </a:rPr>
              <a:t>A new element may be </a:t>
            </a:r>
            <a:r>
              <a:rPr lang="en-US" sz="1200" b="0" i="1" kern="1200" dirty="0" smtClean="0">
                <a:solidFill>
                  <a:schemeClr val="tx1"/>
                </a:solidFill>
                <a:effectLst/>
                <a:latin typeface="+mn-lt"/>
                <a:ea typeface="+mn-ea"/>
                <a:cs typeface="+mn-cs"/>
              </a:rPr>
              <a:t>glued</a:t>
            </a:r>
            <a:r>
              <a:rPr lang="en-US" sz="1200" b="0" i="0" kern="1200" dirty="0" smtClean="0">
                <a:solidFill>
                  <a:schemeClr val="tx1"/>
                </a:solidFill>
                <a:effectLst/>
                <a:latin typeface="+mn-lt"/>
                <a:ea typeface="+mn-ea"/>
                <a:cs typeface="+mn-cs"/>
              </a:rPr>
              <a:t> to the end of the existing list:</a:t>
            </a:r>
          </a:p>
          <a:p>
            <a:r>
              <a:rPr lang="en-US" dirty="0" err="1" smtClean="0"/>
              <a:t>list.append</a:t>
            </a:r>
            <a:r>
              <a:rPr lang="en-US" dirty="0" smtClean="0"/>
              <a:t>(value)</a:t>
            </a:r>
            <a:br>
              <a:rPr lang="en-US" dirty="0" smtClean="0"/>
            </a:br>
            <a:r>
              <a:rPr lang="en-US" sz="1200" b="0" i="0" kern="1200" dirty="0" smtClean="0">
                <a:solidFill>
                  <a:schemeClr val="tx1"/>
                </a:solidFill>
                <a:effectLst/>
                <a:latin typeface="+mn-lt"/>
                <a:ea typeface="+mn-ea"/>
                <a:cs typeface="+mn-cs"/>
              </a:rPr>
              <a:t>Such an operation is performed by a method named append(). It takes its argument's value and puts it </a:t>
            </a:r>
            <a:r>
              <a:rPr lang="en-US" sz="1200" b="1" i="0" kern="1200" dirty="0" smtClean="0">
                <a:solidFill>
                  <a:schemeClr val="tx1"/>
                </a:solidFill>
                <a:effectLst/>
                <a:latin typeface="+mn-lt"/>
                <a:ea typeface="+mn-ea"/>
                <a:cs typeface="+mn-cs"/>
              </a:rPr>
              <a:t>at the end of the list</a:t>
            </a:r>
            <a:r>
              <a:rPr lang="en-US" sz="1200" b="0" i="0" kern="1200" dirty="0" smtClean="0">
                <a:solidFill>
                  <a:schemeClr val="tx1"/>
                </a:solidFill>
                <a:effectLst/>
                <a:latin typeface="+mn-lt"/>
                <a:ea typeface="+mn-ea"/>
                <a:cs typeface="+mn-cs"/>
              </a:rPr>
              <a:t> which owns the method.</a:t>
            </a:r>
          </a:p>
          <a:p>
            <a:r>
              <a:rPr lang="en-US" sz="1200" b="0" i="0" kern="1200" dirty="0" smtClean="0">
                <a:solidFill>
                  <a:schemeClr val="tx1"/>
                </a:solidFill>
                <a:effectLst/>
                <a:latin typeface="+mn-lt"/>
                <a:ea typeface="+mn-ea"/>
                <a:cs typeface="+mn-cs"/>
              </a:rPr>
              <a:t>The list's length then increases by one.</a:t>
            </a:r>
          </a:p>
          <a:p>
            <a:r>
              <a:rPr lang="en-US" sz="1200" b="0" i="0" kern="1200" dirty="0" smtClean="0">
                <a:solidFill>
                  <a:schemeClr val="tx1"/>
                </a:solidFill>
                <a:effectLst/>
                <a:latin typeface="+mn-lt"/>
                <a:ea typeface="+mn-ea"/>
                <a:cs typeface="+mn-cs"/>
              </a:rPr>
              <a:t>The insert() method is a bit smarter - it can add a new element </a:t>
            </a:r>
            <a:r>
              <a:rPr lang="en-US" sz="1200" b="1" i="0" kern="1200" dirty="0" smtClean="0">
                <a:solidFill>
                  <a:schemeClr val="tx1"/>
                </a:solidFill>
                <a:effectLst/>
                <a:latin typeface="+mn-lt"/>
                <a:ea typeface="+mn-ea"/>
                <a:cs typeface="+mn-cs"/>
              </a:rPr>
              <a:t>at any place in the list</a:t>
            </a:r>
            <a:r>
              <a:rPr lang="en-US" sz="1200" b="0" i="0" kern="1200" dirty="0" smtClean="0">
                <a:solidFill>
                  <a:schemeClr val="tx1"/>
                </a:solidFill>
                <a:effectLst/>
                <a:latin typeface="+mn-lt"/>
                <a:ea typeface="+mn-ea"/>
                <a:cs typeface="+mn-cs"/>
              </a:rPr>
              <a:t>, not only at the end.</a:t>
            </a:r>
          </a:p>
          <a:p>
            <a:r>
              <a:rPr lang="en-US" dirty="0" err="1" smtClean="0"/>
              <a:t>list.insert</a:t>
            </a:r>
            <a:r>
              <a:rPr lang="en-US" dirty="0" smtClean="0"/>
              <a:t>(location, value)</a:t>
            </a:r>
            <a:br>
              <a:rPr lang="en-US" dirty="0" smtClean="0"/>
            </a:br>
            <a:r>
              <a:rPr lang="en-US" sz="1200" b="0" i="0" kern="1200" dirty="0" smtClean="0">
                <a:solidFill>
                  <a:schemeClr val="tx1"/>
                </a:solidFill>
                <a:effectLst/>
                <a:latin typeface="+mn-lt"/>
                <a:ea typeface="+mn-ea"/>
                <a:cs typeface="+mn-cs"/>
              </a:rPr>
              <a:t>It takes two arguments:</a:t>
            </a:r>
          </a:p>
          <a:p>
            <a:r>
              <a:rPr lang="en-US" sz="1200" b="0" i="0" kern="1200" dirty="0" smtClean="0">
                <a:solidFill>
                  <a:schemeClr val="tx1"/>
                </a:solidFill>
                <a:effectLst/>
                <a:latin typeface="+mn-lt"/>
                <a:ea typeface="+mn-ea"/>
                <a:cs typeface="+mn-cs"/>
              </a:rPr>
              <a:t>the first shows the required location of the element to be inserted; note: all the existing elements that occupy locations to the right of the new element (including the one at the indicated position) are shifted to the right, in order to make space for the new element;</a:t>
            </a:r>
          </a:p>
          <a:p>
            <a:r>
              <a:rPr lang="en-US" sz="1200" b="0" i="0" kern="1200" dirty="0" smtClean="0">
                <a:solidFill>
                  <a:schemeClr val="tx1"/>
                </a:solidFill>
                <a:effectLst/>
                <a:latin typeface="+mn-lt"/>
                <a:ea typeface="+mn-ea"/>
                <a:cs typeface="+mn-cs"/>
              </a:rPr>
              <a:t>the second is the element to be inserted.</a:t>
            </a:r>
          </a:p>
          <a:p>
            <a:r>
              <a:rPr lang="en-US" sz="1200" b="0" i="0" kern="1200" dirty="0" smtClean="0">
                <a:solidFill>
                  <a:schemeClr val="tx1"/>
                </a:solidFill>
                <a:effectLst/>
                <a:latin typeface="+mn-lt"/>
                <a:ea typeface="+mn-ea"/>
                <a:cs typeface="+mn-cs"/>
              </a:rPr>
              <a:t>Look at the code in the editor. See how we use the </a:t>
            </a:r>
            <a:r>
              <a:rPr lang="en-US" dirty="0" smtClean="0"/>
              <a:t>append()</a:t>
            </a:r>
            <a:r>
              <a:rPr lang="en-US" sz="1200" b="0" i="0" kern="1200" dirty="0" smtClean="0">
                <a:solidFill>
                  <a:schemeClr val="tx1"/>
                </a:solidFill>
                <a:effectLst/>
                <a:latin typeface="+mn-lt"/>
                <a:ea typeface="+mn-ea"/>
                <a:cs typeface="+mn-cs"/>
              </a:rPr>
              <a:t> and </a:t>
            </a:r>
            <a:r>
              <a:rPr lang="en-US" dirty="0" smtClean="0"/>
              <a:t>insert()</a:t>
            </a:r>
            <a:r>
              <a:rPr lang="en-US" sz="1200" b="0" i="0" kern="1200" dirty="0" smtClean="0">
                <a:solidFill>
                  <a:schemeClr val="tx1"/>
                </a:solidFill>
                <a:effectLst/>
                <a:latin typeface="+mn-lt"/>
                <a:ea typeface="+mn-ea"/>
                <a:cs typeface="+mn-cs"/>
              </a:rPr>
              <a:t> methods. Pay attention to what happens after using </a:t>
            </a:r>
            <a:r>
              <a:rPr lang="en-US" dirty="0" smtClean="0"/>
              <a:t>insert()</a:t>
            </a:r>
            <a:r>
              <a:rPr lang="en-US" sz="1200" b="0" i="0" kern="1200" dirty="0" smtClean="0">
                <a:solidFill>
                  <a:schemeClr val="tx1"/>
                </a:solidFill>
                <a:effectLst/>
                <a:latin typeface="+mn-lt"/>
                <a:ea typeface="+mn-ea"/>
                <a:cs typeface="+mn-cs"/>
              </a:rPr>
              <a:t>: the former first element is now the second, the second the third, and so on.</a:t>
            </a:r>
          </a:p>
          <a:p>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Add the following snippet after the last line of code in the editor:</a:t>
            </a:r>
          </a:p>
          <a:p>
            <a:r>
              <a:rPr lang="en-US" dirty="0" err="1" smtClean="0"/>
              <a:t>numbers.insert</a:t>
            </a:r>
            <a:r>
              <a:rPr lang="en-US" dirty="0" smtClean="0"/>
              <a:t>(1, 333)</a:t>
            </a:r>
            <a:br>
              <a:rPr lang="en-US" dirty="0" smtClean="0"/>
            </a:br>
            <a:r>
              <a:rPr lang="en-US" sz="1200" b="0" i="0" kern="1200" dirty="0" smtClean="0">
                <a:solidFill>
                  <a:schemeClr val="tx1"/>
                </a:solidFill>
                <a:effectLst/>
                <a:latin typeface="+mn-lt"/>
                <a:ea typeface="+mn-ea"/>
                <a:cs typeface="+mn-cs"/>
              </a:rPr>
              <a:t>Print the final list content to the screen and see what happens. The snippet above snippet inserts 333 into the list, making it the second element. The former second element becomes the third, the third the fourth, and so on.</a:t>
            </a:r>
          </a:p>
          <a:p>
            <a:endParaRPr lang="en-US" dirty="0" smtClean="0"/>
          </a:p>
          <a:p>
            <a:r>
              <a:rPr lang="en-US" dirty="0" smtClean="0"/>
              <a:t>numbers = [111, 7, 2, 1]</a:t>
            </a:r>
          </a:p>
          <a:p>
            <a:r>
              <a:rPr lang="en-US" dirty="0" smtClean="0"/>
              <a:t>print(</a:t>
            </a:r>
            <a:r>
              <a:rPr lang="en-US" dirty="0" err="1" smtClean="0"/>
              <a:t>len</a:t>
            </a:r>
            <a:r>
              <a:rPr lang="en-US" dirty="0" smtClean="0"/>
              <a:t>(numbers))</a:t>
            </a:r>
          </a:p>
          <a:p>
            <a:r>
              <a:rPr lang="en-US" dirty="0" smtClean="0"/>
              <a:t>print(numbers)</a:t>
            </a:r>
          </a:p>
          <a:p>
            <a:endParaRPr lang="en-US" dirty="0" smtClean="0"/>
          </a:p>
          <a:p>
            <a:r>
              <a:rPr lang="en-US" dirty="0" smtClean="0"/>
              <a:t>###</a:t>
            </a:r>
          </a:p>
          <a:p>
            <a:endParaRPr lang="en-US" dirty="0" smtClean="0"/>
          </a:p>
          <a:p>
            <a:r>
              <a:rPr lang="en-US" dirty="0" err="1" smtClean="0"/>
              <a:t>numbers.append</a:t>
            </a:r>
            <a:r>
              <a:rPr lang="en-US" dirty="0" smtClean="0"/>
              <a:t>(4)</a:t>
            </a:r>
          </a:p>
          <a:p>
            <a:endParaRPr lang="en-US" dirty="0" smtClean="0"/>
          </a:p>
          <a:p>
            <a:r>
              <a:rPr lang="en-US" dirty="0" smtClean="0"/>
              <a:t>print(</a:t>
            </a:r>
            <a:r>
              <a:rPr lang="en-US" dirty="0" err="1" smtClean="0"/>
              <a:t>len</a:t>
            </a:r>
            <a:r>
              <a:rPr lang="en-US" dirty="0" smtClean="0"/>
              <a:t>(numbers))</a:t>
            </a:r>
          </a:p>
          <a:p>
            <a:r>
              <a:rPr lang="en-US" dirty="0" smtClean="0"/>
              <a:t>print(numbers)</a:t>
            </a:r>
          </a:p>
          <a:p>
            <a:endParaRPr lang="en-US" dirty="0" smtClean="0"/>
          </a:p>
          <a:p>
            <a:r>
              <a:rPr lang="en-US" dirty="0" smtClean="0"/>
              <a:t>###</a:t>
            </a:r>
          </a:p>
          <a:p>
            <a:endParaRPr lang="en-US" dirty="0" smtClean="0"/>
          </a:p>
          <a:p>
            <a:r>
              <a:rPr lang="en-US" dirty="0" err="1" smtClean="0"/>
              <a:t>numbers.insert</a:t>
            </a:r>
            <a:r>
              <a:rPr lang="en-US" dirty="0" smtClean="0"/>
              <a:t>(0, 222)</a:t>
            </a:r>
          </a:p>
          <a:p>
            <a:r>
              <a:rPr lang="en-US" dirty="0" smtClean="0"/>
              <a:t>print(</a:t>
            </a:r>
            <a:r>
              <a:rPr lang="en-US" dirty="0" err="1" smtClean="0"/>
              <a:t>len</a:t>
            </a:r>
            <a:r>
              <a:rPr lang="en-US" dirty="0" smtClean="0"/>
              <a:t>(numbers))</a:t>
            </a:r>
          </a:p>
          <a:p>
            <a:r>
              <a:rPr lang="en-US" dirty="0" smtClean="0"/>
              <a:t>print(numbers)</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80</a:t>
            </a:fld>
            <a:endParaRPr lang="en-US"/>
          </a:p>
        </p:txBody>
      </p:sp>
    </p:spTree>
    <p:extLst>
      <p:ext uri="{BB962C8B-B14F-4D97-AF65-F5344CB8AC3E}">
        <p14:creationId xmlns:p14="http://schemas.microsoft.com/office/powerpoint/2010/main" val="32846976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b="0" i="0" kern="1200" dirty="0" smtClean="0">
                <a:solidFill>
                  <a:schemeClr val="tx1"/>
                </a:solidFill>
                <a:effectLst/>
                <a:latin typeface="+mn-lt"/>
                <a:ea typeface="+mn-ea"/>
                <a:cs typeface="+mn-cs"/>
              </a:rPr>
              <a:t>You can </a:t>
            </a:r>
            <a:r>
              <a:rPr lang="en-US" sz="1200" b="1" i="0" kern="1200" dirty="0" smtClean="0">
                <a:solidFill>
                  <a:schemeClr val="tx1"/>
                </a:solidFill>
                <a:effectLst/>
                <a:latin typeface="+mn-lt"/>
                <a:ea typeface="+mn-ea"/>
                <a:cs typeface="+mn-cs"/>
              </a:rPr>
              <a:t>start a list's life by making it empty</a:t>
            </a:r>
            <a:r>
              <a:rPr lang="en-US" sz="1200" b="0" i="0" kern="1200" dirty="0" smtClean="0">
                <a:solidFill>
                  <a:schemeClr val="tx1"/>
                </a:solidFill>
                <a:effectLst/>
                <a:latin typeface="+mn-lt"/>
                <a:ea typeface="+mn-ea"/>
                <a:cs typeface="+mn-cs"/>
              </a:rPr>
              <a:t> (this is done with an empty pair of square brackets) and then adding new elements to it as needed.</a:t>
            </a:r>
          </a:p>
          <a:p>
            <a:pPr fontAlgn="t"/>
            <a:r>
              <a:rPr lang="en-US" sz="1200" b="0" i="0" kern="1200" dirty="0" smtClean="0">
                <a:solidFill>
                  <a:schemeClr val="tx1"/>
                </a:solidFill>
                <a:effectLst/>
                <a:latin typeface="+mn-lt"/>
                <a:ea typeface="+mn-ea"/>
                <a:cs typeface="+mn-cs"/>
              </a:rPr>
              <a:t>Take a look at the snippet in the editor. Try to guess its output after the for loop execution. Run the program to check if you were right.</a:t>
            </a:r>
          </a:p>
          <a:p>
            <a:pPr fontAlgn="t"/>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It'll be a sequence of consecutive integer numbers from 1 (you then add one to all the appended values) to 5.</a:t>
            </a:r>
          </a:p>
          <a:p>
            <a:pPr fontAlgn="t"/>
            <a:r>
              <a:rPr lang="en-US" sz="1200" b="0" i="0" kern="1200" dirty="0" smtClean="0">
                <a:solidFill>
                  <a:schemeClr val="tx1"/>
                </a:solidFill>
                <a:effectLst/>
                <a:latin typeface="+mn-lt"/>
                <a:ea typeface="+mn-ea"/>
                <a:cs typeface="+mn-cs"/>
              </a:rPr>
              <a:t>We've modified the snippet a bit:</a:t>
            </a:r>
          </a:p>
          <a:p>
            <a:pPr fontAlgn="t"/>
            <a:r>
              <a:rPr lang="en-US" sz="1200" b="0" i="0" kern="1200" dirty="0" err="1" smtClean="0">
                <a:solidFill>
                  <a:schemeClr val="tx1"/>
                </a:solidFill>
                <a:effectLst/>
                <a:latin typeface="+mn-lt"/>
                <a:ea typeface="+mn-ea"/>
                <a:cs typeface="+mn-cs"/>
              </a:rPr>
              <a:t>myList</a:t>
            </a:r>
            <a:r>
              <a:rPr lang="en-US" sz="1200" b="0" i="0" kern="1200" dirty="0" smtClean="0">
                <a:solidFill>
                  <a:schemeClr val="tx1"/>
                </a:solidFill>
                <a:effectLst/>
                <a:latin typeface="+mn-lt"/>
                <a:ea typeface="+mn-ea"/>
                <a:cs typeface="+mn-cs"/>
              </a:rPr>
              <a:t> = [] # creating an empty list for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in range(5): </a:t>
            </a:r>
            <a:r>
              <a:rPr lang="en-US" sz="1200" b="0" i="0" kern="1200" dirty="0" err="1" smtClean="0">
                <a:solidFill>
                  <a:schemeClr val="tx1"/>
                </a:solidFill>
                <a:effectLst/>
                <a:latin typeface="+mn-lt"/>
                <a:ea typeface="+mn-ea"/>
                <a:cs typeface="+mn-cs"/>
              </a:rPr>
              <a:t>myList.insert</a:t>
            </a:r>
            <a:r>
              <a:rPr lang="en-US" sz="1200" b="0" i="0" kern="1200" dirty="0" smtClean="0">
                <a:solidFill>
                  <a:schemeClr val="tx1"/>
                </a:solidFill>
                <a:effectLst/>
                <a:latin typeface="+mn-lt"/>
                <a:ea typeface="+mn-ea"/>
                <a:cs typeface="+mn-cs"/>
              </a:rPr>
              <a:t>(0,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+ 1) print(</a:t>
            </a:r>
            <a:r>
              <a:rPr lang="en-US" sz="1200" b="0" i="0" kern="1200" dirty="0" err="1" smtClean="0">
                <a:solidFill>
                  <a:schemeClr val="tx1"/>
                </a:solidFill>
                <a:effectLst/>
                <a:latin typeface="+mn-lt"/>
                <a:ea typeface="+mn-ea"/>
                <a:cs typeface="+mn-cs"/>
              </a:rPr>
              <a:t>myList</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what will happen now? Run the program and check if this time you were right, too.</a:t>
            </a:r>
          </a:p>
          <a:p>
            <a:pPr fontAlgn="t"/>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You should get the same sequence, but in </a:t>
            </a:r>
            <a:r>
              <a:rPr lang="en-US" sz="1200" b="1" i="0" kern="1200" dirty="0" smtClean="0">
                <a:solidFill>
                  <a:schemeClr val="tx1"/>
                </a:solidFill>
                <a:effectLst/>
                <a:latin typeface="+mn-lt"/>
                <a:ea typeface="+mn-ea"/>
                <a:cs typeface="+mn-cs"/>
              </a:rPr>
              <a:t>reverse order</a:t>
            </a:r>
            <a:r>
              <a:rPr lang="en-US" sz="1200" b="0" i="0" kern="1200" dirty="0" smtClean="0">
                <a:solidFill>
                  <a:schemeClr val="tx1"/>
                </a:solidFill>
                <a:effectLst/>
                <a:latin typeface="+mn-lt"/>
                <a:ea typeface="+mn-ea"/>
                <a:cs typeface="+mn-cs"/>
              </a:rPr>
              <a:t> (this is the merit of using the insert() method).</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err="1" smtClean="0"/>
              <a:t>myList</a:t>
            </a:r>
            <a:r>
              <a:rPr lang="en-US" dirty="0" smtClean="0"/>
              <a:t> = [] # creating an empty list</a:t>
            </a:r>
          </a:p>
          <a:p>
            <a:endParaRPr lang="en-US" dirty="0" smtClean="0"/>
          </a:p>
          <a:p>
            <a:r>
              <a:rPr lang="en-US" dirty="0" smtClean="0"/>
              <a:t>for </a:t>
            </a:r>
            <a:r>
              <a:rPr lang="en-US" dirty="0" err="1" smtClean="0"/>
              <a:t>i</a:t>
            </a:r>
            <a:r>
              <a:rPr lang="en-US" dirty="0" smtClean="0"/>
              <a:t> in range(5):</a:t>
            </a:r>
          </a:p>
          <a:p>
            <a:r>
              <a:rPr lang="en-US" dirty="0" smtClean="0"/>
              <a:t>    </a:t>
            </a:r>
            <a:r>
              <a:rPr lang="en-US" dirty="0" err="1" smtClean="0"/>
              <a:t>myList.append</a:t>
            </a:r>
            <a:r>
              <a:rPr lang="en-US" dirty="0" smtClean="0"/>
              <a:t>(</a:t>
            </a:r>
            <a:r>
              <a:rPr lang="en-US" dirty="0" err="1" smtClean="0"/>
              <a:t>i</a:t>
            </a:r>
            <a:r>
              <a:rPr lang="en-US" dirty="0" smtClean="0"/>
              <a:t> + 1)</a:t>
            </a:r>
          </a:p>
          <a:p>
            <a:endParaRPr lang="en-US" dirty="0" smtClean="0"/>
          </a:p>
          <a:p>
            <a:r>
              <a:rPr lang="en-US" dirty="0" smtClean="0"/>
              <a:t>print(</a:t>
            </a:r>
            <a:r>
              <a:rPr lang="en-US" dirty="0" err="1" smtClean="0"/>
              <a:t>myList</a:t>
            </a:r>
            <a:r>
              <a:rPr lang="en-US" dirty="0" smtClean="0"/>
              <a:t>)</a:t>
            </a:r>
            <a:r>
              <a:rPr lang="en-US" dirty="0" smtClean="0"/>
              <a:t/>
            </a:r>
            <a:br>
              <a:rPr lang="en-US" dirty="0" smtClean="0"/>
            </a:br>
            <a:endParaRPr lang="en-US" dirty="0" smtClean="0"/>
          </a:p>
          <a:p>
            <a:pPr fontAlgn="t"/>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81</a:t>
            </a:fld>
            <a:endParaRPr lang="en-US"/>
          </a:p>
        </p:txBody>
      </p:sp>
    </p:spTree>
    <p:extLst>
      <p:ext uri="{BB962C8B-B14F-4D97-AF65-F5344CB8AC3E}">
        <p14:creationId xmlns:p14="http://schemas.microsoft.com/office/powerpoint/2010/main" val="31535001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second face of the for loop</a:t>
            </a:r>
          </a:p>
          <a:p>
            <a:r>
              <a:rPr lang="en-US" sz="1200" b="0" i="0" kern="1200" dirty="0" smtClean="0">
                <a:solidFill>
                  <a:schemeClr val="tx1"/>
                </a:solidFill>
                <a:effectLst/>
                <a:latin typeface="+mn-lt"/>
                <a:ea typeface="+mn-ea"/>
                <a:cs typeface="+mn-cs"/>
              </a:rPr>
              <a:t>But the for loop can do much more. It can hide all the actions connected to the list's indexing, and deliver all the list's elements in a handy way.</a:t>
            </a:r>
          </a:p>
          <a:p>
            <a:r>
              <a:rPr lang="en-US" sz="1200" b="0" i="0" kern="1200" dirty="0" smtClean="0">
                <a:solidFill>
                  <a:schemeClr val="tx1"/>
                </a:solidFill>
                <a:effectLst/>
                <a:latin typeface="+mn-lt"/>
                <a:ea typeface="+mn-ea"/>
                <a:cs typeface="+mn-cs"/>
              </a:rPr>
              <a:t>This modified snippet shows how it works:</a:t>
            </a:r>
          </a:p>
          <a:p>
            <a:r>
              <a:rPr lang="en-US" dirty="0" err="1" smtClean="0"/>
              <a:t>myList</a:t>
            </a:r>
            <a:r>
              <a:rPr lang="en-US" dirty="0" smtClean="0"/>
              <a:t> = [10, 1, 8, 3, 5] total = 0 for </a:t>
            </a:r>
            <a:r>
              <a:rPr lang="en-US" dirty="0" err="1" smtClean="0"/>
              <a:t>i</a:t>
            </a:r>
            <a:r>
              <a:rPr lang="en-US" dirty="0" smtClean="0"/>
              <a:t> in </a:t>
            </a:r>
            <a:r>
              <a:rPr lang="en-US" dirty="0" err="1" smtClean="0"/>
              <a:t>myList</a:t>
            </a:r>
            <a:r>
              <a:rPr lang="en-US" dirty="0" smtClean="0"/>
              <a:t>: total += </a:t>
            </a:r>
            <a:r>
              <a:rPr lang="en-US" dirty="0" err="1" smtClean="0"/>
              <a:t>i</a:t>
            </a:r>
            <a:r>
              <a:rPr lang="en-US" dirty="0" smtClean="0"/>
              <a:t> print(total)</a:t>
            </a:r>
            <a:br>
              <a:rPr lang="en-US" dirty="0" smtClean="0"/>
            </a:br>
            <a:r>
              <a:rPr lang="en-US" sz="1200" b="0" i="0" kern="1200" dirty="0" smtClean="0">
                <a:solidFill>
                  <a:schemeClr val="tx1"/>
                </a:solidFill>
                <a:effectLst/>
                <a:latin typeface="+mn-lt"/>
                <a:ea typeface="+mn-ea"/>
                <a:cs typeface="+mn-cs"/>
              </a:rPr>
              <a:t>What happens here?</a:t>
            </a:r>
          </a:p>
          <a:p>
            <a:r>
              <a:rPr lang="en-US" sz="1200" b="0" i="0" kern="1200" dirty="0" smtClean="0">
                <a:solidFill>
                  <a:schemeClr val="tx1"/>
                </a:solidFill>
                <a:effectLst/>
                <a:latin typeface="+mn-lt"/>
                <a:ea typeface="+mn-ea"/>
                <a:cs typeface="+mn-cs"/>
              </a:rPr>
              <a:t>the for instruction specifies the variable used to browse the list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here) followed by the in keyword and the name of the list being processed (</a:t>
            </a:r>
            <a:r>
              <a:rPr lang="en-US" sz="1200" b="0" i="0" kern="1200" dirty="0" err="1" smtClean="0">
                <a:solidFill>
                  <a:schemeClr val="tx1"/>
                </a:solidFill>
                <a:effectLst/>
                <a:latin typeface="+mn-lt"/>
                <a:ea typeface="+mn-ea"/>
                <a:cs typeface="+mn-cs"/>
              </a:rPr>
              <a:t>myList</a:t>
            </a:r>
            <a:r>
              <a:rPr lang="en-US" sz="1200" b="0" i="0" kern="1200" dirty="0" smtClean="0">
                <a:solidFill>
                  <a:schemeClr val="tx1"/>
                </a:solidFill>
                <a:effectLst/>
                <a:latin typeface="+mn-lt"/>
                <a:ea typeface="+mn-ea"/>
                <a:cs typeface="+mn-cs"/>
              </a:rPr>
              <a:t> here)</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variable is assigned the values of all the subsequent list's elements, and the process occurs as many times as there are elements in the list;</a:t>
            </a:r>
          </a:p>
          <a:p>
            <a:r>
              <a:rPr lang="en-US" sz="1200" b="0" i="0" kern="1200" dirty="0" smtClean="0">
                <a:solidFill>
                  <a:schemeClr val="tx1"/>
                </a:solidFill>
                <a:effectLst/>
                <a:latin typeface="+mn-lt"/>
                <a:ea typeface="+mn-ea"/>
                <a:cs typeface="+mn-cs"/>
              </a:rPr>
              <a:t>this means that you use the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variable as a copy of the elements' values, and you don't need to use indices;</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len</a:t>
            </a:r>
            <a:r>
              <a:rPr lang="en-US" sz="1200" b="0" i="0" kern="1200" dirty="0" smtClean="0">
                <a:solidFill>
                  <a:schemeClr val="tx1"/>
                </a:solidFill>
                <a:effectLst/>
                <a:latin typeface="+mn-lt"/>
                <a:ea typeface="+mn-ea"/>
                <a:cs typeface="+mn-cs"/>
              </a:rPr>
              <a:t>() function is not needed here, either.</a:t>
            </a:r>
          </a:p>
          <a:p>
            <a:r>
              <a:rPr lang="en-US" dirty="0" smtClean="0"/>
              <a:t/>
            </a:r>
            <a:br>
              <a:rPr lang="en-US" dirty="0" smtClean="0"/>
            </a:br>
            <a:r>
              <a:rPr lang="en-US" dirty="0" err="1" smtClean="0"/>
              <a:t>myList</a:t>
            </a:r>
            <a:r>
              <a:rPr lang="en-US" dirty="0" smtClean="0"/>
              <a:t> = [10, 1, 8, 3, 5]</a:t>
            </a:r>
          </a:p>
          <a:p>
            <a:r>
              <a:rPr lang="en-US" dirty="0" smtClean="0"/>
              <a:t>total = 0</a:t>
            </a:r>
          </a:p>
          <a:p>
            <a:endParaRPr lang="en-US" dirty="0" smtClean="0"/>
          </a:p>
          <a:p>
            <a:r>
              <a:rPr lang="en-US" dirty="0" smtClean="0"/>
              <a:t>for </a:t>
            </a:r>
            <a:r>
              <a:rPr lang="en-US" dirty="0" err="1" smtClean="0"/>
              <a:t>i</a:t>
            </a:r>
            <a:r>
              <a:rPr lang="en-US" dirty="0" smtClean="0"/>
              <a:t> in range(</a:t>
            </a:r>
            <a:r>
              <a:rPr lang="en-US" dirty="0" err="1" smtClean="0"/>
              <a:t>len</a:t>
            </a:r>
            <a:r>
              <a:rPr lang="en-US" dirty="0" smtClean="0"/>
              <a:t>(</a:t>
            </a:r>
            <a:r>
              <a:rPr lang="en-US" dirty="0" err="1" smtClean="0"/>
              <a:t>myList</a:t>
            </a:r>
            <a:r>
              <a:rPr lang="en-US" dirty="0" smtClean="0"/>
              <a:t>)):</a:t>
            </a:r>
          </a:p>
          <a:p>
            <a:r>
              <a:rPr lang="en-US" dirty="0" smtClean="0"/>
              <a:t>    total += </a:t>
            </a:r>
            <a:r>
              <a:rPr lang="en-US" dirty="0" err="1" smtClean="0"/>
              <a:t>myList</a:t>
            </a:r>
            <a:r>
              <a:rPr lang="en-US" dirty="0" smtClean="0"/>
              <a:t>[</a:t>
            </a:r>
            <a:r>
              <a:rPr lang="en-US" dirty="0" err="1" smtClean="0"/>
              <a:t>i</a:t>
            </a:r>
            <a:r>
              <a:rPr lang="en-US" dirty="0" smtClean="0"/>
              <a:t>]</a:t>
            </a:r>
          </a:p>
          <a:p>
            <a:endParaRPr lang="en-US" dirty="0" smtClean="0"/>
          </a:p>
          <a:p>
            <a:r>
              <a:rPr lang="en-US" dirty="0" smtClean="0"/>
              <a:t>print(total)</a:t>
            </a:r>
          </a:p>
          <a:p>
            <a:endParaRPr lang="en-US" dirty="0" smtClean="0"/>
          </a:p>
          <a:p>
            <a:endParaRPr lang="en-US" dirty="0" smtClean="0"/>
          </a:p>
          <a:p>
            <a:endParaRPr lang="en-US" dirty="0" smtClean="0"/>
          </a:p>
          <a:p>
            <a:r>
              <a:rPr lang="en-US" dirty="0" err="1" smtClean="0"/>
              <a:t>myList</a:t>
            </a:r>
            <a:r>
              <a:rPr lang="en-US" dirty="0" smtClean="0"/>
              <a:t> = [10, 1, 8, 3, 5]</a:t>
            </a:r>
          </a:p>
          <a:p>
            <a:r>
              <a:rPr lang="en-US" dirty="0" smtClean="0"/>
              <a:t>total = 0</a:t>
            </a:r>
          </a:p>
          <a:p>
            <a:endParaRPr lang="en-US" dirty="0" smtClean="0"/>
          </a:p>
          <a:p>
            <a:r>
              <a:rPr lang="en-US" dirty="0" smtClean="0"/>
              <a:t>for </a:t>
            </a:r>
            <a:r>
              <a:rPr lang="en-US" dirty="0" err="1" smtClean="0"/>
              <a:t>i</a:t>
            </a:r>
            <a:r>
              <a:rPr lang="en-US" dirty="0" smtClean="0"/>
              <a:t> in </a:t>
            </a:r>
            <a:r>
              <a:rPr lang="en-US" dirty="0" err="1" smtClean="0"/>
              <a:t>myList</a:t>
            </a:r>
            <a:r>
              <a:rPr lang="en-US" dirty="0" smtClean="0"/>
              <a:t>:</a:t>
            </a:r>
          </a:p>
          <a:p>
            <a:r>
              <a:rPr lang="en-US" dirty="0" smtClean="0"/>
              <a:t>    total += </a:t>
            </a:r>
            <a:r>
              <a:rPr lang="en-US" dirty="0" err="1" smtClean="0"/>
              <a:t>i</a:t>
            </a:r>
            <a:endParaRPr lang="en-US" dirty="0" smtClean="0"/>
          </a:p>
          <a:p>
            <a:endParaRPr lang="en-US" dirty="0" smtClean="0"/>
          </a:p>
          <a:p>
            <a:r>
              <a:rPr lang="en-US" dirty="0" smtClean="0"/>
              <a:t>print(total)</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82</a:t>
            </a:fld>
            <a:endParaRPr lang="en-US"/>
          </a:p>
        </p:txBody>
      </p:sp>
    </p:spTree>
    <p:extLst>
      <p:ext uri="{BB962C8B-B14F-4D97-AF65-F5344CB8AC3E}">
        <p14:creationId xmlns:p14="http://schemas.microsoft.com/office/powerpoint/2010/main" val="32879266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Lists in action</a:t>
            </a:r>
          </a:p>
          <a:p>
            <a:r>
              <a:rPr lang="en-US" sz="1200" b="0" i="0" kern="1200" dirty="0" smtClean="0">
                <a:solidFill>
                  <a:schemeClr val="tx1"/>
                </a:solidFill>
                <a:effectLst/>
                <a:latin typeface="+mn-lt"/>
                <a:ea typeface="+mn-ea"/>
                <a:cs typeface="+mn-cs"/>
              </a:rPr>
              <a:t>Let's leave lists aside for a short moment and look at one intriguing issue.</a:t>
            </a:r>
          </a:p>
          <a:p>
            <a:r>
              <a:rPr lang="en-US" sz="1200" b="0" i="0" kern="1200" dirty="0" smtClean="0">
                <a:solidFill>
                  <a:schemeClr val="tx1"/>
                </a:solidFill>
                <a:effectLst/>
                <a:latin typeface="+mn-lt"/>
                <a:ea typeface="+mn-ea"/>
                <a:cs typeface="+mn-cs"/>
              </a:rPr>
              <a:t>Imagine that you need to rearrange the elements of a list, i.e., reverse the order of the elements: the first and the fifth as well as the second and fourth elements will be swapped. The third one will remain untouched.</a:t>
            </a:r>
          </a:p>
          <a:p>
            <a:r>
              <a:rPr lang="en-US" dirty="0" smtClean="0"/>
              <a:t/>
            </a:r>
            <a:br>
              <a:rPr lang="en-US" dirty="0" smtClean="0"/>
            </a:br>
            <a:r>
              <a:rPr lang="en-US" sz="1200" b="0" i="0" kern="1200" dirty="0" smtClean="0">
                <a:solidFill>
                  <a:schemeClr val="tx1"/>
                </a:solidFill>
                <a:effectLst/>
                <a:latin typeface="+mn-lt"/>
                <a:ea typeface="+mn-ea"/>
                <a:cs typeface="+mn-cs"/>
              </a:rPr>
              <a:t>Question: how can you swap the values of two variables?</a:t>
            </a:r>
          </a:p>
          <a:p>
            <a:r>
              <a:rPr lang="en-US" sz="1200" b="0" i="0" kern="1200" dirty="0" smtClean="0">
                <a:solidFill>
                  <a:schemeClr val="tx1"/>
                </a:solidFill>
                <a:effectLst/>
                <a:latin typeface="+mn-lt"/>
                <a:ea typeface="+mn-ea"/>
                <a:cs typeface="+mn-cs"/>
              </a:rPr>
              <a:t>Take a look at the snippet:</a:t>
            </a:r>
          </a:p>
          <a:p>
            <a:r>
              <a:rPr lang="en-US" dirty="0" smtClean="0"/>
              <a:t>variable1 = 1 variable2 = 2 variable2 = variable1 </a:t>
            </a:r>
            <a:r>
              <a:rPr lang="en-US" dirty="0" err="1" smtClean="0"/>
              <a:t>variable1</a:t>
            </a:r>
            <a:r>
              <a:rPr lang="en-US" dirty="0" smtClean="0"/>
              <a:t> = variable2</a:t>
            </a:r>
            <a:br>
              <a:rPr lang="en-US" dirty="0" smtClean="0"/>
            </a:br>
            <a:r>
              <a:rPr lang="en-US" sz="1200" b="0" i="0" kern="1200" dirty="0" smtClean="0">
                <a:solidFill>
                  <a:schemeClr val="tx1"/>
                </a:solidFill>
                <a:effectLst/>
                <a:latin typeface="+mn-lt"/>
                <a:ea typeface="+mn-ea"/>
                <a:cs typeface="+mn-cs"/>
              </a:rPr>
              <a:t>If you do something like this, you would </a:t>
            </a:r>
            <a:r>
              <a:rPr lang="en-US" sz="1200" b="1" i="0" kern="1200" dirty="0" smtClean="0">
                <a:solidFill>
                  <a:schemeClr val="tx1"/>
                </a:solidFill>
                <a:effectLst/>
                <a:latin typeface="+mn-lt"/>
                <a:ea typeface="+mn-ea"/>
                <a:cs typeface="+mn-cs"/>
              </a:rPr>
              <a:t>lose the value previously stored</a:t>
            </a:r>
            <a:r>
              <a:rPr lang="en-US" sz="1200" b="0" i="0" kern="1200" dirty="0" smtClean="0">
                <a:solidFill>
                  <a:schemeClr val="tx1"/>
                </a:solidFill>
                <a:effectLst/>
                <a:latin typeface="+mn-lt"/>
                <a:ea typeface="+mn-ea"/>
                <a:cs typeface="+mn-cs"/>
              </a:rPr>
              <a:t> in variable2. Changing the order of the assignments will not help. You need a </a:t>
            </a:r>
            <a:r>
              <a:rPr lang="en-US" sz="1200" b="1" i="0" kern="1200" dirty="0" smtClean="0">
                <a:solidFill>
                  <a:schemeClr val="tx1"/>
                </a:solidFill>
                <a:effectLst/>
                <a:latin typeface="+mn-lt"/>
                <a:ea typeface="+mn-ea"/>
                <a:cs typeface="+mn-cs"/>
              </a:rPr>
              <a:t>third variable that serves as an auxiliary storage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This is how you can do it:</a:t>
            </a:r>
          </a:p>
          <a:p>
            <a:r>
              <a:rPr lang="en-US" dirty="0" smtClean="0"/>
              <a:t>variable1 = 1 variable2 = 2 auxiliary = variable1 </a:t>
            </a:r>
            <a:r>
              <a:rPr lang="en-US" dirty="0" err="1" smtClean="0"/>
              <a:t>variable1</a:t>
            </a:r>
            <a:r>
              <a:rPr lang="en-US" dirty="0" smtClean="0"/>
              <a:t> = variable2 </a:t>
            </a:r>
            <a:r>
              <a:rPr lang="en-US" dirty="0" err="1" smtClean="0"/>
              <a:t>variable2</a:t>
            </a:r>
            <a:r>
              <a:rPr lang="en-US" dirty="0" smtClean="0"/>
              <a:t> = auxiliary</a:t>
            </a:r>
            <a:br>
              <a:rPr lang="en-US" dirty="0" smtClean="0"/>
            </a:br>
            <a:r>
              <a:rPr lang="en-US" sz="1200" b="0" i="0" kern="1200" dirty="0" smtClean="0">
                <a:solidFill>
                  <a:schemeClr val="tx1"/>
                </a:solidFill>
                <a:effectLst/>
                <a:latin typeface="+mn-lt"/>
                <a:ea typeface="+mn-ea"/>
                <a:cs typeface="+mn-cs"/>
              </a:rPr>
              <a:t>Python offers a more convenient way of doing the swap - take a look:</a:t>
            </a:r>
          </a:p>
          <a:p>
            <a:r>
              <a:rPr lang="en-US" dirty="0" smtClean="0"/>
              <a:t>variable1 = 1 variable2 = 2 variable1, variable2 = variable2, variable1</a:t>
            </a:r>
            <a:br>
              <a:rPr lang="en-US" dirty="0" smtClean="0"/>
            </a:br>
            <a:r>
              <a:rPr lang="en-US" sz="1200" b="0" i="0" kern="1200" dirty="0" smtClean="0">
                <a:solidFill>
                  <a:schemeClr val="tx1"/>
                </a:solidFill>
                <a:effectLst/>
                <a:latin typeface="+mn-lt"/>
                <a:ea typeface="+mn-ea"/>
                <a:cs typeface="+mn-cs"/>
              </a:rPr>
              <a:t>Clear, effective and elegant - isn't it?</a:t>
            </a:r>
          </a:p>
          <a:p>
            <a:r>
              <a:rPr lang="en-US" dirty="0" smtClean="0"/>
              <a:t/>
            </a:r>
            <a:br>
              <a:rPr lang="en-US" dirty="0" smtClean="0"/>
            </a:br>
            <a:r>
              <a:rPr lang="en-US" sz="1200" b="0" i="0" kern="1200" dirty="0" smtClean="0">
                <a:solidFill>
                  <a:schemeClr val="tx1"/>
                </a:solidFill>
                <a:effectLst/>
                <a:latin typeface="+mn-lt"/>
                <a:ea typeface="+mn-ea"/>
                <a:cs typeface="+mn-cs"/>
              </a:rPr>
              <a:t>variable1 = 1 </a:t>
            </a:r>
          </a:p>
          <a:p>
            <a:r>
              <a:rPr lang="en-US" sz="1200" b="0" i="0" kern="1200" dirty="0" smtClean="0">
                <a:solidFill>
                  <a:schemeClr val="tx1"/>
                </a:solidFill>
                <a:effectLst/>
                <a:latin typeface="+mn-lt"/>
                <a:ea typeface="+mn-ea"/>
                <a:cs typeface="+mn-cs"/>
              </a:rPr>
              <a:t>variable2 = 2 </a:t>
            </a:r>
          </a:p>
          <a:p>
            <a:r>
              <a:rPr lang="en-US" sz="1200" b="0" i="0" kern="1200" dirty="0" smtClean="0">
                <a:solidFill>
                  <a:schemeClr val="tx1"/>
                </a:solidFill>
                <a:effectLst/>
                <a:latin typeface="+mn-lt"/>
                <a:ea typeface="+mn-ea"/>
                <a:cs typeface="+mn-cs"/>
              </a:rPr>
              <a:t>variable1, variable2 = variable2, variable1</a:t>
            </a:r>
          </a:p>
          <a:p>
            <a:endParaRPr lang="en-US" sz="1200" b="0" i="0" kern="1200" dirty="0" smtClean="0">
              <a:solidFill>
                <a:schemeClr val="tx1"/>
              </a:solidFill>
              <a:effectLst/>
              <a:latin typeface="+mn-lt"/>
              <a:ea typeface="+mn-ea"/>
              <a:cs typeface="+mn-cs"/>
            </a:endParaRPr>
          </a:p>
          <a:p>
            <a:r>
              <a:rPr lang="en-US" dirty="0" err="1" smtClean="0"/>
              <a:t>myList</a:t>
            </a:r>
            <a:r>
              <a:rPr lang="en-US" dirty="0" smtClean="0"/>
              <a:t> = [10, 1, 8, 3, 5]</a:t>
            </a:r>
          </a:p>
          <a:p>
            <a:endParaRPr lang="en-US" dirty="0" smtClean="0"/>
          </a:p>
          <a:p>
            <a:r>
              <a:rPr lang="en-US" dirty="0" err="1" smtClean="0"/>
              <a:t>myList</a:t>
            </a:r>
            <a:r>
              <a:rPr lang="en-US" dirty="0" smtClean="0"/>
              <a:t>[0], </a:t>
            </a:r>
            <a:r>
              <a:rPr lang="en-US" dirty="0" err="1" smtClean="0"/>
              <a:t>myList</a:t>
            </a:r>
            <a:r>
              <a:rPr lang="en-US" dirty="0" smtClean="0"/>
              <a:t>[4] = </a:t>
            </a:r>
            <a:r>
              <a:rPr lang="en-US" dirty="0" err="1" smtClean="0"/>
              <a:t>myList</a:t>
            </a:r>
            <a:r>
              <a:rPr lang="en-US" dirty="0" smtClean="0"/>
              <a:t>[4], </a:t>
            </a:r>
            <a:r>
              <a:rPr lang="en-US" dirty="0" err="1" smtClean="0"/>
              <a:t>myList</a:t>
            </a:r>
            <a:r>
              <a:rPr lang="en-US" dirty="0" smtClean="0"/>
              <a:t>[0]</a:t>
            </a:r>
          </a:p>
          <a:p>
            <a:r>
              <a:rPr lang="en-US" dirty="0" err="1" smtClean="0"/>
              <a:t>myList</a:t>
            </a:r>
            <a:r>
              <a:rPr lang="en-US" dirty="0" smtClean="0"/>
              <a:t>[1], </a:t>
            </a:r>
            <a:r>
              <a:rPr lang="en-US" dirty="0" err="1" smtClean="0"/>
              <a:t>myList</a:t>
            </a:r>
            <a:r>
              <a:rPr lang="en-US" dirty="0" smtClean="0"/>
              <a:t>[3] = </a:t>
            </a:r>
            <a:r>
              <a:rPr lang="en-US" dirty="0" err="1" smtClean="0"/>
              <a:t>myList</a:t>
            </a:r>
            <a:r>
              <a:rPr lang="en-US" dirty="0" smtClean="0"/>
              <a:t>[3], </a:t>
            </a:r>
            <a:r>
              <a:rPr lang="en-US" dirty="0" err="1" smtClean="0"/>
              <a:t>myList</a:t>
            </a:r>
            <a:r>
              <a:rPr lang="en-US" dirty="0" smtClean="0"/>
              <a:t>[1]</a:t>
            </a:r>
          </a:p>
          <a:p>
            <a:endParaRPr lang="en-US" dirty="0" smtClean="0"/>
          </a:p>
          <a:p>
            <a:r>
              <a:rPr lang="en-US" dirty="0" smtClean="0"/>
              <a:t>print(</a:t>
            </a:r>
            <a:r>
              <a:rPr lang="en-US" dirty="0" err="1" smtClean="0"/>
              <a:t>myList</a:t>
            </a:r>
            <a:r>
              <a:rPr lang="en-US" dirty="0" smtClean="0"/>
              <a:t>)</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83</a:t>
            </a:fld>
            <a:endParaRPr lang="en-US"/>
          </a:p>
        </p:txBody>
      </p:sp>
    </p:spTree>
    <p:extLst>
      <p:ext uri="{BB962C8B-B14F-4D97-AF65-F5344CB8AC3E}">
        <p14:creationId xmlns:p14="http://schemas.microsoft.com/office/powerpoint/2010/main" val="1442522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84</a:t>
            </a:fld>
            <a:endParaRPr lang="en-US"/>
          </a:p>
        </p:txBody>
      </p:sp>
    </p:spTree>
    <p:extLst>
      <p:ext uri="{BB962C8B-B14F-4D97-AF65-F5344CB8AC3E}">
        <p14:creationId xmlns:p14="http://schemas.microsoft.com/office/powerpoint/2010/main" val="28171992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Exercise 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snippet?</a:t>
            </a:r>
          </a:p>
          <a:p>
            <a:r>
              <a:rPr lang="en-US" dirty="0" err="1" smtClean="0"/>
              <a:t>lst</a:t>
            </a:r>
            <a:r>
              <a:rPr lang="en-US" dirty="0" smtClean="0"/>
              <a:t> = [1, 2, 3, 4, 5] </a:t>
            </a:r>
            <a:r>
              <a:rPr lang="en-US" dirty="0" err="1" smtClean="0"/>
              <a:t>lst.insert</a:t>
            </a:r>
            <a:r>
              <a:rPr lang="en-US" dirty="0" smtClean="0"/>
              <a:t>(1, 6) del </a:t>
            </a:r>
            <a:r>
              <a:rPr lang="en-US" dirty="0" err="1" smtClean="0"/>
              <a:t>lst</a:t>
            </a:r>
            <a:r>
              <a:rPr lang="en-US" dirty="0" smtClean="0"/>
              <a:t>[0] </a:t>
            </a:r>
            <a:r>
              <a:rPr lang="en-US" dirty="0" err="1" smtClean="0"/>
              <a:t>lst.append</a:t>
            </a:r>
            <a:r>
              <a:rPr lang="en-US" dirty="0" smtClean="0"/>
              <a:t>(1) print(</a:t>
            </a:r>
            <a:r>
              <a:rPr lang="en-US" dirty="0" err="1" smtClean="0"/>
              <a:t>lst</a:t>
            </a:r>
            <a:r>
              <a:rPr lang="en-US" dirty="0" smtClean="0"/>
              <a:t>)</a:t>
            </a:r>
            <a:br>
              <a:rPr lang="en-US" dirty="0" smtClean="0"/>
            </a:br>
            <a:r>
              <a:rPr lang="en-US" sz="1200" b="0" i="0" kern="1200" dirty="0" smtClean="0">
                <a:solidFill>
                  <a:schemeClr val="tx1"/>
                </a:solidFill>
                <a:effectLst/>
                <a:latin typeface="+mn-lt"/>
                <a:ea typeface="+mn-ea"/>
                <a:cs typeface="+mn-cs"/>
              </a:rPr>
              <a:t>Check</a:t>
            </a:r>
          </a:p>
          <a:p>
            <a:r>
              <a:rPr lang="en-US" sz="1200" b="0" i="0" kern="1200" dirty="0" smtClean="0">
                <a:solidFill>
                  <a:schemeClr val="tx1"/>
                </a:solidFill>
                <a:effectLst/>
                <a:latin typeface="+mn-lt"/>
                <a:ea typeface="+mn-ea"/>
                <a:cs typeface="+mn-cs"/>
              </a:rPr>
              <a:t>[6, 2, 3, 4, 5, 1]</a:t>
            </a:r>
          </a:p>
          <a:p>
            <a:r>
              <a:rPr lang="en-US" sz="1200" b="1" i="0" kern="1200" dirty="0" smtClean="0">
                <a:solidFill>
                  <a:schemeClr val="tx1"/>
                </a:solidFill>
                <a:effectLst/>
                <a:latin typeface="+mn-lt"/>
                <a:ea typeface="+mn-ea"/>
                <a:cs typeface="+mn-cs"/>
              </a:rPr>
              <a:t>Exercise 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snippet?</a:t>
            </a:r>
          </a:p>
          <a:p>
            <a:r>
              <a:rPr lang="en-US" dirty="0" err="1" smtClean="0"/>
              <a:t>lst</a:t>
            </a:r>
            <a:r>
              <a:rPr lang="en-US" dirty="0" smtClean="0"/>
              <a:t> = [1, 2, 3, 4, 5] lst2 = [] add = 0 for number in </a:t>
            </a:r>
            <a:r>
              <a:rPr lang="en-US" dirty="0" err="1" smtClean="0"/>
              <a:t>lst</a:t>
            </a:r>
            <a:r>
              <a:rPr lang="en-US" dirty="0" smtClean="0"/>
              <a:t>: add += number lst2.append(add) print(lst2)</a:t>
            </a:r>
            <a:br>
              <a:rPr lang="en-US" dirty="0" smtClean="0"/>
            </a:br>
            <a:r>
              <a:rPr lang="en-US" sz="1200" b="0" i="0" kern="1200" dirty="0" smtClean="0">
                <a:solidFill>
                  <a:schemeClr val="tx1"/>
                </a:solidFill>
                <a:effectLst/>
                <a:latin typeface="+mn-lt"/>
                <a:ea typeface="+mn-ea"/>
                <a:cs typeface="+mn-cs"/>
              </a:rPr>
              <a:t>Check</a:t>
            </a:r>
          </a:p>
          <a:p>
            <a:r>
              <a:rPr lang="en-US" sz="1200" b="0" i="0" kern="1200" dirty="0" smtClean="0">
                <a:solidFill>
                  <a:schemeClr val="tx1"/>
                </a:solidFill>
                <a:effectLst/>
                <a:latin typeface="+mn-lt"/>
                <a:ea typeface="+mn-ea"/>
                <a:cs typeface="+mn-cs"/>
              </a:rPr>
              <a:t>[1, 3, 6, 10, 15]</a:t>
            </a:r>
          </a:p>
          <a:p>
            <a:r>
              <a:rPr lang="en-US" sz="1200" b="1" i="0" kern="1200" dirty="0" smtClean="0">
                <a:solidFill>
                  <a:schemeClr val="tx1"/>
                </a:solidFill>
                <a:effectLst/>
                <a:latin typeface="+mn-lt"/>
                <a:ea typeface="+mn-ea"/>
                <a:cs typeface="+mn-cs"/>
              </a:rPr>
              <a:t>Exercise 3</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happens when you run the following snippet?</a:t>
            </a:r>
          </a:p>
          <a:p>
            <a:r>
              <a:rPr lang="en-US" dirty="0" err="1" smtClean="0"/>
              <a:t>lst</a:t>
            </a:r>
            <a:r>
              <a:rPr lang="en-US" dirty="0" smtClean="0"/>
              <a:t> = [] del </a:t>
            </a:r>
            <a:r>
              <a:rPr lang="en-US" dirty="0" err="1" smtClean="0"/>
              <a:t>lst</a:t>
            </a:r>
            <a:r>
              <a:rPr lang="en-US" dirty="0" smtClean="0"/>
              <a:t> print(</a:t>
            </a:r>
            <a:r>
              <a:rPr lang="en-US" dirty="0" err="1" smtClean="0"/>
              <a:t>lst</a:t>
            </a:r>
            <a:r>
              <a:rPr lang="en-US" dirty="0" smtClean="0"/>
              <a:t>)</a:t>
            </a:r>
            <a:br>
              <a:rPr lang="en-US" dirty="0" smtClean="0"/>
            </a:br>
            <a:r>
              <a:rPr lang="en-US" sz="1200" b="0" i="0" kern="1200" dirty="0" smtClean="0">
                <a:solidFill>
                  <a:schemeClr val="tx1"/>
                </a:solidFill>
                <a:effectLst/>
                <a:latin typeface="+mn-lt"/>
                <a:ea typeface="+mn-ea"/>
                <a:cs typeface="+mn-cs"/>
              </a:rPr>
              <a:t>Check</a:t>
            </a:r>
          </a:p>
          <a:p>
            <a:r>
              <a:rPr lang="en-US" sz="1200" b="0" i="0" kern="1200" dirty="0" err="1" smtClean="0">
                <a:solidFill>
                  <a:schemeClr val="tx1"/>
                </a:solidFill>
                <a:effectLst/>
                <a:latin typeface="+mn-lt"/>
                <a:ea typeface="+mn-ea"/>
                <a:cs typeface="+mn-cs"/>
              </a:rPr>
              <a:t>NameError</a:t>
            </a:r>
            <a:r>
              <a:rPr lang="en-US" sz="1200" b="0" i="0" kern="1200" dirty="0" smtClean="0">
                <a:solidFill>
                  <a:schemeClr val="tx1"/>
                </a:solidFill>
                <a:effectLst/>
                <a:latin typeface="+mn-lt"/>
                <a:ea typeface="+mn-ea"/>
                <a:cs typeface="+mn-cs"/>
              </a:rPr>
              <a:t>: name '</a:t>
            </a:r>
            <a:r>
              <a:rPr lang="en-US" sz="1200" b="0" i="0" kern="1200" dirty="0" err="1" smtClean="0">
                <a:solidFill>
                  <a:schemeClr val="tx1"/>
                </a:solidFill>
                <a:effectLst/>
                <a:latin typeface="+mn-lt"/>
                <a:ea typeface="+mn-ea"/>
                <a:cs typeface="+mn-cs"/>
              </a:rPr>
              <a:t>lst</a:t>
            </a:r>
            <a:r>
              <a:rPr lang="en-US" sz="1200" b="0" i="0" kern="1200" dirty="0" smtClean="0">
                <a:solidFill>
                  <a:schemeClr val="tx1"/>
                </a:solidFill>
                <a:effectLst/>
                <a:latin typeface="+mn-lt"/>
                <a:ea typeface="+mn-ea"/>
                <a:cs typeface="+mn-cs"/>
              </a:rPr>
              <a:t>' is not defined</a:t>
            </a:r>
          </a:p>
          <a:p>
            <a:r>
              <a:rPr lang="en-US" sz="1200" b="1" i="0" kern="1200" dirty="0" smtClean="0">
                <a:solidFill>
                  <a:schemeClr val="tx1"/>
                </a:solidFill>
                <a:effectLst/>
                <a:latin typeface="+mn-lt"/>
                <a:ea typeface="+mn-ea"/>
                <a:cs typeface="+mn-cs"/>
              </a:rPr>
              <a:t>Exercise 4</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snippet?</a:t>
            </a:r>
          </a:p>
          <a:p>
            <a:r>
              <a:rPr lang="en-US" dirty="0" err="1" smtClean="0"/>
              <a:t>lst</a:t>
            </a:r>
            <a:r>
              <a:rPr lang="en-US" dirty="0" smtClean="0"/>
              <a:t> = [1, [2, 3], 4] print(</a:t>
            </a:r>
            <a:r>
              <a:rPr lang="en-US" dirty="0" err="1" smtClean="0"/>
              <a:t>lst</a:t>
            </a:r>
            <a:r>
              <a:rPr lang="en-US" dirty="0" smtClean="0"/>
              <a:t>[1]) print(</a:t>
            </a:r>
            <a:r>
              <a:rPr lang="en-US" dirty="0" err="1" smtClean="0"/>
              <a:t>len</a:t>
            </a:r>
            <a:r>
              <a:rPr lang="en-US" dirty="0" smtClean="0"/>
              <a:t>(</a:t>
            </a:r>
            <a:r>
              <a:rPr lang="en-US" dirty="0" err="1" smtClean="0"/>
              <a:t>lst</a:t>
            </a:r>
            <a:r>
              <a:rPr lang="en-US" dirty="0" smtClean="0"/>
              <a:t>))</a:t>
            </a:r>
            <a:br>
              <a:rPr lang="en-US" dirty="0" smtClean="0"/>
            </a:br>
            <a:r>
              <a:rPr lang="en-US" sz="1200" b="0" i="0" kern="1200" dirty="0" smtClean="0">
                <a:solidFill>
                  <a:schemeClr val="tx1"/>
                </a:solidFill>
                <a:effectLst/>
                <a:latin typeface="+mn-lt"/>
                <a:ea typeface="+mn-ea"/>
                <a:cs typeface="+mn-cs"/>
              </a:rPr>
              <a:t>Check</a:t>
            </a:r>
          </a:p>
          <a:p>
            <a:r>
              <a:rPr lang="en-US" sz="1200" b="0" i="0" kern="1200" dirty="0" smtClean="0">
                <a:solidFill>
                  <a:schemeClr val="tx1"/>
                </a:solidFill>
                <a:effectLst/>
                <a:latin typeface="+mn-lt"/>
                <a:ea typeface="+mn-ea"/>
                <a:cs typeface="+mn-cs"/>
              </a:rPr>
              <a:t>[2, 3] 3</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88</a:t>
            </a:fld>
            <a:endParaRPr lang="en-US"/>
          </a:p>
        </p:txBody>
      </p:sp>
    </p:spTree>
    <p:extLst>
      <p:ext uri="{BB962C8B-B14F-4D97-AF65-F5344CB8AC3E}">
        <p14:creationId xmlns:p14="http://schemas.microsoft.com/office/powerpoint/2010/main" val="35318679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Sorting a list</a:t>
            </a:r>
          </a:p>
          <a:p>
            <a:r>
              <a:rPr lang="en-US" sz="1200" b="0" i="0" kern="1200" dirty="0" smtClean="0">
                <a:solidFill>
                  <a:schemeClr val="tx1"/>
                </a:solidFill>
                <a:effectLst/>
                <a:latin typeface="+mn-lt"/>
                <a:ea typeface="+mn-ea"/>
                <a:cs typeface="+mn-cs"/>
              </a:rPr>
              <a:t>How many passes do we need to sort the entire list?</a:t>
            </a:r>
          </a:p>
          <a:p>
            <a:r>
              <a:rPr lang="en-US" sz="1200" b="0" i="0" kern="1200" dirty="0" smtClean="0">
                <a:solidFill>
                  <a:schemeClr val="tx1"/>
                </a:solidFill>
                <a:effectLst/>
                <a:latin typeface="+mn-lt"/>
                <a:ea typeface="+mn-ea"/>
                <a:cs typeface="+mn-cs"/>
              </a:rPr>
              <a:t>We solve this issue in the following way: </a:t>
            </a:r>
            <a:r>
              <a:rPr lang="en-US" sz="1200" b="1" i="0" kern="1200" dirty="0" smtClean="0">
                <a:solidFill>
                  <a:schemeClr val="tx1"/>
                </a:solidFill>
                <a:effectLst/>
                <a:latin typeface="+mn-lt"/>
                <a:ea typeface="+mn-ea"/>
                <a:cs typeface="+mn-cs"/>
              </a:rPr>
              <a:t>we introduce another variable</a:t>
            </a:r>
            <a:r>
              <a:rPr lang="en-US" sz="1200" b="0" i="0" kern="1200" dirty="0" smtClean="0">
                <a:solidFill>
                  <a:schemeClr val="tx1"/>
                </a:solidFill>
                <a:effectLst/>
                <a:latin typeface="+mn-lt"/>
                <a:ea typeface="+mn-ea"/>
                <a:cs typeface="+mn-cs"/>
              </a:rPr>
              <a:t>; its task is to observe if any swap has been done during the pass or not; if there is no swap, then the list is already sorted, and nothing more has to be done. We create a variable named swapped, and we assign a value of False to it, to indicate that there are no swaps. Otherwise, it will be assigned True.</a:t>
            </a:r>
          </a:p>
          <a:p>
            <a:endParaRPr lang="en-US" dirty="0" smtClean="0"/>
          </a:p>
          <a:p>
            <a:r>
              <a:rPr lang="en-US" dirty="0" smtClean="0"/>
              <a:t>for </a:t>
            </a:r>
            <a:r>
              <a:rPr lang="en-US" dirty="0" err="1" smtClean="0"/>
              <a:t>i</a:t>
            </a:r>
            <a:r>
              <a:rPr lang="en-US" dirty="0" smtClean="0"/>
              <a:t> in range(</a:t>
            </a:r>
            <a:r>
              <a:rPr lang="en-US" dirty="0" err="1" smtClean="0"/>
              <a:t>len</a:t>
            </a:r>
            <a:r>
              <a:rPr lang="en-US" dirty="0" smtClean="0"/>
              <a:t>(</a:t>
            </a:r>
            <a:r>
              <a:rPr lang="en-US" dirty="0" err="1" smtClean="0"/>
              <a:t>myList</a:t>
            </a:r>
            <a:r>
              <a:rPr lang="en-US" dirty="0" smtClean="0"/>
              <a:t>) - 1): # we need (5 - 1) comparisons</a:t>
            </a:r>
          </a:p>
          <a:p>
            <a:r>
              <a:rPr lang="en-US" dirty="0" smtClean="0"/>
              <a:t>    if </a:t>
            </a:r>
            <a:r>
              <a:rPr lang="en-US" dirty="0" err="1" smtClean="0"/>
              <a:t>myList</a:t>
            </a:r>
            <a:r>
              <a:rPr lang="en-US" dirty="0" smtClean="0"/>
              <a:t>[</a:t>
            </a:r>
            <a:r>
              <a:rPr lang="en-US" dirty="0" err="1" smtClean="0"/>
              <a:t>i</a:t>
            </a:r>
            <a:r>
              <a:rPr lang="en-US" dirty="0" smtClean="0"/>
              <a:t>] &gt; </a:t>
            </a:r>
            <a:r>
              <a:rPr lang="en-US" dirty="0" err="1" smtClean="0"/>
              <a:t>myList</a:t>
            </a:r>
            <a:r>
              <a:rPr lang="en-US" dirty="0" smtClean="0"/>
              <a:t>[</a:t>
            </a:r>
            <a:r>
              <a:rPr lang="en-US" dirty="0" err="1" smtClean="0"/>
              <a:t>i</a:t>
            </a:r>
            <a:r>
              <a:rPr lang="en-US" dirty="0" smtClean="0"/>
              <a:t> + 1]: # compare adjacent elements</a:t>
            </a:r>
          </a:p>
          <a:p>
            <a:r>
              <a:rPr lang="en-US" dirty="0" smtClean="0"/>
              <a:t>        </a:t>
            </a:r>
            <a:r>
              <a:rPr lang="en-US" dirty="0" err="1" smtClean="0"/>
              <a:t>myList</a:t>
            </a:r>
            <a:r>
              <a:rPr lang="en-US" dirty="0" smtClean="0"/>
              <a:t>[</a:t>
            </a:r>
            <a:r>
              <a:rPr lang="en-US" dirty="0" err="1" smtClean="0"/>
              <a:t>i</a:t>
            </a:r>
            <a:r>
              <a:rPr lang="en-US" dirty="0" smtClean="0"/>
              <a:t>], </a:t>
            </a:r>
            <a:r>
              <a:rPr lang="en-US" dirty="0" err="1" smtClean="0"/>
              <a:t>myList</a:t>
            </a:r>
            <a:r>
              <a:rPr lang="en-US" dirty="0" smtClean="0"/>
              <a:t>[</a:t>
            </a:r>
            <a:r>
              <a:rPr lang="en-US" dirty="0" err="1" smtClean="0"/>
              <a:t>i</a:t>
            </a:r>
            <a:r>
              <a:rPr lang="en-US" dirty="0" smtClean="0"/>
              <a:t> + 1] = </a:t>
            </a:r>
            <a:r>
              <a:rPr lang="en-US" dirty="0" err="1" smtClean="0"/>
              <a:t>myList</a:t>
            </a:r>
            <a:r>
              <a:rPr lang="en-US" dirty="0" smtClean="0"/>
              <a:t>[</a:t>
            </a:r>
            <a:r>
              <a:rPr lang="en-US" dirty="0" err="1" smtClean="0"/>
              <a:t>i</a:t>
            </a:r>
            <a:r>
              <a:rPr lang="en-US" dirty="0" smtClean="0"/>
              <a:t> + 1], </a:t>
            </a:r>
            <a:r>
              <a:rPr lang="en-US" dirty="0" err="1" smtClean="0"/>
              <a:t>myList</a:t>
            </a:r>
            <a:r>
              <a:rPr lang="en-US" dirty="0" smtClean="0"/>
              <a:t>[</a:t>
            </a:r>
            <a:r>
              <a:rPr lang="en-US" dirty="0" err="1" smtClean="0"/>
              <a:t>i</a:t>
            </a:r>
            <a:r>
              <a:rPr lang="en-US" dirty="0" smtClean="0"/>
              <a:t>] # if we end up here it means that we have to swap the elements</a:t>
            </a:r>
          </a:p>
          <a:p>
            <a:r>
              <a:rPr lang="en-US" dirty="0" smtClean="0"/>
              <a:t>print(</a:t>
            </a:r>
            <a:r>
              <a:rPr lang="en-US" dirty="0" err="1" smtClean="0"/>
              <a:t>myList</a:t>
            </a:r>
            <a:r>
              <a:rPr lang="en-US" dirty="0" smtClean="0"/>
              <a:t>)</a:t>
            </a:r>
          </a:p>
          <a:p>
            <a:r>
              <a:rPr lang="en-US" dirty="0" smtClean="0"/>
              <a:t/>
            </a:r>
            <a:br>
              <a:rPr lang="en-US" dirty="0" smtClean="0"/>
            </a:br>
            <a:endParaRPr lang="en-US" dirty="0" smtClean="0"/>
          </a:p>
          <a:p>
            <a:r>
              <a:rPr lang="en-US" dirty="0" err="1" smtClean="0"/>
              <a:t>myList</a:t>
            </a:r>
            <a:r>
              <a:rPr lang="en-US" dirty="0" smtClean="0"/>
              <a:t> = [8, 10, 6, 2, 4] # list to sort</a:t>
            </a:r>
          </a:p>
          <a:p>
            <a:r>
              <a:rPr lang="en-US" dirty="0" smtClean="0"/>
              <a:t>swapped = True # it's a little fake - we need it to enter the while loop</a:t>
            </a:r>
          </a:p>
          <a:p>
            <a:endParaRPr lang="en-US" dirty="0" smtClean="0"/>
          </a:p>
          <a:p>
            <a:r>
              <a:rPr lang="en-US" dirty="0" smtClean="0"/>
              <a:t>while swapped:</a:t>
            </a:r>
          </a:p>
          <a:p>
            <a:r>
              <a:rPr lang="en-US" dirty="0" smtClean="0"/>
              <a:t>    swapped = False # no swaps so far</a:t>
            </a:r>
          </a:p>
          <a:p>
            <a:r>
              <a:rPr lang="en-US" dirty="0" smtClean="0"/>
              <a:t>    for </a:t>
            </a:r>
            <a:r>
              <a:rPr lang="en-US" dirty="0" err="1" smtClean="0"/>
              <a:t>i</a:t>
            </a:r>
            <a:r>
              <a:rPr lang="en-US" dirty="0" smtClean="0"/>
              <a:t> in range(</a:t>
            </a:r>
            <a:r>
              <a:rPr lang="en-US" dirty="0" err="1" smtClean="0"/>
              <a:t>len</a:t>
            </a:r>
            <a:r>
              <a:rPr lang="en-US" dirty="0" smtClean="0"/>
              <a:t>(</a:t>
            </a:r>
            <a:r>
              <a:rPr lang="en-US" dirty="0" err="1" smtClean="0"/>
              <a:t>myList</a:t>
            </a:r>
            <a:r>
              <a:rPr lang="en-US" dirty="0" smtClean="0"/>
              <a:t>) - 1):</a:t>
            </a:r>
          </a:p>
          <a:p>
            <a:r>
              <a:rPr lang="en-US" dirty="0" smtClean="0"/>
              <a:t>        if </a:t>
            </a:r>
            <a:r>
              <a:rPr lang="en-US" dirty="0" err="1" smtClean="0"/>
              <a:t>myList</a:t>
            </a:r>
            <a:r>
              <a:rPr lang="en-US" dirty="0" smtClean="0"/>
              <a:t>[</a:t>
            </a:r>
            <a:r>
              <a:rPr lang="en-US" dirty="0" err="1" smtClean="0"/>
              <a:t>i</a:t>
            </a:r>
            <a:r>
              <a:rPr lang="en-US" dirty="0" smtClean="0"/>
              <a:t>] &gt; </a:t>
            </a:r>
            <a:r>
              <a:rPr lang="en-US" dirty="0" err="1" smtClean="0"/>
              <a:t>myList</a:t>
            </a:r>
            <a:r>
              <a:rPr lang="en-US" dirty="0" smtClean="0"/>
              <a:t>[</a:t>
            </a:r>
            <a:r>
              <a:rPr lang="en-US" dirty="0" err="1" smtClean="0"/>
              <a:t>i</a:t>
            </a:r>
            <a:r>
              <a:rPr lang="en-US" dirty="0" smtClean="0"/>
              <a:t> + 1]:</a:t>
            </a:r>
          </a:p>
          <a:p>
            <a:r>
              <a:rPr lang="en-US" dirty="0" smtClean="0"/>
              <a:t>            swapped = True # swap </a:t>
            </a:r>
            <a:r>
              <a:rPr lang="en-US" dirty="0" err="1" smtClean="0"/>
              <a:t>occured</a:t>
            </a:r>
            <a:r>
              <a:rPr lang="en-US" dirty="0" smtClean="0"/>
              <a:t>!</a:t>
            </a:r>
          </a:p>
          <a:p>
            <a:r>
              <a:rPr lang="en-US" dirty="0" smtClean="0"/>
              <a:t>            </a:t>
            </a:r>
            <a:r>
              <a:rPr lang="en-US" dirty="0" err="1" smtClean="0"/>
              <a:t>myList</a:t>
            </a:r>
            <a:r>
              <a:rPr lang="en-US" dirty="0" smtClean="0"/>
              <a:t>[</a:t>
            </a:r>
            <a:r>
              <a:rPr lang="en-US" dirty="0" err="1" smtClean="0"/>
              <a:t>i</a:t>
            </a:r>
            <a:r>
              <a:rPr lang="en-US" dirty="0" smtClean="0"/>
              <a:t>], </a:t>
            </a:r>
            <a:r>
              <a:rPr lang="en-US" dirty="0" err="1" smtClean="0"/>
              <a:t>myList</a:t>
            </a:r>
            <a:r>
              <a:rPr lang="en-US" dirty="0" smtClean="0"/>
              <a:t>[</a:t>
            </a:r>
            <a:r>
              <a:rPr lang="en-US" dirty="0" err="1" smtClean="0"/>
              <a:t>i</a:t>
            </a:r>
            <a:r>
              <a:rPr lang="en-US" dirty="0" smtClean="0"/>
              <a:t> + 1] = </a:t>
            </a:r>
            <a:r>
              <a:rPr lang="en-US" dirty="0" err="1" smtClean="0"/>
              <a:t>myList</a:t>
            </a:r>
            <a:r>
              <a:rPr lang="en-US" dirty="0" smtClean="0"/>
              <a:t>[</a:t>
            </a:r>
            <a:r>
              <a:rPr lang="en-US" dirty="0" err="1" smtClean="0"/>
              <a:t>i</a:t>
            </a:r>
            <a:r>
              <a:rPr lang="en-US" dirty="0" smtClean="0"/>
              <a:t> + 1], </a:t>
            </a:r>
            <a:r>
              <a:rPr lang="en-US" dirty="0" err="1" smtClean="0"/>
              <a:t>myList</a:t>
            </a:r>
            <a:r>
              <a:rPr lang="en-US" dirty="0" smtClean="0"/>
              <a:t>[</a:t>
            </a:r>
            <a:r>
              <a:rPr lang="en-US" dirty="0" err="1" smtClean="0"/>
              <a:t>i</a:t>
            </a:r>
            <a:r>
              <a:rPr lang="en-US" dirty="0" smtClean="0"/>
              <a:t>]</a:t>
            </a:r>
          </a:p>
          <a:p>
            <a:endParaRPr lang="en-US" dirty="0" smtClean="0"/>
          </a:p>
          <a:p>
            <a:r>
              <a:rPr lang="en-US" dirty="0" smtClean="0"/>
              <a:t>print(</a:t>
            </a:r>
            <a:r>
              <a:rPr lang="en-US" dirty="0" err="1" smtClean="0"/>
              <a:t>myList</a:t>
            </a:r>
            <a:r>
              <a:rPr lang="en-US" dirty="0" smtClean="0"/>
              <a:t>)</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90</a:t>
            </a:fld>
            <a:endParaRPr lang="en-US"/>
          </a:p>
        </p:txBody>
      </p:sp>
    </p:spTree>
    <p:extLst>
      <p:ext uri="{BB962C8B-B14F-4D97-AF65-F5344CB8AC3E}">
        <p14:creationId xmlns:p14="http://schemas.microsoft.com/office/powerpoint/2010/main" val="1487989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Conditions and conditional execution</a:t>
            </a:r>
          </a:p>
          <a:p>
            <a:r>
              <a:rPr lang="en-US" dirty="0" smtClean="0"/>
              <a:t/>
            </a:r>
            <a:br>
              <a:rPr lang="en-US" dirty="0" smtClean="0"/>
            </a:br>
            <a:r>
              <a:rPr lang="en-US" sz="1200" b="0" i="0" kern="1200" dirty="0" smtClean="0">
                <a:solidFill>
                  <a:schemeClr val="tx1"/>
                </a:solidFill>
                <a:effectLst/>
                <a:latin typeface="+mn-lt"/>
                <a:ea typeface="+mn-ea"/>
                <a:cs typeface="+mn-cs"/>
              </a:rPr>
              <a:t>You already know how to ask Python questions, but you still don't know how to make reasonable use of the answers. You have to have a mechanism which will allow you to do something </a:t>
            </a:r>
            <a:r>
              <a:rPr lang="en-US" sz="1200" b="1" i="0" kern="1200" dirty="0" smtClean="0">
                <a:solidFill>
                  <a:schemeClr val="tx1"/>
                </a:solidFill>
                <a:effectLst/>
                <a:latin typeface="+mn-lt"/>
                <a:ea typeface="+mn-ea"/>
                <a:cs typeface="+mn-cs"/>
              </a:rPr>
              <a:t>if a condition is met, and not do it if it isn't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It's just like in real life: you do certain things or you don't when a specific condition is met or not, e.g., you go for a walk if the weather is good, or stay home if it's wet and cold.</a:t>
            </a:r>
          </a:p>
          <a:p>
            <a:r>
              <a:rPr lang="en-US" sz="1200" b="0" i="0" kern="1200" dirty="0" smtClean="0">
                <a:solidFill>
                  <a:schemeClr val="tx1"/>
                </a:solidFill>
                <a:effectLst/>
                <a:latin typeface="+mn-lt"/>
                <a:ea typeface="+mn-ea"/>
                <a:cs typeface="+mn-cs"/>
              </a:rPr>
              <a:t>To make such decisions, Python offers a special instruction. Due to its nature and its application, it's called a </a:t>
            </a:r>
            <a:r>
              <a:rPr lang="en-US" sz="1200" b="1" i="0" kern="1200" dirty="0" smtClean="0">
                <a:solidFill>
                  <a:schemeClr val="tx1"/>
                </a:solidFill>
                <a:effectLst/>
                <a:latin typeface="+mn-lt"/>
                <a:ea typeface="+mn-ea"/>
                <a:cs typeface="+mn-cs"/>
              </a:rPr>
              <a:t>conditional instruction</a:t>
            </a:r>
            <a:r>
              <a:rPr lang="en-US" sz="1200" b="0" i="0" kern="1200" dirty="0" smtClean="0">
                <a:solidFill>
                  <a:schemeClr val="tx1"/>
                </a:solidFill>
                <a:effectLst/>
                <a:latin typeface="+mn-lt"/>
                <a:ea typeface="+mn-ea"/>
                <a:cs typeface="+mn-cs"/>
              </a:rPr>
              <a:t> (or conditional statement).</a:t>
            </a:r>
          </a:p>
          <a:p>
            <a:r>
              <a:rPr lang="en-US" sz="1200" b="0" i="0" kern="1200" dirty="0" smtClean="0">
                <a:solidFill>
                  <a:schemeClr val="tx1"/>
                </a:solidFill>
                <a:effectLst/>
                <a:latin typeface="+mn-lt"/>
                <a:ea typeface="+mn-ea"/>
                <a:cs typeface="+mn-cs"/>
              </a:rPr>
              <a:t>There are several variants of it. We'll start with the simplest, increasing the difficulty slowly.</a:t>
            </a:r>
          </a:p>
          <a:p>
            <a:r>
              <a:rPr lang="en-US" sz="1200" b="0" i="0" kern="1200" dirty="0" smtClean="0">
                <a:solidFill>
                  <a:schemeClr val="tx1"/>
                </a:solidFill>
                <a:effectLst/>
                <a:latin typeface="+mn-lt"/>
                <a:ea typeface="+mn-ea"/>
                <a:cs typeface="+mn-cs"/>
              </a:rPr>
              <a:t>The first form of a conditional statement, which you can see below is written very informally but figuratively:</a:t>
            </a:r>
          </a:p>
          <a:p>
            <a:r>
              <a:rPr lang="en-US" dirty="0" smtClean="0"/>
              <a:t>if </a:t>
            </a:r>
            <a:r>
              <a:rPr lang="en-US" dirty="0" err="1" smtClean="0"/>
              <a:t>true_or_not</a:t>
            </a:r>
            <a:r>
              <a:rPr lang="en-US" dirty="0" smtClean="0"/>
              <a:t>: </a:t>
            </a:r>
            <a:r>
              <a:rPr lang="en-US" dirty="0" err="1" smtClean="0"/>
              <a:t>do_this_if_true</a:t>
            </a:r>
            <a:r>
              <a:rPr lang="en-US" dirty="0" smtClean="0"/>
              <a:t/>
            </a:r>
            <a:br>
              <a:rPr lang="en-US" dirty="0" smtClean="0"/>
            </a:br>
            <a:r>
              <a:rPr lang="en-US" sz="1200" b="0" i="0" kern="1200" dirty="0" smtClean="0">
                <a:solidFill>
                  <a:schemeClr val="tx1"/>
                </a:solidFill>
                <a:effectLst/>
                <a:latin typeface="+mn-lt"/>
                <a:ea typeface="+mn-ea"/>
                <a:cs typeface="+mn-cs"/>
              </a:rPr>
              <a:t>This conditional statement consists of the following, strictly necessary, elements in this and this order only:</a:t>
            </a:r>
          </a:p>
          <a:p>
            <a:r>
              <a:rPr lang="en-US" sz="1200" b="0" i="0" kern="1200" dirty="0" smtClean="0">
                <a:solidFill>
                  <a:schemeClr val="tx1"/>
                </a:solidFill>
                <a:effectLst/>
                <a:latin typeface="+mn-lt"/>
                <a:ea typeface="+mn-ea"/>
                <a:cs typeface="+mn-cs"/>
              </a:rPr>
              <a:t>the if keyword;</a:t>
            </a:r>
          </a:p>
          <a:p>
            <a:r>
              <a:rPr lang="en-US" sz="1200" b="0" i="0" kern="1200" dirty="0" smtClean="0">
                <a:solidFill>
                  <a:schemeClr val="tx1"/>
                </a:solidFill>
                <a:effectLst/>
                <a:latin typeface="+mn-lt"/>
                <a:ea typeface="+mn-ea"/>
                <a:cs typeface="+mn-cs"/>
              </a:rPr>
              <a:t>one or more white spaces;</a:t>
            </a:r>
          </a:p>
          <a:p>
            <a:r>
              <a:rPr lang="en-US" sz="1200" b="0" i="0" kern="1200" dirty="0" smtClean="0">
                <a:solidFill>
                  <a:schemeClr val="tx1"/>
                </a:solidFill>
                <a:effectLst/>
                <a:latin typeface="+mn-lt"/>
                <a:ea typeface="+mn-ea"/>
                <a:cs typeface="+mn-cs"/>
              </a:rPr>
              <a:t>an expression (a question or an answer) whose value will be interpreted solely in terms of True (when its value is non-zero) and False (when it is equal to zero);</a:t>
            </a: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colon</a:t>
            </a:r>
            <a:r>
              <a:rPr lang="en-US" sz="1200" b="0" i="0" kern="1200" dirty="0" smtClean="0">
                <a:solidFill>
                  <a:schemeClr val="tx1"/>
                </a:solidFill>
                <a:effectLst/>
                <a:latin typeface="+mn-lt"/>
                <a:ea typeface="+mn-ea"/>
                <a:cs typeface="+mn-cs"/>
              </a:rPr>
              <a:t> followed by a newline;</a:t>
            </a:r>
          </a:p>
          <a:p>
            <a:r>
              <a:rPr lang="en-US" sz="1200" b="0" i="0" kern="1200" dirty="0" smtClean="0">
                <a:solidFill>
                  <a:schemeClr val="tx1"/>
                </a:solidFill>
                <a:effectLst/>
                <a:latin typeface="+mn-lt"/>
                <a:ea typeface="+mn-ea"/>
                <a:cs typeface="+mn-cs"/>
              </a:rPr>
              <a:t>an </a:t>
            </a:r>
            <a:r>
              <a:rPr lang="en-US" sz="1200" b="1" i="0" kern="1200" dirty="0" smtClean="0">
                <a:solidFill>
                  <a:schemeClr val="tx1"/>
                </a:solidFill>
                <a:effectLst/>
                <a:latin typeface="+mn-lt"/>
                <a:ea typeface="+mn-ea"/>
                <a:cs typeface="+mn-cs"/>
              </a:rPr>
              <a:t>indented</a:t>
            </a:r>
            <a:r>
              <a:rPr lang="en-US" sz="1200" b="0" i="0" kern="1200" dirty="0" smtClean="0">
                <a:solidFill>
                  <a:schemeClr val="tx1"/>
                </a:solidFill>
                <a:effectLst/>
                <a:latin typeface="+mn-lt"/>
                <a:ea typeface="+mn-ea"/>
                <a:cs typeface="+mn-cs"/>
              </a:rPr>
              <a:t> instruction or set of instructions (at least one instruction is absolutely required); the </a:t>
            </a:r>
            <a:r>
              <a:rPr lang="en-US" sz="1200" b="1" i="0" kern="1200" dirty="0" smtClean="0">
                <a:solidFill>
                  <a:schemeClr val="tx1"/>
                </a:solidFill>
                <a:effectLst/>
                <a:latin typeface="+mn-lt"/>
                <a:ea typeface="+mn-ea"/>
                <a:cs typeface="+mn-cs"/>
              </a:rPr>
              <a:t>indentation</a:t>
            </a:r>
            <a:r>
              <a:rPr lang="en-US" sz="1200" b="0" i="0" kern="1200" dirty="0" smtClean="0">
                <a:solidFill>
                  <a:schemeClr val="tx1"/>
                </a:solidFill>
                <a:effectLst/>
                <a:latin typeface="+mn-lt"/>
                <a:ea typeface="+mn-ea"/>
                <a:cs typeface="+mn-cs"/>
              </a:rPr>
              <a:t> may be achieved in two ways - by inserting a particular number of spaces (the recommendation is to use </a:t>
            </a:r>
            <a:r>
              <a:rPr lang="en-US" sz="1200" b="1" i="0" kern="1200" dirty="0" smtClean="0">
                <a:solidFill>
                  <a:schemeClr val="tx1"/>
                </a:solidFill>
                <a:effectLst/>
                <a:latin typeface="+mn-lt"/>
                <a:ea typeface="+mn-ea"/>
                <a:cs typeface="+mn-cs"/>
              </a:rPr>
              <a:t>four spaces of indentation</a:t>
            </a:r>
            <a:r>
              <a:rPr lang="en-US" sz="1200" b="0" i="0" kern="1200" dirty="0" smtClean="0">
                <a:solidFill>
                  <a:schemeClr val="tx1"/>
                </a:solidFill>
                <a:effectLst/>
                <a:latin typeface="+mn-lt"/>
                <a:ea typeface="+mn-ea"/>
                <a:cs typeface="+mn-cs"/>
              </a:rPr>
              <a:t>), or by using the </a:t>
            </a:r>
            <a:r>
              <a:rPr lang="en-US" sz="1200" b="0" i="1" kern="1200" dirty="0" smtClean="0">
                <a:solidFill>
                  <a:schemeClr val="tx1"/>
                </a:solidFill>
                <a:effectLst/>
                <a:latin typeface="+mn-lt"/>
                <a:ea typeface="+mn-ea"/>
                <a:cs typeface="+mn-cs"/>
              </a:rPr>
              <a:t>tab</a:t>
            </a:r>
            <a:r>
              <a:rPr lang="en-US" sz="1200" b="0" i="0" kern="1200" dirty="0" smtClean="0">
                <a:solidFill>
                  <a:schemeClr val="tx1"/>
                </a:solidFill>
                <a:effectLst/>
                <a:latin typeface="+mn-lt"/>
                <a:ea typeface="+mn-ea"/>
                <a:cs typeface="+mn-cs"/>
              </a:rPr>
              <a:t> character;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note: </a:t>
            </a:r>
          </a:p>
          <a:p>
            <a:r>
              <a:rPr lang="en-US" sz="1200" b="0" i="0" kern="1200" dirty="0" smtClean="0">
                <a:solidFill>
                  <a:schemeClr val="tx1"/>
                </a:solidFill>
                <a:effectLst/>
                <a:latin typeface="+mn-lt"/>
                <a:ea typeface="+mn-ea"/>
                <a:cs typeface="+mn-cs"/>
              </a:rPr>
              <a:t>if there is more than one instruction in the indented part, the indentation should be the same in all lines; even though it may look the same if you use tabs mixed with spaces, it's important to make all indentations </a:t>
            </a:r>
            <a:r>
              <a:rPr lang="en-US" sz="1200" b="1" i="0" kern="1200" dirty="0" smtClean="0">
                <a:solidFill>
                  <a:schemeClr val="tx1"/>
                </a:solidFill>
                <a:effectLst/>
                <a:latin typeface="+mn-lt"/>
                <a:ea typeface="+mn-ea"/>
                <a:cs typeface="+mn-cs"/>
              </a:rPr>
              <a:t>exactly the same</a:t>
            </a:r>
            <a:r>
              <a:rPr lang="en-US" sz="1200" b="0" i="0" kern="1200" dirty="0" smtClean="0">
                <a:solidFill>
                  <a:schemeClr val="tx1"/>
                </a:solidFill>
                <a:effectLst/>
                <a:latin typeface="+mn-lt"/>
                <a:ea typeface="+mn-ea"/>
                <a:cs typeface="+mn-cs"/>
              </a:rPr>
              <a:t> - Python 3 </a:t>
            </a:r>
            <a:r>
              <a:rPr lang="en-US" sz="1200" b="1" i="0" kern="1200" dirty="0" smtClean="0">
                <a:solidFill>
                  <a:schemeClr val="tx1"/>
                </a:solidFill>
                <a:effectLst/>
                <a:latin typeface="+mn-lt"/>
                <a:ea typeface="+mn-ea"/>
                <a:cs typeface="+mn-cs"/>
              </a:rPr>
              <a:t>does not allow mixing spaces and tabs</a:t>
            </a:r>
            <a:r>
              <a:rPr lang="en-US" sz="1200" b="0" i="0" kern="1200" dirty="0" smtClean="0">
                <a:solidFill>
                  <a:schemeClr val="tx1"/>
                </a:solidFill>
                <a:effectLst/>
                <a:latin typeface="+mn-lt"/>
                <a:ea typeface="+mn-ea"/>
                <a:cs typeface="+mn-cs"/>
              </a:rPr>
              <a:t> for indentation.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10</a:t>
            </a:fld>
            <a:endParaRPr lang="en-US"/>
          </a:p>
        </p:txBody>
      </p:sp>
    </p:spTree>
    <p:extLst>
      <p:ext uri="{BB962C8B-B14F-4D97-AF65-F5344CB8AC3E}">
        <p14:creationId xmlns:p14="http://schemas.microsoft.com/office/powerpoint/2010/main" val="271693553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editor you can see a complete program, enriched by a conversation with the user, and allowing the user to enter and to print elements from the list: </a:t>
            </a:r>
            <a:r>
              <a:rPr lang="en-US" sz="1200" b="1" i="0" kern="1200" dirty="0" smtClean="0">
                <a:solidFill>
                  <a:schemeClr val="tx1"/>
                </a:solidFill>
                <a:effectLst/>
                <a:latin typeface="+mn-lt"/>
                <a:ea typeface="+mn-ea"/>
                <a:cs typeface="+mn-cs"/>
              </a:rPr>
              <a:t>The bubble sort - final interactive version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Python, however, has its own sorting mechanisms. No one needs to write their own sorts, as there is a sufficient number of </a:t>
            </a:r>
            <a:r>
              <a:rPr lang="en-US" sz="1200" b="1" i="0" kern="1200" dirty="0" smtClean="0">
                <a:solidFill>
                  <a:schemeClr val="tx1"/>
                </a:solidFill>
                <a:effectLst/>
                <a:latin typeface="+mn-lt"/>
                <a:ea typeface="+mn-ea"/>
                <a:cs typeface="+mn-cs"/>
              </a:rPr>
              <a:t>ready-to-use tools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We explained this sorting system to you because it's important to learn how to process a list's contents, and to show you how real sorting may work.</a:t>
            </a:r>
          </a:p>
          <a:p>
            <a:r>
              <a:rPr lang="en-US" sz="1200" b="0" i="0" kern="1200" dirty="0" smtClean="0">
                <a:solidFill>
                  <a:schemeClr val="tx1"/>
                </a:solidFill>
                <a:effectLst/>
                <a:latin typeface="+mn-lt"/>
                <a:ea typeface="+mn-ea"/>
                <a:cs typeface="+mn-cs"/>
              </a:rPr>
              <a:t>If you want Python to sort your list, you can do it like this:</a:t>
            </a:r>
          </a:p>
          <a:p>
            <a:r>
              <a:rPr lang="en-US" dirty="0" err="1" smtClean="0"/>
              <a:t>myList</a:t>
            </a:r>
            <a:r>
              <a:rPr lang="en-US" dirty="0" smtClean="0"/>
              <a:t> = [8, 10, 6, 2, 4] </a:t>
            </a:r>
            <a:r>
              <a:rPr lang="en-US" dirty="0" err="1" smtClean="0"/>
              <a:t>myList.sort</a:t>
            </a:r>
            <a:r>
              <a:rPr lang="en-US" dirty="0" smtClean="0"/>
              <a:t>() print(</a:t>
            </a:r>
            <a:r>
              <a:rPr lang="en-US" dirty="0" err="1" smtClean="0"/>
              <a:t>myList</a:t>
            </a:r>
            <a:r>
              <a:rPr lang="en-US" dirty="0" smtClean="0"/>
              <a:t>)</a:t>
            </a:r>
            <a:br>
              <a:rPr lang="en-US" dirty="0" smtClean="0"/>
            </a:br>
            <a:r>
              <a:rPr lang="en-US" sz="1200" b="0" i="0" kern="1200" dirty="0" smtClean="0">
                <a:solidFill>
                  <a:schemeClr val="tx1"/>
                </a:solidFill>
                <a:effectLst/>
                <a:latin typeface="+mn-lt"/>
                <a:ea typeface="+mn-ea"/>
                <a:cs typeface="+mn-cs"/>
              </a:rPr>
              <a:t>It is as simple as that.</a:t>
            </a:r>
          </a:p>
          <a:p>
            <a:r>
              <a:rPr lang="en-US" sz="1200" b="0" i="0" kern="1200" dirty="0" smtClean="0">
                <a:solidFill>
                  <a:schemeClr val="tx1"/>
                </a:solidFill>
                <a:effectLst/>
                <a:latin typeface="+mn-lt"/>
                <a:ea typeface="+mn-ea"/>
                <a:cs typeface="+mn-cs"/>
              </a:rPr>
              <a:t>The snippet's output is as follows:</a:t>
            </a:r>
          </a:p>
          <a:p>
            <a:r>
              <a:rPr lang="en-US" dirty="0" smtClean="0"/>
              <a:t>[2, 4, 6, 8, 10]</a:t>
            </a:r>
            <a:br>
              <a:rPr lang="en-US" dirty="0" smtClean="0"/>
            </a:br>
            <a:r>
              <a:rPr lang="en-US" sz="1200" b="0" i="0" kern="1200" dirty="0" smtClean="0">
                <a:solidFill>
                  <a:schemeClr val="tx1"/>
                </a:solidFill>
                <a:effectLst/>
                <a:latin typeface="+mn-lt"/>
                <a:ea typeface="+mn-ea"/>
                <a:cs typeface="+mn-cs"/>
              </a:rPr>
              <a:t>As you can see, all the lists have a method named sort(), which sorts them as fast as possible. You've already learned about some of the list methods before, and you're going to learn more about others very soon.</a:t>
            </a:r>
          </a:p>
          <a:p>
            <a:endParaRPr lang="en-US" dirty="0" smtClean="0"/>
          </a:p>
          <a:p>
            <a:r>
              <a:rPr lang="en-US" dirty="0" err="1" smtClean="0"/>
              <a:t>myList</a:t>
            </a:r>
            <a:r>
              <a:rPr lang="en-US" dirty="0" smtClean="0"/>
              <a:t> = [8, 10, 6, 2, 4] # list to sort</a:t>
            </a:r>
          </a:p>
          <a:p>
            <a:endParaRPr lang="en-US" dirty="0" smtClean="0"/>
          </a:p>
          <a:p>
            <a:r>
              <a:rPr lang="en-US" dirty="0" err="1" smtClean="0"/>
              <a:t>myList</a:t>
            </a:r>
            <a:r>
              <a:rPr lang="en-US" dirty="0" smtClean="0"/>
              <a:t> = []</a:t>
            </a:r>
          </a:p>
          <a:p>
            <a:r>
              <a:rPr lang="en-US" dirty="0" smtClean="0"/>
              <a:t>swapped = True</a:t>
            </a:r>
          </a:p>
          <a:p>
            <a:r>
              <a:rPr lang="en-US" dirty="0" err="1" smtClean="0"/>
              <a:t>num</a:t>
            </a:r>
            <a:r>
              <a:rPr lang="en-US" dirty="0" smtClean="0"/>
              <a:t> = </a:t>
            </a:r>
            <a:r>
              <a:rPr lang="en-US" dirty="0" err="1" smtClean="0"/>
              <a:t>int</a:t>
            </a:r>
            <a:r>
              <a:rPr lang="en-US" dirty="0" smtClean="0"/>
              <a:t>(input("How many elements do you want to sort: "))</a:t>
            </a:r>
          </a:p>
          <a:p>
            <a:endParaRPr lang="en-US" dirty="0" smtClean="0"/>
          </a:p>
          <a:p>
            <a:r>
              <a:rPr lang="en-US" dirty="0" smtClean="0"/>
              <a:t>for </a:t>
            </a:r>
            <a:r>
              <a:rPr lang="en-US" dirty="0" err="1" smtClean="0"/>
              <a:t>i</a:t>
            </a:r>
            <a:r>
              <a:rPr lang="en-US" dirty="0" smtClean="0"/>
              <a:t> in range(</a:t>
            </a:r>
            <a:r>
              <a:rPr lang="en-US" dirty="0" err="1" smtClean="0"/>
              <a:t>num</a:t>
            </a:r>
            <a:r>
              <a:rPr lang="en-US" dirty="0" smtClean="0"/>
              <a:t>):</a:t>
            </a:r>
          </a:p>
          <a:p>
            <a:r>
              <a:rPr lang="en-US" dirty="0" smtClean="0"/>
              <a:t>    </a:t>
            </a:r>
            <a:r>
              <a:rPr lang="en-US" dirty="0" err="1" smtClean="0"/>
              <a:t>val</a:t>
            </a:r>
            <a:r>
              <a:rPr lang="en-US" dirty="0" smtClean="0"/>
              <a:t> = float(input("Enter a list element: "))</a:t>
            </a:r>
          </a:p>
          <a:p>
            <a:r>
              <a:rPr lang="en-US" dirty="0" smtClean="0"/>
              <a:t>    </a:t>
            </a:r>
            <a:r>
              <a:rPr lang="en-US" dirty="0" err="1" smtClean="0"/>
              <a:t>myList.append</a:t>
            </a:r>
            <a:r>
              <a:rPr lang="en-US" dirty="0" smtClean="0"/>
              <a:t>(</a:t>
            </a:r>
            <a:r>
              <a:rPr lang="en-US" dirty="0" err="1" smtClean="0"/>
              <a:t>val</a:t>
            </a:r>
            <a:r>
              <a:rPr lang="en-US" dirty="0" smtClean="0"/>
              <a:t>)</a:t>
            </a:r>
          </a:p>
          <a:p>
            <a:endParaRPr lang="en-US" dirty="0" smtClean="0"/>
          </a:p>
          <a:p>
            <a:r>
              <a:rPr lang="en-US" dirty="0" smtClean="0"/>
              <a:t>while swapped:</a:t>
            </a:r>
          </a:p>
          <a:p>
            <a:r>
              <a:rPr lang="en-US" dirty="0" smtClean="0"/>
              <a:t>    swapped = False</a:t>
            </a:r>
          </a:p>
          <a:p>
            <a:r>
              <a:rPr lang="en-US" dirty="0" smtClean="0"/>
              <a:t>    for </a:t>
            </a:r>
            <a:r>
              <a:rPr lang="en-US" dirty="0" err="1" smtClean="0"/>
              <a:t>i</a:t>
            </a:r>
            <a:r>
              <a:rPr lang="en-US" dirty="0" smtClean="0"/>
              <a:t> in range(</a:t>
            </a:r>
            <a:r>
              <a:rPr lang="en-US" dirty="0" err="1" smtClean="0"/>
              <a:t>len</a:t>
            </a:r>
            <a:r>
              <a:rPr lang="en-US" dirty="0" smtClean="0"/>
              <a:t>(</a:t>
            </a:r>
            <a:r>
              <a:rPr lang="en-US" dirty="0" err="1" smtClean="0"/>
              <a:t>myList</a:t>
            </a:r>
            <a:r>
              <a:rPr lang="en-US" dirty="0" smtClean="0"/>
              <a:t>) - 1):</a:t>
            </a:r>
          </a:p>
          <a:p>
            <a:r>
              <a:rPr lang="en-US" dirty="0" smtClean="0"/>
              <a:t>        if </a:t>
            </a:r>
            <a:r>
              <a:rPr lang="en-US" dirty="0" err="1" smtClean="0"/>
              <a:t>myList</a:t>
            </a:r>
            <a:r>
              <a:rPr lang="en-US" dirty="0" smtClean="0"/>
              <a:t>[</a:t>
            </a:r>
            <a:r>
              <a:rPr lang="en-US" dirty="0" err="1" smtClean="0"/>
              <a:t>i</a:t>
            </a:r>
            <a:r>
              <a:rPr lang="en-US" dirty="0" smtClean="0"/>
              <a:t>] &gt; </a:t>
            </a:r>
            <a:r>
              <a:rPr lang="en-US" dirty="0" err="1" smtClean="0"/>
              <a:t>myList</a:t>
            </a:r>
            <a:r>
              <a:rPr lang="en-US" dirty="0" smtClean="0"/>
              <a:t>[</a:t>
            </a:r>
            <a:r>
              <a:rPr lang="en-US" dirty="0" err="1" smtClean="0"/>
              <a:t>i</a:t>
            </a:r>
            <a:r>
              <a:rPr lang="en-US" dirty="0" smtClean="0"/>
              <a:t> + 1]:</a:t>
            </a:r>
          </a:p>
          <a:p>
            <a:r>
              <a:rPr lang="en-US" dirty="0" smtClean="0"/>
              <a:t>            swapped = True</a:t>
            </a:r>
          </a:p>
          <a:p>
            <a:r>
              <a:rPr lang="en-US" dirty="0" smtClean="0"/>
              <a:t>            </a:t>
            </a:r>
            <a:r>
              <a:rPr lang="en-US" dirty="0" err="1" smtClean="0"/>
              <a:t>myList</a:t>
            </a:r>
            <a:r>
              <a:rPr lang="en-US" dirty="0" smtClean="0"/>
              <a:t>[</a:t>
            </a:r>
            <a:r>
              <a:rPr lang="en-US" dirty="0" err="1" smtClean="0"/>
              <a:t>i</a:t>
            </a:r>
            <a:r>
              <a:rPr lang="en-US" dirty="0" smtClean="0"/>
              <a:t>], </a:t>
            </a:r>
            <a:r>
              <a:rPr lang="en-US" dirty="0" err="1" smtClean="0"/>
              <a:t>myList</a:t>
            </a:r>
            <a:r>
              <a:rPr lang="en-US" dirty="0" smtClean="0"/>
              <a:t>[</a:t>
            </a:r>
            <a:r>
              <a:rPr lang="en-US" dirty="0" err="1" smtClean="0"/>
              <a:t>i</a:t>
            </a:r>
            <a:r>
              <a:rPr lang="en-US" dirty="0" smtClean="0"/>
              <a:t> + 1] = </a:t>
            </a:r>
            <a:r>
              <a:rPr lang="en-US" dirty="0" err="1" smtClean="0"/>
              <a:t>myList</a:t>
            </a:r>
            <a:r>
              <a:rPr lang="en-US" dirty="0" smtClean="0"/>
              <a:t>[</a:t>
            </a:r>
            <a:r>
              <a:rPr lang="en-US" dirty="0" err="1" smtClean="0"/>
              <a:t>i</a:t>
            </a:r>
            <a:r>
              <a:rPr lang="en-US" dirty="0" smtClean="0"/>
              <a:t> + 1], </a:t>
            </a:r>
            <a:r>
              <a:rPr lang="en-US" dirty="0" err="1" smtClean="0"/>
              <a:t>myList</a:t>
            </a:r>
            <a:r>
              <a:rPr lang="en-US" dirty="0" smtClean="0"/>
              <a:t>[</a:t>
            </a:r>
            <a:r>
              <a:rPr lang="en-US" dirty="0" err="1" smtClean="0"/>
              <a:t>i</a:t>
            </a:r>
            <a:r>
              <a:rPr lang="en-US" dirty="0" smtClean="0"/>
              <a:t>]</a:t>
            </a:r>
          </a:p>
          <a:p>
            <a:endParaRPr lang="en-US" dirty="0" smtClean="0"/>
          </a:p>
          <a:p>
            <a:r>
              <a:rPr lang="en-US" dirty="0" smtClean="0"/>
              <a:t>print("\</a:t>
            </a:r>
            <a:r>
              <a:rPr lang="en-US" dirty="0" err="1" smtClean="0"/>
              <a:t>nSorted</a:t>
            </a:r>
            <a:r>
              <a:rPr lang="en-US" dirty="0" smtClean="0"/>
              <a:t>:")</a:t>
            </a:r>
          </a:p>
          <a:p>
            <a:r>
              <a:rPr lang="en-US" dirty="0" smtClean="0"/>
              <a:t>print(</a:t>
            </a:r>
            <a:r>
              <a:rPr lang="en-US" dirty="0" err="1" smtClean="0"/>
              <a:t>myList</a:t>
            </a:r>
            <a:r>
              <a:rPr lang="en-US" dirty="0" smtClean="0"/>
              <a:t>)</a:t>
            </a:r>
          </a:p>
        </p:txBody>
      </p:sp>
      <p:sp>
        <p:nvSpPr>
          <p:cNvPr id="4" name="Slide Number Placeholder 3"/>
          <p:cNvSpPr>
            <a:spLocks noGrp="1"/>
          </p:cNvSpPr>
          <p:nvPr>
            <p:ph type="sldNum" sz="quarter" idx="10"/>
          </p:nvPr>
        </p:nvSpPr>
        <p:spPr/>
        <p:txBody>
          <a:bodyPr/>
          <a:lstStyle/>
          <a:p>
            <a:fld id="{2480433E-26EE-4371-9186-14FFBE032A5E}" type="slidenum">
              <a:rPr lang="en-US" smtClean="0"/>
              <a:t>91</a:t>
            </a:fld>
            <a:endParaRPr lang="en-US"/>
          </a:p>
        </p:txBody>
      </p:sp>
    </p:spTree>
    <p:extLst>
      <p:ext uri="{BB962C8B-B14F-4D97-AF65-F5344CB8AC3E}">
        <p14:creationId xmlns:p14="http://schemas.microsoft.com/office/powerpoint/2010/main" val="13588219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Exercise 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snippet?</a:t>
            </a:r>
          </a:p>
          <a:p>
            <a:r>
              <a:rPr lang="en-US" sz="1200" b="0" i="0" kern="1200" dirty="0" err="1" smtClean="0">
                <a:solidFill>
                  <a:schemeClr val="tx1"/>
                </a:solidFill>
                <a:effectLst/>
                <a:latin typeface="+mn-lt"/>
                <a:ea typeface="+mn-ea"/>
                <a:cs typeface="+mn-cs"/>
              </a:rPr>
              <a:t>lst</a:t>
            </a:r>
            <a:r>
              <a:rPr lang="en-US" sz="1200" b="0" i="0" kern="1200" dirty="0" smtClean="0">
                <a:solidFill>
                  <a:schemeClr val="tx1"/>
                </a:solidFill>
                <a:effectLst/>
                <a:latin typeface="+mn-lt"/>
                <a:ea typeface="+mn-ea"/>
                <a:cs typeface="+mn-cs"/>
              </a:rPr>
              <a:t> = ["D", "F", "A", "Z"] </a:t>
            </a:r>
            <a:r>
              <a:rPr lang="en-US" sz="1200" b="0" i="0" kern="1200" dirty="0" err="1" smtClean="0">
                <a:solidFill>
                  <a:schemeClr val="tx1"/>
                </a:solidFill>
                <a:effectLst/>
                <a:latin typeface="+mn-lt"/>
                <a:ea typeface="+mn-ea"/>
                <a:cs typeface="+mn-cs"/>
              </a:rPr>
              <a:t>lst.sort</a:t>
            </a:r>
            <a:r>
              <a:rPr lang="en-US" sz="1200" b="0" i="0" kern="1200" dirty="0" smtClean="0">
                <a:solidFill>
                  <a:schemeClr val="tx1"/>
                </a:solidFill>
                <a:effectLst/>
                <a:latin typeface="+mn-lt"/>
                <a:ea typeface="+mn-ea"/>
                <a:cs typeface="+mn-cs"/>
              </a:rPr>
              <a:t>() print(</a:t>
            </a:r>
            <a:r>
              <a:rPr lang="en-US" sz="1200" b="0" i="0" kern="1200" dirty="0" err="1" smtClean="0">
                <a:solidFill>
                  <a:schemeClr val="tx1"/>
                </a:solidFill>
                <a:effectLst/>
                <a:latin typeface="+mn-lt"/>
                <a:ea typeface="+mn-ea"/>
                <a:cs typeface="+mn-cs"/>
              </a:rPr>
              <a:t>lst</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Check['A', 'D', 'F', 'Z']</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Exercise 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snippet?</a:t>
            </a:r>
          </a:p>
          <a:p>
            <a:r>
              <a:rPr lang="en-US" sz="1200" b="0" i="0" kern="1200" dirty="0" smtClean="0">
                <a:solidFill>
                  <a:schemeClr val="tx1"/>
                </a:solidFill>
                <a:effectLst/>
                <a:latin typeface="+mn-lt"/>
                <a:ea typeface="+mn-ea"/>
                <a:cs typeface="+mn-cs"/>
              </a:rPr>
              <a:t>a = 3 b = 1 c = 2 </a:t>
            </a:r>
            <a:r>
              <a:rPr lang="en-US" sz="1200" b="0" i="0" kern="1200" dirty="0" err="1" smtClean="0">
                <a:solidFill>
                  <a:schemeClr val="tx1"/>
                </a:solidFill>
                <a:effectLst/>
                <a:latin typeface="+mn-lt"/>
                <a:ea typeface="+mn-ea"/>
                <a:cs typeface="+mn-cs"/>
              </a:rPr>
              <a:t>lst</a:t>
            </a:r>
            <a:r>
              <a:rPr lang="en-US" sz="1200" b="0" i="0" kern="1200" dirty="0" smtClean="0">
                <a:solidFill>
                  <a:schemeClr val="tx1"/>
                </a:solidFill>
                <a:effectLst/>
                <a:latin typeface="+mn-lt"/>
                <a:ea typeface="+mn-ea"/>
                <a:cs typeface="+mn-cs"/>
              </a:rPr>
              <a:t> = [a, c, b] </a:t>
            </a:r>
            <a:r>
              <a:rPr lang="en-US" sz="1200" b="0" i="0" kern="1200" dirty="0" err="1" smtClean="0">
                <a:solidFill>
                  <a:schemeClr val="tx1"/>
                </a:solidFill>
                <a:effectLst/>
                <a:latin typeface="+mn-lt"/>
                <a:ea typeface="+mn-ea"/>
                <a:cs typeface="+mn-cs"/>
              </a:rPr>
              <a:t>lst.sort</a:t>
            </a:r>
            <a:r>
              <a:rPr lang="en-US" sz="1200" b="0" i="0" kern="1200" dirty="0" smtClean="0">
                <a:solidFill>
                  <a:schemeClr val="tx1"/>
                </a:solidFill>
                <a:effectLst/>
                <a:latin typeface="+mn-lt"/>
                <a:ea typeface="+mn-ea"/>
                <a:cs typeface="+mn-cs"/>
              </a:rPr>
              <a:t>() print(</a:t>
            </a:r>
            <a:r>
              <a:rPr lang="en-US" sz="1200" b="0" i="0" kern="1200" dirty="0" err="1" smtClean="0">
                <a:solidFill>
                  <a:schemeClr val="tx1"/>
                </a:solidFill>
                <a:effectLst/>
                <a:latin typeface="+mn-lt"/>
                <a:ea typeface="+mn-ea"/>
                <a:cs typeface="+mn-cs"/>
              </a:rPr>
              <a:t>lst</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Check[1, 2, 3]</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Exercise 3</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is the output of the following snippet?</a:t>
            </a:r>
          </a:p>
          <a:p>
            <a:r>
              <a:rPr lang="en-US" sz="1200" b="0" i="0" kern="1200" dirty="0" smtClean="0">
                <a:solidFill>
                  <a:schemeClr val="tx1"/>
                </a:solidFill>
                <a:effectLst/>
                <a:latin typeface="+mn-lt"/>
                <a:ea typeface="+mn-ea"/>
                <a:cs typeface="+mn-cs"/>
              </a:rPr>
              <a:t>a = "A" b = "B" c = "C" d = " " </a:t>
            </a:r>
            <a:r>
              <a:rPr lang="en-US" sz="1200" b="0" i="0" kern="1200" dirty="0" err="1" smtClean="0">
                <a:solidFill>
                  <a:schemeClr val="tx1"/>
                </a:solidFill>
                <a:effectLst/>
                <a:latin typeface="+mn-lt"/>
                <a:ea typeface="+mn-ea"/>
                <a:cs typeface="+mn-cs"/>
              </a:rPr>
              <a:t>lst</a:t>
            </a:r>
            <a:r>
              <a:rPr lang="en-US" sz="1200" b="0" i="0" kern="1200" dirty="0" smtClean="0">
                <a:solidFill>
                  <a:schemeClr val="tx1"/>
                </a:solidFill>
                <a:effectLst/>
                <a:latin typeface="+mn-lt"/>
                <a:ea typeface="+mn-ea"/>
                <a:cs typeface="+mn-cs"/>
              </a:rPr>
              <a:t> = [a, b, c, d] </a:t>
            </a:r>
            <a:r>
              <a:rPr lang="en-US" sz="1200" b="0" i="0" kern="1200" dirty="0" err="1" smtClean="0">
                <a:solidFill>
                  <a:schemeClr val="tx1"/>
                </a:solidFill>
                <a:effectLst/>
                <a:latin typeface="+mn-lt"/>
                <a:ea typeface="+mn-ea"/>
                <a:cs typeface="+mn-cs"/>
              </a:rPr>
              <a:t>lst.reverse</a:t>
            </a:r>
            <a:r>
              <a:rPr lang="en-US" sz="1200" b="0" i="0" kern="1200" dirty="0" smtClean="0">
                <a:solidFill>
                  <a:schemeClr val="tx1"/>
                </a:solidFill>
                <a:effectLst/>
                <a:latin typeface="+mn-lt"/>
                <a:ea typeface="+mn-ea"/>
                <a:cs typeface="+mn-cs"/>
              </a:rPr>
              <a:t>() print(</a:t>
            </a:r>
            <a:r>
              <a:rPr lang="en-US" sz="1200" b="0" i="0" kern="1200" dirty="0" err="1" smtClean="0">
                <a:solidFill>
                  <a:schemeClr val="tx1"/>
                </a:solidFill>
                <a:effectLst/>
                <a:latin typeface="+mn-lt"/>
                <a:ea typeface="+mn-ea"/>
                <a:cs typeface="+mn-cs"/>
              </a:rPr>
              <a:t>lst</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Check[' ', 'C', 'B', 'A']</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93</a:t>
            </a:fld>
            <a:endParaRPr lang="en-US"/>
          </a:p>
        </p:txBody>
      </p:sp>
    </p:spTree>
    <p:extLst>
      <p:ext uri="{BB962C8B-B14F-4D97-AF65-F5344CB8AC3E}">
        <p14:creationId xmlns:p14="http://schemas.microsoft.com/office/powerpoint/2010/main" val="11103545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94</a:t>
            </a:fld>
            <a:endParaRPr lang="en-US"/>
          </a:p>
        </p:txBody>
      </p:sp>
    </p:spTree>
    <p:extLst>
      <p:ext uri="{BB962C8B-B14F-4D97-AF65-F5344CB8AC3E}">
        <p14:creationId xmlns:p14="http://schemas.microsoft.com/office/powerpoint/2010/main" val="4899930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we want to show you one important, and very surprising, feature of lists, which strongly distinguishes them from ordinary variables.</a:t>
            </a:r>
          </a:p>
          <a:p>
            <a:r>
              <a:rPr lang="en-US" sz="1200" b="0" i="0" kern="1200" dirty="0" smtClean="0">
                <a:solidFill>
                  <a:schemeClr val="tx1"/>
                </a:solidFill>
                <a:effectLst/>
                <a:latin typeface="+mn-lt"/>
                <a:ea typeface="+mn-ea"/>
                <a:cs typeface="+mn-cs"/>
              </a:rPr>
              <a:t>We want you to memorize it - it may affect your future programs, and cause severe problems if forgotten or overlooked.</a:t>
            </a:r>
          </a:p>
          <a:p>
            <a:r>
              <a:rPr lang="en-US" sz="1200" b="0" i="0" kern="1200" dirty="0" smtClean="0">
                <a:solidFill>
                  <a:schemeClr val="tx1"/>
                </a:solidFill>
                <a:effectLst/>
                <a:latin typeface="+mn-lt"/>
                <a:ea typeface="+mn-ea"/>
                <a:cs typeface="+mn-cs"/>
              </a:rPr>
              <a:t>Take a look at the snippet in the editor.</a:t>
            </a:r>
          </a:p>
          <a:p>
            <a:r>
              <a:rPr lang="en-US" sz="1200" b="0" i="0" kern="1200" dirty="0" smtClean="0">
                <a:solidFill>
                  <a:schemeClr val="tx1"/>
                </a:solidFill>
                <a:effectLst/>
                <a:latin typeface="+mn-lt"/>
                <a:ea typeface="+mn-ea"/>
                <a:cs typeface="+mn-cs"/>
              </a:rPr>
              <a:t>The program:</a:t>
            </a:r>
          </a:p>
          <a:p>
            <a:r>
              <a:rPr lang="en-US" sz="1200" b="0" i="0" kern="1200" dirty="0" smtClean="0">
                <a:solidFill>
                  <a:schemeClr val="tx1"/>
                </a:solidFill>
                <a:effectLst/>
                <a:latin typeface="+mn-lt"/>
                <a:ea typeface="+mn-ea"/>
                <a:cs typeface="+mn-cs"/>
              </a:rPr>
              <a:t>creates a one-element list named list1;</a:t>
            </a:r>
          </a:p>
          <a:p>
            <a:r>
              <a:rPr lang="en-US" sz="1200" b="0" i="0" kern="1200" dirty="0" smtClean="0">
                <a:solidFill>
                  <a:schemeClr val="tx1"/>
                </a:solidFill>
                <a:effectLst/>
                <a:latin typeface="+mn-lt"/>
                <a:ea typeface="+mn-ea"/>
                <a:cs typeface="+mn-cs"/>
              </a:rPr>
              <a:t>assigns it to a new list named list2;</a:t>
            </a:r>
          </a:p>
          <a:p>
            <a:r>
              <a:rPr lang="en-US" sz="1200" b="0" i="0" kern="1200" dirty="0" smtClean="0">
                <a:solidFill>
                  <a:schemeClr val="tx1"/>
                </a:solidFill>
                <a:effectLst/>
                <a:latin typeface="+mn-lt"/>
                <a:ea typeface="+mn-ea"/>
                <a:cs typeface="+mn-cs"/>
              </a:rPr>
              <a:t>changes the only element of list1;</a:t>
            </a:r>
          </a:p>
          <a:p>
            <a:r>
              <a:rPr lang="en-US" sz="1200" b="0" i="0" kern="1200" dirty="0" smtClean="0">
                <a:solidFill>
                  <a:schemeClr val="tx1"/>
                </a:solidFill>
                <a:effectLst/>
                <a:latin typeface="+mn-lt"/>
                <a:ea typeface="+mn-ea"/>
                <a:cs typeface="+mn-cs"/>
              </a:rPr>
              <a:t>prints out list2.</a:t>
            </a:r>
          </a:p>
          <a:p>
            <a:r>
              <a:rPr lang="en-US" sz="1200" b="0" i="0" kern="1200" dirty="0" smtClean="0">
                <a:solidFill>
                  <a:schemeClr val="tx1"/>
                </a:solidFill>
                <a:effectLst/>
                <a:latin typeface="+mn-lt"/>
                <a:ea typeface="+mn-ea"/>
                <a:cs typeface="+mn-cs"/>
              </a:rPr>
              <a:t>The surprising part is the fact that the program will output: [2], not [1], which seems to be the obvious solution.</a:t>
            </a:r>
          </a:p>
          <a:p>
            <a:r>
              <a:rPr lang="en-US" dirty="0" smtClean="0"/>
              <a:t/>
            </a:r>
            <a:br>
              <a:rPr lang="en-US" dirty="0" smtClean="0"/>
            </a:br>
            <a:r>
              <a:rPr lang="en-US" sz="1200" b="0" i="0" kern="1200" dirty="0" smtClean="0">
                <a:solidFill>
                  <a:schemeClr val="tx1"/>
                </a:solidFill>
                <a:effectLst/>
                <a:latin typeface="+mn-lt"/>
                <a:ea typeface="+mn-ea"/>
                <a:cs typeface="+mn-cs"/>
              </a:rPr>
              <a:t>Lists (and many other complex Python entities) are stored in different ways than ordinary (scalar) variables.</a:t>
            </a:r>
          </a:p>
          <a:p>
            <a:r>
              <a:rPr lang="en-US" sz="1200" b="0" i="0" kern="1200" dirty="0" smtClean="0">
                <a:solidFill>
                  <a:schemeClr val="tx1"/>
                </a:solidFill>
                <a:effectLst/>
                <a:latin typeface="+mn-lt"/>
                <a:ea typeface="+mn-ea"/>
                <a:cs typeface="+mn-cs"/>
              </a:rPr>
              <a:t>You could say that:</a:t>
            </a:r>
          </a:p>
          <a:p>
            <a:r>
              <a:rPr lang="en-US" sz="1200" b="0" i="0" kern="1200" dirty="0" smtClean="0">
                <a:solidFill>
                  <a:schemeClr val="tx1"/>
                </a:solidFill>
                <a:effectLst/>
                <a:latin typeface="+mn-lt"/>
                <a:ea typeface="+mn-ea"/>
                <a:cs typeface="+mn-cs"/>
              </a:rPr>
              <a:t>the name of an ordinary variable is the </a:t>
            </a:r>
            <a:r>
              <a:rPr lang="en-US" sz="1200" b="1" i="0" kern="1200" dirty="0" smtClean="0">
                <a:solidFill>
                  <a:schemeClr val="tx1"/>
                </a:solidFill>
                <a:effectLst/>
                <a:latin typeface="+mn-lt"/>
                <a:ea typeface="+mn-ea"/>
                <a:cs typeface="+mn-cs"/>
              </a:rPr>
              <a:t>name of its content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name of a list is the name of a </a:t>
            </a:r>
            <a:r>
              <a:rPr lang="en-US" sz="1200" b="1" i="0" kern="1200" dirty="0" smtClean="0">
                <a:solidFill>
                  <a:schemeClr val="tx1"/>
                </a:solidFill>
                <a:effectLst/>
                <a:latin typeface="+mn-lt"/>
                <a:ea typeface="+mn-ea"/>
                <a:cs typeface="+mn-cs"/>
              </a:rPr>
              <a:t>memory location where the list is stored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Read these two lines once more - the difference is essential for understanding what we are going to talk about next.</a:t>
            </a:r>
          </a:p>
          <a:p>
            <a:r>
              <a:rPr lang="en-US" sz="1200" b="0" i="0" kern="1200" dirty="0" smtClean="0">
                <a:solidFill>
                  <a:schemeClr val="tx1"/>
                </a:solidFill>
                <a:effectLst/>
                <a:latin typeface="+mn-lt"/>
                <a:ea typeface="+mn-ea"/>
                <a:cs typeface="+mn-cs"/>
              </a:rPr>
              <a:t>The assignment: list2 = list1 copies the name of the array, not its contents. In effect, the two names (list1 and list2) identify the same location in the computer memory. Modifying one of them affects the other, and vice versa.</a:t>
            </a:r>
          </a:p>
          <a:p>
            <a:r>
              <a:rPr lang="en-US" sz="1200" b="0" i="0" kern="1200" dirty="0" smtClean="0">
                <a:solidFill>
                  <a:schemeClr val="tx1"/>
                </a:solidFill>
                <a:effectLst/>
                <a:latin typeface="+mn-lt"/>
                <a:ea typeface="+mn-ea"/>
                <a:cs typeface="+mn-cs"/>
              </a:rPr>
              <a:t>How do you cope with that?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95</a:t>
            </a:fld>
            <a:endParaRPr lang="en-US"/>
          </a:p>
        </p:txBody>
      </p:sp>
    </p:spTree>
    <p:extLst>
      <p:ext uri="{BB962C8B-B14F-4D97-AF65-F5344CB8AC3E}">
        <p14:creationId xmlns:p14="http://schemas.microsoft.com/office/powerpoint/2010/main" val="60933182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Fortunately, the solution is at your fingertips - its name is the </a:t>
            </a:r>
            <a:r>
              <a:rPr lang="en-US" sz="1200" b="1" i="0" kern="1200" dirty="0" smtClean="0">
                <a:solidFill>
                  <a:schemeClr val="tx1"/>
                </a:solidFill>
                <a:effectLst/>
                <a:latin typeface="+mn-lt"/>
                <a:ea typeface="+mn-ea"/>
                <a:cs typeface="+mn-cs"/>
              </a:rPr>
              <a:t>slice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slice is an element of Python syntax that allows you to </a:t>
            </a:r>
            <a:r>
              <a:rPr lang="en-US" sz="1200" b="1" i="0" kern="1200" dirty="0" smtClean="0">
                <a:solidFill>
                  <a:schemeClr val="tx1"/>
                </a:solidFill>
                <a:effectLst/>
                <a:latin typeface="+mn-lt"/>
                <a:ea typeface="+mn-ea"/>
                <a:cs typeface="+mn-cs"/>
              </a:rPr>
              <a:t>make a brand new copy of a list, or parts of a list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It actually copies the list's contents, not the list's name.</a:t>
            </a:r>
          </a:p>
          <a:p>
            <a:r>
              <a:rPr lang="en-US" sz="1200" b="0" i="0" kern="1200" dirty="0" smtClean="0">
                <a:solidFill>
                  <a:schemeClr val="tx1"/>
                </a:solidFill>
                <a:effectLst/>
                <a:latin typeface="+mn-lt"/>
                <a:ea typeface="+mn-ea"/>
                <a:cs typeface="+mn-cs"/>
              </a:rPr>
              <a:t>This is exactly what you need. Take a look at the snippet below:</a:t>
            </a:r>
          </a:p>
          <a:p>
            <a:r>
              <a:rPr lang="en-US" dirty="0" smtClean="0"/>
              <a:t>list1 = [1] </a:t>
            </a:r>
          </a:p>
          <a:p>
            <a:r>
              <a:rPr lang="en-US" dirty="0" smtClean="0"/>
              <a:t>list2 = list1[:] </a:t>
            </a:r>
          </a:p>
          <a:p>
            <a:r>
              <a:rPr lang="en-US" dirty="0" smtClean="0"/>
              <a:t>list1[0] = 2 </a:t>
            </a:r>
          </a:p>
          <a:p>
            <a:r>
              <a:rPr lang="en-US" dirty="0" smtClean="0"/>
              <a:t>print(list2)</a:t>
            </a:r>
            <a:br>
              <a:rPr lang="en-US" dirty="0" smtClean="0"/>
            </a:br>
            <a:r>
              <a:rPr lang="en-US" sz="1200" b="0" i="0" kern="1200" dirty="0" smtClean="0">
                <a:solidFill>
                  <a:schemeClr val="tx1"/>
                </a:solidFill>
                <a:effectLst/>
                <a:latin typeface="+mn-lt"/>
                <a:ea typeface="+mn-ea"/>
                <a:cs typeface="+mn-cs"/>
              </a:rPr>
              <a:t>Its output is [1].</a:t>
            </a:r>
          </a:p>
          <a:p>
            <a:r>
              <a:rPr lang="en-US" sz="1200" b="0" i="0" kern="1200" dirty="0" smtClean="0">
                <a:solidFill>
                  <a:schemeClr val="tx1"/>
                </a:solidFill>
                <a:effectLst/>
                <a:latin typeface="+mn-lt"/>
                <a:ea typeface="+mn-ea"/>
                <a:cs typeface="+mn-cs"/>
              </a:rPr>
              <a:t>This inconspicuous part of the code described as [:] is able to produce a brand new list.</a:t>
            </a:r>
          </a:p>
          <a:p>
            <a:r>
              <a:rPr lang="en-US" sz="1200" b="0" i="0" kern="1200" dirty="0" smtClean="0">
                <a:solidFill>
                  <a:schemeClr val="tx1"/>
                </a:solidFill>
                <a:effectLst/>
                <a:latin typeface="+mn-lt"/>
                <a:ea typeface="+mn-ea"/>
                <a:cs typeface="+mn-cs"/>
              </a:rPr>
              <a:t>One of the most general forms of the slice looks as follows:</a:t>
            </a:r>
          </a:p>
          <a:p>
            <a:r>
              <a:rPr lang="en-US" dirty="0" err="1" smtClean="0"/>
              <a:t>myList</a:t>
            </a:r>
            <a:r>
              <a:rPr lang="en-US" dirty="0" smtClean="0"/>
              <a:t>[</a:t>
            </a:r>
            <a:r>
              <a:rPr lang="en-US" dirty="0" err="1" smtClean="0"/>
              <a:t>start:end</a:t>
            </a:r>
            <a:r>
              <a:rPr lang="en-US" dirty="0" smtClean="0"/>
              <a:t>]</a:t>
            </a:r>
            <a:br>
              <a:rPr lang="en-US" dirty="0" smtClean="0"/>
            </a:br>
            <a:r>
              <a:rPr lang="en-US" sz="1200" b="0" i="0" kern="1200" dirty="0" smtClean="0">
                <a:solidFill>
                  <a:schemeClr val="tx1"/>
                </a:solidFill>
                <a:effectLst/>
                <a:latin typeface="+mn-lt"/>
                <a:ea typeface="+mn-ea"/>
                <a:cs typeface="+mn-cs"/>
              </a:rPr>
              <a:t>As you can see, it resembles indexing, but the colon inside makes a big difference.</a:t>
            </a:r>
          </a:p>
          <a:p>
            <a:r>
              <a:rPr lang="en-US" sz="1200" b="0" i="0" kern="1200" dirty="0" smtClean="0">
                <a:solidFill>
                  <a:schemeClr val="tx1"/>
                </a:solidFill>
                <a:effectLst/>
                <a:latin typeface="+mn-lt"/>
                <a:ea typeface="+mn-ea"/>
                <a:cs typeface="+mn-cs"/>
              </a:rPr>
              <a:t>A slice of this form </a:t>
            </a:r>
            <a:r>
              <a:rPr lang="en-US" sz="1200" b="1" i="0" kern="1200" dirty="0" smtClean="0">
                <a:solidFill>
                  <a:schemeClr val="tx1"/>
                </a:solidFill>
                <a:effectLst/>
                <a:latin typeface="+mn-lt"/>
                <a:ea typeface="+mn-ea"/>
                <a:cs typeface="+mn-cs"/>
              </a:rPr>
              <a:t>makes a new (target) list, taking elements from the source list - the elements of the indices from start to end - 1</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Note: not to end but to end - 1. An element with an index equal to end is the first element which </a:t>
            </a:r>
            <a:r>
              <a:rPr lang="en-US" sz="1200" b="1" i="0" kern="1200" dirty="0" smtClean="0">
                <a:solidFill>
                  <a:schemeClr val="tx1"/>
                </a:solidFill>
                <a:effectLst/>
                <a:latin typeface="+mn-lt"/>
                <a:ea typeface="+mn-ea"/>
                <a:cs typeface="+mn-cs"/>
              </a:rPr>
              <a:t>does not take part in the slicing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Using negative values for both start and end is possible (just like in indexing).</a:t>
            </a:r>
          </a:p>
          <a:p>
            <a:r>
              <a:rPr lang="en-US" sz="1200" b="0" i="0" kern="1200" dirty="0" smtClean="0">
                <a:solidFill>
                  <a:schemeClr val="tx1"/>
                </a:solidFill>
                <a:effectLst/>
                <a:latin typeface="+mn-lt"/>
                <a:ea typeface="+mn-ea"/>
                <a:cs typeface="+mn-cs"/>
              </a:rPr>
              <a:t>Take a look at the snippet:</a:t>
            </a:r>
          </a:p>
          <a:p>
            <a:r>
              <a:rPr lang="en-US" dirty="0" err="1" smtClean="0"/>
              <a:t>myList</a:t>
            </a:r>
            <a:r>
              <a:rPr lang="en-US" dirty="0" smtClean="0"/>
              <a:t> = [10, 8, 6, 4, 2] </a:t>
            </a:r>
            <a:r>
              <a:rPr lang="en-US" dirty="0" err="1" smtClean="0"/>
              <a:t>newList</a:t>
            </a:r>
            <a:r>
              <a:rPr lang="en-US" dirty="0" smtClean="0"/>
              <a:t> = </a:t>
            </a:r>
            <a:r>
              <a:rPr lang="en-US" dirty="0" err="1" smtClean="0"/>
              <a:t>myList</a:t>
            </a:r>
            <a:r>
              <a:rPr lang="en-US" dirty="0" smtClean="0"/>
              <a:t>[1:3] print(</a:t>
            </a:r>
            <a:r>
              <a:rPr lang="en-US" dirty="0" err="1" smtClean="0"/>
              <a:t>newList</a:t>
            </a:r>
            <a:r>
              <a:rPr lang="en-US" dirty="0" smtClean="0"/>
              <a:t>)</a:t>
            </a:r>
            <a:br>
              <a:rPr lang="en-US" dirty="0" smtClean="0"/>
            </a:b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newList</a:t>
            </a:r>
            <a:r>
              <a:rPr lang="en-US" sz="1200" b="0" i="0" kern="1200" dirty="0" smtClean="0">
                <a:solidFill>
                  <a:schemeClr val="tx1"/>
                </a:solidFill>
                <a:effectLst/>
                <a:latin typeface="+mn-lt"/>
                <a:ea typeface="+mn-ea"/>
                <a:cs typeface="+mn-cs"/>
              </a:rPr>
              <a:t> list will have end - start (3 - 1 = 2) elements - the ones with indices equal to 1 and 2 (but not 3).</a:t>
            </a:r>
          </a:p>
          <a:p>
            <a:r>
              <a:rPr lang="en-US" sz="1200" b="0" i="0" kern="1200" dirty="0" smtClean="0">
                <a:solidFill>
                  <a:schemeClr val="tx1"/>
                </a:solidFill>
                <a:effectLst/>
                <a:latin typeface="+mn-lt"/>
                <a:ea typeface="+mn-ea"/>
                <a:cs typeface="+mn-cs"/>
              </a:rPr>
              <a:t>The snippet's output is: [8, 6]</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96</a:t>
            </a:fld>
            <a:endParaRPr lang="en-US"/>
          </a:p>
        </p:txBody>
      </p:sp>
    </p:spTree>
    <p:extLst>
      <p:ext uri="{BB962C8B-B14F-4D97-AF65-F5344CB8AC3E}">
        <p14:creationId xmlns:p14="http://schemas.microsoft.com/office/powerpoint/2010/main" val="16001327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Slices - negative indices</a:t>
            </a:r>
          </a:p>
          <a:p>
            <a:r>
              <a:rPr lang="en-US" sz="1200" b="0" i="0" kern="1200" dirty="0" smtClean="0">
                <a:solidFill>
                  <a:schemeClr val="tx1"/>
                </a:solidFill>
                <a:effectLst/>
                <a:latin typeface="+mn-lt"/>
                <a:ea typeface="+mn-ea"/>
                <a:cs typeface="+mn-cs"/>
              </a:rPr>
              <a:t>Look at the snippet below:</a:t>
            </a:r>
          </a:p>
          <a:p>
            <a:r>
              <a:rPr lang="en-US" dirty="0" err="1" smtClean="0"/>
              <a:t>myList</a:t>
            </a:r>
            <a:r>
              <a:rPr lang="en-US" dirty="0" smtClean="0"/>
              <a:t>[</a:t>
            </a:r>
            <a:r>
              <a:rPr lang="en-US" dirty="0" err="1" smtClean="0"/>
              <a:t>start:end</a:t>
            </a:r>
            <a:r>
              <a:rPr lang="en-US" dirty="0" smtClean="0"/>
              <a:t>]</a:t>
            </a:r>
            <a:br>
              <a:rPr lang="en-US" dirty="0" smtClean="0"/>
            </a:br>
            <a:r>
              <a:rPr lang="en-US" sz="1200" b="0" i="0" kern="1200" dirty="0" smtClean="0">
                <a:solidFill>
                  <a:schemeClr val="tx1"/>
                </a:solidFill>
                <a:effectLst/>
                <a:latin typeface="+mn-lt"/>
                <a:ea typeface="+mn-ea"/>
                <a:cs typeface="+mn-cs"/>
              </a:rPr>
              <a:t>To repeat:</a:t>
            </a:r>
          </a:p>
          <a:p>
            <a:r>
              <a:rPr lang="en-US" sz="1200" b="0" i="0" kern="1200" dirty="0" smtClean="0">
                <a:solidFill>
                  <a:schemeClr val="tx1"/>
                </a:solidFill>
                <a:effectLst/>
                <a:latin typeface="+mn-lt"/>
                <a:ea typeface="+mn-ea"/>
                <a:cs typeface="+mn-cs"/>
              </a:rPr>
              <a:t>start is the index of the first element </a:t>
            </a:r>
            <a:r>
              <a:rPr lang="en-US" sz="1200" b="1" i="0" kern="1200" dirty="0" smtClean="0">
                <a:solidFill>
                  <a:schemeClr val="tx1"/>
                </a:solidFill>
                <a:effectLst/>
                <a:latin typeface="+mn-lt"/>
                <a:ea typeface="+mn-ea"/>
                <a:cs typeface="+mn-cs"/>
              </a:rPr>
              <a:t>included in the slice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end is the index of the first element </a:t>
            </a:r>
            <a:r>
              <a:rPr lang="en-US" sz="1200" b="1" i="0" kern="1200" dirty="0" smtClean="0">
                <a:solidFill>
                  <a:schemeClr val="tx1"/>
                </a:solidFill>
                <a:effectLst/>
                <a:latin typeface="+mn-lt"/>
                <a:ea typeface="+mn-ea"/>
                <a:cs typeface="+mn-cs"/>
              </a:rPr>
              <a:t>not included in the slice.</a:t>
            </a: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b="0" i="0" kern="1200" dirty="0" smtClean="0">
                <a:solidFill>
                  <a:schemeClr val="tx1"/>
                </a:solidFill>
                <a:effectLst/>
                <a:latin typeface="+mn-lt"/>
                <a:ea typeface="+mn-ea"/>
                <a:cs typeface="+mn-cs"/>
              </a:rPr>
              <a:t>This is how </a:t>
            </a:r>
            <a:r>
              <a:rPr lang="en-US" sz="1200" b="1" i="0" kern="1200" dirty="0" smtClean="0">
                <a:solidFill>
                  <a:schemeClr val="tx1"/>
                </a:solidFill>
                <a:effectLst/>
                <a:latin typeface="+mn-lt"/>
                <a:ea typeface="+mn-ea"/>
                <a:cs typeface="+mn-cs"/>
              </a:rPr>
              <a:t>negative indices</a:t>
            </a:r>
            <a:r>
              <a:rPr lang="en-US" sz="1200" b="0" i="0" kern="1200" dirty="0" smtClean="0">
                <a:solidFill>
                  <a:schemeClr val="tx1"/>
                </a:solidFill>
                <a:effectLst/>
                <a:latin typeface="+mn-lt"/>
                <a:ea typeface="+mn-ea"/>
                <a:cs typeface="+mn-cs"/>
              </a:rPr>
              <a:t> work with the slice:</a:t>
            </a:r>
          </a:p>
          <a:p>
            <a:r>
              <a:rPr lang="en-US" dirty="0" err="1" smtClean="0"/>
              <a:t>myList</a:t>
            </a:r>
            <a:r>
              <a:rPr lang="en-US" dirty="0" smtClean="0"/>
              <a:t> = [10, 8, 6, 4, 2] </a:t>
            </a:r>
            <a:r>
              <a:rPr lang="en-US" dirty="0" err="1" smtClean="0"/>
              <a:t>newList</a:t>
            </a:r>
            <a:r>
              <a:rPr lang="en-US" dirty="0" smtClean="0"/>
              <a:t> = </a:t>
            </a:r>
            <a:r>
              <a:rPr lang="en-US" dirty="0" err="1" smtClean="0"/>
              <a:t>myList</a:t>
            </a:r>
            <a:r>
              <a:rPr lang="en-US" dirty="0" smtClean="0"/>
              <a:t>[1:-1] print(</a:t>
            </a:r>
            <a:r>
              <a:rPr lang="en-US" dirty="0" err="1" smtClean="0"/>
              <a:t>newList</a:t>
            </a:r>
            <a:r>
              <a:rPr lang="en-US" dirty="0" smtClean="0"/>
              <a:t>)</a:t>
            </a:r>
            <a:br>
              <a:rPr lang="en-US" dirty="0" smtClean="0"/>
            </a:br>
            <a:r>
              <a:rPr lang="en-US" sz="1200" b="0" i="0" kern="1200" dirty="0" smtClean="0">
                <a:solidFill>
                  <a:schemeClr val="tx1"/>
                </a:solidFill>
                <a:effectLst/>
                <a:latin typeface="+mn-lt"/>
                <a:ea typeface="+mn-ea"/>
                <a:cs typeface="+mn-cs"/>
              </a:rPr>
              <a:t>The snippet's output is: [8, 6, 4].</a:t>
            </a:r>
          </a:p>
          <a:p>
            <a:r>
              <a:rPr lang="en-US" dirty="0" smtClean="0"/>
              <a:t/>
            </a:r>
            <a:br>
              <a:rPr lang="en-US" dirty="0" smtClean="0"/>
            </a:br>
            <a:r>
              <a:rPr lang="en-US" sz="1200" b="0" i="0" kern="1200" dirty="0" smtClean="0">
                <a:solidFill>
                  <a:schemeClr val="tx1"/>
                </a:solidFill>
                <a:effectLst/>
                <a:latin typeface="+mn-lt"/>
                <a:ea typeface="+mn-ea"/>
                <a:cs typeface="+mn-cs"/>
              </a:rPr>
              <a:t>If the start specifies an element lying further than the one described by the end (from the list's beginning point of view), the slice will be </a:t>
            </a:r>
            <a:r>
              <a:rPr lang="en-US" sz="1200" b="1" i="0" kern="1200" dirty="0" smtClean="0">
                <a:solidFill>
                  <a:schemeClr val="tx1"/>
                </a:solidFill>
                <a:effectLst/>
                <a:latin typeface="+mn-lt"/>
                <a:ea typeface="+mn-ea"/>
                <a:cs typeface="+mn-cs"/>
              </a:rPr>
              <a:t>empty</a:t>
            </a:r>
            <a:r>
              <a:rPr lang="en-US" sz="1200" b="0" i="0" kern="1200" dirty="0" smtClean="0">
                <a:solidFill>
                  <a:schemeClr val="tx1"/>
                </a:solidFill>
                <a:effectLst/>
                <a:latin typeface="+mn-lt"/>
                <a:ea typeface="+mn-ea"/>
                <a:cs typeface="+mn-cs"/>
              </a:rPr>
              <a:t>:</a:t>
            </a:r>
          </a:p>
          <a:p>
            <a:r>
              <a:rPr lang="en-US" dirty="0" err="1" smtClean="0"/>
              <a:t>myList</a:t>
            </a:r>
            <a:r>
              <a:rPr lang="en-US" dirty="0" smtClean="0"/>
              <a:t> = [10, 8, 6, 4, 2] </a:t>
            </a:r>
            <a:r>
              <a:rPr lang="en-US" dirty="0" err="1" smtClean="0"/>
              <a:t>newList</a:t>
            </a:r>
            <a:r>
              <a:rPr lang="en-US" dirty="0" smtClean="0"/>
              <a:t> = </a:t>
            </a:r>
            <a:r>
              <a:rPr lang="en-US" dirty="0" err="1" smtClean="0"/>
              <a:t>myList</a:t>
            </a:r>
            <a:r>
              <a:rPr lang="en-US" dirty="0" smtClean="0"/>
              <a:t>[-1:1] print(</a:t>
            </a:r>
            <a:r>
              <a:rPr lang="en-US" dirty="0" err="1" smtClean="0"/>
              <a:t>newList</a:t>
            </a:r>
            <a:r>
              <a:rPr lang="en-US" dirty="0" smtClean="0"/>
              <a:t>)</a:t>
            </a:r>
            <a:br>
              <a:rPr lang="en-US" dirty="0" smtClean="0"/>
            </a:br>
            <a:r>
              <a:rPr lang="en-US" sz="1200" b="0" i="0" kern="1200" dirty="0" smtClean="0">
                <a:solidFill>
                  <a:schemeClr val="tx1"/>
                </a:solidFill>
                <a:effectLst/>
                <a:latin typeface="+mn-lt"/>
                <a:ea typeface="+mn-ea"/>
                <a:cs typeface="+mn-cs"/>
              </a:rPr>
              <a:t>The snippet's output is: [].</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97</a:t>
            </a:fld>
            <a:endParaRPr lang="en-US"/>
          </a:p>
        </p:txBody>
      </p:sp>
    </p:spTree>
    <p:extLst>
      <p:ext uri="{BB962C8B-B14F-4D97-AF65-F5344CB8AC3E}">
        <p14:creationId xmlns:p14="http://schemas.microsoft.com/office/powerpoint/2010/main" val="179983051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Slices: continued</a:t>
            </a:r>
          </a:p>
          <a:p>
            <a:r>
              <a:rPr lang="en-US" sz="1200" b="0" i="0" kern="1200" dirty="0" smtClean="0">
                <a:solidFill>
                  <a:schemeClr val="tx1"/>
                </a:solidFill>
                <a:effectLst/>
                <a:latin typeface="+mn-lt"/>
                <a:ea typeface="+mn-ea"/>
                <a:cs typeface="+mn-cs"/>
              </a:rPr>
              <a:t>If you omit the start in your slice, it is assumed that you want to get a slice beginning at the element with index 0.</a:t>
            </a:r>
          </a:p>
          <a:p>
            <a:r>
              <a:rPr lang="en-US" sz="1200" b="0" i="0" kern="1200" dirty="0" smtClean="0">
                <a:solidFill>
                  <a:schemeClr val="tx1"/>
                </a:solidFill>
                <a:effectLst/>
                <a:latin typeface="+mn-lt"/>
                <a:ea typeface="+mn-ea"/>
                <a:cs typeface="+mn-cs"/>
              </a:rPr>
              <a:t>In other words, the slice of this form:</a:t>
            </a:r>
          </a:p>
          <a:p>
            <a:r>
              <a:rPr lang="en-US" dirty="0" err="1" smtClean="0"/>
              <a:t>myList</a:t>
            </a:r>
            <a:r>
              <a:rPr lang="en-US" dirty="0" smtClean="0"/>
              <a:t>[:end]</a:t>
            </a:r>
            <a:br>
              <a:rPr lang="en-US" dirty="0" smtClean="0"/>
            </a:br>
            <a:r>
              <a:rPr lang="en-US" sz="1200" b="0" i="0" kern="1200" dirty="0" smtClean="0">
                <a:solidFill>
                  <a:schemeClr val="tx1"/>
                </a:solidFill>
                <a:effectLst/>
                <a:latin typeface="+mn-lt"/>
                <a:ea typeface="+mn-ea"/>
                <a:cs typeface="+mn-cs"/>
              </a:rPr>
              <a:t>is a more compact equivalent of:</a:t>
            </a:r>
          </a:p>
          <a:p>
            <a:r>
              <a:rPr lang="en-US" dirty="0" err="1" smtClean="0"/>
              <a:t>myList</a:t>
            </a:r>
            <a:r>
              <a:rPr lang="en-US" dirty="0" smtClean="0"/>
              <a:t>[0:end]</a:t>
            </a:r>
            <a:br>
              <a:rPr lang="en-US" dirty="0" smtClean="0"/>
            </a:br>
            <a:r>
              <a:rPr lang="en-US" sz="1200" b="0" i="0" kern="1200" dirty="0" smtClean="0">
                <a:solidFill>
                  <a:schemeClr val="tx1"/>
                </a:solidFill>
                <a:effectLst/>
                <a:latin typeface="+mn-lt"/>
                <a:ea typeface="+mn-ea"/>
                <a:cs typeface="+mn-cs"/>
              </a:rPr>
              <a:t>Look at the snippet below:</a:t>
            </a:r>
          </a:p>
          <a:p>
            <a:r>
              <a:rPr lang="en-US" dirty="0" err="1" smtClean="0"/>
              <a:t>myList</a:t>
            </a:r>
            <a:r>
              <a:rPr lang="en-US" dirty="0" smtClean="0"/>
              <a:t> = [10, 8, 6, 4, 2] </a:t>
            </a:r>
            <a:r>
              <a:rPr lang="en-US" dirty="0" err="1" smtClean="0"/>
              <a:t>newList</a:t>
            </a:r>
            <a:r>
              <a:rPr lang="en-US" dirty="0" smtClean="0"/>
              <a:t> = </a:t>
            </a:r>
            <a:r>
              <a:rPr lang="en-US" dirty="0" err="1" smtClean="0"/>
              <a:t>myList</a:t>
            </a:r>
            <a:r>
              <a:rPr lang="en-US" dirty="0" smtClean="0"/>
              <a:t>[:3] print(</a:t>
            </a:r>
            <a:r>
              <a:rPr lang="en-US" dirty="0" err="1" smtClean="0"/>
              <a:t>newList</a:t>
            </a:r>
            <a:r>
              <a:rPr lang="en-US" dirty="0" smtClean="0"/>
              <a:t>)</a:t>
            </a:r>
            <a:br>
              <a:rPr lang="en-US" dirty="0" smtClean="0"/>
            </a:br>
            <a:r>
              <a:rPr lang="en-US" sz="1200" b="0" i="0" kern="1200" dirty="0" smtClean="0">
                <a:solidFill>
                  <a:schemeClr val="tx1"/>
                </a:solidFill>
                <a:effectLst/>
                <a:latin typeface="+mn-lt"/>
                <a:ea typeface="+mn-ea"/>
                <a:cs typeface="+mn-cs"/>
              </a:rPr>
              <a:t>This is why its output is: [10, 8, 6].</a:t>
            </a:r>
          </a:p>
          <a:p>
            <a:r>
              <a:rPr lang="en-US" sz="1200" b="0" i="0" kern="1200" dirty="0" smtClean="0">
                <a:solidFill>
                  <a:schemeClr val="tx1"/>
                </a:solidFill>
                <a:effectLst/>
                <a:latin typeface="+mn-lt"/>
                <a:ea typeface="+mn-ea"/>
                <a:cs typeface="+mn-cs"/>
              </a:rPr>
              <a:t>Similarly, if you omit the end in your slice, it is assumed that you want the slice to end at the element with the index </a:t>
            </a:r>
            <a:r>
              <a:rPr lang="en-US" sz="1200" b="0" i="0" kern="1200" dirty="0" err="1" smtClean="0">
                <a:solidFill>
                  <a:schemeClr val="tx1"/>
                </a:solidFill>
                <a:effectLst/>
                <a:latin typeface="+mn-lt"/>
                <a:ea typeface="+mn-ea"/>
                <a:cs typeface="+mn-cs"/>
              </a:rPr>
              <a:t>len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myList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other words, the slice of this form:</a:t>
            </a:r>
          </a:p>
          <a:p>
            <a:r>
              <a:rPr lang="en-US" dirty="0" err="1" smtClean="0"/>
              <a:t>myList</a:t>
            </a:r>
            <a:r>
              <a:rPr lang="en-US" dirty="0" smtClean="0"/>
              <a:t>[start:]</a:t>
            </a:r>
            <a:br>
              <a:rPr lang="en-US" dirty="0" smtClean="0"/>
            </a:br>
            <a:r>
              <a:rPr lang="en-US" sz="1200" b="0" i="0" kern="1200" dirty="0" smtClean="0">
                <a:solidFill>
                  <a:schemeClr val="tx1"/>
                </a:solidFill>
                <a:effectLst/>
                <a:latin typeface="+mn-lt"/>
                <a:ea typeface="+mn-ea"/>
                <a:cs typeface="+mn-cs"/>
              </a:rPr>
              <a:t>is a more compact equivalent of:</a:t>
            </a:r>
          </a:p>
          <a:p>
            <a:r>
              <a:rPr lang="en-US" dirty="0" err="1" smtClean="0"/>
              <a:t>myList</a:t>
            </a:r>
            <a:r>
              <a:rPr lang="en-US" dirty="0" smtClean="0"/>
              <a:t>[</a:t>
            </a:r>
            <a:r>
              <a:rPr lang="en-US" dirty="0" err="1" smtClean="0"/>
              <a:t>start:len</a:t>
            </a:r>
            <a:r>
              <a:rPr lang="en-US" dirty="0" smtClean="0"/>
              <a:t>(</a:t>
            </a:r>
            <a:r>
              <a:rPr lang="en-US" dirty="0" err="1" smtClean="0"/>
              <a:t>myList</a:t>
            </a:r>
            <a:r>
              <a:rPr lang="en-US" dirty="0" smtClean="0"/>
              <a:t>)]</a:t>
            </a:r>
            <a:br>
              <a:rPr lang="en-US" dirty="0" smtClean="0"/>
            </a:br>
            <a:r>
              <a:rPr lang="en-US" sz="1200" b="0" i="0" kern="1200" dirty="0" smtClean="0">
                <a:solidFill>
                  <a:schemeClr val="tx1"/>
                </a:solidFill>
                <a:effectLst/>
                <a:latin typeface="+mn-lt"/>
                <a:ea typeface="+mn-ea"/>
                <a:cs typeface="+mn-cs"/>
              </a:rPr>
              <a:t>Look at the following snippet:</a:t>
            </a:r>
          </a:p>
          <a:p>
            <a:r>
              <a:rPr lang="en-US" dirty="0" err="1" smtClean="0"/>
              <a:t>myList</a:t>
            </a:r>
            <a:r>
              <a:rPr lang="en-US" dirty="0" smtClean="0"/>
              <a:t> = [10, 8, 6, 4, 2] </a:t>
            </a:r>
            <a:r>
              <a:rPr lang="en-US" dirty="0" err="1" smtClean="0"/>
              <a:t>newList</a:t>
            </a:r>
            <a:r>
              <a:rPr lang="en-US" dirty="0" smtClean="0"/>
              <a:t> = </a:t>
            </a:r>
            <a:r>
              <a:rPr lang="en-US" dirty="0" err="1" smtClean="0"/>
              <a:t>myList</a:t>
            </a:r>
            <a:r>
              <a:rPr lang="en-US" dirty="0" smtClean="0"/>
              <a:t>[3:] print(</a:t>
            </a:r>
            <a:r>
              <a:rPr lang="en-US" dirty="0" err="1" smtClean="0"/>
              <a:t>newList</a:t>
            </a:r>
            <a:r>
              <a:rPr lang="en-US" dirty="0" smtClean="0"/>
              <a:t>)</a:t>
            </a:r>
            <a:br>
              <a:rPr lang="en-US" dirty="0" smtClean="0"/>
            </a:br>
            <a:r>
              <a:rPr lang="en-US" sz="1200" b="0" i="0" kern="1200" dirty="0" smtClean="0">
                <a:solidFill>
                  <a:schemeClr val="tx1"/>
                </a:solidFill>
                <a:effectLst/>
                <a:latin typeface="+mn-lt"/>
                <a:ea typeface="+mn-ea"/>
                <a:cs typeface="+mn-cs"/>
              </a:rPr>
              <a:t>Its output is therefore: </a:t>
            </a:r>
            <a:r>
              <a:rPr lang="en-US" dirty="0" smtClean="0"/>
              <a:t>[4, 2]</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2480433E-26EE-4371-9186-14FFBE032A5E}" type="slidenum">
              <a:rPr lang="en-US" smtClean="0"/>
              <a:t>98</a:t>
            </a:fld>
            <a:endParaRPr lang="en-US"/>
          </a:p>
        </p:txBody>
      </p:sp>
    </p:spTree>
    <p:extLst>
      <p:ext uri="{BB962C8B-B14F-4D97-AF65-F5344CB8AC3E}">
        <p14:creationId xmlns:p14="http://schemas.microsoft.com/office/powerpoint/2010/main" val="1707457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previously described del instruction is able to </a:t>
            </a:r>
            <a:r>
              <a:rPr lang="en-US" sz="1200" b="1" i="0" kern="1200" dirty="0" smtClean="0">
                <a:solidFill>
                  <a:schemeClr val="tx1"/>
                </a:solidFill>
                <a:effectLst/>
                <a:latin typeface="+mn-lt"/>
                <a:ea typeface="+mn-ea"/>
                <a:cs typeface="+mn-cs"/>
              </a:rPr>
              <a:t>delete more than just a list's element at once - it can delete slices too</a:t>
            </a:r>
            <a:r>
              <a:rPr lang="en-US" sz="1200" b="0" i="0" kern="1200" dirty="0" smtClean="0">
                <a:solidFill>
                  <a:schemeClr val="tx1"/>
                </a:solidFill>
                <a:effectLst/>
                <a:latin typeface="+mn-lt"/>
                <a:ea typeface="+mn-ea"/>
                <a:cs typeface="+mn-cs"/>
              </a:rPr>
              <a:t>:</a:t>
            </a:r>
          </a:p>
          <a:p>
            <a:r>
              <a:rPr lang="en-US" dirty="0" err="1" smtClean="0"/>
              <a:t>myList</a:t>
            </a:r>
            <a:r>
              <a:rPr lang="en-US" dirty="0" smtClean="0"/>
              <a:t> = [10, 8, 6, 4, 2] del </a:t>
            </a:r>
            <a:r>
              <a:rPr lang="en-US" dirty="0" err="1" smtClean="0"/>
              <a:t>myList</a:t>
            </a:r>
            <a:r>
              <a:rPr lang="en-US" dirty="0" smtClean="0"/>
              <a:t>[1:3] print(</a:t>
            </a:r>
            <a:r>
              <a:rPr lang="en-US" dirty="0" err="1" smtClean="0"/>
              <a:t>myList</a:t>
            </a:r>
            <a:r>
              <a:rPr lang="en-US" dirty="0" smtClean="0"/>
              <a:t>)</a:t>
            </a:r>
            <a:br>
              <a:rPr lang="en-US" dirty="0" smtClean="0"/>
            </a:br>
            <a:r>
              <a:rPr lang="en-US" sz="1200" b="0" i="0" kern="1200" dirty="0" smtClean="0">
                <a:solidFill>
                  <a:schemeClr val="tx1"/>
                </a:solidFill>
                <a:effectLst/>
                <a:latin typeface="+mn-lt"/>
                <a:ea typeface="+mn-ea"/>
                <a:cs typeface="+mn-cs"/>
              </a:rPr>
              <a:t>Note: in this case, the slice </a:t>
            </a:r>
            <a:r>
              <a:rPr lang="en-US" sz="1200" b="1" i="0" kern="1200" dirty="0" smtClean="0">
                <a:solidFill>
                  <a:schemeClr val="tx1"/>
                </a:solidFill>
                <a:effectLst/>
                <a:latin typeface="+mn-lt"/>
                <a:ea typeface="+mn-ea"/>
                <a:cs typeface="+mn-cs"/>
              </a:rPr>
              <a:t>doesn't produce any new list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snippet's output is: [10, 4, 2].</a:t>
            </a:r>
          </a:p>
          <a:p>
            <a:r>
              <a:rPr lang="en-US" dirty="0" smtClean="0"/>
              <a:t/>
            </a:r>
            <a:br>
              <a:rPr lang="en-US" dirty="0" smtClean="0"/>
            </a:br>
            <a:r>
              <a:rPr lang="en-US" sz="1200" b="0" i="0" kern="1200" dirty="0" smtClean="0">
                <a:solidFill>
                  <a:schemeClr val="tx1"/>
                </a:solidFill>
                <a:effectLst/>
                <a:latin typeface="+mn-lt"/>
                <a:ea typeface="+mn-ea"/>
                <a:cs typeface="+mn-cs"/>
              </a:rPr>
              <a:t>Deleting </a:t>
            </a:r>
            <a:r>
              <a:rPr lang="en-US" sz="1200" b="1" i="0" kern="1200" dirty="0" smtClean="0">
                <a:solidFill>
                  <a:schemeClr val="tx1"/>
                </a:solidFill>
                <a:effectLst/>
                <a:latin typeface="+mn-lt"/>
                <a:ea typeface="+mn-ea"/>
                <a:cs typeface="+mn-cs"/>
              </a:rPr>
              <a:t>all the elements</a:t>
            </a:r>
            <a:r>
              <a:rPr lang="en-US" sz="1200" b="0" i="0" kern="1200" dirty="0" smtClean="0">
                <a:solidFill>
                  <a:schemeClr val="tx1"/>
                </a:solidFill>
                <a:effectLst/>
                <a:latin typeface="+mn-lt"/>
                <a:ea typeface="+mn-ea"/>
                <a:cs typeface="+mn-cs"/>
              </a:rPr>
              <a:t> at once is possible too:</a:t>
            </a:r>
          </a:p>
          <a:p>
            <a:r>
              <a:rPr lang="en-US" dirty="0" err="1" smtClean="0"/>
              <a:t>myList</a:t>
            </a:r>
            <a:r>
              <a:rPr lang="en-US" dirty="0" smtClean="0"/>
              <a:t> = [10, 8, 6, 4, 2] del </a:t>
            </a:r>
            <a:r>
              <a:rPr lang="en-US" dirty="0" err="1" smtClean="0"/>
              <a:t>myList</a:t>
            </a:r>
            <a:r>
              <a:rPr lang="en-US" dirty="0" smtClean="0"/>
              <a:t>[:] print(</a:t>
            </a:r>
            <a:r>
              <a:rPr lang="en-US" dirty="0" err="1" smtClean="0"/>
              <a:t>myList</a:t>
            </a:r>
            <a:r>
              <a:rPr lang="en-US" dirty="0" smtClean="0"/>
              <a:t>)</a:t>
            </a:r>
            <a:br>
              <a:rPr lang="en-US" dirty="0" smtClean="0"/>
            </a:br>
            <a:r>
              <a:rPr lang="en-US" sz="1200" b="0" i="0" kern="1200" dirty="0" smtClean="0">
                <a:solidFill>
                  <a:schemeClr val="tx1"/>
                </a:solidFill>
                <a:effectLst/>
                <a:latin typeface="+mn-lt"/>
                <a:ea typeface="+mn-ea"/>
                <a:cs typeface="+mn-cs"/>
              </a:rPr>
              <a:t>The list becomes empty, and the output is: [].</a:t>
            </a:r>
          </a:p>
          <a:p>
            <a:r>
              <a:rPr lang="en-US" dirty="0" smtClean="0"/>
              <a:t/>
            </a:r>
            <a:br>
              <a:rPr lang="en-US" dirty="0" smtClean="0"/>
            </a:br>
            <a:r>
              <a:rPr lang="en-US" sz="1200" b="0" i="0" kern="1200" dirty="0" smtClean="0">
                <a:solidFill>
                  <a:schemeClr val="tx1"/>
                </a:solidFill>
                <a:effectLst/>
                <a:latin typeface="+mn-lt"/>
                <a:ea typeface="+mn-ea"/>
                <a:cs typeface="+mn-cs"/>
              </a:rPr>
              <a:t>Removing the slice from the code changes its meaning dramatically.</a:t>
            </a:r>
          </a:p>
          <a:p>
            <a:r>
              <a:rPr lang="en-US" sz="1200" b="0" i="0" kern="1200" dirty="0" smtClean="0">
                <a:solidFill>
                  <a:schemeClr val="tx1"/>
                </a:solidFill>
                <a:effectLst/>
                <a:latin typeface="+mn-lt"/>
                <a:ea typeface="+mn-ea"/>
                <a:cs typeface="+mn-cs"/>
              </a:rPr>
              <a:t>Take a look:</a:t>
            </a:r>
          </a:p>
          <a:p>
            <a:r>
              <a:rPr lang="en-US" dirty="0" err="1" smtClean="0"/>
              <a:t>myList</a:t>
            </a:r>
            <a:r>
              <a:rPr lang="en-US" dirty="0" smtClean="0"/>
              <a:t> = [10, 8, 6, 4, 2] del </a:t>
            </a:r>
            <a:r>
              <a:rPr lang="en-US" dirty="0" err="1" smtClean="0"/>
              <a:t>myList</a:t>
            </a:r>
            <a:r>
              <a:rPr lang="en-US" dirty="0" smtClean="0"/>
              <a:t> print(</a:t>
            </a:r>
            <a:r>
              <a:rPr lang="en-US" dirty="0" err="1" smtClean="0"/>
              <a:t>myList</a:t>
            </a:r>
            <a:r>
              <a:rPr lang="en-US" dirty="0" smtClean="0"/>
              <a:t>)</a:t>
            </a:r>
            <a:br>
              <a:rPr lang="en-US" dirty="0" smtClean="0"/>
            </a:br>
            <a:r>
              <a:rPr lang="en-US" sz="1200" b="0" i="0" kern="1200" dirty="0" smtClean="0">
                <a:solidFill>
                  <a:schemeClr val="tx1"/>
                </a:solidFill>
                <a:effectLst/>
                <a:latin typeface="+mn-lt"/>
                <a:ea typeface="+mn-ea"/>
                <a:cs typeface="+mn-cs"/>
              </a:rPr>
              <a:t>The del instruction will </a:t>
            </a:r>
            <a:r>
              <a:rPr lang="en-US" sz="1200" b="1" i="0" kern="1200" dirty="0" smtClean="0">
                <a:solidFill>
                  <a:schemeClr val="tx1"/>
                </a:solidFill>
                <a:effectLst/>
                <a:latin typeface="+mn-lt"/>
                <a:ea typeface="+mn-ea"/>
                <a:cs typeface="+mn-cs"/>
              </a:rPr>
              <a:t>delete the list itself, not its content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print() function invocation from the last line of the code will then cause a runtime error.</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99</a:t>
            </a:fld>
            <a:endParaRPr lang="en-US"/>
          </a:p>
        </p:txBody>
      </p:sp>
    </p:spTree>
    <p:extLst>
      <p:ext uri="{BB962C8B-B14F-4D97-AF65-F5344CB8AC3E}">
        <p14:creationId xmlns:p14="http://schemas.microsoft.com/office/powerpoint/2010/main" val="231723434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Python offers two very powerful operators, able to </a:t>
            </a:r>
            <a:r>
              <a:rPr lang="en-US" sz="1200" b="1" i="0" kern="1200" dirty="0" smtClean="0">
                <a:solidFill>
                  <a:schemeClr val="tx1"/>
                </a:solidFill>
                <a:effectLst/>
                <a:latin typeface="+mn-lt"/>
                <a:ea typeface="+mn-ea"/>
                <a:cs typeface="+mn-cs"/>
              </a:rPr>
              <a:t>look through the list in order to check whether a specific value is stored inside the list or not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These operators are:</a:t>
            </a:r>
          </a:p>
          <a:p>
            <a:r>
              <a:rPr lang="en-US" dirty="0" err="1" smtClean="0"/>
              <a:t>elem</a:t>
            </a:r>
            <a:r>
              <a:rPr lang="en-US" dirty="0" smtClean="0"/>
              <a:t> in </a:t>
            </a:r>
            <a:r>
              <a:rPr lang="en-US" dirty="0" err="1" smtClean="0"/>
              <a:t>myList</a:t>
            </a:r>
            <a:r>
              <a:rPr lang="en-US" dirty="0" smtClean="0"/>
              <a:t> </a:t>
            </a:r>
            <a:r>
              <a:rPr lang="en-US" dirty="0" err="1" smtClean="0"/>
              <a:t>elem</a:t>
            </a:r>
            <a:r>
              <a:rPr lang="en-US" dirty="0" smtClean="0"/>
              <a:t> not in </a:t>
            </a:r>
            <a:r>
              <a:rPr lang="en-US" dirty="0" err="1" smtClean="0"/>
              <a:t>myList</a:t>
            </a:r>
            <a:r>
              <a:rPr lang="en-US" dirty="0" smtClean="0"/>
              <a:t/>
            </a:r>
            <a:br>
              <a:rPr lang="en-US" dirty="0" smtClean="0"/>
            </a:br>
            <a:r>
              <a:rPr lang="en-US" sz="1200" b="0" i="0" kern="1200" dirty="0" smtClean="0">
                <a:solidFill>
                  <a:schemeClr val="tx1"/>
                </a:solidFill>
                <a:effectLst/>
                <a:latin typeface="+mn-lt"/>
                <a:ea typeface="+mn-ea"/>
                <a:cs typeface="+mn-cs"/>
              </a:rPr>
              <a:t>The first of them (in) checks if a given element (its left argument) is currently stored somewhere inside the list (the right argument) - the operator returns True in this case.</a:t>
            </a:r>
          </a:p>
          <a:p>
            <a:r>
              <a:rPr lang="en-US" sz="1200" b="0" i="0" kern="1200" dirty="0" smtClean="0">
                <a:solidFill>
                  <a:schemeClr val="tx1"/>
                </a:solidFill>
                <a:effectLst/>
                <a:latin typeface="+mn-lt"/>
                <a:ea typeface="+mn-ea"/>
                <a:cs typeface="+mn-cs"/>
              </a:rPr>
              <a:t>The second (not in) checks if a given element (its left argument) is absent in a list - the operator returns True in this case.</a:t>
            </a:r>
          </a:p>
          <a:p>
            <a:r>
              <a:rPr lang="en-US" sz="1200" b="0" i="0" kern="1200" dirty="0" smtClean="0">
                <a:solidFill>
                  <a:schemeClr val="tx1"/>
                </a:solidFill>
                <a:effectLst/>
                <a:latin typeface="+mn-lt"/>
                <a:ea typeface="+mn-ea"/>
                <a:cs typeface="+mn-cs"/>
              </a:rPr>
              <a:t>Look at the code in the editor. The snippet shows both operators in action. Can you guess its output? Run the program to check if you were right.</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100</a:t>
            </a:fld>
            <a:endParaRPr lang="en-US"/>
          </a:p>
        </p:txBody>
      </p:sp>
    </p:spTree>
    <p:extLst>
      <p:ext uri="{BB962C8B-B14F-4D97-AF65-F5344CB8AC3E}">
        <p14:creationId xmlns:p14="http://schemas.microsoft.com/office/powerpoint/2010/main" val="355324958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Lists - some simple programs</a:t>
            </a:r>
          </a:p>
          <a:p>
            <a:r>
              <a:rPr lang="en-US" sz="1200" b="0" i="0" kern="1200" dirty="0" smtClean="0">
                <a:solidFill>
                  <a:schemeClr val="tx1"/>
                </a:solidFill>
                <a:effectLst/>
                <a:latin typeface="+mn-lt"/>
                <a:ea typeface="+mn-ea"/>
                <a:cs typeface="+mn-cs"/>
              </a:rPr>
              <a:t>Now we want to show you some simple programs utilizing lists.</a:t>
            </a:r>
          </a:p>
          <a:p>
            <a:r>
              <a:rPr lang="en-US" sz="1200" b="0" i="0" kern="1200" dirty="0" smtClean="0">
                <a:solidFill>
                  <a:schemeClr val="tx1"/>
                </a:solidFill>
                <a:effectLst/>
                <a:latin typeface="+mn-lt"/>
                <a:ea typeface="+mn-ea"/>
                <a:cs typeface="+mn-cs"/>
              </a:rPr>
              <a:t>The first of them tries to find the greater value in the list. Look at the code in the editor.</a:t>
            </a:r>
          </a:p>
          <a:p>
            <a:r>
              <a:rPr lang="en-US" sz="1200" b="0" i="0" kern="1200" dirty="0" smtClean="0">
                <a:solidFill>
                  <a:schemeClr val="tx1"/>
                </a:solidFill>
                <a:effectLst/>
                <a:latin typeface="+mn-lt"/>
                <a:ea typeface="+mn-ea"/>
                <a:cs typeface="+mn-cs"/>
              </a:rPr>
              <a:t>The concept is rather simple - we temporarily assume that the first element is the largest one, and check the hypothesis against all the remaining elements in the list.</a:t>
            </a:r>
          </a:p>
          <a:p>
            <a:r>
              <a:rPr lang="en-US" sz="1200" b="0" i="0" kern="1200" dirty="0" smtClean="0">
                <a:solidFill>
                  <a:schemeClr val="tx1"/>
                </a:solidFill>
                <a:effectLst/>
                <a:latin typeface="+mn-lt"/>
                <a:ea typeface="+mn-ea"/>
                <a:cs typeface="+mn-cs"/>
              </a:rPr>
              <a:t>The code outputs 17 (as expected).</a:t>
            </a:r>
          </a:p>
          <a:p>
            <a:r>
              <a:rPr lang="en-US" sz="1200" b="0" i="0" kern="1200" dirty="0" smtClean="0">
                <a:solidFill>
                  <a:schemeClr val="tx1"/>
                </a:solidFill>
                <a:effectLst/>
                <a:latin typeface="+mn-lt"/>
                <a:ea typeface="+mn-ea"/>
                <a:cs typeface="+mn-cs"/>
              </a:rPr>
              <a:t>The code may be rewritten to make use of the newly introduced form of the for loop:</a:t>
            </a:r>
          </a:p>
          <a:p>
            <a:r>
              <a:rPr lang="en-US" dirty="0" err="1" smtClean="0"/>
              <a:t>myList</a:t>
            </a:r>
            <a:r>
              <a:rPr lang="en-US" dirty="0" smtClean="0"/>
              <a:t> = [17, 3, 11, 5, 1, 9, 7, 15, 13] largest = </a:t>
            </a:r>
            <a:r>
              <a:rPr lang="en-US" dirty="0" err="1" smtClean="0"/>
              <a:t>myList</a:t>
            </a:r>
            <a:r>
              <a:rPr lang="en-US" dirty="0" smtClean="0"/>
              <a:t>[0] for </a:t>
            </a:r>
            <a:r>
              <a:rPr lang="en-US" dirty="0" err="1" smtClean="0"/>
              <a:t>i</a:t>
            </a:r>
            <a:r>
              <a:rPr lang="en-US" dirty="0" smtClean="0"/>
              <a:t> in </a:t>
            </a:r>
            <a:r>
              <a:rPr lang="en-US" dirty="0" err="1" smtClean="0"/>
              <a:t>myList</a:t>
            </a:r>
            <a:r>
              <a:rPr lang="en-US" dirty="0" smtClean="0"/>
              <a:t>: if </a:t>
            </a:r>
            <a:r>
              <a:rPr lang="en-US" dirty="0" err="1" smtClean="0"/>
              <a:t>i</a:t>
            </a:r>
            <a:r>
              <a:rPr lang="en-US" dirty="0" smtClean="0"/>
              <a:t> &gt; largest: largest = </a:t>
            </a:r>
            <a:r>
              <a:rPr lang="en-US" dirty="0" err="1" smtClean="0"/>
              <a:t>i</a:t>
            </a:r>
            <a:r>
              <a:rPr lang="en-US" dirty="0" smtClean="0"/>
              <a:t> print(largest)</a:t>
            </a:r>
            <a:br>
              <a:rPr lang="en-US" dirty="0" smtClean="0"/>
            </a:br>
            <a:r>
              <a:rPr lang="en-US" sz="1200" b="0" i="0" kern="1200" dirty="0" smtClean="0">
                <a:solidFill>
                  <a:schemeClr val="tx1"/>
                </a:solidFill>
                <a:effectLst/>
                <a:latin typeface="+mn-lt"/>
                <a:ea typeface="+mn-ea"/>
                <a:cs typeface="+mn-cs"/>
              </a:rPr>
              <a:t>The program above performs one unnecessary comparison, when the first element is compared with itself, but this isn't a problem at all.</a:t>
            </a:r>
          </a:p>
          <a:p>
            <a:r>
              <a:rPr lang="en-US" sz="1200" b="0" i="0" kern="1200" dirty="0" smtClean="0">
                <a:solidFill>
                  <a:schemeClr val="tx1"/>
                </a:solidFill>
                <a:effectLst/>
                <a:latin typeface="+mn-lt"/>
                <a:ea typeface="+mn-ea"/>
                <a:cs typeface="+mn-cs"/>
              </a:rPr>
              <a:t>The code outputs 17, too (nothing unusual).</a:t>
            </a:r>
          </a:p>
          <a:p>
            <a:r>
              <a:rPr lang="en-US" sz="1200" b="0" i="0" kern="1200" dirty="0" smtClean="0">
                <a:solidFill>
                  <a:schemeClr val="tx1"/>
                </a:solidFill>
                <a:effectLst/>
                <a:latin typeface="+mn-lt"/>
                <a:ea typeface="+mn-ea"/>
                <a:cs typeface="+mn-cs"/>
              </a:rPr>
              <a:t>If you need to save computer power, you can use a slice:</a:t>
            </a:r>
          </a:p>
          <a:p>
            <a:r>
              <a:rPr lang="en-US" dirty="0" err="1" smtClean="0"/>
              <a:t>myList</a:t>
            </a:r>
            <a:r>
              <a:rPr lang="en-US" dirty="0" smtClean="0"/>
              <a:t> = [17, 3, 11, 5, 1, 9, 7, 15, 13] largest = </a:t>
            </a:r>
            <a:r>
              <a:rPr lang="en-US" dirty="0" err="1" smtClean="0"/>
              <a:t>myList</a:t>
            </a:r>
            <a:r>
              <a:rPr lang="en-US" dirty="0" smtClean="0"/>
              <a:t>[0] for </a:t>
            </a:r>
            <a:r>
              <a:rPr lang="en-US" dirty="0" err="1" smtClean="0"/>
              <a:t>i</a:t>
            </a:r>
            <a:r>
              <a:rPr lang="en-US" dirty="0" smtClean="0"/>
              <a:t> in </a:t>
            </a:r>
            <a:r>
              <a:rPr lang="en-US" dirty="0" err="1" smtClean="0"/>
              <a:t>myList</a:t>
            </a:r>
            <a:r>
              <a:rPr lang="en-US" dirty="0" smtClean="0"/>
              <a:t>[1:]: if </a:t>
            </a:r>
            <a:r>
              <a:rPr lang="en-US" dirty="0" err="1" smtClean="0"/>
              <a:t>i</a:t>
            </a:r>
            <a:r>
              <a:rPr lang="en-US" dirty="0" smtClean="0"/>
              <a:t> &gt; largest: largest = </a:t>
            </a:r>
            <a:r>
              <a:rPr lang="en-US" dirty="0" err="1" smtClean="0"/>
              <a:t>i</a:t>
            </a:r>
            <a:r>
              <a:rPr lang="en-US" dirty="0" smtClean="0"/>
              <a:t> print(largest)</a:t>
            </a:r>
            <a:br>
              <a:rPr lang="en-US" dirty="0" smtClean="0"/>
            </a:br>
            <a:r>
              <a:rPr lang="en-US" sz="1200" b="0" i="0" kern="1200" dirty="0" smtClean="0">
                <a:solidFill>
                  <a:schemeClr val="tx1"/>
                </a:solidFill>
                <a:effectLst/>
                <a:latin typeface="+mn-lt"/>
                <a:ea typeface="+mn-ea"/>
                <a:cs typeface="+mn-cs"/>
              </a:rPr>
              <a:t>The question is: which of these two actions consumes more computer resources - just one comparison, or slicing almost all of a list's elements?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101</a:t>
            </a:fld>
            <a:endParaRPr lang="en-US"/>
          </a:p>
        </p:txBody>
      </p:sp>
    </p:spTree>
    <p:extLst>
      <p:ext uri="{BB962C8B-B14F-4D97-AF65-F5344CB8AC3E}">
        <p14:creationId xmlns:p14="http://schemas.microsoft.com/office/powerpoint/2010/main" val="206610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How does that statement work?</a:t>
            </a:r>
          </a:p>
          <a:p>
            <a:r>
              <a:rPr lang="en-US" sz="1200" b="0" i="0" kern="1200" dirty="0" smtClean="0">
                <a:solidFill>
                  <a:schemeClr val="tx1"/>
                </a:solidFill>
                <a:effectLst/>
                <a:latin typeface="+mn-lt"/>
                <a:ea typeface="+mn-ea"/>
                <a:cs typeface="+mn-cs"/>
              </a:rPr>
              <a:t>If the </a:t>
            </a:r>
            <a:r>
              <a:rPr lang="en-US" sz="1200" b="0" i="0" kern="1200" dirty="0" err="1" smtClean="0">
                <a:solidFill>
                  <a:schemeClr val="tx1"/>
                </a:solidFill>
                <a:effectLst/>
                <a:latin typeface="+mn-lt"/>
                <a:ea typeface="+mn-ea"/>
                <a:cs typeface="+mn-cs"/>
              </a:rPr>
              <a:t>true_or_not</a:t>
            </a:r>
            <a:r>
              <a:rPr lang="en-US" sz="1200" b="0" i="0" kern="1200" dirty="0" smtClean="0">
                <a:solidFill>
                  <a:schemeClr val="tx1"/>
                </a:solidFill>
                <a:effectLst/>
                <a:latin typeface="+mn-lt"/>
                <a:ea typeface="+mn-ea"/>
                <a:cs typeface="+mn-cs"/>
              </a:rPr>
              <a:t> expression </a:t>
            </a:r>
            <a:r>
              <a:rPr lang="en-US" sz="1200" b="1" i="0" kern="1200" dirty="0" smtClean="0">
                <a:solidFill>
                  <a:schemeClr val="tx1"/>
                </a:solidFill>
                <a:effectLst/>
                <a:latin typeface="+mn-lt"/>
                <a:ea typeface="+mn-ea"/>
                <a:cs typeface="+mn-cs"/>
              </a:rPr>
              <a:t>represents the truth</a:t>
            </a:r>
            <a:r>
              <a:rPr lang="en-US" sz="1200" b="0" i="0" kern="1200" dirty="0" smtClean="0">
                <a:solidFill>
                  <a:schemeClr val="tx1"/>
                </a:solidFill>
                <a:effectLst/>
                <a:latin typeface="+mn-lt"/>
                <a:ea typeface="+mn-ea"/>
                <a:cs typeface="+mn-cs"/>
              </a:rPr>
              <a:t> (i.e., its value is not equal to zero), </a:t>
            </a:r>
            <a:r>
              <a:rPr lang="en-US" sz="1200" b="1" i="0" kern="1200" dirty="0" smtClean="0">
                <a:solidFill>
                  <a:schemeClr val="tx1"/>
                </a:solidFill>
                <a:effectLst/>
                <a:latin typeface="+mn-lt"/>
                <a:ea typeface="+mn-ea"/>
                <a:cs typeface="+mn-cs"/>
              </a:rPr>
              <a:t>the indented statement(s) will be executed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if the </a:t>
            </a:r>
            <a:r>
              <a:rPr lang="en-US" sz="1200" b="0" i="0" kern="1200" dirty="0" err="1" smtClean="0">
                <a:solidFill>
                  <a:schemeClr val="tx1"/>
                </a:solidFill>
                <a:effectLst/>
                <a:latin typeface="+mn-lt"/>
                <a:ea typeface="+mn-ea"/>
                <a:cs typeface="+mn-cs"/>
              </a:rPr>
              <a:t>true_or_not</a:t>
            </a:r>
            <a:r>
              <a:rPr lang="en-US" sz="1200" b="0" i="0" kern="1200" dirty="0" smtClean="0">
                <a:solidFill>
                  <a:schemeClr val="tx1"/>
                </a:solidFill>
                <a:effectLst/>
                <a:latin typeface="+mn-lt"/>
                <a:ea typeface="+mn-ea"/>
                <a:cs typeface="+mn-cs"/>
              </a:rPr>
              <a:t> expression </a:t>
            </a:r>
            <a:r>
              <a:rPr lang="en-US" sz="1200" b="1" i="0" kern="1200" dirty="0" smtClean="0">
                <a:solidFill>
                  <a:schemeClr val="tx1"/>
                </a:solidFill>
                <a:effectLst/>
                <a:latin typeface="+mn-lt"/>
                <a:ea typeface="+mn-ea"/>
                <a:cs typeface="+mn-cs"/>
              </a:rPr>
              <a:t>does not represent the truth</a:t>
            </a:r>
            <a:r>
              <a:rPr lang="en-US" sz="1200" b="0" i="0" kern="1200" dirty="0" smtClean="0">
                <a:solidFill>
                  <a:schemeClr val="tx1"/>
                </a:solidFill>
                <a:effectLst/>
                <a:latin typeface="+mn-lt"/>
                <a:ea typeface="+mn-ea"/>
                <a:cs typeface="+mn-cs"/>
              </a:rPr>
              <a:t> (i.e., its value is equal to zero), </a:t>
            </a:r>
            <a:r>
              <a:rPr lang="en-US" sz="1200" b="1" i="0" kern="1200" dirty="0" smtClean="0">
                <a:solidFill>
                  <a:schemeClr val="tx1"/>
                </a:solidFill>
                <a:effectLst/>
                <a:latin typeface="+mn-lt"/>
                <a:ea typeface="+mn-ea"/>
                <a:cs typeface="+mn-cs"/>
              </a:rPr>
              <a:t>the indented statement(s) will be omitted</a:t>
            </a:r>
            <a:r>
              <a:rPr lang="en-US" sz="1200" b="0" i="0" kern="1200" dirty="0" smtClean="0">
                <a:solidFill>
                  <a:schemeClr val="tx1"/>
                </a:solidFill>
                <a:effectLst/>
                <a:latin typeface="+mn-lt"/>
                <a:ea typeface="+mn-ea"/>
                <a:cs typeface="+mn-cs"/>
              </a:rPr>
              <a:t> (ignored), and the next executed instruction will be the one after the original indentation level.</a:t>
            </a:r>
          </a:p>
          <a:p>
            <a:r>
              <a:rPr lang="en-US" dirty="0" smtClean="0"/>
              <a:t/>
            </a:r>
            <a:br>
              <a:rPr lang="en-US" dirty="0" smtClean="0"/>
            </a:br>
            <a:r>
              <a:rPr lang="en-US" sz="1200" b="0" i="0" kern="1200" dirty="0" smtClean="0">
                <a:solidFill>
                  <a:schemeClr val="tx1"/>
                </a:solidFill>
                <a:effectLst/>
                <a:latin typeface="+mn-lt"/>
                <a:ea typeface="+mn-ea"/>
                <a:cs typeface="+mn-cs"/>
              </a:rPr>
              <a:t>In real life, we often express a desire:</a:t>
            </a:r>
          </a:p>
          <a:p>
            <a:r>
              <a:rPr lang="en-US" sz="1200" b="0" i="1" kern="1200" dirty="0" smtClean="0">
                <a:solidFill>
                  <a:schemeClr val="tx1"/>
                </a:solidFill>
                <a:effectLst/>
                <a:latin typeface="+mn-lt"/>
                <a:ea typeface="+mn-ea"/>
                <a:cs typeface="+mn-cs"/>
              </a:rPr>
              <a:t>if the weather is good, we'll go for a walk</a:t>
            </a:r>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then, we'll have lunch</a:t>
            </a: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b="0" i="0" kern="1200" dirty="0" smtClean="0">
                <a:solidFill>
                  <a:schemeClr val="tx1"/>
                </a:solidFill>
                <a:effectLst/>
                <a:latin typeface="+mn-lt"/>
                <a:ea typeface="+mn-ea"/>
                <a:cs typeface="+mn-cs"/>
              </a:rPr>
              <a:t>As you can see, having lunch is </a:t>
            </a:r>
            <a:r>
              <a:rPr lang="en-US" sz="1200" b="1" i="0" kern="1200" dirty="0" smtClean="0">
                <a:solidFill>
                  <a:schemeClr val="tx1"/>
                </a:solidFill>
                <a:effectLst/>
                <a:latin typeface="+mn-lt"/>
                <a:ea typeface="+mn-ea"/>
                <a:cs typeface="+mn-cs"/>
              </a:rPr>
              <a:t>not a conditional activity</a:t>
            </a:r>
            <a:r>
              <a:rPr lang="en-US" sz="1200" b="0" i="0" kern="1200" dirty="0" smtClean="0">
                <a:solidFill>
                  <a:schemeClr val="tx1"/>
                </a:solidFill>
                <a:effectLst/>
                <a:latin typeface="+mn-lt"/>
                <a:ea typeface="+mn-ea"/>
                <a:cs typeface="+mn-cs"/>
              </a:rPr>
              <a:t> and doesn't depend on the weather.</a:t>
            </a:r>
          </a:p>
          <a:p>
            <a:r>
              <a:rPr lang="en-US" sz="1200" b="0" i="0" kern="1200" dirty="0" smtClean="0">
                <a:solidFill>
                  <a:schemeClr val="tx1"/>
                </a:solidFill>
                <a:effectLst/>
                <a:latin typeface="+mn-lt"/>
                <a:ea typeface="+mn-ea"/>
                <a:cs typeface="+mn-cs"/>
              </a:rPr>
              <a:t>Knowing what conditions influence our behavior, and assuming that we have the </a:t>
            </a:r>
            <a:r>
              <a:rPr lang="en-US" sz="1200" b="0" i="0" kern="1200" dirty="0" err="1" smtClean="0">
                <a:solidFill>
                  <a:schemeClr val="tx1"/>
                </a:solidFill>
                <a:effectLst/>
                <a:latin typeface="+mn-lt"/>
                <a:ea typeface="+mn-ea"/>
                <a:cs typeface="+mn-cs"/>
              </a:rPr>
              <a:t>parameterless</a:t>
            </a:r>
            <a:r>
              <a:rPr lang="en-US" sz="1200" b="0" i="0" kern="1200" dirty="0" smtClean="0">
                <a:solidFill>
                  <a:schemeClr val="tx1"/>
                </a:solidFill>
                <a:effectLst/>
                <a:latin typeface="+mn-lt"/>
                <a:ea typeface="+mn-ea"/>
                <a:cs typeface="+mn-cs"/>
              </a:rPr>
              <a:t> functions </a:t>
            </a:r>
            <a:r>
              <a:rPr lang="en-US" sz="1200" b="0" i="0" kern="1200" dirty="0" err="1" smtClean="0">
                <a:solidFill>
                  <a:schemeClr val="tx1"/>
                </a:solidFill>
                <a:effectLst/>
                <a:latin typeface="+mn-lt"/>
                <a:ea typeface="+mn-ea"/>
                <a:cs typeface="+mn-cs"/>
              </a:rPr>
              <a:t>go_for_a_walk</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have_lunch</a:t>
            </a:r>
            <a:r>
              <a:rPr lang="en-US" sz="1200" b="0" i="0" kern="1200" dirty="0" smtClean="0">
                <a:solidFill>
                  <a:schemeClr val="tx1"/>
                </a:solidFill>
                <a:effectLst/>
                <a:latin typeface="+mn-lt"/>
                <a:ea typeface="+mn-ea"/>
                <a:cs typeface="+mn-cs"/>
              </a:rPr>
              <a:t>(), we can write the following snippet:</a:t>
            </a:r>
          </a:p>
          <a:p>
            <a:r>
              <a:rPr lang="en-US" dirty="0" smtClean="0"/>
              <a:t>if </a:t>
            </a:r>
            <a:r>
              <a:rPr lang="en-US" dirty="0" err="1" smtClean="0"/>
              <a:t>the_weather_is_good</a:t>
            </a:r>
            <a:r>
              <a:rPr lang="en-US" dirty="0" smtClean="0"/>
              <a:t>: </a:t>
            </a:r>
            <a:r>
              <a:rPr lang="en-US" dirty="0" err="1" smtClean="0"/>
              <a:t>go_for_a_walk</a:t>
            </a:r>
            <a:r>
              <a:rPr lang="en-US" dirty="0" smtClean="0"/>
              <a:t>() </a:t>
            </a:r>
            <a:r>
              <a:rPr lang="en-US" dirty="0" err="1" smtClean="0"/>
              <a:t>have_lunch</a:t>
            </a:r>
            <a:r>
              <a:rPr lang="en-US" dirty="0" smtClean="0"/>
              <a:t>()</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11</a:t>
            </a:fld>
            <a:endParaRPr lang="en-US"/>
          </a:p>
        </p:txBody>
      </p:sp>
    </p:spTree>
    <p:extLst>
      <p:ext uri="{BB962C8B-B14F-4D97-AF65-F5344CB8AC3E}">
        <p14:creationId xmlns:p14="http://schemas.microsoft.com/office/powerpoint/2010/main" val="408101959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b="0" i="0" kern="1200" dirty="0" smtClean="0">
                <a:solidFill>
                  <a:schemeClr val="tx1"/>
                </a:solidFill>
                <a:effectLst/>
                <a:latin typeface="+mn-lt"/>
                <a:ea typeface="+mn-ea"/>
                <a:cs typeface="+mn-cs"/>
              </a:rPr>
              <a:t>Now let's find the location of a given element inside a list:</a:t>
            </a:r>
          </a:p>
          <a:p>
            <a:pPr fontAlgn="t"/>
            <a:r>
              <a:rPr lang="en-US" sz="1200" b="0" i="0" kern="1200" dirty="0" err="1" smtClean="0">
                <a:solidFill>
                  <a:schemeClr val="tx1"/>
                </a:solidFill>
                <a:effectLst/>
                <a:latin typeface="+mn-lt"/>
                <a:ea typeface="+mn-ea"/>
                <a:cs typeface="+mn-cs"/>
              </a:rPr>
              <a:t>myList</a:t>
            </a:r>
            <a:r>
              <a:rPr lang="en-US" sz="1200" b="0" i="0" kern="1200" dirty="0" smtClean="0">
                <a:solidFill>
                  <a:schemeClr val="tx1"/>
                </a:solidFill>
                <a:effectLst/>
                <a:latin typeface="+mn-lt"/>
                <a:ea typeface="+mn-ea"/>
                <a:cs typeface="+mn-cs"/>
              </a:rPr>
              <a:t> = [1, 2, 3, 4, 5, 6, 7, 8, 9, 10] </a:t>
            </a:r>
            <a:r>
              <a:rPr lang="en-US" sz="1200" b="0" i="0" kern="1200" dirty="0" err="1" smtClean="0">
                <a:solidFill>
                  <a:schemeClr val="tx1"/>
                </a:solidFill>
                <a:effectLst/>
                <a:latin typeface="+mn-lt"/>
                <a:ea typeface="+mn-ea"/>
                <a:cs typeface="+mn-cs"/>
              </a:rPr>
              <a:t>toFind</a:t>
            </a:r>
            <a:r>
              <a:rPr lang="en-US" sz="1200" b="0" i="0" kern="1200" dirty="0" smtClean="0">
                <a:solidFill>
                  <a:schemeClr val="tx1"/>
                </a:solidFill>
                <a:effectLst/>
                <a:latin typeface="+mn-lt"/>
                <a:ea typeface="+mn-ea"/>
                <a:cs typeface="+mn-cs"/>
              </a:rPr>
              <a:t> = 5 found = False for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in range(</a:t>
            </a:r>
            <a:r>
              <a:rPr lang="en-US" sz="1200" b="0" i="0" kern="1200" dirty="0" err="1" smtClean="0">
                <a:solidFill>
                  <a:schemeClr val="tx1"/>
                </a:solidFill>
                <a:effectLst/>
                <a:latin typeface="+mn-lt"/>
                <a:ea typeface="+mn-ea"/>
                <a:cs typeface="+mn-cs"/>
              </a:rPr>
              <a:t>len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myList</a:t>
            </a:r>
            <a:r>
              <a:rPr lang="en-US" sz="1200" b="0" i="0" kern="1200" dirty="0" smtClean="0">
                <a:solidFill>
                  <a:schemeClr val="tx1"/>
                </a:solidFill>
                <a:effectLst/>
                <a:latin typeface="+mn-lt"/>
                <a:ea typeface="+mn-ea"/>
                <a:cs typeface="+mn-cs"/>
              </a:rPr>
              <a:t>)): found = </a:t>
            </a:r>
            <a:r>
              <a:rPr lang="en-US" sz="1200" b="0" i="0" kern="1200" dirty="0" err="1" smtClean="0">
                <a:solidFill>
                  <a:schemeClr val="tx1"/>
                </a:solidFill>
                <a:effectLst/>
                <a:latin typeface="+mn-lt"/>
                <a:ea typeface="+mn-ea"/>
                <a:cs typeface="+mn-cs"/>
              </a:rPr>
              <a:t>myList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toFind</a:t>
            </a:r>
            <a:r>
              <a:rPr lang="en-US" sz="1200" b="0" i="0" kern="1200" dirty="0" smtClean="0">
                <a:solidFill>
                  <a:schemeClr val="tx1"/>
                </a:solidFill>
                <a:effectLst/>
                <a:latin typeface="+mn-lt"/>
                <a:ea typeface="+mn-ea"/>
                <a:cs typeface="+mn-cs"/>
              </a:rPr>
              <a:t> if found: break if found: print("Element found at index",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else: print("absent")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Note:</a:t>
            </a:r>
          </a:p>
          <a:p>
            <a:pPr fontAlgn="t"/>
            <a:r>
              <a:rPr lang="en-US" sz="1200" b="0" i="0" kern="1200" dirty="0" smtClean="0">
                <a:solidFill>
                  <a:schemeClr val="tx1"/>
                </a:solidFill>
                <a:effectLst/>
                <a:latin typeface="+mn-lt"/>
                <a:ea typeface="+mn-ea"/>
                <a:cs typeface="+mn-cs"/>
              </a:rPr>
              <a:t>the target value is stored in the </a:t>
            </a:r>
            <a:r>
              <a:rPr lang="en-US" sz="1200" b="0" i="0" kern="1200" dirty="0" err="1" smtClean="0">
                <a:solidFill>
                  <a:schemeClr val="tx1"/>
                </a:solidFill>
                <a:effectLst/>
                <a:latin typeface="+mn-lt"/>
                <a:ea typeface="+mn-ea"/>
                <a:cs typeface="+mn-cs"/>
              </a:rPr>
              <a:t>toFind</a:t>
            </a:r>
            <a:r>
              <a:rPr lang="en-US" sz="1200" b="0" i="0" kern="1200" dirty="0" smtClean="0">
                <a:solidFill>
                  <a:schemeClr val="tx1"/>
                </a:solidFill>
                <a:effectLst/>
                <a:latin typeface="+mn-lt"/>
                <a:ea typeface="+mn-ea"/>
                <a:cs typeface="+mn-cs"/>
              </a:rPr>
              <a:t> variable;</a:t>
            </a:r>
          </a:p>
          <a:p>
            <a:pPr fontAlgn="t"/>
            <a:r>
              <a:rPr lang="en-US" sz="1200" b="0" i="0" kern="1200" dirty="0" smtClean="0">
                <a:solidFill>
                  <a:schemeClr val="tx1"/>
                </a:solidFill>
                <a:effectLst/>
                <a:latin typeface="+mn-lt"/>
                <a:ea typeface="+mn-ea"/>
                <a:cs typeface="+mn-cs"/>
              </a:rPr>
              <a:t>the current status of the search is stored in the found variable (True/False)</a:t>
            </a:r>
          </a:p>
          <a:p>
            <a:pPr fontAlgn="t"/>
            <a:r>
              <a:rPr lang="en-US" sz="1200" b="0" i="0" kern="1200" dirty="0" smtClean="0">
                <a:solidFill>
                  <a:schemeClr val="tx1"/>
                </a:solidFill>
                <a:effectLst/>
                <a:latin typeface="+mn-lt"/>
                <a:ea typeface="+mn-ea"/>
                <a:cs typeface="+mn-cs"/>
              </a:rPr>
              <a:t>when found becomes True, the for loop is exited.</a:t>
            </a:r>
          </a:p>
          <a:p>
            <a:pPr fontAlgn="t"/>
            <a:r>
              <a:rPr lang="en-US" sz="1200" b="0" i="0" kern="1200" dirty="0" smtClean="0">
                <a:solidFill>
                  <a:schemeClr val="tx1"/>
                </a:solidFill>
                <a:effectLst/>
                <a:latin typeface="+mn-lt"/>
                <a:ea typeface="+mn-ea"/>
                <a:cs typeface="+mn-cs"/>
              </a:rPr>
              <a:t>Let's assume that you've chosen the following numbers in the lottery: 3, 7, 11, 42, 34, 49.</a:t>
            </a:r>
          </a:p>
          <a:p>
            <a:pPr fontAlgn="t"/>
            <a:r>
              <a:rPr lang="en-US" sz="1200" b="0" i="0" kern="1200" dirty="0" smtClean="0">
                <a:solidFill>
                  <a:schemeClr val="tx1"/>
                </a:solidFill>
                <a:effectLst/>
                <a:latin typeface="+mn-lt"/>
                <a:ea typeface="+mn-ea"/>
                <a:cs typeface="+mn-cs"/>
              </a:rPr>
              <a:t>The numbers that have been drawn are: 5, 11, 9, 42, 3, 49.</a:t>
            </a:r>
          </a:p>
          <a:p>
            <a:pPr fontAlgn="t"/>
            <a:r>
              <a:rPr lang="en-US" sz="1200" b="0" i="0" kern="1200" dirty="0" smtClean="0">
                <a:solidFill>
                  <a:schemeClr val="tx1"/>
                </a:solidFill>
                <a:effectLst/>
                <a:latin typeface="+mn-lt"/>
                <a:ea typeface="+mn-ea"/>
                <a:cs typeface="+mn-cs"/>
              </a:rPr>
              <a:t>The question is: how many numbers have you hit?</a:t>
            </a:r>
          </a:p>
          <a:p>
            <a:pPr fontAlgn="t"/>
            <a:r>
              <a:rPr lang="en-US" sz="1200" b="0" i="0" kern="1200" dirty="0" smtClean="0">
                <a:solidFill>
                  <a:schemeClr val="tx1"/>
                </a:solidFill>
                <a:effectLst/>
                <a:latin typeface="+mn-lt"/>
                <a:ea typeface="+mn-ea"/>
                <a:cs typeface="+mn-cs"/>
              </a:rPr>
              <a:t>The program will give you the answer:</a:t>
            </a:r>
          </a:p>
          <a:p>
            <a:pPr fontAlgn="t"/>
            <a:r>
              <a:rPr lang="en-US" sz="1200" b="0" i="0" kern="1200" dirty="0" smtClean="0">
                <a:solidFill>
                  <a:schemeClr val="tx1"/>
                </a:solidFill>
                <a:effectLst/>
                <a:latin typeface="+mn-lt"/>
                <a:ea typeface="+mn-ea"/>
                <a:cs typeface="+mn-cs"/>
              </a:rPr>
              <a:t>drawn = [5, 11, 9, 42, 3, 49] bets = [3, 7, 11, 42, 34, 49] hits = 0 for number in bets: if number in drawn: hits += 1 print(hits)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Note:</a:t>
            </a:r>
          </a:p>
          <a:p>
            <a:pPr fontAlgn="t"/>
            <a:r>
              <a:rPr lang="en-US" sz="1200" b="0" i="0" kern="1200" dirty="0" smtClean="0">
                <a:solidFill>
                  <a:schemeClr val="tx1"/>
                </a:solidFill>
                <a:effectLst/>
                <a:latin typeface="+mn-lt"/>
                <a:ea typeface="+mn-ea"/>
                <a:cs typeface="+mn-cs"/>
              </a:rPr>
              <a:t>the drawn list stores all the drawn numbers;</a:t>
            </a:r>
          </a:p>
          <a:p>
            <a:pPr fontAlgn="t"/>
            <a:r>
              <a:rPr lang="en-US" sz="1200" b="0" i="0" kern="1200" dirty="0" smtClean="0">
                <a:solidFill>
                  <a:schemeClr val="tx1"/>
                </a:solidFill>
                <a:effectLst/>
                <a:latin typeface="+mn-lt"/>
                <a:ea typeface="+mn-ea"/>
                <a:cs typeface="+mn-cs"/>
              </a:rPr>
              <a:t>the bets list stores your bets;</a:t>
            </a:r>
          </a:p>
          <a:p>
            <a:pPr fontAlgn="t"/>
            <a:r>
              <a:rPr lang="en-US" sz="1200" b="0" i="0" kern="1200" dirty="0" smtClean="0">
                <a:solidFill>
                  <a:schemeClr val="tx1"/>
                </a:solidFill>
                <a:effectLst/>
                <a:latin typeface="+mn-lt"/>
                <a:ea typeface="+mn-ea"/>
                <a:cs typeface="+mn-cs"/>
              </a:rPr>
              <a:t>the hits variable counts your hits.</a:t>
            </a:r>
          </a:p>
          <a:p>
            <a:pPr fontAlgn="t"/>
            <a:r>
              <a:rPr lang="en-US" sz="1200" b="0" i="0" kern="1200" dirty="0" smtClean="0">
                <a:solidFill>
                  <a:schemeClr val="tx1"/>
                </a:solidFill>
                <a:effectLst/>
                <a:latin typeface="+mn-lt"/>
                <a:ea typeface="+mn-ea"/>
                <a:cs typeface="+mn-cs"/>
              </a:rPr>
              <a:t>The program output is: 4.</a:t>
            </a:r>
          </a:p>
          <a:p>
            <a:pPr fontAlgn="t"/>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102</a:t>
            </a:fld>
            <a:endParaRPr lang="en-US"/>
          </a:p>
        </p:txBody>
      </p:sp>
    </p:spTree>
    <p:extLst>
      <p:ext uri="{BB962C8B-B14F-4D97-AF65-F5344CB8AC3E}">
        <p14:creationId xmlns:p14="http://schemas.microsoft.com/office/powerpoint/2010/main" val="79054168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b="1" i="0" u="none" strike="noStrike" kern="1200" dirty="0" smtClean="0">
                <a:solidFill>
                  <a:schemeClr val="tx1"/>
                </a:solidFill>
                <a:effectLst/>
                <a:latin typeface="+mn-lt"/>
                <a:ea typeface="+mn-ea"/>
                <a:cs typeface="+mn-cs"/>
              </a:rPr>
              <a:t>LAB</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Estimated time</a:t>
            </a:r>
          </a:p>
          <a:p>
            <a:pPr fontAlgn="t"/>
            <a:r>
              <a:rPr lang="en-US" sz="1200" b="0" i="0" kern="1200" dirty="0" smtClean="0">
                <a:solidFill>
                  <a:schemeClr val="tx1"/>
                </a:solidFill>
                <a:effectLst/>
                <a:latin typeface="+mn-lt"/>
                <a:ea typeface="+mn-ea"/>
                <a:cs typeface="+mn-cs"/>
              </a:rPr>
              <a:t>10-15 minutes</a:t>
            </a:r>
          </a:p>
          <a:p>
            <a:pPr fontAlgn="t"/>
            <a:r>
              <a:rPr lang="en-US" sz="1200" b="1" i="0" kern="1200" dirty="0" smtClean="0">
                <a:solidFill>
                  <a:schemeClr val="tx1"/>
                </a:solidFill>
                <a:effectLst/>
                <a:latin typeface="+mn-lt"/>
                <a:ea typeface="+mn-ea"/>
                <a:cs typeface="+mn-cs"/>
              </a:rPr>
              <a:t>Level of difficulty</a:t>
            </a:r>
          </a:p>
          <a:p>
            <a:pPr fontAlgn="t"/>
            <a:r>
              <a:rPr lang="en-US" sz="1200" b="0" i="0" kern="1200" dirty="0" smtClean="0">
                <a:solidFill>
                  <a:schemeClr val="tx1"/>
                </a:solidFill>
                <a:effectLst/>
                <a:latin typeface="+mn-lt"/>
                <a:ea typeface="+mn-ea"/>
                <a:cs typeface="+mn-cs"/>
              </a:rPr>
              <a:t>Easy</a:t>
            </a:r>
          </a:p>
          <a:p>
            <a:pPr fontAlgn="t"/>
            <a:r>
              <a:rPr lang="en-US" sz="1200" b="1" i="0" kern="1200" dirty="0" smtClean="0">
                <a:solidFill>
                  <a:schemeClr val="tx1"/>
                </a:solidFill>
                <a:effectLst/>
                <a:latin typeface="+mn-lt"/>
                <a:ea typeface="+mn-ea"/>
                <a:cs typeface="+mn-cs"/>
              </a:rPr>
              <a:t>Scenario</a:t>
            </a:r>
          </a:p>
          <a:p>
            <a:pPr fontAlgn="t"/>
            <a:r>
              <a:rPr lang="en-US" sz="1200" b="0" i="0" kern="1200" dirty="0" smtClean="0">
                <a:solidFill>
                  <a:schemeClr val="tx1"/>
                </a:solidFill>
                <a:effectLst/>
                <a:latin typeface="+mn-lt"/>
                <a:ea typeface="+mn-ea"/>
                <a:cs typeface="+mn-cs"/>
              </a:rPr>
              <a:t>Imagine a list - not very long, not very complicated, just a simple list containing some integer numbers. Some of these numbers may be repeated, and this is the clue. We don't want any repetitions. We want them to be removed.</a:t>
            </a:r>
          </a:p>
          <a:p>
            <a:pPr fontAlgn="t"/>
            <a:r>
              <a:rPr lang="en-US" sz="1200" b="0" i="0" kern="1200" dirty="0" smtClean="0">
                <a:solidFill>
                  <a:schemeClr val="tx1"/>
                </a:solidFill>
                <a:effectLst/>
                <a:latin typeface="+mn-lt"/>
                <a:ea typeface="+mn-ea"/>
                <a:cs typeface="+mn-cs"/>
              </a:rPr>
              <a:t>Your task is to write a program which removes all the number repetitions from the list. The goal is to have a list in which all the numbers appear not more than once.</a:t>
            </a:r>
          </a:p>
          <a:p>
            <a:pPr fontAlgn="t"/>
            <a:r>
              <a:rPr lang="en-US" sz="1200" b="0" i="0" kern="1200" dirty="0" smtClean="0">
                <a:solidFill>
                  <a:schemeClr val="tx1"/>
                </a:solidFill>
                <a:effectLst/>
                <a:latin typeface="+mn-lt"/>
                <a:ea typeface="+mn-ea"/>
                <a:cs typeface="+mn-cs"/>
              </a:rPr>
              <a:t>Note: assume that the source list is hard-coded inside the code - you don't have to enter it from the keyboard. Of course, you can improve the code and add a part that can carry out a conversation with the user and obtain all the data from her/him.</a:t>
            </a:r>
          </a:p>
          <a:p>
            <a:pPr fontAlgn="t"/>
            <a:r>
              <a:rPr lang="en-US" sz="1200" b="0" i="0" kern="1200" dirty="0" smtClean="0">
                <a:solidFill>
                  <a:schemeClr val="tx1"/>
                </a:solidFill>
                <a:effectLst/>
                <a:latin typeface="+mn-lt"/>
                <a:ea typeface="+mn-ea"/>
                <a:cs typeface="+mn-cs"/>
              </a:rPr>
              <a:t>Hint: we encourage you to create a new list as a temporary work area - you don't need to update the list in situ.</a:t>
            </a:r>
          </a:p>
          <a:p>
            <a:pPr fontAlgn="t"/>
            <a:r>
              <a:rPr lang="en-US" sz="1200" b="0" i="0" kern="1200" dirty="0" smtClean="0">
                <a:solidFill>
                  <a:schemeClr val="tx1"/>
                </a:solidFill>
                <a:effectLst/>
                <a:latin typeface="+mn-lt"/>
                <a:ea typeface="+mn-ea"/>
                <a:cs typeface="+mn-cs"/>
              </a:rPr>
              <a:t>We've provided no test data, as that would be too easy. You can use our skeleton instead.</a:t>
            </a:r>
          </a:p>
          <a:p>
            <a:pPr fontAlgn="t"/>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480433E-26EE-4371-9186-14FFBE032A5E}" type="slidenum">
              <a:rPr lang="en-US" smtClean="0"/>
              <a:t>103</a:t>
            </a:fld>
            <a:endParaRPr lang="en-US"/>
          </a:p>
        </p:txBody>
      </p:sp>
    </p:spTree>
    <p:extLst>
      <p:ext uri="{BB962C8B-B14F-4D97-AF65-F5344CB8AC3E}">
        <p14:creationId xmlns:p14="http://schemas.microsoft.com/office/powerpoint/2010/main" val="254969439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['C']</a:t>
            </a:r>
            <a:endParaRPr lang="en-US"/>
          </a:p>
        </p:txBody>
      </p:sp>
      <p:sp>
        <p:nvSpPr>
          <p:cNvPr id="4" name="Slide Number Placeholder 3"/>
          <p:cNvSpPr>
            <a:spLocks noGrp="1"/>
          </p:cNvSpPr>
          <p:nvPr>
            <p:ph type="sldNum" sz="quarter" idx="10"/>
          </p:nvPr>
        </p:nvSpPr>
        <p:spPr/>
        <p:txBody>
          <a:bodyPr/>
          <a:lstStyle/>
          <a:p>
            <a:fld id="{2480433E-26EE-4371-9186-14FFBE032A5E}" type="slidenum">
              <a:rPr lang="en-US" smtClean="0"/>
              <a:t>107</a:t>
            </a:fld>
            <a:endParaRPr lang="en-US"/>
          </a:p>
        </p:txBody>
      </p:sp>
    </p:spTree>
    <p:extLst>
      <p:ext uri="{BB962C8B-B14F-4D97-AF65-F5344CB8AC3E}">
        <p14:creationId xmlns:p14="http://schemas.microsoft.com/office/powerpoint/2010/main" val="308987728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 'C']</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108</a:t>
            </a:fld>
            <a:endParaRPr lang="en-US"/>
          </a:p>
        </p:txBody>
      </p:sp>
    </p:spTree>
    <p:extLst>
      <p:ext uri="{BB962C8B-B14F-4D97-AF65-F5344CB8AC3E}">
        <p14:creationId xmlns:p14="http://schemas.microsoft.com/office/powerpoint/2010/main" val="211676634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109</a:t>
            </a:fld>
            <a:endParaRPr lang="en-US"/>
          </a:p>
        </p:txBody>
      </p:sp>
    </p:spTree>
    <p:extLst>
      <p:ext uri="{BB962C8B-B14F-4D97-AF65-F5344CB8AC3E}">
        <p14:creationId xmlns:p14="http://schemas.microsoft.com/office/powerpoint/2010/main" val="8293748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'B', 'C']</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110</a:t>
            </a:fld>
            <a:endParaRPr lang="en-US"/>
          </a:p>
        </p:txBody>
      </p:sp>
    </p:spTree>
    <p:extLst>
      <p:ext uri="{BB962C8B-B14F-4D97-AF65-F5344CB8AC3E}">
        <p14:creationId xmlns:p14="http://schemas.microsoft.com/office/powerpoint/2010/main" val="394115502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myList</a:t>
            </a:r>
            <a:r>
              <a:rPr lang="en-US" sz="1200" b="0" i="0" kern="1200" dirty="0" smtClean="0">
                <a:solidFill>
                  <a:schemeClr val="tx1"/>
                </a:solidFill>
                <a:effectLst/>
                <a:latin typeface="+mn-lt"/>
                <a:ea typeface="+mn-ea"/>
                <a:cs typeface="+mn-cs"/>
              </a:rPr>
              <a:t> = [1, 2, "in", True, "ABC"] print(1 in </a:t>
            </a:r>
            <a:r>
              <a:rPr lang="en-US" sz="1200" b="0" i="0" kern="1200" dirty="0" err="1" smtClean="0">
                <a:solidFill>
                  <a:schemeClr val="tx1"/>
                </a:solidFill>
                <a:effectLst/>
                <a:latin typeface="+mn-lt"/>
                <a:ea typeface="+mn-ea"/>
                <a:cs typeface="+mn-cs"/>
              </a:rPr>
              <a:t>myList</a:t>
            </a:r>
            <a:r>
              <a:rPr lang="en-US" sz="1200" b="0" i="0" kern="1200" dirty="0" smtClean="0">
                <a:solidFill>
                  <a:schemeClr val="tx1"/>
                </a:solidFill>
                <a:effectLst/>
                <a:latin typeface="+mn-lt"/>
                <a:ea typeface="+mn-ea"/>
                <a:cs typeface="+mn-cs"/>
              </a:rPr>
              <a:t>) # outputs True print("A" not in </a:t>
            </a:r>
            <a:r>
              <a:rPr lang="en-US" sz="1200" b="0" i="0" kern="1200" dirty="0" err="1" smtClean="0">
                <a:solidFill>
                  <a:schemeClr val="tx1"/>
                </a:solidFill>
                <a:effectLst/>
                <a:latin typeface="+mn-lt"/>
                <a:ea typeface="+mn-ea"/>
                <a:cs typeface="+mn-cs"/>
              </a:rPr>
              <a:t>myList</a:t>
            </a:r>
            <a:r>
              <a:rPr lang="en-US" sz="1200" b="0" i="0" kern="1200" dirty="0" smtClean="0">
                <a:solidFill>
                  <a:schemeClr val="tx1"/>
                </a:solidFill>
                <a:effectLst/>
                <a:latin typeface="+mn-lt"/>
                <a:ea typeface="+mn-ea"/>
                <a:cs typeface="+mn-cs"/>
              </a:rPr>
              <a:t>) # outputs True print(3 not in </a:t>
            </a:r>
            <a:r>
              <a:rPr lang="en-US" sz="1200" b="0" i="0" kern="1200" dirty="0" err="1" smtClean="0">
                <a:solidFill>
                  <a:schemeClr val="tx1"/>
                </a:solidFill>
                <a:effectLst/>
                <a:latin typeface="+mn-lt"/>
                <a:ea typeface="+mn-ea"/>
                <a:cs typeface="+mn-cs"/>
              </a:rPr>
              <a:t>myList</a:t>
            </a:r>
            <a:r>
              <a:rPr lang="en-US" sz="1200" b="0" i="0" kern="1200" dirty="0" smtClean="0">
                <a:solidFill>
                  <a:schemeClr val="tx1"/>
                </a:solidFill>
                <a:effectLst/>
                <a:latin typeface="+mn-lt"/>
                <a:ea typeface="+mn-ea"/>
                <a:cs typeface="+mn-cs"/>
              </a:rPr>
              <a:t>) # outputs True print(False in </a:t>
            </a:r>
            <a:r>
              <a:rPr lang="en-US" sz="1200" b="0" i="0" kern="1200" dirty="0" err="1" smtClean="0">
                <a:solidFill>
                  <a:schemeClr val="tx1"/>
                </a:solidFill>
                <a:effectLst/>
                <a:latin typeface="+mn-lt"/>
                <a:ea typeface="+mn-ea"/>
                <a:cs typeface="+mn-cs"/>
              </a:rPr>
              <a:t>myList</a:t>
            </a:r>
            <a:r>
              <a:rPr lang="en-US" sz="1200" b="0" i="0" kern="1200" dirty="0" smtClean="0">
                <a:solidFill>
                  <a:schemeClr val="tx1"/>
                </a:solidFill>
                <a:effectLst/>
                <a:latin typeface="+mn-lt"/>
                <a:ea typeface="+mn-ea"/>
                <a:cs typeface="+mn-cs"/>
              </a:rPr>
              <a:t>) # outputs False</a:t>
            </a: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111</a:t>
            </a:fld>
            <a:endParaRPr lang="en-US"/>
          </a:p>
        </p:txBody>
      </p:sp>
    </p:spTree>
    <p:extLst>
      <p:ext uri="{BB962C8B-B14F-4D97-AF65-F5344CB8AC3E}">
        <p14:creationId xmlns:p14="http://schemas.microsoft.com/office/powerpoint/2010/main" val="345545523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Lists in lists</a:t>
            </a:r>
          </a:p>
          <a:p>
            <a:r>
              <a:rPr lang="en-US" sz="1200" b="0" i="0" kern="1200" dirty="0" smtClean="0">
                <a:solidFill>
                  <a:schemeClr val="tx1"/>
                </a:solidFill>
                <a:effectLst/>
                <a:latin typeface="+mn-lt"/>
                <a:ea typeface="+mn-ea"/>
                <a:cs typeface="+mn-cs"/>
              </a:rPr>
              <a:t>Lists can consist of scalars (namely numbers) and elements of a much more complex structure (you've already seen such examples as strings, </a:t>
            </a:r>
            <a:r>
              <a:rPr lang="en-US" sz="1200" b="0" i="0" kern="1200" dirty="0" err="1" smtClean="0">
                <a:solidFill>
                  <a:schemeClr val="tx1"/>
                </a:solidFill>
                <a:effectLst/>
                <a:latin typeface="+mn-lt"/>
                <a:ea typeface="+mn-ea"/>
                <a:cs typeface="+mn-cs"/>
              </a:rPr>
              <a:t>booleans</a:t>
            </a:r>
            <a:r>
              <a:rPr lang="en-US" sz="1200" b="0" i="0" kern="1200" dirty="0" smtClean="0">
                <a:solidFill>
                  <a:schemeClr val="tx1"/>
                </a:solidFill>
                <a:effectLst/>
                <a:latin typeface="+mn-lt"/>
                <a:ea typeface="+mn-ea"/>
                <a:cs typeface="+mn-cs"/>
              </a:rPr>
              <a:t>, or even other lists in the previous Section Summary lessons). Let's have a closer look at the case where a </a:t>
            </a:r>
            <a:r>
              <a:rPr lang="en-US" sz="1200" b="1" i="0" kern="1200" dirty="0" smtClean="0">
                <a:solidFill>
                  <a:schemeClr val="tx1"/>
                </a:solidFill>
                <a:effectLst/>
                <a:latin typeface="+mn-lt"/>
                <a:ea typeface="+mn-ea"/>
                <a:cs typeface="+mn-cs"/>
              </a:rPr>
              <a:t>list's elements are just lists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We often find such </a:t>
            </a:r>
            <a:r>
              <a:rPr lang="en-US" sz="1200" b="1" i="0" kern="1200" dirty="0" smtClean="0">
                <a:solidFill>
                  <a:schemeClr val="tx1"/>
                </a:solidFill>
                <a:effectLst/>
                <a:latin typeface="+mn-lt"/>
                <a:ea typeface="+mn-ea"/>
                <a:cs typeface="+mn-cs"/>
              </a:rPr>
              <a:t>arrays</a:t>
            </a:r>
            <a:r>
              <a:rPr lang="en-US" sz="1200" b="0" i="0" kern="1200" dirty="0" smtClean="0">
                <a:solidFill>
                  <a:schemeClr val="tx1"/>
                </a:solidFill>
                <a:effectLst/>
                <a:latin typeface="+mn-lt"/>
                <a:ea typeface="+mn-ea"/>
                <a:cs typeface="+mn-cs"/>
              </a:rPr>
              <a:t> in our lives. Probably the best example of this is a </a:t>
            </a:r>
            <a:r>
              <a:rPr lang="en-US" sz="1200" b="1" i="0" kern="1200" dirty="0" smtClean="0">
                <a:solidFill>
                  <a:schemeClr val="tx1"/>
                </a:solidFill>
                <a:effectLst/>
                <a:latin typeface="+mn-lt"/>
                <a:ea typeface="+mn-ea"/>
                <a:cs typeface="+mn-cs"/>
              </a:rPr>
              <a:t>chessboard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chessboard is composed of rows and columns. There are eight rows and eight columns. Each column is marked with the letters A through H. Each line is marked with a number from one to eight.</a:t>
            </a:r>
          </a:p>
          <a:p>
            <a:r>
              <a:rPr lang="en-US" sz="1200" b="0" i="0" kern="1200" dirty="0" smtClean="0">
                <a:solidFill>
                  <a:schemeClr val="tx1"/>
                </a:solidFill>
                <a:effectLst/>
                <a:latin typeface="+mn-lt"/>
                <a:ea typeface="+mn-ea"/>
                <a:cs typeface="+mn-cs"/>
              </a:rPr>
              <a:t>The location of each field is identified by letter-digit pairs. Thus, we know that the bottom right corner of the board (the one with the white rook) is A1, while the opposite corner is H8.</a:t>
            </a:r>
          </a:p>
          <a:p>
            <a:r>
              <a:rPr lang="en-US" dirty="0" smtClean="0"/>
              <a:t/>
            </a:r>
            <a:br>
              <a:rPr lang="en-US" dirty="0" smtClean="0"/>
            </a:br>
            <a:r>
              <a:rPr lang="en-US" sz="1200" b="0" i="0" kern="1200" dirty="0" smtClean="0">
                <a:solidFill>
                  <a:schemeClr val="tx1"/>
                </a:solidFill>
                <a:effectLst/>
                <a:latin typeface="+mn-lt"/>
                <a:ea typeface="+mn-ea"/>
                <a:cs typeface="+mn-cs"/>
              </a:rPr>
              <a:t>Let's assume that we're able to use the selected numbers to represent any chess piece. We can also assume that </a:t>
            </a:r>
            <a:r>
              <a:rPr lang="en-US" sz="1200" b="1" i="0" kern="1200" dirty="0" smtClean="0">
                <a:solidFill>
                  <a:schemeClr val="tx1"/>
                </a:solidFill>
                <a:effectLst/>
                <a:latin typeface="+mn-lt"/>
                <a:ea typeface="+mn-ea"/>
                <a:cs typeface="+mn-cs"/>
              </a:rPr>
              <a:t>every row on the chessboard is a list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Look at the code below:</a:t>
            </a:r>
          </a:p>
          <a:p>
            <a:r>
              <a:rPr lang="en-US" dirty="0" smtClean="0"/>
              <a:t>row = [] for </a:t>
            </a:r>
            <a:r>
              <a:rPr lang="en-US" dirty="0" err="1" smtClean="0"/>
              <a:t>i</a:t>
            </a:r>
            <a:r>
              <a:rPr lang="en-US" dirty="0" smtClean="0"/>
              <a:t> in range(8): </a:t>
            </a:r>
            <a:r>
              <a:rPr lang="en-US" dirty="0" err="1" smtClean="0"/>
              <a:t>row.append</a:t>
            </a:r>
            <a:r>
              <a:rPr lang="en-US" dirty="0" smtClean="0"/>
              <a:t>(WHITE_PAWN)</a:t>
            </a:r>
            <a:br>
              <a:rPr lang="en-US" dirty="0" smtClean="0"/>
            </a:br>
            <a:r>
              <a:rPr lang="en-US" sz="1200" b="0" i="0" kern="1200" dirty="0" smtClean="0">
                <a:solidFill>
                  <a:schemeClr val="tx1"/>
                </a:solidFill>
                <a:effectLst/>
                <a:latin typeface="+mn-lt"/>
                <a:ea typeface="+mn-ea"/>
                <a:cs typeface="+mn-cs"/>
              </a:rPr>
              <a:t>It builds a list containing eight elements representing the second row of the chessboard - the one filled with pawns (assume that WHITE_PAWN is a </a:t>
            </a:r>
            <a:r>
              <a:rPr lang="en-US" sz="1200" b="1" i="0" kern="1200" dirty="0" smtClean="0">
                <a:solidFill>
                  <a:schemeClr val="tx1"/>
                </a:solidFill>
                <a:effectLst/>
                <a:latin typeface="+mn-lt"/>
                <a:ea typeface="+mn-ea"/>
                <a:cs typeface="+mn-cs"/>
              </a:rPr>
              <a:t>predefined symbol</a:t>
            </a:r>
            <a:r>
              <a:rPr lang="en-US" sz="1200" b="0" i="0" kern="1200" dirty="0" smtClean="0">
                <a:solidFill>
                  <a:schemeClr val="tx1"/>
                </a:solidFill>
                <a:effectLst/>
                <a:latin typeface="+mn-lt"/>
                <a:ea typeface="+mn-ea"/>
                <a:cs typeface="+mn-cs"/>
              </a:rPr>
              <a:t> representing a white pawn).</a:t>
            </a:r>
          </a:p>
          <a:p>
            <a:r>
              <a:rPr lang="en-US" sz="1200" b="0" i="0" kern="1200" dirty="0" smtClean="0">
                <a:solidFill>
                  <a:schemeClr val="tx1"/>
                </a:solidFill>
                <a:effectLst/>
                <a:latin typeface="+mn-lt"/>
                <a:ea typeface="+mn-ea"/>
                <a:cs typeface="+mn-cs"/>
              </a:rPr>
              <a:t>The same effect may be achieved by means of a </a:t>
            </a:r>
            <a:r>
              <a:rPr lang="en-US" sz="1200" b="1" i="0" kern="1200" dirty="0" smtClean="0">
                <a:solidFill>
                  <a:schemeClr val="tx1"/>
                </a:solidFill>
                <a:effectLst/>
                <a:latin typeface="+mn-lt"/>
                <a:ea typeface="+mn-ea"/>
                <a:cs typeface="+mn-cs"/>
              </a:rPr>
              <a:t>list comprehension</a:t>
            </a:r>
            <a:r>
              <a:rPr lang="en-US" sz="1200" b="0" i="0" kern="1200" dirty="0" smtClean="0">
                <a:solidFill>
                  <a:schemeClr val="tx1"/>
                </a:solidFill>
                <a:effectLst/>
                <a:latin typeface="+mn-lt"/>
                <a:ea typeface="+mn-ea"/>
                <a:cs typeface="+mn-cs"/>
              </a:rPr>
              <a:t>, the special syntax used by Python in order to fill massive lists.</a:t>
            </a:r>
          </a:p>
          <a:p>
            <a:r>
              <a:rPr lang="en-US" sz="1200" b="0" i="0" kern="1200" dirty="0" smtClean="0">
                <a:solidFill>
                  <a:schemeClr val="tx1"/>
                </a:solidFill>
                <a:effectLst/>
                <a:latin typeface="+mn-lt"/>
                <a:ea typeface="+mn-ea"/>
                <a:cs typeface="+mn-cs"/>
              </a:rPr>
              <a:t>A list comprehension is actually a list, but </a:t>
            </a:r>
            <a:r>
              <a:rPr lang="en-US" sz="1200" b="1" i="0" kern="1200" dirty="0" smtClean="0">
                <a:solidFill>
                  <a:schemeClr val="tx1"/>
                </a:solidFill>
                <a:effectLst/>
                <a:latin typeface="+mn-lt"/>
                <a:ea typeface="+mn-ea"/>
                <a:cs typeface="+mn-cs"/>
              </a:rPr>
              <a:t>created on-the-fly during program execution, and is not described statically</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Take a look at the snippet:</a:t>
            </a:r>
          </a:p>
          <a:p>
            <a:r>
              <a:rPr lang="en-US" dirty="0" smtClean="0"/>
              <a:t>row = [WHITE_PAWN for </a:t>
            </a:r>
            <a:r>
              <a:rPr lang="en-US" dirty="0" err="1" smtClean="0"/>
              <a:t>i</a:t>
            </a:r>
            <a:r>
              <a:rPr lang="en-US" dirty="0" smtClean="0"/>
              <a:t> in range(8)]</a:t>
            </a:r>
            <a:br>
              <a:rPr lang="en-US" dirty="0" smtClean="0"/>
            </a:br>
            <a:r>
              <a:rPr lang="en-US" sz="1200" b="0" i="0" kern="1200" dirty="0" smtClean="0">
                <a:solidFill>
                  <a:schemeClr val="tx1"/>
                </a:solidFill>
                <a:effectLst/>
                <a:latin typeface="+mn-lt"/>
                <a:ea typeface="+mn-ea"/>
                <a:cs typeface="+mn-cs"/>
              </a:rPr>
              <a:t>The part of the code placed inside the brackets specifies:</a:t>
            </a:r>
          </a:p>
          <a:p>
            <a:r>
              <a:rPr lang="en-US" sz="1200" b="0" i="0" kern="1200" dirty="0" smtClean="0">
                <a:solidFill>
                  <a:schemeClr val="tx1"/>
                </a:solidFill>
                <a:effectLst/>
                <a:latin typeface="+mn-lt"/>
                <a:ea typeface="+mn-ea"/>
                <a:cs typeface="+mn-cs"/>
              </a:rPr>
              <a:t>the data to be used to fill the list (WHITE_PAWN)</a:t>
            </a:r>
          </a:p>
          <a:p>
            <a:r>
              <a:rPr lang="en-US" sz="1200" b="0" i="0" kern="1200" dirty="0" smtClean="0">
                <a:solidFill>
                  <a:schemeClr val="tx1"/>
                </a:solidFill>
                <a:effectLst/>
                <a:latin typeface="+mn-lt"/>
                <a:ea typeface="+mn-ea"/>
                <a:cs typeface="+mn-cs"/>
              </a:rPr>
              <a:t>the clause specifying how many times the data occurs inside the list (for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in range(8))</a:t>
            </a:r>
          </a:p>
          <a:p>
            <a:r>
              <a:rPr lang="en-US" sz="1200" b="0" i="0" kern="1200" dirty="0" smtClean="0">
                <a:solidFill>
                  <a:schemeClr val="tx1"/>
                </a:solidFill>
                <a:effectLst/>
                <a:latin typeface="+mn-lt"/>
                <a:ea typeface="+mn-ea"/>
                <a:cs typeface="+mn-cs"/>
              </a:rPr>
              <a:t>Let us show you some other </a:t>
            </a:r>
            <a:r>
              <a:rPr lang="en-US" sz="1200" b="1" i="0" kern="1200" dirty="0" smtClean="0">
                <a:solidFill>
                  <a:schemeClr val="tx1"/>
                </a:solidFill>
                <a:effectLst/>
                <a:latin typeface="+mn-lt"/>
                <a:ea typeface="+mn-ea"/>
                <a:cs typeface="+mn-cs"/>
              </a:rPr>
              <a:t>list comprehension examples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Example #1:</a:t>
            </a:r>
          </a:p>
          <a:p>
            <a:r>
              <a:rPr lang="en-US" dirty="0" smtClean="0"/>
              <a:t>squares = [x ** 2 for x in range(10)]</a:t>
            </a:r>
            <a:br>
              <a:rPr lang="en-US" dirty="0" smtClean="0"/>
            </a:br>
            <a:r>
              <a:rPr lang="en-US" sz="1200" b="0" i="0" kern="1200" dirty="0" smtClean="0">
                <a:solidFill>
                  <a:schemeClr val="tx1"/>
                </a:solidFill>
                <a:effectLst/>
                <a:latin typeface="+mn-lt"/>
                <a:ea typeface="+mn-ea"/>
                <a:cs typeface="+mn-cs"/>
              </a:rPr>
              <a:t>The snippet produces a ten-element list filled with squares of ten integer numbers starting from zero (0, 1, 4, 9, 16, 25, 36, 49, 64, 81)</a:t>
            </a:r>
          </a:p>
          <a:p>
            <a:r>
              <a:rPr lang="en-US" sz="1200" b="0" i="0" kern="1200" dirty="0" smtClean="0">
                <a:solidFill>
                  <a:schemeClr val="tx1"/>
                </a:solidFill>
                <a:effectLst/>
                <a:latin typeface="+mn-lt"/>
                <a:ea typeface="+mn-ea"/>
                <a:cs typeface="+mn-cs"/>
              </a:rPr>
              <a:t>Example #2:</a:t>
            </a:r>
          </a:p>
          <a:p>
            <a:r>
              <a:rPr lang="en-US" dirty="0" smtClean="0"/>
              <a:t>twos = [2 ** </a:t>
            </a:r>
            <a:r>
              <a:rPr lang="en-US" dirty="0" err="1" smtClean="0"/>
              <a:t>i</a:t>
            </a:r>
            <a:r>
              <a:rPr lang="en-US" dirty="0" smtClean="0"/>
              <a:t> for </a:t>
            </a:r>
            <a:r>
              <a:rPr lang="en-US" dirty="0" err="1" smtClean="0"/>
              <a:t>i</a:t>
            </a:r>
            <a:r>
              <a:rPr lang="en-US" dirty="0" smtClean="0"/>
              <a:t> in range(8)]</a:t>
            </a:r>
            <a:br>
              <a:rPr lang="en-US" dirty="0" smtClean="0"/>
            </a:br>
            <a:r>
              <a:rPr lang="en-US" sz="1200" b="0" i="0" kern="1200" dirty="0" smtClean="0">
                <a:solidFill>
                  <a:schemeClr val="tx1"/>
                </a:solidFill>
                <a:effectLst/>
                <a:latin typeface="+mn-lt"/>
                <a:ea typeface="+mn-ea"/>
                <a:cs typeface="+mn-cs"/>
              </a:rPr>
              <a:t>The snippet creates an eight-element array containing the first eight powers of two (1, 2, 4, 8, 16, 32, 64, 128)</a:t>
            </a:r>
          </a:p>
          <a:p>
            <a:r>
              <a:rPr lang="en-US" sz="1200" b="0" i="0" kern="1200" dirty="0" smtClean="0">
                <a:solidFill>
                  <a:schemeClr val="tx1"/>
                </a:solidFill>
                <a:effectLst/>
                <a:latin typeface="+mn-lt"/>
                <a:ea typeface="+mn-ea"/>
                <a:cs typeface="+mn-cs"/>
              </a:rPr>
              <a:t>Example #3:</a:t>
            </a:r>
          </a:p>
          <a:p>
            <a:r>
              <a:rPr lang="en-US" dirty="0" smtClean="0"/>
              <a:t>odds = [x for x in squares if x % 2 != 0 ]</a:t>
            </a:r>
            <a:br>
              <a:rPr lang="en-US" dirty="0" smtClean="0"/>
            </a:br>
            <a:r>
              <a:rPr lang="en-US" sz="1200" b="0" i="0" kern="1200" dirty="0" smtClean="0">
                <a:solidFill>
                  <a:schemeClr val="tx1"/>
                </a:solidFill>
                <a:effectLst/>
                <a:latin typeface="+mn-lt"/>
                <a:ea typeface="+mn-ea"/>
                <a:cs typeface="+mn-cs"/>
              </a:rPr>
              <a:t>The snippet makes a list with only the odd elements of the squares list.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112</a:t>
            </a:fld>
            <a:endParaRPr lang="en-US"/>
          </a:p>
        </p:txBody>
      </p:sp>
    </p:spTree>
    <p:extLst>
      <p:ext uri="{BB962C8B-B14F-4D97-AF65-F5344CB8AC3E}">
        <p14:creationId xmlns:p14="http://schemas.microsoft.com/office/powerpoint/2010/main" val="88131819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b="1" i="0" kern="1200" dirty="0" smtClean="0">
                <a:solidFill>
                  <a:schemeClr val="tx1"/>
                </a:solidFill>
                <a:effectLst/>
                <a:latin typeface="+mn-lt"/>
                <a:ea typeface="+mn-ea"/>
                <a:cs typeface="+mn-cs"/>
              </a:rPr>
              <a:t>Lists in lists: two-dimensional arrays</a:t>
            </a:r>
          </a:p>
          <a:p>
            <a:pPr fontAlgn="t"/>
            <a:r>
              <a:rPr lang="en-US" sz="1200" b="0" i="0" kern="1200" dirty="0" smtClean="0">
                <a:solidFill>
                  <a:schemeClr val="tx1"/>
                </a:solidFill>
                <a:effectLst/>
                <a:latin typeface="+mn-lt"/>
                <a:ea typeface="+mn-ea"/>
                <a:cs typeface="+mn-cs"/>
              </a:rPr>
              <a:t>Let's also assume that a </a:t>
            </a:r>
            <a:r>
              <a:rPr lang="en-US" sz="1200" b="1" i="0" kern="1200" dirty="0" smtClean="0">
                <a:solidFill>
                  <a:schemeClr val="tx1"/>
                </a:solidFill>
                <a:effectLst/>
                <a:latin typeface="+mn-lt"/>
                <a:ea typeface="+mn-ea"/>
                <a:cs typeface="+mn-cs"/>
              </a:rPr>
              <a:t>predefined symbol</a:t>
            </a:r>
            <a:r>
              <a:rPr lang="en-US" sz="1200" b="0" i="0" kern="1200" dirty="0" smtClean="0">
                <a:solidFill>
                  <a:schemeClr val="tx1"/>
                </a:solidFill>
                <a:effectLst/>
                <a:latin typeface="+mn-lt"/>
                <a:ea typeface="+mn-ea"/>
                <a:cs typeface="+mn-cs"/>
              </a:rPr>
              <a:t> named EMPTY designates an empty field on the chessboard.</a:t>
            </a:r>
          </a:p>
          <a:p>
            <a:pPr fontAlgn="t"/>
            <a:r>
              <a:rPr lang="en-US" sz="1200" b="0" i="0" kern="1200" dirty="0" smtClean="0">
                <a:solidFill>
                  <a:schemeClr val="tx1"/>
                </a:solidFill>
                <a:effectLst/>
                <a:latin typeface="+mn-lt"/>
                <a:ea typeface="+mn-ea"/>
                <a:cs typeface="+mn-cs"/>
              </a:rPr>
              <a:t>So, if we want to create a list of lists representing the whole chessboard, it may be done in the following way:</a:t>
            </a:r>
          </a:p>
          <a:p>
            <a:pPr fontAlgn="t"/>
            <a:r>
              <a:rPr lang="en-US" sz="1200" b="0" i="0" kern="1200" dirty="0" smtClean="0">
                <a:solidFill>
                  <a:schemeClr val="tx1"/>
                </a:solidFill>
                <a:effectLst/>
                <a:latin typeface="+mn-lt"/>
                <a:ea typeface="+mn-ea"/>
                <a:cs typeface="+mn-cs"/>
              </a:rPr>
              <a:t>board = [] for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in range(8): row = [EMPTY for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in range(8)] </a:t>
            </a:r>
            <a:r>
              <a:rPr lang="en-US" sz="1200" b="0" i="0" kern="1200" dirty="0" err="1" smtClean="0">
                <a:solidFill>
                  <a:schemeClr val="tx1"/>
                </a:solidFill>
                <a:effectLst/>
                <a:latin typeface="+mn-lt"/>
                <a:ea typeface="+mn-ea"/>
                <a:cs typeface="+mn-cs"/>
              </a:rPr>
              <a:t>board.append</a:t>
            </a:r>
            <a:r>
              <a:rPr lang="en-US" sz="1200" b="0" i="0" kern="1200" dirty="0" smtClean="0">
                <a:solidFill>
                  <a:schemeClr val="tx1"/>
                </a:solidFill>
                <a:effectLst/>
                <a:latin typeface="+mn-lt"/>
                <a:ea typeface="+mn-ea"/>
                <a:cs typeface="+mn-cs"/>
              </a:rPr>
              <a:t>(row)</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Note:</a:t>
            </a:r>
          </a:p>
          <a:p>
            <a:pPr fontAlgn="t"/>
            <a:r>
              <a:rPr lang="en-US" sz="1200" b="0" i="0" kern="1200" dirty="0" smtClean="0">
                <a:solidFill>
                  <a:schemeClr val="tx1"/>
                </a:solidFill>
                <a:effectLst/>
                <a:latin typeface="+mn-lt"/>
                <a:ea typeface="+mn-ea"/>
                <a:cs typeface="+mn-cs"/>
              </a:rPr>
              <a:t>the inner part of the loop creates a row consisting of eight elements (each of them equal to EMPTY) and appends it to the board list;</a:t>
            </a:r>
          </a:p>
          <a:p>
            <a:pPr fontAlgn="t"/>
            <a:r>
              <a:rPr lang="en-US" sz="1200" b="0" i="0" kern="1200" dirty="0" smtClean="0">
                <a:solidFill>
                  <a:schemeClr val="tx1"/>
                </a:solidFill>
                <a:effectLst/>
                <a:latin typeface="+mn-lt"/>
                <a:ea typeface="+mn-ea"/>
                <a:cs typeface="+mn-cs"/>
              </a:rPr>
              <a:t>the outer part repeats it eight times;</a:t>
            </a:r>
          </a:p>
          <a:p>
            <a:pPr fontAlgn="t"/>
            <a:r>
              <a:rPr lang="en-US" sz="1200" b="0" i="0" kern="1200" dirty="0" smtClean="0">
                <a:solidFill>
                  <a:schemeClr val="tx1"/>
                </a:solidFill>
                <a:effectLst/>
                <a:latin typeface="+mn-lt"/>
                <a:ea typeface="+mn-ea"/>
                <a:cs typeface="+mn-cs"/>
              </a:rPr>
              <a:t>in total, the board list consists of 64 elements (all equal to EMPTY)</a:t>
            </a:r>
          </a:p>
          <a:p>
            <a:pPr fontAlgn="t"/>
            <a:r>
              <a:rPr lang="en-US" sz="1200" b="0" i="0" kern="1200" dirty="0" smtClean="0">
                <a:solidFill>
                  <a:schemeClr val="tx1"/>
                </a:solidFill>
                <a:effectLst/>
                <a:latin typeface="+mn-lt"/>
                <a:ea typeface="+mn-ea"/>
                <a:cs typeface="+mn-cs"/>
              </a:rPr>
              <a:t>This model perfectly mimics the real chessboard, which is in fact an eight-element list of elements, all being single rows. Let's summarize our observations:</a:t>
            </a:r>
          </a:p>
          <a:p>
            <a:pPr fontAlgn="t"/>
            <a:r>
              <a:rPr lang="en-US" sz="1200" b="0" i="0" kern="1200" dirty="0" smtClean="0">
                <a:solidFill>
                  <a:schemeClr val="tx1"/>
                </a:solidFill>
                <a:effectLst/>
                <a:latin typeface="+mn-lt"/>
                <a:ea typeface="+mn-ea"/>
                <a:cs typeface="+mn-cs"/>
              </a:rPr>
              <a:t>the elements of the rows are fields, eight of them per row;</a:t>
            </a:r>
          </a:p>
          <a:p>
            <a:pPr fontAlgn="t"/>
            <a:r>
              <a:rPr lang="en-US" sz="1200" b="0" i="0" kern="1200" dirty="0" smtClean="0">
                <a:solidFill>
                  <a:schemeClr val="tx1"/>
                </a:solidFill>
                <a:effectLst/>
                <a:latin typeface="+mn-lt"/>
                <a:ea typeface="+mn-ea"/>
                <a:cs typeface="+mn-cs"/>
              </a:rPr>
              <a:t>the elements of the chessboard are rows, eight of them per chessboard.</a:t>
            </a:r>
          </a:p>
          <a:p>
            <a:pPr fontAlgn="t"/>
            <a:r>
              <a:rPr lang="en-US" sz="1200" b="0" i="0" kern="1200" dirty="0" smtClean="0">
                <a:solidFill>
                  <a:schemeClr val="tx1"/>
                </a:solidFill>
                <a:effectLst/>
                <a:latin typeface="+mn-lt"/>
                <a:ea typeface="+mn-ea"/>
                <a:cs typeface="+mn-cs"/>
              </a:rPr>
              <a:t>The board variable is now a </a:t>
            </a:r>
            <a:r>
              <a:rPr lang="en-US" sz="1200" b="1" i="0" kern="1200" dirty="0" smtClean="0">
                <a:solidFill>
                  <a:schemeClr val="tx1"/>
                </a:solidFill>
                <a:effectLst/>
                <a:latin typeface="+mn-lt"/>
                <a:ea typeface="+mn-ea"/>
                <a:cs typeface="+mn-cs"/>
              </a:rPr>
              <a:t>two-dimensional array</a:t>
            </a:r>
            <a:r>
              <a:rPr lang="en-US" sz="1200" b="0" i="0" kern="1200" dirty="0" smtClean="0">
                <a:solidFill>
                  <a:schemeClr val="tx1"/>
                </a:solidFill>
                <a:effectLst/>
                <a:latin typeface="+mn-lt"/>
                <a:ea typeface="+mn-ea"/>
                <a:cs typeface="+mn-cs"/>
              </a:rPr>
              <a:t>. It's also called, by analogy to algebraic terms, a </a:t>
            </a:r>
            <a:r>
              <a:rPr lang="en-US" sz="1200" b="1" i="0" kern="1200" dirty="0" smtClean="0">
                <a:solidFill>
                  <a:schemeClr val="tx1"/>
                </a:solidFill>
                <a:effectLst/>
                <a:latin typeface="+mn-lt"/>
                <a:ea typeface="+mn-ea"/>
                <a:cs typeface="+mn-cs"/>
              </a:rPr>
              <a:t>matrix</a:t>
            </a:r>
            <a:r>
              <a:rPr lang="en-US" sz="1200" b="0" i="0" kern="1200" dirty="0" smtClean="0">
                <a:solidFill>
                  <a:schemeClr val="tx1"/>
                </a:solidFill>
                <a:effectLst/>
                <a:latin typeface="+mn-lt"/>
                <a:ea typeface="+mn-ea"/>
                <a:cs typeface="+mn-cs"/>
              </a:rPr>
              <a:t>.</a:t>
            </a:r>
          </a:p>
          <a:p>
            <a:pPr fontAlgn="t"/>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As list comprehensions can be </a:t>
            </a:r>
            <a:r>
              <a:rPr lang="en-US" sz="1200" b="1" i="0" kern="1200" dirty="0" smtClean="0">
                <a:solidFill>
                  <a:schemeClr val="tx1"/>
                </a:solidFill>
                <a:effectLst/>
                <a:latin typeface="+mn-lt"/>
                <a:ea typeface="+mn-ea"/>
                <a:cs typeface="+mn-cs"/>
              </a:rPr>
              <a:t>nested</a:t>
            </a:r>
            <a:r>
              <a:rPr lang="en-US" sz="1200" b="0" i="0" kern="1200" dirty="0" smtClean="0">
                <a:solidFill>
                  <a:schemeClr val="tx1"/>
                </a:solidFill>
                <a:effectLst/>
                <a:latin typeface="+mn-lt"/>
                <a:ea typeface="+mn-ea"/>
                <a:cs typeface="+mn-cs"/>
              </a:rPr>
              <a:t>, we can shorten the board creation in the following way:</a:t>
            </a:r>
          </a:p>
          <a:p>
            <a:pPr fontAlgn="t"/>
            <a:r>
              <a:rPr lang="en-US" sz="1200" b="0" i="0" kern="1200" dirty="0" smtClean="0">
                <a:solidFill>
                  <a:schemeClr val="tx1"/>
                </a:solidFill>
                <a:effectLst/>
                <a:latin typeface="+mn-lt"/>
                <a:ea typeface="+mn-ea"/>
                <a:cs typeface="+mn-cs"/>
              </a:rPr>
              <a:t>board = [[EMPTY for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in range(8)] for j in range(8)]</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inner part creates a row, and the outer part builds a list of rows.</a:t>
            </a:r>
          </a:p>
          <a:p>
            <a:pPr fontAlgn="t"/>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113</a:t>
            </a:fld>
            <a:endParaRPr lang="en-US"/>
          </a:p>
        </p:txBody>
      </p:sp>
    </p:spTree>
    <p:extLst>
      <p:ext uri="{BB962C8B-B14F-4D97-AF65-F5344CB8AC3E}">
        <p14:creationId xmlns:p14="http://schemas.microsoft.com/office/powerpoint/2010/main" val="47516288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Lists in lists: two-dimensional arrays - continued</a:t>
            </a:r>
          </a:p>
          <a:p>
            <a:r>
              <a:rPr lang="en-US" sz="1200" b="0" i="0" kern="1200" dirty="0" smtClean="0">
                <a:solidFill>
                  <a:schemeClr val="tx1"/>
                </a:solidFill>
                <a:effectLst/>
                <a:latin typeface="+mn-lt"/>
                <a:ea typeface="+mn-ea"/>
                <a:cs typeface="+mn-cs"/>
              </a:rPr>
              <a:t>Access to the selected field of the board requires two indices - the first selects the row; the second - the field number inside the row, which is de facto a column number.</a:t>
            </a:r>
          </a:p>
          <a:p>
            <a:r>
              <a:rPr lang="en-US" sz="1200" b="0" i="0" kern="1200" dirty="0" smtClean="0">
                <a:solidFill>
                  <a:schemeClr val="tx1"/>
                </a:solidFill>
                <a:effectLst/>
                <a:latin typeface="+mn-lt"/>
                <a:ea typeface="+mn-ea"/>
                <a:cs typeface="+mn-cs"/>
              </a:rPr>
              <a:t>Take a look at the chessboard. Every field contains a pair of indices which should be given to access the field's content:</a:t>
            </a:r>
          </a:p>
          <a:p>
            <a:r>
              <a:rPr lang="en-US" sz="1200" b="0" i="0" kern="1200" dirty="0" smtClean="0">
                <a:solidFill>
                  <a:schemeClr val="tx1"/>
                </a:solidFill>
                <a:effectLst/>
                <a:latin typeface="+mn-lt"/>
                <a:ea typeface="+mn-ea"/>
                <a:cs typeface="+mn-cs"/>
              </a:rPr>
              <a:t>Glancing at the figure shown above, let's set some chess pieces on the board. First, let's add all the rooks:</a:t>
            </a:r>
          </a:p>
          <a:p>
            <a:r>
              <a:rPr lang="en-US" dirty="0" smtClean="0"/>
              <a:t>board[0][0] = ROOK board[0][7] = ROOK board[7][0] = ROOK board[7][7] = ROOK</a:t>
            </a:r>
            <a:br>
              <a:rPr lang="en-US" dirty="0" smtClean="0"/>
            </a:br>
            <a:r>
              <a:rPr lang="en-US" sz="1200" b="0" i="0" kern="1200" dirty="0" smtClean="0">
                <a:solidFill>
                  <a:schemeClr val="tx1"/>
                </a:solidFill>
                <a:effectLst/>
                <a:latin typeface="+mn-lt"/>
                <a:ea typeface="+mn-ea"/>
                <a:cs typeface="+mn-cs"/>
              </a:rPr>
              <a:t>If you want to add a knight to C4, you do it as follows:</a:t>
            </a:r>
          </a:p>
          <a:p>
            <a:r>
              <a:rPr lang="en-US" dirty="0" smtClean="0"/>
              <a:t>board[4][2] = KNIGHT</a:t>
            </a:r>
            <a:br>
              <a:rPr lang="en-US" dirty="0" smtClean="0"/>
            </a:br>
            <a:r>
              <a:rPr lang="en-US" sz="1200" b="0" i="0" kern="1200" dirty="0" smtClean="0">
                <a:solidFill>
                  <a:schemeClr val="tx1"/>
                </a:solidFill>
                <a:effectLst/>
                <a:latin typeface="+mn-lt"/>
                <a:ea typeface="+mn-ea"/>
                <a:cs typeface="+mn-cs"/>
              </a:rPr>
              <a:t>And now a pawn to E5:</a:t>
            </a:r>
          </a:p>
          <a:p>
            <a:r>
              <a:rPr lang="en-US" dirty="0" smtClean="0"/>
              <a:t>board[3][4] = PAWN</a:t>
            </a:r>
            <a:br>
              <a:rPr lang="en-US" dirty="0" smtClean="0"/>
            </a:br>
            <a:r>
              <a:rPr lang="en-US" sz="1200" b="0" i="0" kern="1200" dirty="0" smtClean="0">
                <a:solidFill>
                  <a:schemeClr val="tx1"/>
                </a:solidFill>
                <a:effectLst/>
                <a:latin typeface="+mn-lt"/>
                <a:ea typeface="+mn-ea"/>
                <a:cs typeface="+mn-cs"/>
              </a:rPr>
              <a:t>And now - experiment with the code in the editor.</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114</a:t>
            </a:fld>
            <a:endParaRPr lang="en-US"/>
          </a:p>
        </p:txBody>
      </p:sp>
    </p:spTree>
    <p:extLst>
      <p:ext uri="{BB962C8B-B14F-4D97-AF65-F5344CB8AC3E}">
        <p14:creationId xmlns:p14="http://schemas.microsoft.com/office/powerpoint/2010/main" val="368875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Conditonal</a:t>
            </a:r>
            <a:r>
              <a:rPr lang="en-US" sz="1200" b="1" i="0" kern="1200" dirty="0" smtClean="0">
                <a:solidFill>
                  <a:schemeClr val="tx1"/>
                </a:solidFill>
                <a:effectLst/>
                <a:latin typeface="+mn-lt"/>
                <a:ea typeface="+mn-ea"/>
                <a:cs typeface="+mn-cs"/>
              </a:rPr>
              <a:t> execution: the if statement</a:t>
            </a:r>
          </a:p>
          <a:p>
            <a:r>
              <a:rPr lang="en-US" sz="1200" b="0" i="0" kern="1200" dirty="0" smtClean="0">
                <a:solidFill>
                  <a:schemeClr val="tx1"/>
                </a:solidFill>
                <a:effectLst/>
                <a:latin typeface="+mn-lt"/>
                <a:ea typeface="+mn-ea"/>
                <a:cs typeface="+mn-cs"/>
              </a:rPr>
              <a:t>If a certain sleepless Python developer falls asleep when he or she counts 120 sheep, and the sleep-inducing procedure may be implemented as a special function named </a:t>
            </a:r>
            <a:r>
              <a:rPr lang="en-US" sz="1200" b="0" i="0" kern="1200" dirty="0" err="1" smtClean="0">
                <a:solidFill>
                  <a:schemeClr val="tx1"/>
                </a:solidFill>
                <a:effectLst/>
                <a:latin typeface="+mn-lt"/>
                <a:ea typeface="+mn-ea"/>
                <a:cs typeface="+mn-cs"/>
              </a:rPr>
              <a:t>sleep_and_dream</a:t>
            </a:r>
            <a:r>
              <a:rPr lang="en-US" sz="1200" b="0" i="0" kern="1200" dirty="0" smtClean="0">
                <a:solidFill>
                  <a:schemeClr val="tx1"/>
                </a:solidFill>
                <a:effectLst/>
                <a:latin typeface="+mn-lt"/>
                <a:ea typeface="+mn-ea"/>
                <a:cs typeface="+mn-cs"/>
              </a:rPr>
              <a:t>(), the whole code takes the following shape:</a:t>
            </a:r>
          </a:p>
          <a:p>
            <a:r>
              <a:rPr lang="en-US" dirty="0" smtClean="0"/>
              <a:t>if </a:t>
            </a:r>
            <a:r>
              <a:rPr lang="en-US" dirty="0" err="1" smtClean="0"/>
              <a:t>sheep_counter</a:t>
            </a:r>
            <a:r>
              <a:rPr lang="en-US" dirty="0" smtClean="0"/>
              <a:t> &gt;= 120: # evaluate a test expression </a:t>
            </a:r>
            <a:r>
              <a:rPr lang="en-US" dirty="0" err="1" smtClean="0"/>
              <a:t>sleep_and_dream</a:t>
            </a:r>
            <a:r>
              <a:rPr lang="en-US" dirty="0" smtClean="0"/>
              <a:t>() # execute if test expression is True</a:t>
            </a:r>
            <a:br>
              <a:rPr lang="en-US" dirty="0" smtClean="0"/>
            </a:br>
            <a:r>
              <a:rPr lang="en-US" sz="1200" b="0" i="0" kern="1200" dirty="0" smtClean="0">
                <a:solidFill>
                  <a:schemeClr val="tx1"/>
                </a:solidFill>
                <a:effectLst/>
                <a:latin typeface="+mn-lt"/>
                <a:ea typeface="+mn-ea"/>
                <a:cs typeface="+mn-cs"/>
              </a:rPr>
              <a:t>You can read it as: if </a:t>
            </a:r>
            <a:r>
              <a:rPr lang="en-US" sz="1200" b="0" i="0" kern="1200" dirty="0" err="1" smtClean="0">
                <a:solidFill>
                  <a:schemeClr val="tx1"/>
                </a:solidFill>
                <a:effectLst/>
                <a:latin typeface="+mn-lt"/>
                <a:ea typeface="+mn-ea"/>
                <a:cs typeface="+mn-cs"/>
              </a:rPr>
              <a:t>sheep_counter</a:t>
            </a:r>
            <a:r>
              <a:rPr lang="en-US" sz="1200" b="0" i="0" kern="1200" dirty="0" smtClean="0">
                <a:solidFill>
                  <a:schemeClr val="tx1"/>
                </a:solidFill>
                <a:effectLst/>
                <a:latin typeface="+mn-lt"/>
                <a:ea typeface="+mn-ea"/>
                <a:cs typeface="+mn-cs"/>
              </a:rPr>
              <a:t> is greater than or equal to 120, then fall asleep and dream (i.e., execute the </a:t>
            </a:r>
            <a:r>
              <a:rPr lang="en-US" sz="1200" b="0" i="0" kern="1200" dirty="0" err="1" smtClean="0">
                <a:solidFill>
                  <a:schemeClr val="tx1"/>
                </a:solidFill>
                <a:effectLst/>
                <a:latin typeface="+mn-lt"/>
                <a:ea typeface="+mn-ea"/>
                <a:cs typeface="+mn-cs"/>
              </a:rPr>
              <a:t>sleep_and_dream</a:t>
            </a:r>
            <a:r>
              <a:rPr lang="en-US" sz="1200" b="0" i="0" kern="1200" dirty="0" smtClean="0">
                <a:solidFill>
                  <a:schemeClr val="tx1"/>
                </a:solidFill>
                <a:effectLst/>
                <a:latin typeface="+mn-lt"/>
                <a:ea typeface="+mn-ea"/>
                <a:cs typeface="+mn-cs"/>
              </a:rPr>
              <a:t> function.)</a:t>
            </a:r>
          </a:p>
          <a:p>
            <a:r>
              <a:rPr lang="en-US" sz="1200" b="0" i="0" kern="1200" dirty="0" smtClean="0">
                <a:solidFill>
                  <a:schemeClr val="tx1"/>
                </a:solidFill>
                <a:effectLst/>
                <a:latin typeface="+mn-lt"/>
                <a:ea typeface="+mn-ea"/>
                <a:cs typeface="+mn-cs"/>
              </a:rPr>
              <a:t>We've said that </a:t>
            </a:r>
            <a:r>
              <a:rPr lang="en-US" sz="1200" b="1" i="0" kern="1200" dirty="0" smtClean="0">
                <a:solidFill>
                  <a:schemeClr val="tx1"/>
                </a:solidFill>
                <a:effectLst/>
                <a:latin typeface="+mn-lt"/>
                <a:ea typeface="+mn-ea"/>
                <a:cs typeface="+mn-cs"/>
              </a:rPr>
              <a:t>conditionally executed statements have to be indented</a:t>
            </a:r>
            <a:r>
              <a:rPr lang="en-US" sz="1200" b="0" i="0" kern="1200" dirty="0" smtClean="0">
                <a:solidFill>
                  <a:schemeClr val="tx1"/>
                </a:solidFill>
                <a:effectLst/>
                <a:latin typeface="+mn-lt"/>
                <a:ea typeface="+mn-ea"/>
                <a:cs typeface="+mn-cs"/>
              </a:rPr>
              <a:t>. This creates a very legible structure, clearly demonstrating all possible execution paths in the code.</a:t>
            </a:r>
          </a:p>
          <a:p>
            <a:r>
              <a:rPr lang="en-US" sz="1200" b="0" i="0" kern="1200" dirty="0" smtClean="0">
                <a:solidFill>
                  <a:schemeClr val="tx1"/>
                </a:solidFill>
                <a:effectLst/>
                <a:latin typeface="+mn-lt"/>
                <a:ea typeface="+mn-ea"/>
                <a:cs typeface="+mn-cs"/>
              </a:rPr>
              <a:t>Take a look at the following code:</a:t>
            </a:r>
          </a:p>
          <a:p>
            <a:r>
              <a:rPr lang="en-US" dirty="0" smtClean="0"/>
              <a:t>if </a:t>
            </a:r>
            <a:r>
              <a:rPr lang="en-US" dirty="0" err="1" smtClean="0"/>
              <a:t>sheep_counter</a:t>
            </a:r>
            <a:r>
              <a:rPr lang="en-US" dirty="0" smtClean="0"/>
              <a:t> &gt;= 120: </a:t>
            </a:r>
            <a:r>
              <a:rPr lang="en-US" dirty="0" err="1" smtClean="0"/>
              <a:t>make_a_bed</a:t>
            </a:r>
            <a:r>
              <a:rPr lang="en-US" dirty="0" smtClean="0"/>
              <a:t>() </a:t>
            </a:r>
            <a:r>
              <a:rPr lang="en-US" dirty="0" err="1" smtClean="0"/>
              <a:t>take_a_shower</a:t>
            </a:r>
            <a:r>
              <a:rPr lang="en-US" dirty="0" smtClean="0"/>
              <a:t>() </a:t>
            </a:r>
            <a:r>
              <a:rPr lang="en-US" dirty="0" err="1" smtClean="0"/>
              <a:t>sleep_and_dream</a:t>
            </a:r>
            <a:r>
              <a:rPr lang="en-US" dirty="0" smtClean="0"/>
              <a:t>() </a:t>
            </a:r>
            <a:r>
              <a:rPr lang="en-US" dirty="0" err="1" smtClean="0"/>
              <a:t>feed_the_sheepdogs</a:t>
            </a:r>
            <a:r>
              <a:rPr lang="en-US" dirty="0" smtClean="0"/>
              <a:t>()</a:t>
            </a:r>
            <a:br>
              <a:rPr lang="en-US" dirty="0" smtClean="0"/>
            </a:br>
            <a:r>
              <a:rPr lang="en-US" sz="1200" b="0" i="0" kern="1200" dirty="0" smtClean="0">
                <a:solidFill>
                  <a:schemeClr val="tx1"/>
                </a:solidFill>
                <a:effectLst/>
                <a:latin typeface="+mn-lt"/>
                <a:ea typeface="+mn-ea"/>
                <a:cs typeface="+mn-cs"/>
              </a:rPr>
              <a:t>As you can see, making a bed, taking a shower and falling asleep and dreaming are all </a:t>
            </a:r>
            <a:r>
              <a:rPr lang="en-US" sz="1200" b="1" i="0" kern="1200" dirty="0" smtClean="0">
                <a:solidFill>
                  <a:schemeClr val="tx1"/>
                </a:solidFill>
                <a:effectLst/>
                <a:latin typeface="+mn-lt"/>
                <a:ea typeface="+mn-ea"/>
                <a:cs typeface="+mn-cs"/>
              </a:rPr>
              <a:t>executed conditionally</a:t>
            </a:r>
            <a:r>
              <a:rPr lang="en-US" sz="1200" b="0" i="0" kern="1200" dirty="0" smtClean="0">
                <a:solidFill>
                  <a:schemeClr val="tx1"/>
                </a:solidFill>
                <a:effectLst/>
                <a:latin typeface="+mn-lt"/>
                <a:ea typeface="+mn-ea"/>
                <a:cs typeface="+mn-cs"/>
              </a:rPr>
              <a:t> - when </a:t>
            </a:r>
            <a:r>
              <a:rPr lang="en-US" sz="1200" b="0" i="0" kern="1200" dirty="0" err="1" smtClean="0">
                <a:solidFill>
                  <a:schemeClr val="tx1"/>
                </a:solidFill>
                <a:effectLst/>
                <a:latin typeface="+mn-lt"/>
                <a:ea typeface="+mn-ea"/>
                <a:cs typeface="+mn-cs"/>
              </a:rPr>
              <a:t>sheep_counter</a:t>
            </a:r>
            <a:r>
              <a:rPr lang="en-US" sz="1200" b="0" i="0" kern="1200" dirty="0" smtClean="0">
                <a:solidFill>
                  <a:schemeClr val="tx1"/>
                </a:solidFill>
                <a:effectLst/>
                <a:latin typeface="+mn-lt"/>
                <a:ea typeface="+mn-ea"/>
                <a:cs typeface="+mn-cs"/>
              </a:rPr>
              <a:t> reaches the desired limit.</a:t>
            </a:r>
          </a:p>
          <a:p>
            <a:r>
              <a:rPr lang="en-US" sz="1200" b="0" i="0" kern="1200" dirty="0" smtClean="0">
                <a:solidFill>
                  <a:schemeClr val="tx1"/>
                </a:solidFill>
                <a:effectLst/>
                <a:latin typeface="+mn-lt"/>
                <a:ea typeface="+mn-ea"/>
                <a:cs typeface="+mn-cs"/>
              </a:rPr>
              <a:t>Feeding the sheepdogs, however, is </a:t>
            </a:r>
            <a:r>
              <a:rPr lang="en-US" sz="1200" b="1" i="0" kern="1200" dirty="0" smtClean="0">
                <a:solidFill>
                  <a:schemeClr val="tx1"/>
                </a:solidFill>
                <a:effectLst/>
                <a:latin typeface="+mn-lt"/>
                <a:ea typeface="+mn-ea"/>
                <a:cs typeface="+mn-cs"/>
              </a:rPr>
              <a:t>always done</a:t>
            </a:r>
            <a:r>
              <a:rPr lang="en-US" sz="1200" b="0" i="0" kern="1200" dirty="0" smtClean="0">
                <a:solidFill>
                  <a:schemeClr val="tx1"/>
                </a:solidFill>
                <a:effectLst/>
                <a:latin typeface="+mn-lt"/>
                <a:ea typeface="+mn-ea"/>
                <a:cs typeface="+mn-cs"/>
              </a:rPr>
              <a:t> (i.e., the </a:t>
            </a:r>
            <a:r>
              <a:rPr lang="en-US" sz="1200" b="0" i="0" kern="1200" dirty="0" err="1" smtClean="0">
                <a:solidFill>
                  <a:schemeClr val="tx1"/>
                </a:solidFill>
                <a:effectLst/>
                <a:latin typeface="+mn-lt"/>
                <a:ea typeface="+mn-ea"/>
                <a:cs typeface="+mn-cs"/>
              </a:rPr>
              <a:t>feed_the_sheepdogs</a:t>
            </a:r>
            <a:r>
              <a:rPr lang="en-US" sz="1200" b="0" i="0" kern="1200" dirty="0" smtClean="0">
                <a:solidFill>
                  <a:schemeClr val="tx1"/>
                </a:solidFill>
                <a:effectLst/>
                <a:latin typeface="+mn-lt"/>
                <a:ea typeface="+mn-ea"/>
                <a:cs typeface="+mn-cs"/>
              </a:rPr>
              <a:t>() function is not indented and does not belong to the if block, which means it is always executed.)</a:t>
            </a:r>
          </a:p>
          <a:p>
            <a:r>
              <a:rPr lang="en-US" sz="1200" b="0" i="0" kern="1200" dirty="0" smtClean="0">
                <a:solidFill>
                  <a:schemeClr val="tx1"/>
                </a:solidFill>
                <a:effectLst/>
                <a:latin typeface="+mn-lt"/>
                <a:ea typeface="+mn-ea"/>
                <a:cs typeface="+mn-cs"/>
              </a:rPr>
              <a:t>Now we're going to discuss another variant of the conditional statement, which also allows you to perform an additional action when the condition is not met.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12</a:t>
            </a:fld>
            <a:endParaRPr lang="en-US"/>
          </a:p>
        </p:txBody>
      </p:sp>
    </p:spTree>
    <p:extLst>
      <p:ext uri="{BB962C8B-B14F-4D97-AF65-F5344CB8AC3E}">
        <p14:creationId xmlns:p14="http://schemas.microsoft.com/office/powerpoint/2010/main" val="317064378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b="1" i="0" kern="1200" dirty="0" smtClean="0">
                <a:solidFill>
                  <a:schemeClr val="tx1"/>
                </a:solidFill>
                <a:effectLst/>
                <a:latin typeface="+mn-lt"/>
                <a:ea typeface="+mn-ea"/>
                <a:cs typeface="+mn-cs"/>
              </a:rPr>
              <a:t>Multidimensional nature of lists: advanced applications</a:t>
            </a:r>
          </a:p>
          <a:p>
            <a:pPr fontAlgn="t"/>
            <a:r>
              <a:rPr lang="en-US" sz="1200" b="0" i="0" kern="1200" dirty="0" smtClean="0">
                <a:solidFill>
                  <a:schemeClr val="tx1"/>
                </a:solidFill>
                <a:effectLst/>
                <a:latin typeface="+mn-lt"/>
                <a:ea typeface="+mn-ea"/>
                <a:cs typeface="+mn-cs"/>
              </a:rPr>
              <a:t>Let's go deeper into the multidimensional nature of lists. To find any element of a two-dimensional list, you have to use two </a:t>
            </a:r>
            <a:r>
              <a:rPr lang="en-US" sz="1200" b="0" i="1" kern="1200" dirty="0" smtClean="0">
                <a:solidFill>
                  <a:schemeClr val="tx1"/>
                </a:solidFill>
                <a:effectLst/>
                <a:latin typeface="+mn-lt"/>
                <a:ea typeface="+mn-ea"/>
                <a:cs typeface="+mn-cs"/>
              </a:rPr>
              <a:t>coordinates</a:t>
            </a:r>
            <a:r>
              <a:rPr lang="en-US" sz="1200" b="0" i="0" kern="1200" dirty="0" smtClean="0">
                <a:solidFill>
                  <a:schemeClr val="tx1"/>
                </a:solidFill>
                <a:effectLst/>
                <a:latin typeface="+mn-lt"/>
                <a:ea typeface="+mn-ea"/>
                <a:cs typeface="+mn-cs"/>
              </a:rPr>
              <a:t>:</a:t>
            </a:r>
          </a:p>
          <a:p>
            <a:pPr fontAlgn="t"/>
            <a:r>
              <a:rPr lang="en-US" sz="1200" b="0" i="0" kern="1200" dirty="0" smtClean="0">
                <a:solidFill>
                  <a:schemeClr val="tx1"/>
                </a:solidFill>
                <a:effectLst/>
                <a:latin typeface="+mn-lt"/>
                <a:ea typeface="+mn-ea"/>
                <a:cs typeface="+mn-cs"/>
              </a:rPr>
              <a:t>a vertical one (row number)</a:t>
            </a:r>
          </a:p>
          <a:p>
            <a:pPr fontAlgn="t"/>
            <a:r>
              <a:rPr lang="en-US" sz="1200" b="0" i="0" kern="1200" dirty="0" smtClean="0">
                <a:solidFill>
                  <a:schemeClr val="tx1"/>
                </a:solidFill>
                <a:effectLst/>
                <a:latin typeface="+mn-lt"/>
                <a:ea typeface="+mn-ea"/>
                <a:cs typeface="+mn-cs"/>
              </a:rPr>
              <a:t>and a horizontal one (column number).</a:t>
            </a:r>
          </a:p>
          <a:p>
            <a:pPr fontAlgn="t"/>
            <a:r>
              <a:rPr lang="en-US" sz="1200" b="0" i="0" kern="1200" dirty="0" smtClean="0">
                <a:solidFill>
                  <a:schemeClr val="tx1"/>
                </a:solidFill>
                <a:effectLst/>
                <a:latin typeface="+mn-lt"/>
                <a:ea typeface="+mn-ea"/>
                <a:cs typeface="+mn-cs"/>
              </a:rPr>
              <a:t>Imagine that you develop a piece of software for an automatic weather station. The device records the air temperature on an hourly basis and does it throughout the month. This gives you a total of 24 × 31 = 744 values. Let's try to design a list capable of storing all these results.</a:t>
            </a:r>
          </a:p>
          <a:p>
            <a:pPr fontAlgn="t"/>
            <a:r>
              <a:rPr lang="en-US" sz="1200" b="0" i="0" kern="1200" dirty="0" smtClean="0">
                <a:solidFill>
                  <a:schemeClr val="tx1"/>
                </a:solidFill>
                <a:effectLst/>
                <a:latin typeface="+mn-lt"/>
                <a:ea typeface="+mn-ea"/>
                <a:cs typeface="+mn-cs"/>
              </a:rPr>
              <a:t>First, you have to decide which data type would be adequate for this application. In this case, a float would be best, since this thermometer is able to measure the temperature with an accuracy of 0.1 ℃.</a:t>
            </a:r>
          </a:p>
          <a:p>
            <a:pPr fontAlgn="t"/>
            <a:r>
              <a:rPr lang="en-US" sz="1200" b="0" i="0" kern="1200" dirty="0" smtClean="0">
                <a:solidFill>
                  <a:schemeClr val="tx1"/>
                </a:solidFill>
                <a:effectLst/>
                <a:latin typeface="+mn-lt"/>
                <a:ea typeface="+mn-ea"/>
                <a:cs typeface="+mn-cs"/>
              </a:rPr>
              <a:t>Then you take an arbitrary decision that the rows will record the readings every hour on the hour (so the row will have 24 elements) and each of the rows will be assigned to one day of the month (let's assume that each month has 31 days, so you need 31 rows). Here's the appropriate pair of comprehensions (h is for hour, d for day):</a:t>
            </a:r>
          </a:p>
          <a:p>
            <a:pPr fontAlgn="t"/>
            <a:r>
              <a:rPr lang="en-US" sz="1200" b="0" i="0" kern="1200" dirty="0" smtClean="0">
                <a:solidFill>
                  <a:schemeClr val="tx1"/>
                </a:solidFill>
                <a:effectLst/>
                <a:latin typeface="+mn-lt"/>
                <a:ea typeface="+mn-ea"/>
                <a:cs typeface="+mn-cs"/>
              </a:rPr>
              <a:t>temps = [[0.0 for h in range(24)] for d in range(31)]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whole matrix is filled with zeros now. You can assume that it's updated automatically using special hardware agents. The thing you have to do is to wait for the matrix to be filled with measurements.</a:t>
            </a:r>
          </a:p>
          <a:p>
            <a:pPr fontAlgn="t"/>
            <a:r>
              <a:rPr lang="en-US" sz="1200" b="0" i="0" kern="1200" dirty="0" smtClean="0">
                <a:solidFill>
                  <a:schemeClr val="tx1"/>
                </a:solidFill>
                <a:effectLst/>
                <a:latin typeface="+mn-lt"/>
                <a:ea typeface="+mn-ea"/>
                <a:cs typeface="+mn-cs"/>
              </a:rPr>
              <a:t>Now it's time to determine the monthly average noon temperature. Add up all 31 readings recorded at noon and divide the sum by 31. You can assume that the midnight temperature is stored first. Here's the relevant code:</a:t>
            </a:r>
          </a:p>
          <a:p>
            <a:pPr fontAlgn="t"/>
            <a:r>
              <a:rPr lang="en-US" sz="1200" b="0" i="0" kern="1200" dirty="0" smtClean="0">
                <a:solidFill>
                  <a:schemeClr val="tx1"/>
                </a:solidFill>
                <a:effectLst/>
                <a:latin typeface="+mn-lt"/>
                <a:ea typeface="+mn-ea"/>
                <a:cs typeface="+mn-cs"/>
              </a:rPr>
              <a:t>temps = [[0.0 for h in range(24)] for d in range(31)] # # the matrix is magically updated here # total = 0.0 for day in temps: total += day[11] average = total / 31 print("Average temperature at noon:", average)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Note: the day variable used by the for loop is not a scalar - each pass through the temps matrix assigns it with the subsequent rows of the matrix; hence, it's a list. It has to be indexed with 11 to access the temperature value measured at noon.</a:t>
            </a:r>
          </a:p>
          <a:p>
            <a:pPr fontAlgn="t"/>
            <a:r>
              <a:rPr lang="en-US" sz="1200" b="0" i="0" kern="1200" dirty="0" smtClean="0">
                <a:solidFill>
                  <a:schemeClr val="tx1"/>
                </a:solidFill>
                <a:effectLst/>
                <a:latin typeface="+mn-lt"/>
                <a:ea typeface="+mn-ea"/>
                <a:cs typeface="+mn-cs"/>
              </a:rPr>
              <a:t>Now find the highest temperature during the whole month - see the code:</a:t>
            </a:r>
          </a:p>
          <a:p>
            <a:pPr fontAlgn="t"/>
            <a:r>
              <a:rPr lang="en-US" sz="1200" b="0" i="0" kern="1200" dirty="0" smtClean="0">
                <a:solidFill>
                  <a:schemeClr val="tx1"/>
                </a:solidFill>
                <a:effectLst/>
                <a:latin typeface="+mn-lt"/>
                <a:ea typeface="+mn-ea"/>
                <a:cs typeface="+mn-cs"/>
              </a:rPr>
              <a:t>temps = [[0.0 for h in range(24)] for d in range(31)] # # the matrix is magically updated here # highest = -100.0 for day in temps: for temp in day: if temp &gt; highest: highest = temp print("The highest temperature was:", highest)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Note:</a:t>
            </a:r>
          </a:p>
          <a:p>
            <a:pPr fontAlgn="t"/>
            <a:r>
              <a:rPr lang="en-US" sz="1200" b="0" i="0" kern="1200" dirty="0" smtClean="0">
                <a:solidFill>
                  <a:schemeClr val="tx1"/>
                </a:solidFill>
                <a:effectLst/>
                <a:latin typeface="+mn-lt"/>
                <a:ea typeface="+mn-ea"/>
                <a:cs typeface="+mn-cs"/>
              </a:rPr>
              <a:t>the day variable iterates through all the rows in the temps matrix;</a:t>
            </a:r>
          </a:p>
          <a:p>
            <a:pPr fontAlgn="t"/>
            <a:r>
              <a:rPr lang="en-US" sz="1200" b="0" i="0" kern="1200" dirty="0" smtClean="0">
                <a:solidFill>
                  <a:schemeClr val="tx1"/>
                </a:solidFill>
                <a:effectLst/>
                <a:latin typeface="+mn-lt"/>
                <a:ea typeface="+mn-ea"/>
                <a:cs typeface="+mn-cs"/>
              </a:rPr>
              <a:t>the temp variable iterates through all the measurements taken in one day.</a:t>
            </a:r>
          </a:p>
          <a:p>
            <a:pPr fontAlgn="t"/>
            <a:r>
              <a:rPr lang="en-US" sz="1200" b="0" i="0" kern="1200" dirty="0" smtClean="0">
                <a:solidFill>
                  <a:schemeClr val="tx1"/>
                </a:solidFill>
                <a:effectLst/>
                <a:latin typeface="+mn-lt"/>
                <a:ea typeface="+mn-ea"/>
                <a:cs typeface="+mn-cs"/>
              </a:rPr>
              <a:t>Now count the days when the temperature at noon was at least 20 ℃:</a:t>
            </a:r>
          </a:p>
          <a:p>
            <a:pPr fontAlgn="t"/>
            <a:r>
              <a:rPr lang="en-US" sz="1200" b="0" i="0" kern="1200" dirty="0" smtClean="0">
                <a:solidFill>
                  <a:schemeClr val="tx1"/>
                </a:solidFill>
                <a:effectLst/>
                <a:latin typeface="+mn-lt"/>
                <a:ea typeface="+mn-ea"/>
                <a:cs typeface="+mn-cs"/>
              </a:rPr>
              <a:t>temps = [[0.0 for h in range(24)] for d in range(31)] # # the matrix is magically updated here # </a:t>
            </a:r>
            <a:r>
              <a:rPr lang="en-US" sz="1200" b="0" i="0" kern="1200" dirty="0" err="1" smtClean="0">
                <a:solidFill>
                  <a:schemeClr val="tx1"/>
                </a:solidFill>
                <a:effectLst/>
                <a:latin typeface="+mn-lt"/>
                <a:ea typeface="+mn-ea"/>
                <a:cs typeface="+mn-cs"/>
              </a:rPr>
              <a:t>hotDays</a:t>
            </a:r>
            <a:r>
              <a:rPr lang="en-US" sz="1200" b="0" i="0" kern="1200" dirty="0" smtClean="0">
                <a:solidFill>
                  <a:schemeClr val="tx1"/>
                </a:solidFill>
                <a:effectLst/>
                <a:latin typeface="+mn-lt"/>
                <a:ea typeface="+mn-ea"/>
                <a:cs typeface="+mn-cs"/>
              </a:rPr>
              <a:t> = 0 for day in temps: if day[11] &gt; 20.0: </a:t>
            </a:r>
            <a:r>
              <a:rPr lang="en-US" sz="1200" b="0" i="0" kern="1200" dirty="0" err="1" smtClean="0">
                <a:solidFill>
                  <a:schemeClr val="tx1"/>
                </a:solidFill>
                <a:effectLst/>
                <a:latin typeface="+mn-lt"/>
                <a:ea typeface="+mn-ea"/>
                <a:cs typeface="+mn-cs"/>
              </a:rPr>
              <a:t>hotDays</a:t>
            </a:r>
            <a:r>
              <a:rPr lang="en-US" sz="1200" b="0" i="0" kern="1200" dirty="0" smtClean="0">
                <a:solidFill>
                  <a:schemeClr val="tx1"/>
                </a:solidFill>
                <a:effectLst/>
                <a:latin typeface="+mn-lt"/>
                <a:ea typeface="+mn-ea"/>
                <a:cs typeface="+mn-cs"/>
              </a:rPr>
              <a:t> += 1 print(</a:t>
            </a:r>
            <a:r>
              <a:rPr lang="en-US" sz="1200" b="0" i="0" kern="1200" dirty="0" err="1" smtClean="0">
                <a:solidFill>
                  <a:schemeClr val="tx1"/>
                </a:solidFill>
                <a:effectLst/>
                <a:latin typeface="+mn-lt"/>
                <a:ea typeface="+mn-ea"/>
                <a:cs typeface="+mn-cs"/>
              </a:rPr>
              <a:t>hotDays</a:t>
            </a:r>
            <a:r>
              <a:rPr lang="en-US" sz="1200" b="0" i="0" kern="1200" dirty="0" smtClean="0">
                <a:solidFill>
                  <a:schemeClr val="tx1"/>
                </a:solidFill>
                <a:effectLst/>
                <a:latin typeface="+mn-lt"/>
                <a:ea typeface="+mn-ea"/>
                <a:cs typeface="+mn-cs"/>
              </a:rPr>
              <a:t>, "days were hot.")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115</a:t>
            </a:fld>
            <a:endParaRPr lang="en-US"/>
          </a:p>
        </p:txBody>
      </p:sp>
    </p:spTree>
    <p:extLst>
      <p:ext uri="{BB962C8B-B14F-4D97-AF65-F5344CB8AC3E}">
        <p14:creationId xmlns:p14="http://schemas.microsoft.com/office/powerpoint/2010/main" val="83829645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Three-dimensional arrays</a:t>
            </a:r>
          </a:p>
          <a:p>
            <a:r>
              <a:rPr lang="en-US" sz="1200" b="0" i="0" kern="1200" dirty="0" smtClean="0">
                <a:solidFill>
                  <a:schemeClr val="tx1"/>
                </a:solidFill>
                <a:effectLst/>
                <a:latin typeface="+mn-lt"/>
                <a:ea typeface="+mn-ea"/>
                <a:cs typeface="+mn-cs"/>
              </a:rPr>
              <a:t>Python does not limit the depth of list-in-list inclusion. Here you can see an example of a three-dimensional array:</a:t>
            </a:r>
          </a:p>
          <a:p>
            <a:pPr lvl="1"/>
            <a:r>
              <a:rPr lang="en-US" sz="1200" b="0" i="0" kern="1200" dirty="0" smtClean="0">
                <a:solidFill>
                  <a:schemeClr val="tx1"/>
                </a:solidFill>
                <a:effectLst/>
                <a:latin typeface="+mn-lt"/>
                <a:ea typeface="+mn-ea"/>
                <a:cs typeface="+mn-cs"/>
              </a:rPr>
              <a:t>Imagine a hotel. It's a huge hotel consisting of three buildings, 15 floors each. There are 20 rooms on each floor. For this, you need an array which can collect and process information on the occupied/free rooms.</a:t>
            </a:r>
          </a:p>
          <a:p>
            <a:pPr lvl="1"/>
            <a:r>
              <a:rPr lang="en-US" sz="1200" b="0" i="0" kern="1200" dirty="0" smtClean="0">
                <a:solidFill>
                  <a:schemeClr val="tx1"/>
                </a:solidFill>
                <a:effectLst/>
                <a:latin typeface="+mn-lt"/>
                <a:ea typeface="+mn-ea"/>
                <a:cs typeface="+mn-cs"/>
              </a:rPr>
              <a:t>First step - the type of the array's elements. In this case, a Boolean value (True/False) would fit.</a:t>
            </a:r>
          </a:p>
          <a:p>
            <a:pPr lvl="1"/>
            <a:r>
              <a:rPr lang="en-US" sz="1200" b="0" i="0" kern="1200" dirty="0" smtClean="0">
                <a:solidFill>
                  <a:schemeClr val="tx1"/>
                </a:solidFill>
                <a:effectLst/>
                <a:latin typeface="+mn-lt"/>
                <a:ea typeface="+mn-ea"/>
                <a:cs typeface="+mn-cs"/>
              </a:rPr>
              <a:t>Step two - calm analysis of the situation. Summarize the available information: three buildings, 15 floors, 20 rooms.</a:t>
            </a:r>
          </a:p>
          <a:p>
            <a:pPr lvl="1"/>
            <a:r>
              <a:rPr lang="en-US" sz="1200" b="0" i="0" kern="1200" dirty="0" smtClean="0">
                <a:solidFill>
                  <a:schemeClr val="tx1"/>
                </a:solidFill>
                <a:effectLst/>
                <a:latin typeface="+mn-lt"/>
                <a:ea typeface="+mn-ea"/>
                <a:cs typeface="+mn-cs"/>
              </a:rPr>
              <a:t>Now you can create the array:</a:t>
            </a:r>
          </a:p>
          <a:p>
            <a:r>
              <a:rPr lang="en-US" dirty="0" smtClean="0"/>
              <a:t>rooms = [[[False for r in range(20)] for f in range(15)] for t in range(3)]</a:t>
            </a:r>
            <a:br>
              <a:rPr lang="en-US" dirty="0" smtClean="0"/>
            </a:br>
            <a:r>
              <a:rPr lang="en-US" sz="1200" b="0" i="0" kern="1200" dirty="0" smtClean="0">
                <a:solidFill>
                  <a:schemeClr val="tx1"/>
                </a:solidFill>
                <a:effectLst/>
                <a:latin typeface="+mn-lt"/>
                <a:ea typeface="+mn-ea"/>
                <a:cs typeface="+mn-cs"/>
              </a:rPr>
              <a:t>The first index (0 through 2) selects one of the buildings; the second (0 through 14) selects the floor, the third (0 through 19) selects the room number. All rooms are initially free.</a:t>
            </a:r>
          </a:p>
          <a:p>
            <a:r>
              <a:rPr lang="en-US" dirty="0" smtClean="0"/>
              <a:t/>
            </a:r>
            <a:br>
              <a:rPr lang="en-US" dirty="0" smtClean="0"/>
            </a:br>
            <a:r>
              <a:rPr lang="en-US" sz="1200" b="0" i="0" kern="1200" dirty="0" smtClean="0">
                <a:solidFill>
                  <a:schemeClr val="tx1"/>
                </a:solidFill>
                <a:effectLst/>
                <a:latin typeface="+mn-lt"/>
                <a:ea typeface="+mn-ea"/>
                <a:cs typeface="+mn-cs"/>
              </a:rPr>
              <a:t>Congratulations! You've made it to the end of the module. Keep up the good work!</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116</a:t>
            </a:fld>
            <a:endParaRPr lang="en-US"/>
          </a:p>
        </p:txBody>
      </p:sp>
    </p:spTree>
    <p:extLst>
      <p:ext uri="{BB962C8B-B14F-4D97-AF65-F5344CB8AC3E}">
        <p14:creationId xmlns:p14="http://schemas.microsoft.com/office/powerpoint/2010/main" val="88933142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you can book a room for two newlyweds: in the second building, on the tenth floor, room 14:</a:t>
            </a:r>
          </a:p>
          <a:p>
            <a:r>
              <a:rPr lang="en-US" dirty="0" smtClean="0"/>
              <a:t>rooms[1][9][13] = True</a:t>
            </a:r>
            <a:br>
              <a:rPr lang="en-US" dirty="0" smtClean="0"/>
            </a:br>
            <a:r>
              <a:rPr lang="en-US" sz="1200" b="0" i="0" kern="1200" dirty="0" smtClean="0">
                <a:solidFill>
                  <a:schemeClr val="tx1"/>
                </a:solidFill>
                <a:effectLst/>
                <a:latin typeface="+mn-lt"/>
                <a:ea typeface="+mn-ea"/>
                <a:cs typeface="+mn-cs"/>
              </a:rPr>
              <a:t>and release the second room on the fifth floor located in the first building:</a:t>
            </a:r>
          </a:p>
          <a:p>
            <a:r>
              <a:rPr lang="en-US" dirty="0" smtClean="0"/>
              <a:t>rooms[0][4][1] = False</a:t>
            </a:r>
            <a:br>
              <a:rPr lang="en-US" dirty="0" smtClean="0"/>
            </a:br>
            <a:r>
              <a:rPr lang="en-US" sz="1200" b="0" i="0" kern="1200" dirty="0" smtClean="0">
                <a:solidFill>
                  <a:schemeClr val="tx1"/>
                </a:solidFill>
                <a:effectLst/>
                <a:latin typeface="+mn-lt"/>
                <a:ea typeface="+mn-ea"/>
                <a:cs typeface="+mn-cs"/>
              </a:rPr>
              <a:t>Check if there are any vacancies on the 15th floor of the third building:</a:t>
            </a:r>
          </a:p>
          <a:p>
            <a:r>
              <a:rPr lang="en-US" dirty="0" smtClean="0"/>
              <a:t>vacancy = 0 for </a:t>
            </a:r>
            <a:r>
              <a:rPr lang="en-US" dirty="0" err="1" smtClean="0"/>
              <a:t>roomNumber</a:t>
            </a:r>
            <a:r>
              <a:rPr lang="en-US" dirty="0" smtClean="0"/>
              <a:t> in range(20): if not rooms[2][14][</a:t>
            </a:r>
            <a:r>
              <a:rPr lang="en-US" dirty="0" err="1" smtClean="0"/>
              <a:t>roomNumber</a:t>
            </a:r>
            <a:r>
              <a:rPr lang="en-US" dirty="0" smtClean="0"/>
              <a:t>]: vacancy += 1</a:t>
            </a:r>
            <a:br>
              <a:rPr lang="en-US" dirty="0" smtClean="0"/>
            </a:br>
            <a:r>
              <a:rPr lang="en-US" sz="1200" b="0" i="0" kern="1200" dirty="0" smtClean="0">
                <a:solidFill>
                  <a:schemeClr val="tx1"/>
                </a:solidFill>
                <a:effectLst/>
                <a:latin typeface="+mn-lt"/>
                <a:ea typeface="+mn-ea"/>
                <a:cs typeface="+mn-cs"/>
              </a:rPr>
              <a:t>The vacancy variable contains 0 if all the rooms are occupied, or the number of available rooms otherwise.</a:t>
            </a:r>
          </a:p>
          <a:p>
            <a:endParaRPr lang="en-US" dirty="0"/>
          </a:p>
        </p:txBody>
      </p:sp>
      <p:sp>
        <p:nvSpPr>
          <p:cNvPr id="4" name="Slide Number Placeholder 3"/>
          <p:cNvSpPr>
            <a:spLocks noGrp="1"/>
          </p:cNvSpPr>
          <p:nvPr>
            <p:ph type="sldNum" sz="quarter" idx="10"/>
          </p:nvPr>
        </p:nvSpPr>
        <p:spPr/>
        <p:txBody>
          <a:bodyPr/>
          <a:lstStyle/>
          <a:p>
            <a:fld id="{2480433E-26EE-4371-9186-14FFBE032A5E}" type="slidenum">
              <a:rPr lang="en-US" smtClean="0"/>
              <a:t>117</a:t>
            </a:fld>
            <a:endParaRPr lang="en-US"/>
          </a:p>
        </p:txBody>
      </p:sp>
    </p:spTree>
    <p:extLst>
      <p:ext uri="{BB962C8B-B14F-4D97-AF65-F5344CB8AC3E}">
        <p14:creationId xmlns:p14="http://schemas.microsoft.com/office/powerpoint/2010/main" val="3407348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2E1C1A-B054-445A-8339-FD86507FAFBD}" type="datetimeFigureOut">
              <a:rPr lang="en-US" smtClean="0"/>
              <a:t>4/5/2020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1838245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2E1C1A-B054-445A-8339-FD86507FAFBD}"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1062271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E1C1A-B054-445A-8339-FD86507FAFBD}"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1284139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E1C1A-B054-445A-8339-FD86507FAFBD}"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3931554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E1C1A-B054-445A-8339-FD86507FAFBD}"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1927019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E1C1A-B054-445A-8339-FD86507FAFBD}"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2579671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E1C1A-B054-445A-8339-FD86507FAFBD}"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4189587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2E1C1A-B054-445A-8339-FD86507FAFBD}"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1062567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2E1C1A-B054-445A-8339-FD86507FAFBD}"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222742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2E1C1A-B054-445A-8339-FD86507FAFBD}"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267303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E1C1A-B054-445A-8339-FD86507FAFBD}"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887183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2E1C1A-B054-445A-8339-FD86507FAFBD}"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2658877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2E1C1A-B054-445A-8339-FD86507FAFBD}" type="datetimeFigureOut">
              <a:rPr lang="en-US" smtClean="0"/>
              <a:t>4/5/2020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240597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2E1C1A-B054-445A-8339-FD86507FAFBD}" type="datetimeFigureOut">
              <a:rPr lang="en-US" smtClean="0"/>
              <a:t>4/5/2020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197868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E1C1A-B054-445A-8339-FD86507FAFBD}" type="datetimeFigureOut">
              <a:rPr lang="en-US" smtClean="0"/>
              <a:t>4/5/2020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383313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2E1C1A-B054-445A-8339-FD86507FAFBD}"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140297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2E1C1A-B054-445A-8339-FD86507FAFBD}"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CF8E9-3997-4DB8-A153-3EE686530F91}" type="slidenum">
              <a:rPr lang="en-US" smtClean="0"/>
              <a:t>‹#›</a:t>
            </a:fld>
            <a:endParaRPr lang="en-US"/>
          </a:p>
        </p:txBody>
      </p:sp>
    </p:spTree>
    <p:extLst>
      <p:ext uri="{BB962C8B-B14F-4D97-AF65-F5344CB8AC3E}">
        <p14:creationId xmlns:p14="http://schemas.microsoft.com/office/powerpoint/2010/main" val="133362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2E1C1A-B054-445A-8339-FD86507FAFBD}" type="datetimeFigureOut">
              <a:rPr lang="en-US" smtClean="0"/>
              <a:t>4/5/2020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1CF8E9-3997-4DB8-A153-3EE686530F91}" type="slidenum">
              <a:rPr lang="en-US" smtClean="0"/>
              <a:t>‹#›</a:t>
            </a:fld>
            <a:endParaRPr lang="en-US"/>
          </a:p>
        </p:txBody>
      </p:sp>
    </p:spTree>
    <p:extLst>
      <p:ext uri="{BB962C8B-B14F-4D97-AF65-F5344CB8AC3E}">
        <p14:creationId xmlns:p14="http://schemas.microsoft.com/office/powerpoint/2010/main" val="365942115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10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10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11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90.xml"/><Relationship Id="rId1" Type="http://schemas.openxmlformats.org/officeDocument/2006/relationships/slideLayout" Target="../slideLayouts/slideLayout2.xml"/><Relationship Id="rId5" Type="http://schemas.openxmlformats.org/officeDocument/2006/relationships/image" Target="../media/image116.png"/><Relationship Id="rId4" Type="http://schemas.openxmlformats.org/officeDocument/2006/relationships/image" Target="../media/image115.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hyperlink" Target="https://upload.wikimedia.org/wikipedia/commons/b/bd/Spathiphyllum_cochlearispathum_RTBG.jp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9" Type="http://schemas.openxmlformats.org/officeDocument/2006/relationships/image" Target="../media/image70.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8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8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9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3.png"/></Relationships>
</file>

<file path=ppt/slides/_rels/slide9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77.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Essential in Python</a:t>
            </a:r>
            <a:endParaRPr lang="en-US" dirty="0"/>
          </a:p>
        </p:txBody>
      </p:sp>
      <p:sp>
        <p:nvSpPr>
          <p:cNvPr id="3" name="Subtitle 2"/>
          <p:cNvSpPr>
            <a:spLocks noGrp="1"/>
          </p:cNvSpPr>
          <p:nvPr>
            <p:ph type="subTitle" idx="1"/>
          </p:nvPr>
        </p:nvSpPr>
        <p:spPr/>
        <p:txBody>
          <a:bodyPr/>
          <a:lstStyle/>
          <a:p>
            <a:r>
              <a:rPr lang="en-US" dirty="0" smtClean="0"/>
              <a:t>Prepared by Dr. Mohammad Ahmad </a:t>
            </a:r>
            <a:r>
              <a:rPr lang="en-US" dirty="0" err="1" smtClean="0"/>
              <a:t>Safwat</a:t>
            </a:r>
            <a:r>
              <a:rPr lang="en-US" dirty="0" smtClean="0"/>
              <a:t> </a:t>
            </a:r>
            <a:endParaRPr lang="en-US" dirty="0"/>
          </a:p>
        </p:txBody>
      </p:sp>
    </p:spTree>
    <p:extLst>
      <p:ext uri="{BB962C8B-B14F-4D97-AF65-F5344CB8AC3E}">
        <p14:creationId xmlns:p14="http://schemas.microsoft.com/office/powerpoint/2010/main" val="2829806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1451" y="205740"/>
            <a:ext cx="10018713" cy="1752599"/>
          </a:xfrm>
        </p:spPr>
        <p:txBody>
          <a:bodyPr/>
          <a:lstStyle/>
          <a:p>
            <a:r>
              <a:rPr lang="en-US" b="1" dirty="0"/>
              <a:t>Conditions and conditional </a:t>
            </a:r>
            <a:r>
              <a:rPr lang="en-US" b="1" dirty="0" smtClean="0"/>
              <a:t>execution</a:t>
            </a:r>
            <a:endParaRPr lang="en-US" dirty="0"/>
          </a:p>
        </p:txBody>
      </p:sp>
      <p:sp>
        <p:nvSpPr>
          <p:cNvPr id="3" name="Content Placeholder 2"/>
          <p:cNvSpPr>
            <a:spLocks noGrp="1"/>
          </p:cNvSpPr>
          <p:nvPr>
            <p:ph idx="1"/>
          </p:nvPr>
        </p:nvSpPr>
        <p:spPr>
          <a:xfrm>
            <a:off x="960120" y="1577340"/>
            <a:ext cx="11041380" cy="5052059"/>
          </a:xfrm>
        </p:spPr>
        <p:txBody>
          <a:bodyPr>
            <a:normAutofit fontScale="92500" lnSpcReduction="20000"/>
          </a:bodyPr>
          <a:lstStyle/>
          <a:p>
            <a:r>
              <a:rPr lang="en-US" dirty="0"/>
              <a:t>if </a:t>
            </a:r>
            <a:r>
              <a:rPr lang="en-US" dirty="0" smtClean="0"/>
              <a:t>true: </a:t>
            </a:r>
          </a:p>
          <a:p>
            <a:pPr marL="457200" lvl="1" indent="0">
              <a:buNone/>
            </a:pPr>
            <a:r>
              <a:rPr lang="en-US" dirty="0"/>
              <a:t> </a:t>
            </a:r>
            <a:r>
              <a:rPr lang="en-US" dirty="0" smtClean="0"/>
              <a:t>   do this</a:t>
            </a:r>
          </a:p>
          <a:p>
            <a:r>
              <a:rPr lang="en-US" dirty="0"/>
              <a:t>This conditional statement consists of the following, strictly necessary, elements in this and this order only</a:t>
            </a:r>
            <a:r>
              <a:rPr lang="en-US" dirty="0" smtClean="0"/>
              <a:t>:</a:t>
            </a:r>
          </a:p>
          <a:p>
            <a:pPr lvl="1"/>
            <a:r>
              <a:rPr lang="en-US" dirty="0"/>
              <a:t>if </a:t>
            </a:r>
            <a:r>
              <a:rPr lang="en-US" dirty="0" smtClean="0"/>
              <a:t>keyword</a:t>
            </a:r>
            <a:endParaRPr lang="en-US" dirty="0"/>
          </a:p>
          <a:p>
            <a:pPr lvl="1"/>
            <a:r>
              <a:rPr lang="en-US" dirty="0"/>
              <a:t>one or more white spaces</a:t>
            </a:r>
            <a:r>
              <a:rPr lang="en-US" dirty="0" smtClean="0"/>
              <a:t>;</a:t>
            </a:r>
          </a:p>
          <a:p>
            <a:pPr lvl="1"/>
            <a:r>
              <a:rPr lang="en-US" dirty="0"/>
              <a:t>an expression (a </a:t>
            </a:r>
            <a:r>
              <a:rPr lang="en-US" dirty="0" smtClean="0"/>
              <a:t>question) </a:t>
            </a:r>
            <a:r>
              <a:rPr lang="en-US" dirty="0"/>
              <a:t>whose value will be interpreted </a:t>
            </a:r>
            <a:r>
              <a:rPr lang="en-US" dirty="0" smtClean="0"/>
              <a:t>of</a:t>
            </a:r>
            <a:r>
              <a:rPr lang="en-US" dirty="0"/>
              <a:t> True (when its value is non-zero) and False (when it is equal to zero</a:t>
            </a:r>
            <a:r>
              <a:rPr lang="en-US" dirty="0" smtClean="0"/>
              <a:t>);</a:t>
            </a:r>
          </a:p>
          <a:p>
            <a:pPr lvl="1"/>
            <a:r>
              <a:rPr lang="en-US" dirty="0"/>
              <a:t>a </a:t>
            </a:r>
            <a:r>
              <a:rPr lang="en-US" b="1" dirty="0"/>
              <a:t>colon</a:t>
            </a:r>
            <a:r>
              <a:rPr lang="en-US" dirty="0"/>
              <a:t> followed by a newline</a:t>
            </a:r>
            <a:r>
              <a:rPr lang="en-US" dirty="0" smtClean="0"/>
              <a:t>;</a:t>
            </a:r>
          </a:p>
          <a:p>
            <a:pPr lvl="1"/>
            <a:r>
              <a:rPr lang="en-US" dirty="0"/>
              <a:t>an </a:t>
            </a:r>
            <a:r>
              <a:rPr lang="en-US" b="1" dirty="0"/>
              <a:t>indented</a:t>
            </a:r>
            <a:r>
              <a:rPr lang="en-US" dirty="0"/>
              <a:t> instruction or set of </a:t>
            </a:r>
            <a:r>
              <a:rPr lang="en-US" dirty="0" smtClean="0"/>
              <a:t>instructions</a:t>
            </a:r>
          </a:p>
          <a:p>
            <a:r>
              <a:rPr lang="en-US" dirty="0"/>
              <a:t>the </a:t>
            </a:r>
            <a:r>
              <a:rPr lang="en-US" b="1" dirty="0"/>
              <a:t>indentation</a:t>
            </a:r>
            <a:r>
              <a:rPr lang="en-US" dirty="0"/>
              <a:t> may be achieved in two </a:t>
            </a:r>
            <a:r>
              <a:rPr lang="en-US" dirty="0" smtClean="0"/>
              <a:t>ways</a:t>
            </a:r>
          </a:p>
          <a:p>
            <a:pPr lvl="1"/>
            <a:r>
              <a:rPr lang="en-US" dirty="0"/>
              <a:t>by inserting a particular number of spaces (the recommendation is to use </a:t>
            </a:r>
            <a:r>
              <a:rPr lang="en-US" b="1" dirty="0"/>
              <a:t>four spaces of indentation</a:t>
            </a:r>
            <a:r>
              <a:rPr lang="en-US" dirty="0"/>
              <a:t>), </a:t>
            </a:r>
            <a:endParaRPr lang="en-US" dirty="0" smtClean="0"/>
          </a:p>
          <a:p>
            <a:pPr lvl="1"/>
            <a:r>
              <a:rPr lang="en-US" dirty="0" smtClean="0"/>
              <a:t>or </a:t>
            </a:r>
            <a:r>
              <a:rPr lang="en-US" dirty="0"/>
              <a:t>by using the </a:t>
            </a:r>
            <a:r>
              <a:rPr lang="en-US" i="1" dirty="0"/>
              <a:t>tab</a:t>
            </a:r>
            <a:r>
              <a:rPr lang="en-US" dirty="0"/>
              <a:t> </a:t>
            </a:r>
            <a:r>
              <a:rPr lang="en-US" dirty="0" smtClean="0"/>
              <a:t>character</a:t>
            </a:r>
            <a:endParaRPr lang="en-US" dirty="0"/>
          </a:p>
          <a:p>
            <a:pPr lvl="1"/>
            <a:endParaRPr lang="en-US" dirty="0"/>
          </a:p>
          <a:p>
            <a:pPr lvl="1"/>
            <a:endParaRPr lang="en-US" dirty="0"/>
          </a:p>
        </p:txBody>
      </p:sp>
    </p:spTree>
    <p:extLst>
      <p:ext uri="{BB962C8B-B14F-4D97-AF65-F5344CB8AC3E}">
        <p14:creationId xmlns:p14="http://schemas.microsoft.com/office/powerpoint/2010/main" val="347519740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in and not in </a:t>
            </a:r>
            <a:r>
              <a:rPr lang="en-US" b="1" dirty="0" smtClean="0"/>
              <a:t>operators</a:t>
            </a:r>
            <a:endParaRPr lang="en-US" dirty="0"/>
          </a:p>
        </p:txBody>
      </p:sp>
      <p:sp>
        <p:nvSpPr>
          <p:cNvPr id="3" name="Content Placeholder 2"/>
          <p:cNvSpPr>
            <a:spLocks noGrp="1"/>
          </p:cNvSpPr>
          <p:nvPr>
            <p:ph idx="1"/>
          </p:nvPr>
        </p:nvSpPr>
        <p:spPr>
          <a:xfrm>
            <a:off x="838200" y="1825625"/>
            <a:ext cx="6375400" cy="4351338"/>
          </a:xfrm>
        </p:spPr>
        <p:txBody>
          <a:bodyPr/>
          <a:lstStyle/>
          <a:p>
            <a:r>
              <a:rPr lang="en-US" dirty="0"/>
              <a:t>The first of them (in) checks if a given element </a:t>
            </a:r>
            <a:r>
              <a:rPr lang="en-US" dirty="0" smtClean="0"/>
              <a:t>is </a:t>
            </a:r>
            <a:r>
              <a:rPr lang="en-US" dirty="0"/>
              <a:t>currently stored somewhere inside the </a:t>
            </a:r>
            <a:r>
              <a:rPr lang="en-US" dirty="0" smtClean="0"/>
              <a:t>list - </a:t>
            </a:r>
            <a:r>
              <a:rPr lang="en-US" dirty="0"/>
              <a:t>the operator returns True in this case.</a:t>
            </a:r>
          </a:p>
          <a:p>
            <a:r>
              <a:rPr lang="en-US" dirty="0"/>
              <a:t>The second (not in) checks if a given element </a:t>
            </a:r>
            <a:r>
              <a:rPr lang="en-US" dirty="0" smtClean="0"/>
              <a:t>is </a:t>
            </a:r>
            <a:r>
              <a:rPr lang="en-US" dirty="0"/>
              <a:t>absent in a list - the operator returns True in this case.</a:t>
            </a:r>
          </a:p>
          <a:p>
            <a:endParaRPr lang="en-US" dirty="0"/>
          </a:p>
        </p:txBody>
      </p:sp>
      <p:pic>
        <p:nvPicPr>
          <p:cNvPr id="4" name="Picture 3"/>
          <p:cNvPicPr>
            <a:picLocks noChangeAspect="1"/>
          </p:cNvPicPr>
          <p:nvPr/>
        </p:nvPicPr>
        <p:blipFill>
          <a:blip r:embed="rId3"/>
          <a:stretch>
            <a:fillRect/>
          </a:stretch>
        </p:blipFill>
        <p:spPr>
          <a:xfrm>
            <a:off x="7402512" y="3652837"/>
            <a:ext cx="4530529" cy="1486853"/>
          </a:xfrm>
          <a:prstGeom prst="rect">
            <a:avLst/>
          </a:prstGeom>
        </p:spPr>
      </p:pic>
      <p:pic>
        <p:nvPicPr>
          <p:cNvPr id="5" name="Picture 4"/>
          <p:cNvPicPr>
            <a:picLocks noChangeAspect="1"/>
          </p:cNvPicPr>
          <p:nvPr/>
        </p:nvPicPr>
        <p:blipFill>
          <a:blip r:embed="rId4"/>
          <a:stretch>
            <a:fillRect/>
          </a:stretch>
        </p:blipFill>
        <p:spPr>
          <a:xfrm>
            <a:off x="7321231" y="2097087"/>
            <a:ext cx="4032569" cy="952416"/>
          </a:xfrm>
          <a:prstGeom prst="rect">
            <a:avLst/>
          </a:prstGeom>
        </p:spPr>
      </p:pic>
    </p:spTree>
    <p:extLst>
      <p:ext uri="{BB962C8B-B14F-4D97-AF65-F5344CB8AC3E}">
        <p14:creationId xmlns:p14="http://schemas.microsoft.com/office/powerpoint/2010/main" val="131131190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Lists - some simple </a:t>
            </a:r>
            <a:r>
              <a:rPr lang="en-US" b="1" dirty="0" smtClean="0"/>
              <a:t>programs</a:t>
            </a:r>
            <a:endParaRPr lang="en-US" dirty="0"/>
          </a:p>
        </p:txBody>
      </p:sp>
      <p:sp>
        <p:nvSpPr>
          <p:cNvPr id="3" name="Content Placeholder 2"/>
          <p:cNvSpPr>
            <a:spLocks noGrp="1"/>
          </p:cNvSpPr>
          <p:nvPr>
            <p:ph idx="1"/>
          </p:nvPr>
        </p:nvSpPr>
        <p:spPr/>
        <p:txBody>
          <a:bodyPr/>
          <a:lstStyle/>
          <a:p>
            <a:r>
              <a:rPr lang="en-US" dirty="0"/>
              <a:t>The first of them tries to find the greater value in the </a:t>
            </a:r>
            <a:r>
              <a:rPr lang="en-US" dirty="0" smtClean="0"/>
              <a:t>list</a:t>
            </a:r>
          </a:p>
          <a:p>
            <a:endParaRPr lang="en-US" dirty="0"/>
          </a:p>
          <a:p>
            <a:endParaRPr lang="en-US" dirty="0" smtClean="0"/>
          </a:p>
          <a:p>
            <a:endParaRPr lang="en-US" dirty="0" smtClean="0"/>
          </a:p>
          <a:p>
            <a:pPr marL="0" indent="0">
              <a:buNone/>
            </a:pPr>
            <a:endParaRPr lang="en-US" dirty="0" smtClean="0"/>
          </a:p>
          <a:p>
            <a:r>
              <a:rPr lang="en-US" dirty="0"/>
              <a:t>If you need to save computer power, you can use a slice:</a:t>
            </a:r>
          </a:p>
          <a:p>
            <a:endParaRPr lang="en-US" dirty="0"/>
          </a:p>
        </p:txBody>
      </p:sp>
      <p:pic>
        <p:nvPicPr>
          <p:cNvPr id="4" name="Picture 3"/>
          <p:cNvPicPr>
            <a:picLocks noChangeAspect="1"/>
          </p:cNvPicPr>
          <p:nvPr/>
        </p:nvPicPr>
        <p:blipFill>
          <a:blip r:embed="rId3"/>
          <a:stretch>
            <a:fillRect/>
          </a:stretch>
        </p:blipFill>
        <p:spPr>
          <a:xfrm>
            <a:off x="1220176" y="2235201"/>
            <a:ext cx="6341699" cy="1926590"/>
          </a:xfrm>
          <a:prstGeom prst="rect">
            <a:avLst/>
          </a:prstGeom>
        </p:spPr>
      </p:pic>
      <p:pic>
        <p:nvPicPr>
          <p:cNvPr id="5" name="Picture 4"/>
          <p:cNvPicPr>
            <a:picLocks noChangeAspect="1"/>
          </p:cNvPicPr>
          <p:nvPr/>
        </p:nvPicPr>
        <p:blipFill>
          <a:blip r:embed="rId4"/>
          <a:stretch>
            <a:fillRect/>
          </a:stretch>
        </p:blipFill>
        <p:spPr>
          <a:xfrm>
            <a:off x="1220175" y="5054600"/>
            <a:ext cx="6341699" cy="1803400"/>
          </a:xfrm>
          <a:prstGeom prst="rect">
            <a:avLst/>
          </a:prstGeom>
        </p:spPr>
      </p:pic>
    </p:spTree>
    <p:extLst>
      <p:ext uri="{BB962C8B-B14F-4D97-AF65-F5344CB8AC3E}">
        <p14:creationId xmlns:p14="http://schemas.microsoft.com/office/powerpoint/2010/main" val="239753379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Lists - some simple </a:t>
            </a:r>
            <a:r>
              <a:rPr lang="en-US" b="1" dirty="0" smtClean="0"/>
              <a:t>programs</a:t>
            </a:r>
            <a:endParaRPr lang="en-US" dirty="0"/>
          </a:p>
        </p:txBody>
      </p:sp>
      <p:sp>
        <p:nvSpPr>
          <p:cNvPr id="3" name="Content Placeholder 2"/>
          <p:cNvSpPr>
            <a:spLocks noGrp="1"/>
          </p:cNvSpPr>
          <p:nvPr>
            <p:ph idx="1"/>
          </p:nvPr>
        </p:nvSpPr>
        <p:spPr>
          <a:xfrm>
            <a:off x="838200" y="1825625"/>
            <a:ext cx="5582920" cy="4351338"/>
          </a:xfrm>
        </p:spPr>
        <p:txBody>
          <a:bodyPr/>
          <a:lstStyle/>
          <a:p>
            <a:r>
              <a:rPr lang="en-US" dirty="0"/>
              <a:t>let's find the location of a given element inside a list</a:t>
            </a:r>
            <a:r>
              <a:rPr lang="en-US" dirty="0" smtClean="0"/>
              <a:t>:</a:t>
            </a:r>
          </a:p>
          <a:p>
            <a:endParaRPr lang="en-US" dirty="0"/>
          </a:p>
          <a:p>
            <a:endParaRPr lang="en-US" dirty="0" smtClean="0"/>
          </a:p>
          <a:p>
            <a:endParaRPr lang="en-US" dirty="0"/>
          </a:p>
          <a:p>
            <a:endParaRPr lang="en-US" dirty="0" smtClean="0"/>
          </a:p>
          <a:p>
            <a:r>
              <a:rPr lang="en-US" dirty="0"/>
              <a:t>how many numbers have you hit?</a:t>
            </a:r>
          </a:p>
          <a:p>
            <a:endParaRPr lang="en-US" dirty="0"/>
          </a:p>
          <a:p>
            <a:endParaRPr lang="en-US" dirty="0"/>
          </a:p>
        </p:txBody>
      </p:sp>
      <p:pic>
        <p:nvPicPr>
          <p:cNvPr id="4" name="Picture 3"/>
          <p:cNvPicPr>
            <a:picLocks noChangeAspect="1"/>
          </p:cNvPicPr>
          <p:nvPr/>
        </p:nvPicPr>
        <p:blipFill>
          <a:blip r:embed="rId3"/>
          <a:stretch>
            <a:fillRect/>
          </a:stretch>
        </p:blipFill>
        <p:spPr>
          <a:xfrm>
            <a:off x="6421120" y="1825624"/>
            <a:ext cx="5445760" cy="2502536"/>
          </a:xfrm>
          <a:prstGeom prst="rect">
            <a:avLst/>
          </a:prstGeom>
        </p:spPr>
      </p:pic>
      <p:pic>
        <p:nvPicPr>
          <p:cNvPr id="5" name="Picture 4"/>
          <p:cNvPicPr>
            <a:picLocks noChangeAspect="1"/>
          </p:cNvPicPr>
          <p:nvPr/>
        </p:nvPicPr>
        <p:blipFill>
          <a:blip r:embed="rId4"/>
          <a:stretch>
            <a:fillRect/>
          </a:stretch>
        </p:blipFill>
        <p:spPr>
          <a:xfrm>
            <a:off x="6421120" y="4328160"/>
            <a:ext cx="4693920" cy="2524888"/>
          </a:xfrm>
          <a:prstGeom prst="rect">
            <a:avLst/>
          </a:prstGeom>
        </p:spPr>
      </p:pic>
    </p:spTree>
    <p:extLst>
      <p:ext uri="{BB962C8B-B14F-4D97-AF65-F5344CB8AC3E}">
        <p14:creationId xmlns:p14="http://schemas.microsoft.com/office/powerpoint/2010/main" val="192965326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3520"/>
            <a:ext cx="10515600" cy="5953443"/>
          </a:xfrm>
        </p:spPr>
        <p:txBody>
          <a:bodyPr>
            <a:normAutofit fontScale="85000" lnSpcReduction="20000"/>
          </a:bodyPr>
          <a:lstStyle/>
          <a:p>
            <a:pPr fontAlgn="t"/>
            <a:r>
              <a:rPr lang="en-US" b="1" dirty="0"/>
              <a:t>LAB</a:t>
            </a:r>
            <a:r>
              <a:rPr lang="en-US" dirty="0"/>
              <a:t/>
            </a:r>
            <a:br>
              <a:rPr lang="en-US" dirty="0"/>
            </a:br>
            <a:r>
              <a:rPr lang="en-US" dirty="0"/>
              <a:t/>
            </a:r>
            <a:br>
              <a:rPr lang="en-US" dirty="0"/>
            </a:br>
            <a:r>
              <a:rPr lang="en-US" b="1" dirty="0"/>
              <a:t>Estimated time</a:t>
            </a:r>
          </a:p>
          <a:p>
            <a:pPr fontAlgn="t"/>
            <a:r>
              <a:rPr lang="en-US" dirty="0"/>
              <a:t>10-15 minutes</a:t>
            </a:r>
          </a:p>
          <a:p>
            <a:pPr fontAlgn="t"/>
            <a:r>
              <a:rPr lang="en-US" b="1" dirty="0"/>
              <a:t>Level of difficulty</a:t>
            </a:r>
          </a:p>
          <a:p>
            <a:pPr fontAlgn="t"/>
            <a:r>
              <a:rPr lang="en-US" dirty="0"/>
              <a:t>Easy</a:t>
            </a:r>
          </a:p>
          <a:p>
            <a:pPr fontAlgn="t"/>
            <a:r>
              <a:rPr lang="en-US" b="1" dirty="0"/>
              <a:t>Scenario</a:t>
            </a:r>
          </a:p>
          <a:p>
            <a:pPr fontAlgn="t"/>
            <a:r>
              <a:rPr lang="en-US" dirty="0"/>
              <a:t>Imagine a list - not very long, not very complicated, just a simple list containing some integer numbers. Some of these numbers may be repeated, and this is the clue. We don't want any repetitions. We want them to be removed.</a:t>
            </a:r>
          </a:p>
          <a:p>
            <a:pPr fontAlgn="t"/>
            <a:r>
              <a:rPr lang="en-US" dirty="0"/>
              <a:t>Your task is to write a program which removes all the number repetitions from the list. The goal is to have a list in which all the numbers appear not more than once.</a:t>
            </a:r>
          </a:p>
          <a:p>
            <a:pPr fontAlgn="t"/>
            <a:r>
              <a:rPr lang="en-US" dirty="0"/>
              <a:t>Note: assume that the source list is hard-coded inside the code - you don't have to enter it from the keyboard. Of course, you can improve the code and add a part that can carry out a conversation with the user and obtain all the data from her/him.</a:t>
            </a:r>
          </a:p>
          <a:p>
            <a:pPr fontAlgn="t"/>
            <a:r>
              <a:rPr lang="en-US" dirty="0"/>
              <a:t>Hint: we encourage you to create a new list as a temporary work area - you don't need to update the list in situ.</a:t>
            </a:r>
          </a:p>
          <a:p>
            <a:pPr fontAlgn="t"/>
            <a:r>
              <a:rPr lang="en-US" dirty="0"/>
              <a:t>We've provided no test data, as that would be too easy. You can use our skeleton instead</a:t>
            </a:r>
            <a:r>
              <a:rPr lang="en-US" dirty="0" smtClean="0"/>
              <a:t>.</a:t>
            </a:r>
            <a:endParaRPr lang="en-US" dirty="0"/>
          </a:p>
        </p:txBody>
      </p:sp>
    </p:spTree>
    <p:extLst>
      <p:ext uri="{BB962C8B-B14F-4D97-AF65-F5344CB8AC3E}">
        <p14:creationId xmlns:p14="http://schemas.microsoft.com/office/powerpoint/2010/main" val="200735570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Key takeaway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90688"/>
            <a:ext cx="10515600" cy="5135234"/>
          </a:xfrm>
          <a:prstGeom prst="rect">
            <a:avLst/>
          </a:prstGeom>
        </p:spPr>
      </p:pic>
    </p:spTree>
    <p:extLst>
      <p:ext uri="{BB962C8B-B14F-4D97-AF65-F5344CB8AC3E}">
        <p14:creationId xmlns:p14="http://schemas.microsoft.com/office/powerpoint/2010/main" val="386792187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825625"/>
            <a:ext cx="9809480" cy="4819015"/>
          </a:xfrm>
          <a:prstGeom prst="rect">
            <a:avLst/>
          </a:prstGeom>
        </p:spPr>
      </p:pic>
    </p:spTree>
    <p:extLst>
      <p:ext uri="{BB962C8B-B14F-4D97-AF65-F5344CB8AC3E}">
        <p14:creationId xmlns:p14="http://schemas.microsoft.com/office/powerpoint/2010/main" val="194963529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a:t>Key takeaway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90688"/>
            <a:ext cx="10053320" cy="4669472"/>
          </a:xfrm>
          <a:prstGeom prst="rect">
            <a:avLst/>
          </a:prstGeom>
        </p:spPr>
      </p:pic>
    </p:spTree>
    <p:extLst>
      <p:ext uri="{BB962C8B-B14F-4D97-AF65-F5344CB8AC3E}">
        <p14:creationId xmlns:p14="http://schemas.microsoft.com/office/powerpoint/2010/main" val="347672792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1825625"/>
            <a:ext cx="10358120" cy="4504264"/>
          </a:xfrm>
          <a:prstGeom prst="rect">
            <a:avLst/>
          </a:prstGeom>
        </p:spPr>
      </p:pic>
    </p:spTree>
    <p:extLst>
      <p:ext uri="{BB962C8B-B14F-4D97-AF65-F5344CB8AC3E}">
        <p14:creationId xmlns:p14="http://schemas.microsoft.com/office/powerpoint/2010/main" val="415417984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1825624"/>
            <a:ext cx="10515600" cy="4597359"/>
          </a:xfrm>
          <a:prstGeom prst="rect">
            <a:avLst/>
          </a:prstGeom>
        </p:spPr>
      </p:pic>
    </p:spTree>
    <p:extLst>
      <p:ext uri="{BB962C8B-B14F-4D97-AF65-F5344CB8AC3E}">
        <p14:creationId xmlns:p14="http://schemas.microsoft.com/office/powerpoint/2010/main" val="81191828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1825625"/>
            <a:ext cx="10515600" cy="4577986"/>
          </a:xfrm>
          <a:prstGeom prst="rect">
            <a:avLst/>
          </a:prstGeom>
        </p:spPr>
      </p:pic>
    </p:spTree>
    <p:extLst>
      <p:ext uri="{BB962C8B-B14F-4D97-AF65-F5344CB8AC3E}">
        <p14:creationId xmlns:p14="http://schemas.microsoft.com/office/powerpoint/2010/main" val="3278252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condition (more)</a:t>
            </a:r>
            <a:endParaRPr lang="en-US" dirty="0"/>
          </a:p>
        </p:txBody>
      </p:sp>
      <p:sp>
        <p:nvSpPr>
          <p:cNvPr id="3" name="Content Placeholder 2"/>
          <p:cNvSpPr>
            <a:spLocks noGrp="1"/>
          </p:cNvSpPr>
          <p:nvPr>
            <p:ph idx="1"/>
          </p:nvPr>
        </p:nvSpPr>
        <p:spPr>
          <a:xfrm>
            <a:off x="1234440" y="2240281"/>
            <a:ext cx="10268583" cy="3550920"/>
          </a:xfrm>
        </p:spPr>
        <p:txBody>
          <a:bodyPr/>
          <a:lstStyle/>
          <a:p>
            <a:r>
              <a:rPr lang="en-US" dirty="0"/>
              <a:t>How does that statement work?</a:t>
            </a:r>
          </a:p>
          <a:p>
            <a:pPr lvl="1"/>
            <a:r>
              <a:rPr lang="en-US" dirty="0"/>
              <a:t>If the </a:t>
            </a:r>
            <a:r>
              <a:rPr lang="en-US" dirty="0" err="1"/>
              <a:t>true_or_not</a:t>
            </a:r>
            <a:r>
              <a:rPr lang="en-US" dirty="0"/>
              <a:t> expression </a:t>
            </a:r>
            <a:r>
              <a:rPr lang="en-US" b="1" dirty="0"/>
              <a:t>represents the truth</a:t>
            </a:r>
            <a:r>
              <a:rPr lang="en-US" dirty="0"/>
              <a:t> (i.e., its value is not equal to zero), </a:t>
            </a:r>
            <a:r>
              <a:rPr lang="en-US" b="1" dirty="0"/>
              <a:t>the indented statement(s) will be executed</a:t>
            </a:r>
            <a:r>
              <a:rPr lang="en-US" dirty="0"/>
              <a:t>;</a:t>
            </a:r>
          </a:p>
          <a:p>
            <a:pPr lvl="1"/>
            <a:r>
              <a:rPr lang="en-US" dirty="0"/>
              <a:t>if the </a:t>
            </a:r>
            <a:r>
              <a:rPr lang="en-US" dirty="0" err="1"/>
              <a:t>true_or_not</a:t>
            </a:r>
            <a:r>
              <a:rPr lang="en-US" dirty="0"/>
              <a:t> expression </a:t>
            </a:r>
            <a:r>
              <a:rPr lang="en-US" b="1" dirty="0"/>
              <a:t>does not represent the truth</a:t>
            </a:r>
            <a:r>
              <a:rPr lang="en-US" dirty="0"/>
              <a:t> (i.e., its value is equal to zero), </a:t>
            </a:r>
            <a:r>
              <a:rPr lang="en-US" b="1" dirty="0"/>
              <a:t>the indented statement(s) will be omitted</a:t>
            </a:r>
            <a:r>
              <a:rPr lang="en-US" dirty="0"/>
              <a:t> (ignored), and the next executed instruction will be the one after the original indentation level</a:t>
            </a:r>
            <a:r>
              <a:rPr lang="en-US" dirty="0" smtClean="0"/>
              <a:t>.</a:t>
            </a:r>
            <a:endParaRPr lang="en-US" dirty="0"/>
          </a:p>
        </p:txBody>
      </p:sp>
    </p:spTree>
    <p:extLst>
      <p:ext uri="{BB962C8B-B14F-4D97-AF65-F5344CB8AC3E}">
        <p14:creationId xmlns:p14="http://schemas.microsoft.com/office/powerpoint/2010/main" val="138135330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1825625"/>
            <a:ext cx="10515600" cy="4590830"/>
          </a:xfrm>
          <a:prstGeom prst="rect">
            <a:avLst/>
          </a:prstGeom>
        </p:spPr>
      </p:pic>
    </p:spTree>
    <p:extLst>
      <p:ext uri="{BB962C8B-B14F-4D97-AF65-F5344CB8AC3E}">
        <p14:creationId xmlns:p14="http://schemas.microsoft.com/office/powerpoint/2010/main" val="74715757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1825624"/>
            <a:ext cx="10664471" cy="4351339"/>
          </a:xfrm>
          <a:prstGeom prst="rect">
            <a:avLst/>
          </a:prstGeom>
        </p:spPr>
      </p:pic>
    </p:spTree>
    <p:extLst>
      <p:ext uri="{BB962C8B-B14F-4D97-AF65-F5344CB8AC3E}">
        <p14:creationId xmlns:p14="http://schemas.microsoft.com/office/powerpoint/2010/main" val="337125473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Lists in </a:t>
            </a:r>
            <a:r>
              <a:rPr lang="en-US" b="1" dirty="0" smtClean="0"/>
              <a:t>lists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list </a:t>
            </a:r>
            <a:r>
              <a:rPr lang="en-US" b="1" dirty="0" smtClean="0"/>
              <a:t>comprehension: is</a:t>
            </a:r>
            <a:r>
              <a:rPr lang="en-US" dirty="0" smtClean="0"/>
              <a:t> </a:t>
            </a:r>
            <a:r>
              <a:rPr lang="en-US" dirty="0" err="1" smtClean="0"/>
              <a:t>aspecial</a:t>
            </a:r>
            <a:r>
              <a:rPr lang="en-US" dirty="0" smtClean="0"/>
              <a:t> </a:t>
            </a:r>
            <a:r>
              <a:rPr lang="en-US" dirty="0"/>
              <a:t>syntax used by Python in order to fill massive lists.</a:t>
            </a:r>
          </a:p>
          <a:p>
            <a:r>
              <a:rPr lang="en-US" dirty="0"/>
              <a:t>A list comprehension is actually a list, but </a:t>
            </a:r>
            <a:r>
              <a:rPr lang="en-US" b="1" dirty="0"/>
              <a:t>created on-the-fly during program execution, and is not described statically</a:t>
            </a:r>
            <a:r>
              <a:rPr lang="en-US" dirty="0" smtClean="0"/>
              <a:t>.</a:t>
            </a:r>
            <a:endParaRPr lang="en-US" b="1" dirty="0" smtClean="0"/>
          </a:p>
          <a:p>
            <a:r>
              <a:rPr lang="en-US" b="1" dirty="0" smtClean="0"/>
              <a:t>list </a:t>
            </a:r>
            <a:r>
              <a:rPr lang="en-US" b="1" dirty="0"/>
              <a:t>comprehension </a:t>
            </a:r>
            <a:r>
              <a:rPr lang="en-US" b="1" dirty="0" smtClean="0"/>
              <a:t>examples</a:t>
            </a:r>
          </a:p>
          <a:p>
            <a:r>
              <a:rPr lang="en-US" dirty="0"/>
              <a:t>Example </a:t>
            </a:r>
            <a:r>
              <a:rPr lang="en-US" dirty="0" smtClean="0"/>
              <a:t>#1:</a:t>
            </a:r>
            <a:endParaRPr lang="en-US" dirty="0"/>
          </a:p>
          <a:p>
            <a:pPr marL="457200" lvl="1" indent="0">
              <a:buNone/>
            </a:pPr>
            <a:r>
              <a:rPr lang="en-US" dirty="0" smtClean="0"/>
              <a:t>squares </a:t>
            </a:r>
            <a:r>
              <a:rPr lang="en-US" dirty="0"/>
              <a:t>= [x ** 2 for x in range(10</a:t>
            </a:r>
            <a:r>
              <a:rPr lang="en-US" dirty="0" smtClean="0"/>
              <a:t>)]</a:t>
            </a:r>
          </a:p>
          <a:p>
            <a:pPr marL="457200" lvl="1" indent="0">
              <a:buNone/>
            </a:pPr>
            <a:r>
              <a:rPr lang="en-US" dirty="0"/>
              <a:t>squares </a:t>
            </a:r>
            <a:r>
              <a:rPr lang="en-US" dirty="0" smtClean="0"/>
              <a:t>= [0</a:t>
            </a:r>
            <a:r>
              <a:rPr lang="en-US" dirty="0"/>
              <a:t>, 1, 4, 9, 16, 25, 36, 49, 64, </a:t>
            </a:r>
            <a:r>
              <a:rPr lang="en-US" dirty="0" smtClean="0"/>
              <a:t>81]</a:t>
            </a:r>
          </a:p>
          <a:p>
            <a:r>
              <a:rPr lang="en-US" dirty="0"/>
              <a:t>Example #2:</a:t>
            </a:r>
          </a:p>
          <a:p>
            <a:pPr marL="457200" lvl="1" indent="0">
              <a:buNone/>
            </a:pPr>
            <a:r>
              <a:rPr lang="en-US" dirty="0" smtClean="0"/>
              <a:t>twos </a:t>
            </a:r>
            <a:r>
              <a:rPr lang="en-US" dirty="0"/>
              <a:t>= [2 ** </a:t>
            </a:r>
            <a:r>
              <a:rPr lang="en-US" dirty="0" err="1"/>
              <a:t>i</a:t>
            </a:r>
            <a:r>
              <a:rPr lang="en-US" dirty="0"/>
              <a:t> for </a:t>
            </a:r>
            <a:r>
              <a:rPr lang="en-US" dirty="0" err="1"/>
              <a:t>i</a:t>
            </a:r>
            <a:r>
              <a:rPr lang="en-US" dirty="0"/>
              <a:t> in range(8</a:t>
            </a:r>
            <a:r>
              <a:rPr lang="en-US" dirty="0" smtClean="0"/>
              <a:t>)]</a:t>
            </a:r>
          </a:p>
          <a:p>
            <a:pPr marL="457200" lvl="1" indent="0">
              <a:buNone/>
            </a:pPr>
            <a:r>
              <a:rPr lang="en-US" dirty="0"/>
              <a:t>twos = </a:t>
            </a:r>
            <a:r>
              <a:rPr lang="en-US" dirty="0" smtClean="0"/>
              <a:t>1</a:t>
            </a:r>
            <a:r>
              <a:rPr lang="en-US" dirty="0"/>
              <a:t>, 2, 4, 8, 16, 32, 64, </a:t>
            </a:r>
            <a:r>
              <a:rPr lang="en-US" dirty="0" smtClean="0"/>
              <a:t>128]</a:t>
            </a:r>
          </a:p>
          <a:p>
            <a:r>
              <a:rPr lang="en-US" dirty="0"/>
              <a:t>Example #3:</a:t>
            </a:r>
          </a:p>
          <a:p>
            <a:pPr marL="457200" lvl="1" indent="0">
              <a:buNone/>
            </a:pPr>
            <a:r>
              <a:rPr lang="en-US" dirty="0"/>
              <a:t>odds = [x for x in squares if x % 2 != 0 ]</a:t>
            </a:r>
            <a:br>
              <a:rPr lang="en-US" dirty="0"/>
            </a:br>
            <a:endParaRPr lang="en-US" b="1" dirty="0" smtClean="0"/>
          </a:p>
        </p:txBody>
      </p:sp>
    </p:spTree>
    <p:extLst>
      <p:ext uri="{BB962C8B-B14F-4D97-AF65-F5344CB8AC3E}">
        <p14:creationId xmlns:p14="http://schemas.microsoft.com/office/powerpoint/2010/main" val="27106737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Lists in lists: two-dimensional </a:t>
            </a:r>
            <a:r>
              <a:rPr lang="en-US" b="1" dirty="0" smtClean="0"/>
              <a:t>arrays</a:t>
            </a:r>
            <a:endParaRPr lang="en-US" dirty="0"/>
          </a:p>
        </p:txBody>
      </p:sp>
      <p:sp>
        <p:nvSpPr>
          <p:cNvPr id="3" name="Content Placeholder 2"/>
          <p:cNvSpPr>
            <a:spLocks noGrp="1"/>
          </p:cNvSpPr>
          <p:nvPr>
            <p:ph idx="1"/>
          </p:nvPr>
        </p:nvSpPr>
        <p:spPr/>
        <p:txBody>
          <a:bodyPr>
            <a:normAutofit fontScale="92500" lnSpcReduction="20000"/>
          </a:bodyPr>
          <a:lstStyle/>
          <a:p>
            <a:r>
              <a:rPr lang="en-US" dirty="0"/>
              <a:t>board = [] </a:t>
            </a:r>
            <a:endParaRPr lang="en-US" dirty="0" smtClean="0"/>
          </a:p>
          <a:p>
            <a:r>
              <a:rPr lang="en-US" dirty="0" smtClean="0"/>
              <a:t>for </a:t>
            </a:r>
            <a:r>
              <a:rPr lang="en-US" dirty="0" err="1"/>
              <a:t>i</a:t>
            </a:r>
            <a:r>
              <a:rPr lang="en-US" dirty="0"/>
              <a:t> in range(8): </a:t>
            </a:r>
            <a:endParaRPr lang="en-US" dirty="0" smtClean="0"/>
          </a:p>
          <a:p>
            <a:pPr marL="0" indent="0">
              <a:buNone/>
            </a:pPr>
            <a:r>
              <a:rPr lang="en-US" dirty="0"/>
              <a:t>	</a:t>
            </a:r>
            <a:r>
              <a:rPr lang="en-US" dirty="0" smtClean="0"/>
              <a:t>row </a:t>
            </a:r>
            <a:r>
              <a:rPr lang="en-US" dirty="0"/>
              <a:t>= </a:t>
            </a:r>
            <a:r>
              <a:rPr lang="en-US" dirty="0" smtClean="0"/>
              <a:t>[x </a:t>
            </a:r>
            <a:r>
              <a:rPr lang="en-US" dirty="0"/>
              <a:t>for </a:t>
            </a:r>
            <a:r>
              <a:rPr lang="en-US" dirty="0" err="1"/>
              <a:t>i</a:t>
            </a:r>
            <a:r>
              <a:rPr lang="en-US" dirty="0"/>
              <a:t> in range(8)] </a:t>
            </a:r>
            <a:endParaRPr lang="en-US" dirty="0" smtClean="0"/>
          </a:p>
          <a:p>
            <a:pPr marL="0" indent="0">
              <a:buNone/>
            </a:pPr>
            <a:r>
              <a:rPr lang="en-US" dirty="0"/>
              <a:t>	</a:t>
            </a:r>
            <a:r>
              <a:rPr lang="en-US" dirty="0" err="1" smtClean="0"/>
              <a:t>board.append</a:t>
            </a:r>
            <a:r>
              <a:rPr lang="en-US" dirty="0" smtClean="0"/>
              <a:t>(row)</a:t>
            </a:r>
          </a:p>
          <a:p>
            <a:pPr marL="0" indent="0">
              <a:buNone/>
            </a:pPr>
            <a:endParaRPr lang="en-US" dirty="0"/>
          </a:p>
          <a:p>
            <a:pPr marL="0" indent="0">
              <a:buNone/>
            </a:pPr>
            <a:r>
              <a:rPr lang="en-US" dirty="0"/>
              <a:t>board = </a:t>
            </a:r>
            <a:r>
              <a:rPr lang="en-US" dirty="0" smtClean="0"/>
              <a:t>[[x </a:t>
            </a:r>
            <a:r>
              <a:rPr lang="en-US" dirty="0"/>
              <a:t>for </a:t>
            </a:r>
            <a:r>
              <a:rPr lang="en-US" dirty="0" err="1"/>
              <a:t>i</a:t>
            </a:r>
            <a:r>
              <a:rPr lang="en-US" dirty="0"/>
              <a:t> in range(8)] for j in range(8)]</a:t>
            </a:r>
            <a:br>
              <a:rPr lang="en-US" dirty="0"/>
            </a:br>
            <a:r>
              <a:rPr lang="en-US" dirty="0"/>
              <a:t/>
            </a:r>
            <a:br>
              <a:rPr lang="en-US" dirty="0"/>
            </a:br>
            <a:endParaRPr lang="en-US" dirty="0"/>
          </a:p>
        </p:txBody>
      </p:sp>
    </p:spTree>
    <p:extLst>
      <p:ext uri="{BB962C8B-B14F-4D97-AF65-F5344CB8AC3E}">
        <p14:creationId xmlns:p14="http://schemas.microsoft.com/office/powerpoint/2010/main" val="36605296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Lists in lists: two-dimensional arrays - </a:t>
            </a:r>
            <a:r>
              <a:rPr lang="en-US" b="1" dirty="0" smtClean="0"/>
              <a:t>continued</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6258560" y="1690688"/>
            <a:ext cx="5185728" cy="4630114"/>
          </a:xfrm>
          <a:prstGeom prst="rect">
            <a:avLst/>
          </a:prstGeom>
        </p:spPr>
      </p:pic>
      <p:pic>
        <p:nvPicPr>
          <p:cNvPr id="5" name="Picture 4"/>
          <p:cNvPicPr>
            <a:picLocks noChangeAspect="1"/>
          </p:cNvPicPr>
          <p:nvPr/>
        </p:nvPicPr>
        <p:blipFill>
          <a:blip r:embed="rId4"/>
          <a:stretch>
            <a:fillRect/>
          </a:stretch>
        </p:blipFill>
        <p:spPr>
          <a:xfrm>
            <a:off x="928688" y="1825624"/>
            <a:ext cx="5425665" cy="4168776"/>
          </a:xfrm>
          <a:prstGeom prst="rect">
            <a:avLst/>
          </a:prstGeom>
        </p:spPr>
      </p:pic>
    </p:spTree>
    <p:extLst>
      <p:ext uri="{BB962C8B-B14F-4D97-AF65-F5344CB8AC3E}">
        <p14:creationId xmlns:p14="http://schemas.microsoft.com/office/powerpoint/2010/main" val="372193830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Multidimensional nature of lists: advanced </a:t>
            </a:r>
            <a:r>
              <a:rPr lang="en-US" b="1" dirty="0" smtClean="0"/>
              <a:t>applications</a:t>
            </a:r>
            <a:endParaRPr lang="en-US" dirty="0"/>
          </a:p>
        </p:txBody>
      </p:sp>
      <p:sp>
        <p:nvSpPr>
          <p:cNvPr id="3" name="Content Placeholder 2"/>
          <p:cNvSpPr>
            <a:spLocks noGrp="1"/>
          </p:cNvSpPr>
          <p:nvPr>
            <p:ph idx="1"/>
          </p:nvPr>
        </p:nvSpPr>
        <p:spPr>
          <a:xfrm>
            <a:off x="838200" y="1825625"/>
            <a:ext cx="5295900" cy="4351338"/>
          </a:xfrm>
        </p:spPr>
        <p:txBody>
          <a:bodyPr>
            <a:normAutofit lnSpcReduction="10000"/>
          </a:bodyPr>
          <a:lstStyle/>
          <a:p>
            <a:r>
              <a:rPr lang="en-US" dirty="0"/>
              <a:t>Imagine that you develop a piece of software for an automatic weather station. The device records the air temperature on an hourly basis and does it throughout the month. </a:t>
            </a:r>
            <a:endParaRPr lang="en-US" dirty="0" smtClean="0"/>
          </a:p>
          <a:p>
            <a:r>
              <a:rPr lang="en-US" dirty="0"/>
              <a:t>Now it's time to determine the monthly average noon </a:t>
            </a:r>
            <a:r>
              <a:rPr lang="en-US" dirty="0" smtClean="0"/>
              <a:t>temperature</a:t>
            </a:r>
          </a:p>
          <a:p>
            <a:r>
              <a:rPr lang="en-US" dirty="0"/>
              <a:t>Now find the highest temperature during the whole month </a:t>
            </a:r>
            <a:endParaRPr lang="en-US" dirty="0" smtClean="0"/>
          </a:p>
          <a:p>
            <a:r>
              <a:rPr lang="en-US" dirty="0"/>
              <a:t>Now count the days when the temperature at noon was at least 20 ℃</a:t>
            </a:r>
          </a:p>
        </p:txBody>
      </p:sp>
      <p:pic>
        <p:nvPicPr>
          <p:cNvPr id="4" name="Picture 3"/>
          <p:cNvPicPr>
            <a:picLocks noChangeAspect="1"/>
          </p:cNvPicPr>
          <p:nvPr/>
        </p:nvPicPr>
        <p:blipFill>
          <a:blip r:embed="rId3"/>
          <a:stretch>
            <a:fillRect/>
          </a:stretch>
        </p:blipFill>
        <p:spPr>
          <a:xfrm>
            <a:off x="6134100" y="1825625"/>
            <a:ext cx="5773420" cy="1466850"/>
          </a:xfrm>
          <a:prstGeom prst="rect">
            <a:avLst/>
          </a:prstGeom>
        </p:spPr>
      </p:pic>
      <p:pic>
        <p:nvPicPr>
          <p:cNvPr id="6" name="Picture 5"/>
          <p:cNvPicPr>
            <a:picLocks noChangeAspect="1"/>
          </p:cNvPicPr>
          <p:nvPr/>
        </p:nvPicPr>
        <p:blipFill>
          <a:blip r:embed="rId4"/>
          <a:stretch>
            <a:fillRect/>
          </a:stretch>
        </p:blipFill>
        <p:spPr>
          <a:xfrm>
            <a:off x="6134100" y="3291999"/>
            <a:ext cx="5773420" cy="1552575"/>
          </a:xfrm>
          <a:prstGeom prst="rect">
            <a:avLst/>
          </a:prstGeom>
        </p:spPr>
      </p:pic>
      <p:pic>
        <p:nvPicPr>
          <p:cNvPr id="7" name="Picture 6"/>
          <p:cNvPicPr>
            <a:picLocks noChangeAspect="1"/>
          </p:cNvPicPr>
          <p:nvPr/>
        </p:nvPicPr>
        <p:blipFill>
          <a:blip r:embed="rId5"/>
          <a:stretch>
            <a:fillRect/>
          </a:stretch>
        </p:blipFill>
        <p:spPr>
          <a:xfrm>
            <a:off x="6134100" y="4844574"/>
            <a:ext cx="5773420" cy="1533525"/>
          </a:xfrm>
          <a:prstGeom prst="rect">
            <a:avLst/>
          </a:prstGeom>
        </p:spPr>
      </p:pic>
    </p:spTree>
    <p:extLst>
      <p:ext uri="{BB962C8B-B14F-4D97-AF65-F5344CB8AC3E}">
        <p14:creationId xmlns:p14="http://schemas.microsoft.com/office/powerpoint/2010/main" val="201382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Three-dimensional </a:t>
            </a:r>
            <a:r>
              <a:rPr lang="en-US" b="1" dirty="0" smtClean="0"/>
              <a:t>arrays</a:t>
            </a:r>
            <a:endParaRPr lang="en-US" dirty="0"/>
          </a:p>
        </p:txBody>
      </p:sp>
      <p:sp>
        <p:nvSpPr>
          <p:cNvPr id="3" name="Content Placeholder 2"/>
          <p:cNvSpPr>
            <a:spLocks noGrp="1"/>
          </p:cNvSpPr>
          <p:nvPr>
            <p:ph idx="1"/>
          </p:nvPr>
        </p:nvSpPr>
        <p:spPr/>
        <p:txBody>
          <a:bodyPr>
            <a:normAutofit fontScale="62500" lnSpcReduction="20000"/>
          </a:bodyPr>
          <a:lstStyle/>
          <a:p>
            <a:r>
              <a:rPr lang="en-US" dirty="0"/>
              <a:t>Imagine a hotel. It's a huge hotel consisting of </a:t>
            </a:r>
            <a:endParaRPr lang="en-US" dirty="0" smtClean="0"/>
          </a:p>
          <a:p>
            <a:pPr lvl="1"/>
            <a:r>
              <a:rPr lang="en-US" dirty="0" smtClean="0"/>
              <a:t>three </a:t>
            </a:r>
            <a:r>
              <a:rPr lang="en-US" dirty="0"/>
              <a:t>buildings, </a:t>
            </a:r>
            <a:endParaRPr lang="en-US" dirty="0" smtClean="0"/>
          </a:p>
          <a:p>
            <a:pPr lvl="1"/>
            <a:r>
              <a:rPr lang="en-US" dirty="0" smtClean="0"/>
              <a:t>15 </a:t>
            </a:r>
            <a:r>
              <a:rPr lang="en-US" dirty="0"/>
              <a:t>floors each. </a:t>
            </a:r>
            <a:endParaRPr lang="en-US" dirty="0" smtClean="0"/>
          </a:p>
          <a:p>
            <a:pPr lvl="1"/>
            <a:r>
              <a:rPr lang="en-US" dirty="0" smtClean="0"/>
              <a:t>There </a:t>
            </a:r>
            <a:r>
              <a:rPr lang="en-US" dirty="0"/>
              <a:t>are 20 rooms on each floor. </a:t>
            </a:r>
            <a:endParaRPr lang="en-US" dirty="0" smtClean="0"/>
          </a:p>
          <a:p>
            <a:r>
              <a:rPr lang="en-US" dirty="0" smtClean="0"/>
              <a:t>For </a:t>
            </a:r>
            <a:r>
              <a:rPr lang="en-US" dirty="0"/>
              <a:t>this, you need an array which can collect and process information on the occupied/free rooms.</a:t>
            </a:r>
          </a:p>
          <a:p>
            <a:r>
              <a:rPr lang="en-US" dirty="0"/>
              <a:t>First step - the type of the array's elements. In this case, a Boolean value (True/False) would fit.</a:t>
            </a:r>
          </a:p>
          <a:p>
            <a:r>
              <a:rPr lang="en-US" dirty="0"/>
              <a:t>Step two - calm analysis of the situation. Summarize the available information: three buildings, 15 floors, 20 rooms.</a:t>
            </a:r>
          </a:p>
          <a:p>
            <a:r>
              <a:rPr lang="en-US" dirty="0"/>
              <a:t>Now you can create the array:</a:t>
            </a:r>
          </a:p>
          <a:p>
            <a:r>
              <a:rPr lang="en-US" dirty="0"/>
              <a:t>rooms = [[[False for r in range(20)] for f in range(15)] for t in range(3)]</a:t>
            </a:r>
            <a:br>
              <a:rPr lang="en-US" dirty="0"/>
            </a:br>
            <a:r>
              <a:rPr lang="en-US" dirty="0"/>
              <a:t>The first index (0 through 2) selects one of the buildings; the second (0 through 14) selects the floor, the third (0 through 19) selects the room number. All rooms are initially free.</a:t>
            </a:r>
          </a:p>
          <a:p>
            <a:endParaRPr lang="en-US" dirty="0"/>
          </a:p>
        </p:txBody>
      </p:sp>
    </p:spTree>
    <p:extLst>
      <p:ext uri="{BB962C8B-B14F-4D97-AF65-F5344CB8AC3E}">
        <p14:creationId xmlns:p14="http://schemas.microsoft.com/office/powerpoint/2010/main" val="317605615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Now you can book a room for two newlyweds: in the second building, on the tenth floor, room 14:</a:t>
            </a:r>
          </a:p>
          <a:p>
            <a:pPr marL="457200" lvl="1" indent="0">
              <a:buNone/>
            </a:pPr>
            <a:r>
              <a:rPr lang="en-US" dirty="0"/>
              <a:t>rooms[1][9][13] = </a:t>
            </a:r>
            <a:r>
              <a:rPr lang="en-US" dirty="0" smtClean="0"/>
              <a:t>True</a:t>
            </a:r>
          </a:p>
          <a:p>
            <a:r>
              <a:rPr lang="en-US" dirty="0"/>
              <a:t>and release the second room on the fifth floor located in the first building:</a:t>
            </a:r>
          </a:p>
          <a:p>
            <a:pPr marL="457200" lvl="1" indent="0">
              <a:buNone/>
            </a:pPr>
            <a:r>
              <a:rPr lang="en-US" dirty="0"/>
              <a:t>rooms[0][4][1] = </a:t>
            </a:r>
            <a:r>
              <a:rPr lang="en-US" dirty="0" smtClean="0"/>
              <a:t>False</a:t>
            </a:r>
          </a:p>
          <a:p>
            <a:r>
              <a:rPr lang="en-US" dirty="0" smtClean="0"/>
              <a:t>Check </a:t>
            </a:r>
            <a:r>
              <a:rPr lang="en-US" dirty="0"/>
              <a:t>if there are any vacancies on the 15th floor of the third building:</a:t>
            </a:r>
          </a:p>
          <a:p>
            <a:pPr marL="457200" lvl="1" indent="0">
              <a:buNone/>
            </a:pPr>
            <a:r>
              <a:rPr lang="en-US" dirty="0"/>
              <a:t>vacancy = 0 </a:t>
            </a:r>
            <a:endParaRPr lang="en-US" dirty="0" smtClean="0"/>
          </a:p>
          <a:p>
            <a:pPr marL="457200" lvl="1" indent="0">
              <a:buNone/>
            </a:pPr>
            <a:r>
              <a:rPr lang="en-US" dirty="0" smtClean="0"/>
              <a:t>for </a:t>
            </a:r>
            <a:r>
              <a:rPr lang="en-US" dirty="0" err="1"/>
              <a:t>roomNumber</a:t>
            </a:r>
            <a:r>
              <a:rPr lang="en-US" dirty="0"/>
              <a:t> in range(20): </a:t>
            </a:r>
            <a:endParaRPr lang="en-US" dirty="0" smtClean="0"/>
          </a:p>
          <a:p>
            <a:pPr marL="457200" lvl="1" indent="0">
              <a:buNone/>
            </a:pPr>
            <a:r>
              <a:rPr lang="en-US" dirty="0"/>
              <a:t>	</a:t>
            </a:r>
            <a:r>
              <a:rPr lang="en-US" dirty="0" smtClean="0"/>
              <a:t>if </a:t>
            </a:r>
            <a:r>
              <a:rPr lang="en-US" dirty="0"/>
              <a:t>not rooms[2][14][</a:t>
            </a:r>
            <a:r>
              <a:rPr lang="en-US" dirty="0" err="1"/>
              <a:t>roomNumber</a:t>
            </a:r>
            <a:r>
              <a:rPr lang="en-US" dirty="0"/>
              <a:t>]: </a:t>
            </a:r>
            <a:endParaRPr lang="en-US" dirty="0" smtClean="0"/>
          </a:p>
          <a:p>
            <a:pPr marL="457200" lvl="1" indent="0">
              <a:buNone/>
            </a:pPr>
            <a:r>
              <a:rPr lang="en-US" dirty="0"/>
              <a:t>	</a:t>
            </a:r>
            <a:r>
              <a:rPr lang="en-US" dirty="0" smtClean="0"/>
              <a:t>	vacancy </a:t>
            </a:r>
            <a:r>
              <a:rPr lang="en-US" dirty="0"/>
              <a:t>+= 1</a:t>
            </a:r>
            <a:br>
              <a:rPr lang="en-US" dirty="0"/>
            </a:br>
            <a:r>
              <a:rPr lang="en-US" dirty="0"/>
              <a:t/>
            </a:r>
            <a:br>
              <a:rPr lang="en-US" dirty="0"/>
            </a:br>
            <a:endParaRPr lang="en-US" dirty="0"/>
          </a:p>
        </p:txBody>
      </p:sp>
    </p:spTree>
    <p:extLst>
      <p:ext uri="{BB962C8B-B14F-4D97-AF65-F5344CB8AC3E}">
        <p14:creationId xmlns:p14="http://schemas.microsoft.com/office/powerpoint/2010/main" val="331088851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82040" y="1263218"/>
            <a:ext cx="9301480" cy="5463491"/>
          </a:xfrm>
          <a:prstGeom prst="rect">
            <a:avLst/>
          </a:prstGeom>
        </p:spPr>
      </p:pic>
    </p:spTree>
    <p:extLst>
      <p:ext uri="{BB962C8B-B14F-4D97-AF65-F5344CB8AC3E}">
        <p14:creationId xmlns:p14="http://schemas.microsoft.com/office/powerpoint/2010/main" val="79868201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a:t>
            </a:r>
          </a:p>
        </p:txBody>
      </p:sp>
      <p:pic>
        <p:nvPicPr>
          <p:cNvPr id="4" name="Content Placeholder 3"/>
          <p:cNvPicPr>
            <a:picLocks noGrp="1" noChangeAspect="1"/>
          </p:cNvPicPr>
          <p:nvPr>
            <p:ph idx="1"/>
          </p:nvPr>
        </p:nvPicPr>
        <p:blipFill>
          <a:blip r:embed="rId2"/>
          <a:stretch>
            <a:fillRect/>
          </a:stretch>
        </p:blipFill>
        <p:spPr>
          <a:xfrm>
            <a:off x="1426210" y="1360646"/>
            <a:ext cx="8103870" cy="4143375"/>
          </a:xfrm>
          <a:prstGeom prst="rect">
            <a:avLst/>
          </a:prstGeom>
        </p:spPr>
      </p:pic>
      <p:pic>
        <p:nvPicPr>
          <p:cNvPr id="5" name="Picture 4"/>
          <p:cNvPicPr>
            <a:picLocks noChangeAspect="1"/>
          </p:cNvPicPr>
          <p:nvPr/>
        </p:nvPicPr>
        <p:blipFill>
          <a:blip r:embed="rId3"/>
          <a:stretch>
            <a:fillRect/>
          </a:stretch>
        </p:blipFill>
        <p:spPr>
          <a:xfrm>
            <a:off x="1426210" y="4862194"/>
            <a:ext cx="8103870" cy="2181225"/>
          </a:xfrm>
          <a:prstGeom prst="rect">
            <a:avLst/>
          </a:prstGeom>
        </p:spPr>
      </p:pic>
    </p:spTree>
    <p:extLst>
      <p:ext uri="{BB962C8B-B14F-4D97-AF65-F5344CB8AC3E}">
        <p14:creationId xmlns:p14="http://schemas.microsoft.com/office/powerpoint/2010/main" val="187077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Conditional </a:t>
            </a:r>
            <a:r>
              <a:rPr lang="en-US" b="1" dirty="0"/>
              <a:t>execution: the if </a:t>
            </a:r>
            <a:r>
              <a:rPr lang="en-US" b="1" dirty="0" smtClean="0"/>
              <a:t>statement</a:t>
            </a:r>
            <a:endParaRPr lang="en-US" dirty="0"/>
          </a:p>
        </p:txBody>
      </p:sp>
      <p:sp>
        <p:nvSpPr>
          <p:cNvPr id="3" name="Content Placeholder 2"/>
          <p:cNvSpPr>
            <a:spLocks noGrp="1"/>
          </p:cNvSpPr>
          <p:nvPr>
            <p:ph idx="1"/>
          </p:nvPr>
        </p:nvSpPr>
        <p:spPr/>
        <p:txBody>
          <a:bodyPr/>
          <a:lstStyle/>
          <a:p>
            <a:pPr marL="0" indent="0">
              <a:buNone/>
            </a:pPr>
            <a:r>
              <a:rPr lang="en-US" dirty="0" smtClean="0"/>
              <a:t>     if </a:t>
            </a:r>
            <a:r>
              <a:rPr lang="en-US" i="1" dirty="0"/>
              <a:t>the weather is good</a:t>
            </a:r>
            <a:r>
              <a:rPr lang="en-US" dirty="0"/>
              <a:t>: </a:t>
            </a:r>
          </a:p>
          <a:p>
            <a:pPr marL="457200" lvl="1" indent="0">
              <a:buNone/>
            </a:pPr>
            <a:r>
              <a:rPr lang="en-US" dirty="0"/>
              <a:t>    </a:t>
            </a:r>
            <a:r>
              <a:rPr lang="en-US" i="1" dirty="0" err="1"/>
              <a:t>take_a_shower</a:t>
            </a:r>
            <a:r>
              <a:rPr lang="en-US" i="1" dirty="0"/>
              <a:t>()</a:t>
            </a:r>
          </a:p>
          <a:p>
            <a:pPr marL="457200" lvl="1" indent="0">
              <a:buNone/>
            </a:pPr>
            <a:r>
              <a:rPr lang="en-US" dirty="0"/>
              <a:t>    </a:t>
            </a:r>
            <a:r>
              <a:rPr lang="en-US" i="1" dirty="0"/>
              <a:t>go for a walk</a:t>
            </a:r>
            <a:r>
              <a:rPr lang="en-US" dirty="0"/>
              <a:t>()</a:t>
            </a:r>
          </a:p>
          <a:p>
            <a:pPr marL="457200" lvl="1" indent="0">
              <a:buNone/>
            </a:pPr>
            <a:r>
              <a:rPr lang="en-US" sz="2400" i="1" dirty="0" smtClean="0"/>
              <a:t>return_back_before_10</a:t>
            </a:r>
            <a:r>
              <a:rPr lang="en-US" sz="2400" i="1" dirty="0"/>
              <a:t>()</a:t>
            </a:r>
          </a:p>
        </p:txBody>
      </p:sp>
    </p:spTree>
    <p:extLst>
      <p:ext uri="{BB962C8B-B14F-4D97-AF65-F5344CB8AC3E}">
        <p14:creationId xmlns:p14="http://schemas.microsoft.com/office/powerpoint/2010/main" val="185885484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17116" y="1500981"/>
            <a:ext cx="6755051" cy="4305300"/>
          </a:xfrm>
          <a:prstGeom prst="rect">
            <a:avLst/>
          </a:prstGeom>
        </p:spPr>
      </p:pic>
      <p:pic>
        <p:nvPicPr>
          <p:cNvPr id="5" name="Picture 4"/>
          <p:cNvPicPr>
            <a:picLocks noChangeAspect="1"/>
          </p:cNvPicPr>
          <p:nvPr/>
        </p:nvPicPr>
        <p:blipFill>
          <a:blip r:embed="rId3"/>
          <a:stretch>
            <a:fillRect/>
          </a:stretch>
        </p:blipFill>
        <p:spPr>
          <a:xfrm>
            <a:off x="7172167" y="1500981"/>
            <a:ext cx="4602717" cy="4305300"/>
          </a:xfrm>
          <a:prstGeom prst="rect">
            <a:avLst/>
          </a:prstGeom>
        </p:spPr>
      </p:pic>
    </p:spTree>
    <p:extLst>
      <p:ext uri="{BB962C8B-B14F-4D97-AF65-F5344CB8AC3E}">
        <p14:creationId xmlns:p14="http://schemas.microsoft.com/office/powerpoint/2010/main" val="301035074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840480" y="1188290"/>
            <a:ext cx="4480560" cy="4512113"/>
          </a:xfrm>
          <a:prstGeom prst="rect">
            <a:avLst/>
          </a:prstGeom>
        </p:spPr>
      </p:pic>
    </p:spTree>
    <p:extLst>
      <p:ext uri="{BB962C8B-B14F-4D97-AF65-F5344CB8AC3E}">
        <p14:creationId xmlns:p14="http://schemas.microsoft.com/office/powerpoint/2010/main" val="221365644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568700" y="2364740"/>
            <a:ext cx="5383530" cy="3589020"/>
          </a:xfrm>
          <a:prstGeom prst="rect">
            <a:avLst/>
          </a:prstGeom>
        </p:spPr>
      </p:pic>
    </p:spTree>
    <p:extLst>
      <p:ext uri="{BB962C8B-B14F-4D97-AF65-F5344CB8AC3E}">
        <p14:creationId xmlns:p14="http://schemas.microsoft.com/office/powerpoint/2010/main" val="2811965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Conditional execution: the if-else </a:t>
            </a:r>
            <a:r>
              <a:rPr lang="en-US" b="1" dirty="0" smtClean="0"/>
              <a:t>statement</a:t>
            </a:r>
            <a:endParaRPr lang="en-US" dirty="0"/>
          </a:p>
        </p:txBody>
      </p:sp>
      <p:sp>
        <p:nvSpPr>
          <p:cNvPr id="3" name="Content Placeholder 2"/>
          <p:cNvSpPr>
            <a:spLocks noGrp="1"/>
          </p:cNvSpPr>
          <p:nvPr>
            <p:ph idx="1"/>
          </p:nvPr>
        </p:nvSpPr>
        <p:spPr>
          <a:xfrm>
            <a:off x="1165860" y="2171701"/>
            <a:ext cx="10538460" cy="4183380"/>
          </a:xfrm>
        </p:spPr>
        <p:txBody>
          <a:bodyPr>
            <a:normAutofit fontScale="92500" lnSpcReduction="10000"/>
          </a:bodyPr>
          <a:lstStyle/>
          <a:p>
            <a:pPr marL="0" indent="0">
              <a:buNone/>
            </a:pPr>
            <a:r>
              <a:rPr lang="en-US" dirty="0" smtClean="0"/>
              <a:t>     if </a:t>
            </a:r>
            <a:r>
              <a:rPr lang="en-US" dirty="0" err="1"/>
              <a:t>true_or_false_condition</a:t>
            </a:r>
            <a:r>
              <a:rPr lang="en-US" dirty="0"/>
              <a:t>: </a:t>
            </a:r>
            <a:endParaRPr lang="en-US" dirty="0" smtClean="0"/>
          </a:p>
          <a:p>
            <a:pPr marL="457200" lvl="1" indent="0">
              <a:buNone/>
            </a:pPr>
            <a:r>
              <a:rPr lang="en-US" dirty="0" smtClean="0"/>
              <a:t>     </a:t>
            </a:r>
            <a:r>
              <a:rPr lang="en-US" dirty="0" err="1" smtClean="0"/>
              <a:t>perform_if_condition_true</a:t>
            </a:r>
            <a:r>
              <a:rPr lang="en-US" dirty="0" smtClean="0"/>
              <a:t> </a:t>
            </a:r>
            <a:r>
              <a:rPr lang="en-US" dirty="0"/>
              <a:t>(its value is not equal to zero)</a:t>
            </a:r>
            <a:r>
              <a:rPr lang="en-US" dirty="0" smtClean="0"/>
              <a:t> </a:t>
            </a:r>
          </a:p>
          <a:p>
            <a:pPr marL="457200" lvl="1" indent="0">
              <a:buNone/>
            </a:pPr>
            <a:r>
              <a:rPr lang="en-US" dirty="0" smtClean="0"/>
              <a:t>else</a:t>
            </a:r>
            <a:r>
              <a:rPr lang="en-US" dirty="0"/>
              <a:t>: </a:t>
            </a:r>
            <a:endParaRPr lang="en-US" dirty="0" smtClean="0"/>
          </a:p>
          <a:p>
            <a:pPr marL="457200" lvl="1" indent="0">
              <a:buNone/>
            </a:pPr>
            <a:r>
              <a:rPr lang="en-US" dirty="0"/>
              <a:t> </a:t>
            </a:r>
            <a:r>
              <a:rPr lang="en-US" dirty="0" smtClean="0"/>
              <a:t>    </a:t>
            </a:r>
            <a:r>
              <a:rPr lang="en-US" dirty="0" err="1" smtClean="0"/>
              <a:t>perform_if_condition_false</a:t>
            </a:r>
            <a:r>
              <a:rPr lang="en-US" dirty="0" smtClean="0"/>
              <a:t> </a:t>
            </a:r>
            <a:r>
              <a:rPr lang="en-US" dirty="0"/>
              <a:t>(it is equal to zero</a:t>
            </a:r>
            <a:r>
              <a:rPr lang="en-US" dirty="0" smtClean="0"/>
              <a:t>)</a:t>
            </a:r>
          </a:p>
          <a:p>
            <a:pPr marL="457200" lvl="1" indent="0">
              <a:buNone/>
            </a:pPr>
            <a:r>
              <a:rPr lang="en-US" dirty="0" smtClean="0"/>
              <a:t>Example</a:t>
            </a:r>
            <a:endParaRPr lang="en-US" dirty="0"/>
          </a:p>
          <a:p>
            <a:pPr marL="0" indent="0">
              <a:buNone/>
            </a:pPr>
            <a:r>
              <a:rPr lang="en-US" dirty="0" smtClean="0"/>
              <a:t>     if </a:t>
            </a:r>
            <a:r>
              <a:rPr lang="en-US" i="1" dirty="0" smtClean="0"/>
              <a:t>the </a:t>
            </a:r>
            <a:r>
              <a:rPr lang="en-US" i="1" dirty="0"/>
              <a:t>weather is </a:t>
            </a:r>
            <a:r>
              <a:rPr lang="en-US" i="1" dirty="0" smtClean="0"/>
              <a:t>good</a:t>
            </a:r>
            <a:r>
              <a:rPr lang="en-US" dirty="0" smtClean="0"/>
              <a:t>: </a:t>
            </a:r>
            <a:endParaRPr lang="en-US" dirty="0"/>
          </a:p>
          <a:p>
            <a:pPr marL="457200" lvl="1" indent="0">
              <a:buNone/>
            </a:pPr>
            <a:r>
              <a:rPr lang="en-US" i="1" dirty="0" smtClean="0"/>
              <a:t>    go </a:t>
            </a:r>
            <a:r>
              <a:rPr lang="en-US" i="1" dirty="0"/>
              <a:t>for a walk</a:t>
            </a:r>
            <a:r>
              <a:rPr lang="en-US" dirty="0" smtClean="0"/>
              <a:t>()</a:t>
            </a:r>
          </a:p>
          <a:p>
            <a:pPr marL="457200" lvl="1" indent="0">
              <a:buNone/>
            </a:pPr>
            <a:r>
              <a:rPr lang="en-US" dirty="0"/>
              <a:t>e</a:t>
            </a:r>
            <a:r>
              <a:rPr lang="en-US" dirty="0" smtClean="0"/>
              <a:t>lse:</a:t>
            </a:r>
          </a:p>
          <a:p>
            <a:pPr marL="457200" lvl="1" indent="0">
              <a:buNone/>
            </a:pPr>
            <a:r>
              <a:rPr lang="en-US" dirty="0"/>
              <a:t> </a:t>
            </a:r>
            <a:r>
              <a:rPr lang="en-US" dirty="0" smtClean="0"/>
              <a:t>   </a:t>
            </a:r>
            <a:r>
              <a:rPr lang="en-US" i="1" dirty="0" smtClean="0"/>
              <a:t>go </a:t>
            </a:r>
            <a:r>
              <a:rPr lang="en-US" i="1" dirty="0"/>
              <a:t>to a theater</a:t>
            </a:r>
            <a:r>
              <a:rPr lang="en-US" dirty="0" smtClean="0"/>
              <a:t>()   </a:t>
            </a:r>
            <a:endParaRPr lang="en-US" dirty="0"/>
          </a:p>
          <a:p>
            <a:pPr marL="0" indent="0">
              <a:buNone/>
            </a:pPr>
            <a:r>
              <a:rPr lang="en-US" dirty="0"/>
              <a:t>    </a:t>
            </a:r>
            <a:r>
              <a:rPr lang="en-US" dirty="0" smtClean="0"/>
              <a:t>  </a:t>
            </a:r>
            <a:r>
              <a:rPr lang="en-US" sz="2400" i="1" dirty="0"/>
              <a:t>return_back_before_10()</a:t>
            </a:r>
          </a:p>
        </p:txBody>
      </p:sp>
    </p:spTree>
    <p:extLst>
      <p:ext uri="{BB962C8B-B14F-4D97-AF65-F5344CB8AC3E}">
        <p14:creationId xmlns:p14="http://schemas.microsoft.com/office/powerpoint/2010/main" val="2296427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6693" y="30481"/>
            <a:ext cx="10018713" cy="1752599"/>
          </a:xfrm>
        </p:spPr>
        <p:txBody>
          <a:bodyPr>
            <a:normAutofit/>
          </a:bodyPr>
          <a:lstStyle/>
          <a:p>
            <a:r>
              <a:rPr lang="en-US" b="1" dirty="0"/>
              <a:t>The if-else statement: more conditional </a:t>
            </a:r>
            <a:r>
              <a:rPr lang="en-US" b="1" dirty="0" smtClean="0"/>
              <a:t>execution</a:t>
            </a:r>
            <a:endParaRPr lang="en-US" dirty="0"/>
          </a:p>
        </p:txBody>
      </p:sp>
      <p:sp>
        <p:nvSpPr>
          <p:cNvPr id="3" name="Content Placeholder 2"/>
          <p:cNvSpPr>
            <a:spLocks noGrp="1"/>
          </p:cNvSpPr>
          <p:nvPr>
            <p:ph idx="1"/>
          </p:nvPr>
        </p:nvSpPr>
        <p:spPr>
          <a:xfrm>
            <a:off x="800100" y="1783080"/>
            <a:ext cx="11391900" cy="5234939"/>
          </a:xfrm>
        </p:spPr>
        <p:txBody>
          <a:bodyPr>
            <a:normAutofit fontScale="85000" lnSpcReduction="20000"/>
          </a:bodyPr>
          <a:lstStyle/>
          <a:p>
            <a:r>
              <a:rPr lang="en-US" b="1" dirty="0"/>
              <a:t>Nested if-else </a:t>
            </a:r>
            <a:r>
              <a:rPr lang="en-US" b="1" dirty="0" smtClean="0"/>
              <a:t>statements</a:t>
            </a:r>
          </a:p>
          <a:p>
            <a:pPr lvl="1"/>
            <a:r>
              <a:rPr lang="en-US" b="1" dirty="0"/>
              <a:t>the</a:t>
            </a:r>
            <a:r>
              <a:rPr lang="en-US" dirty="0"/>
              <a:t> </a:t>
            </a:r>
            <a:r>
              <a:rPr lang="en-US" b="1" dirty="0"/>
              <a:t>instruction placed after the if is another </a:t>
            </a:r>
            <a:r>
              <a:rPr lang="en-US" b="1" dirty="0" smtClean="0"/>
              <a:t>if</a:t>
            </a:r>
          </a:p>
          <a:p>
            <a:r>
              <a:rPr lang="en-US" b="1" dirty="0" smtClean="0"/>
              <a:t>Example</a:t>
            </a:r>
          </a:p>
          <a:p>
            <a:pPr marL="457200" lvl="1" indent="0">
              <a:buNone/>
            </a:pPr>
            <a:r>
              <a:rPr lang="en-US" dirty="0"/>
              <a:t>If the weather is </a:t>
            </a:r>
            <a:r>
              <a:rPr lang="en-US" dirty="0" smtClean="0"/>
              <a:t>fine: </a:t>
            </a:r>
          </a:p>
          <a:p>
            <a:pPr marL="457200" lvl="1" indent="0">
              <a:buNone/>
            </a:pPr>
            <a:r>
              <a:rPr lang="en-US" dirty="0" smtClean="0"/>
              <a:t>      go </a:t>
            </a:r>
            <a:r>
              <a:rPr lang="en-US" dirty="0"/>
              <a:t>for a walk. </a:t>
            </a:r>
            <a:endParaRPr lang="en-US" dirty="0" smtClean="0"/>
          </a:p>
          <a:p>
            <a:pPr marL="457200" lvl="1" indent="0">
              <a:buNone/>
            </a:pPr>
            <a:r>
              <a:rPr lang="en-US" dirty="0"/>
              <a:t> </a:t>
            </a:r>
            <a:r>
              <a:rPr lang="en-US" dirty="0" smtClean="0"/>
              <a:t>     If </a:t>
            </a:r>
            <a:r>
              <a:rPr lang="en-US" dirty="0"/>
              <a:t>we find a nice </a:t>
            </a:r>
            <a:r>
              <a:rPr lang="en-US" dirty="0" smtClean="0"/>
              <a:t>restaurant:</a:t>
            </a:r>
          </a:p>
          <a:p>
            <a:pPr marL="457200" lvl="1" indent="0">
              <a:buNone/>
            </a:pPr>
            <a:r>
              <a:rPr lang="en-US" dirty="0"/>
              <a:t>	</a:t>
            </a:r>
            <a:r>
              <a:rPr lang="en-US" dirty="0" smtClean="0"/>
              <a:t>      have </a:t>
            </a:r>
            <a:r>
              <a:rPr lang="en-US" dirty="0"/>
              <a:t>lunch there. </a:t>
            </a:r>
            <a:endParaRPr lang="en-US" dirty="0" smtClean="0"/>
          </a:p>
          <a:p>
            <a:pPr marL="457200" lvl="1" indent="0">
              <a:buNone/>
            </a:pPr>
            <a:r>
              <a:rPr lang="en-US" dirty="0"/>
              <a:t> </a:t>
            </a:r>
            <a:r>
              <a:rPr lang="en-US" dirty="0" smtClean="0"/>
              <a:t>     </a:t>
            </a:r>
            <a:r>
              <a:rPr lang="en-US" dirty="0" smtClean="0"/>
              <a:t>else</a:t>
            </a:r>
            <a:r>
              <a:rPr lang="en-US" dirty="0" smtClean="0"/>
              <a:t>: </a:t>
            </a:r>
          </a:p>
          <a:p>
            <a:pPr marL="457200" lvl="1" indent="0">
              <a:buNone/>
            </a:pPr>
            <a:r>
              <a:rPr lang="en-US" dirty="0" smtClean="0"/>
              <a:t>             </a:t>
            </a:r>
            <a:r>
              <a:rPr lang="en-US" dirty="0" smtClean="0"/>
              <a:t>  </a:t>
            </a:r>
            <a:r>
              <a:rPr lang="en-US" dirty="0" smtClean="0"/>
              <a:t>eat </a:t>
            </a:r>
            <a:r>
              <a:rPr lang="en-US" dirty="0"/>
              <a:t>a sandwich. </a:t>
            </a:r>
            <a:endParaRPr lang="en-US" dirty="0" smtClean="0"/>
          </a:p>
          <a:p>
            <a:pPr marL="457200" lvl="1" indent="0">
              <a:buNone/>
            </a:pPr>
            <a:r>
              <a:rPr lang="en-US" dirty="0" smtClean="0"/>
              <a:t>else: (the </a:t>
            </a:r>
            <a:r>
              <a:rPr lang="en-US" dirty="0"/>
              <a:t>weather is </a:t>
            </a:r>
            <a:r>
              <a:rPr lang="en-US" dirty="0" smtClean="0"/>
              <a:t>poor), </a:t>
            </a:r>
          </a:p>
          <a:p>
            <a:pPr marL="457200" lvl="1" indent="0">
              <a:buNone/>
            </a:pPr>
            <a:r>
              <a:rPr lang="en-US" dirty="0" smtClean="0"/>
              <a:t>	if tickets are available:</a:t>
            </a:r>
          </a:p>
          <a:p>
            <a:pPr marL="457200" lvl="1" indent="0">
              <a:buNone/>
            </a:pPr>
            <a:r>
              <a:rPr lang="en-US" dirty="0" smtClean="0"/>
              <a:t>              go </a:t>
            </a:r>
            <a:r>
              <a:rPr lang="en-US" dirty="0"/>
              <a:t>to the theater</a:t>
            </a:r>
            <a:endParaRPr lang="en-US" dirty="0" smtClean="0"/>
          </a:p>
          <a:p>
            <a:pPr marL="457200" lvl="1" indent="0">
              <a:buNone/>
            </a:pPr>
            <a:r>
              <a:rPr lang="en-US" dirty="0"/>
              <a:t> </a:t>
            </a:r>
            <a:r>
              <a:rPr lang="en-US" dirty="0" smtClean="0"/>
              <a:t>       else: (there </a:t>
            </a:r>
            <a:r>
              <a:rPr lang="en-US" dirty="0"/>
              <a:t>are no </a:t>
            </a:r>
            <a:r>
              <a:rPr lang="en-US" dirty="0" smtClean="0"/>
              <a:t>tickets)</a:t>
            </a:r>
          </a:p>
          <a:p>
            <a:pPr marL="457200" lvl="1" indent="0">
              <a:buNone/>
            </a:pPr>
            <a:r>
              <a:rPr lang="en-US" dirty="0"/>
              <a:t> </a:t>
            </a:r>
            <a:r>
              <a:rPr lang="en-US" dirty="0" smtClean="0"/>
              <a:t>             go </a:t>
            </a:r>
            <a:r>
              <a:rPr lang="en-US" dirty="0"/>
              <a:t>shopping in the nearest </a:t>
            </a:r>
            <a:r>
              <a:rPr lang="en-US" dirty="0" smtClean="0"/>
              <a:t>mall</a:t>
            </a:r>
          </a:p>
          <a:p>
            <a:pPr marL="457200" lvl="1" indent="0">
              <a:buNone/>
            </a:pPr>
            <a:r>
              <a:rPr lang="en-US" b="1" dirty="0" smtClean="0"/>
              <a:t>Return_back_before_10</a:t>
            </a:r>
          </a:p>
          <a:p>
            <a:endParaRPr lang="en-US" dirty="0"/>
          </a:p>
        </p:txBody>
      </p:sp>
    </p:spTree>
    <p:extLst>
      <p:ext uri="{BB962C8B-B14F-4D97-AF65-F5344CB8AC3E}">
        <p14:creationId xmlns:p14="http://schemas.microsoft.com/office/powerpoint/2010/main" val="572747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are two important points</a:t>
            </a:r>
            <a:r>
              <a:rPr lang="en-US" dirty="0" smtClean="0"/>
              <a:t>:</a:t>
            </a:r>
            <a:endParaRPr lang="en-US" dirty="0"/>
          </a:p>
        </p:txBody>
      </p:sp>
      <p:sp>
        <p:nvSpPr>
          <p:cNvPr id="3" name="Content Placeholder 2"/>
          <p:cNvSpPr>
            <a:spLocks noGrp="1"/>
          </p:cNvSpPr>
          <p:nvPr>
            <p:ph idx="1"/>
          </p:nvPr>
        </p:nvSpPr>
        <p:spPr/>
        <p:txBody>
          <a:bodyPr/>
          <a:lstStyle/>
          <a:p>
            <a:r>
              <a:rPr lang="en-US" dirty="0"/>
              <a:t>this use of the if statement is known as </a:t>
            </a:r>
            <a:r>
              <a:rPr lang="en-US" b="1" dirty="0"/>
              <a:t>nesting</a:t>
            </a:r>
            <a:r>
              <a:rPr lang="en-US" dirty="0"/>
              <a:t>; </a:t>
            </a:r>
            <a:endParaRPr lang="en-US" dirty="0" smtClean="0"/>
          </a:p>
          <a:p>
            <a:pPr lvl="1"/>
            <a:r>
              <a:rPr lang="en-US" dirty="0" smtClean="0"/>
              <a:t>remember </a:t>
            </a:r>
            <a:r>
              <a:rPr lang="en-US" dirty="0"/>
              <a:t>that every else refers to the if which lies </a:t>
            </a:r>
            <a:r>
              <a:rPr lang="en-US" b="1" dirty="0"/>
              <a:t>at the same indentation level</a:t>
            </a:r>
            <a:r>
              <a:rPr lang="en-US" dirty="0"/>
              <a:t>; you need to know this to determine how the </a:t>
            </a:r>
            <a:r>
              <a:rPr lang="en-US" i="1" dirty="0"/>
              <a:t>if</a:t>
            </a:r>
            <a:r>
              <a:rPr lang="en-US" dirty="0"/>
              <a:t>s and </a:t>
            </a:r>
            <a:r>
              <a:rPr lang="en-US" i="1" dirty="0" err="1"/>
              <a:t>else</a:t>
            </a:r>
            <a:r>
              <a:rPr lang="en-US" dirty="0" err="1"/>
              <a:t>s</a:t>
            </a:r>
            <a:r>
              <a:rPr lang="en-US" dirty="0"/>
              <a:t> pair up</a:t>
            </a:r>
            <a:r>
              <a:rPr lang="en-US" dirty="0" smtClean="0"/>
              <a:t>;</a:t>
            </a:r>
          </a:p>
          <a:p>
            <a:pPr lvl="1"/>
            <a:r>
              <a:rPr lang="en-US" dirty="0"/>
              <a:t>consider how the </a:t>
            </a:r>
            <a:r>
              <a:rPr lang="en-US" b="1" dirty="0"/>
              <a:t>indentation improves readability</a:t>
            </a:r>
            <a:r>
              <a:rPr lang="en-US" dirty="0"/>
              <a:t>, and makes the code easier to understand and trace.</a:t>
            </a:r>
          </a:p>
          <a:p>
            <a:pPr lvl="1"/>
            <a:endParaRPr lang="en-US" dirty="0"/>
          </a:p>
          <a:p>
            <a:endParaRPr lang="en-US" dirty="0"/>
          </a:p>
        </p:txBody>
      </p:sp>
    </p:spTree>
    <p:extLst>
      <p:ext uri="{BB962C8B-B14F-4D97-AF65-F5344CB8AC3E}">
        <p14:creationId xmlns:p14="http://schemas.microsoft.com/office/powerpoint/2010/main" val="2840841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391" y="0"/>
            <a:ext cx="10018713" cy="1752599"/>
          </a:xfrm>
        </p:spPr>
        <p:txBody>
          <a:bodyPr/>
          <a:lstStyle/>
          <a:p>
            <a:r>
              <a:rPr lang="en-US" b="1" dirty="0"/>
              <a:t>The </a:t>
            </a:r>
            <a:r>
              <a:rPr lang="en-US" b="1" dirty="0" err="1"/>
              <a:t>elif</a:t>
            </a:r>
            <a:r>
              <a:rPr lang="en-US" b="1" dirty="0"/>
              <a:t> </a:t>
            </a:r>
            <a:r>
              <a:rPr lang="en-US" b="1" dirty="0" smtClean="0"/>
              <a:t>statement</a:t>
            </a:r>
            <a:endParaRPr lang="en-US" dirty="0"/>
          </a:p>
        </p:txBody>
      </p:sp>
      <p:sp>
        <p:nvSpPr>
          <p:cNvPr id="3" name="Content Placeholder 2"/>
          <p:cNvSpPr>
            <a:spLocks noGrp="1"/>
          </p:cNvSpPr>
          <p:nvPr>
            <p:ph idx="1"/>
          </p:nvPr>
        </p:nvSpPr>
        <p:spPr>
          <a:xfrm>
            <a:off x="1165860" y="1463040"/>
            <a:ext cx="10789920" cy="5097781"/>
          </a:xfrm>
        </p:spPr>
        <p:txBody>
          <a:bodyPr>
            <a:normAutofit fontScale="92500" lnSpcReduction="20000"/>
          </a:bodyPr>
          <a:lstStyle/>
          <a:p>
            <a:r>
              <a:rPr lang="en-US" dirty="0"/>
              <a:t>it's a shorter form of </a:t>
            </a:r>
            <a:r>
              <a:rPr lang="en-US" b="1" dirty="0"/>
              <a:t>else </a:t>
            </a:r>
            <a:r>
              <a:rPr lang="en-US" b="1" dirty="0" smtClean="0"/>
              <a:t>if</a:t>
            </a:r>
          </a:p>
          <a:p>
            <a:r>
              <a:rPr lang="en-US" dirty="0" err="1"/>
              <a:t>elif</a:t>
            </a:r>
            <a:r>
              <a:rPr lang="en-US" dirty="0"/>
              <a:t> is used to </a:t>
            </a:r>
            <a:r>
              <a:rPr lang="en-US" b="1" dirty="0"/>
              <a:t>check more than just one condition</a:t>
            </a:r>
            <a:r>
              <a:rPr lang="en-US" dirty="0"/>
              <a:t>, and to </a:t>
            </a:r>
            <a:r>
              <a:rPr lang="en-US" b="1" dirty="0"/>
              <a:t>stop</a:t>
            </a:r>
            <a:r>
              <a:rPr lang="en-US" dirty="0"/>
              <a:t> when the first statement which is true is </a:t>
            </a:r>
            <a:r>
              <a:rPr lang="en-US" dirty="0" smtClean="0"/>
              <a:t>found</a:t>
            </a:r>
          </a:p>
          <a:p>
            <a:r>
              <a:rPr lang="en-US" dirty="0" smtClean="0"/>
              <a:t>Example</a:t>
            </a:r>
          </a:p>
          <a:p>
            <a:pPr marL="0" indent="0">
              <a:buNone/>
            </a:pPr>
            <a:r>
              <a:rPr lang="en-US" dirty="0" smtClean="0"/>
              <a:t>  If </a:t>
            </a:r>
            <a:r>
              <a:rPr lang="en-US" dirty="0"/>
              <a:t>the weather is </a:t>
            </a:r>
            <a:r>
              <a:rPr lang="en-US" dirty="0" smtClean="0"/>
              <a:t>fine:</a:t>
            </a:r>
          </a:p>
          <a:p>
            <a:pPr marL="0" indent="0">
              <a:buNone/>
            </a:pPr>
            <a:r>
              <a:rPr lang="en-US" dirty="0"/>
              <a:t>	</a:t>
            </a:r>
            <a:r>
              <a:rPr lang="en-US" dirty="0" smtClean="0"/>
              <a:t>go </a:t>
            </a:r>
            <a:r>
              <a:rPr lang="en-US" dirty="0"/>
              <a:t>for a </a:t>
            </a:r>
            <a:r>
              <a:rPr lang="en-US" dirty="0" smtClean="0"/>
              <a:t>walk</a:t>
            </a:r>
          </a:p>
          <a:p>
            <a:pPr marL="0" indent="0">
              <a:buNone/>
            </a:pPr>
            <a:r>
              <a:rPr lang="en-US" dirty="0"/>
              <a:t> </a:t>
            </a:r>
            <a:r>
              <a:rPr lang="en-US" dirty="0" smtClean="0"/>
              <a:t> </a:t>
            </a:r>
            <a:r>
              <a:rPr lang="en-US" dirty="0" err="1" smtClean="0"/>
              <a:t>elif</a:t>
            </a:r>
            <a:r>
              <a:rPr lang="en-US" dirty="0" smtClean="0"/>
              <a:t> </a:t>
            </a:r>
            <a:r>
              <a:rPr lang="en-US" dirty="0"/>
              <a:t>we get </a:t>
            </a:r>
            <a:r>
              <a:rPr lang="en-US" dirty="0" smtClean="0"/>
              <a:t>tickets:</a:t>
            </a:r>
          </a:p>
          <a:p>
            <a:pPr marL="0" indent="0">
              <a:buNone/>
            </a:pPr>
            <a:r>
              <a:rPr lang="en-US" dirty="0"/>
              <a:t>	</a:t>
            </a:r>
            <a:r>
              <a:rPr lang="en-US" dirty="0" smtClean="0"/>
              <a:t>go </a:t>
            </a:r>
            <a:r>
              <a:rPr lang="en-US" dirty="0"/>
              <a:t>to the </a:t>
            </a:r>
            <a:r>
              <a:rPr lang="en-US" dirty="0" smtClean="0"/>
              <a:t>theater</a:t>
            </a:r>
          </a:p>
          <a:p>
            <a:pPr marL="0" indent="0">
              <a:buNone/>
            </a:pPr>
            <a:r>
              <a:rPr lang="en-US" dirty="0"/>
              <a:t> </a:t>
            </a:r>
            <a:r>
              <a:rPr lang="en-US" dirty="0" smtClean="0"/>
              <a:t> </a:t>
            </a:r>
            <a:r>
              <a:rPr lang="en-US" dirty="0" err="1" smtClean="0"/>
              <a:t>elif</a:t>
            </a:r>
            <a:r>
              <a:rPr lang="en-US" dirty="0" smtClean="0"/>
              <a:t> </a:t>
            </a:r>
            <a:r>
              <a:rPr lang="en-US" dirty="0"/>
              <a:t>there are free tables at the </a:t>
            </a:r>
            <a:r>
              <a:rPr lang="en-US" dirty="0" smtClean="0"/>
              <a:t>restaurant:</a:t>
            </a:r>
          </a:p>
          <a:p>
            <a:pPr marL="0" indent="0">
              <a:buNone/>
            </a:pPr>
            <a:r>
              <a:rPr lang="en-US" dirty="0"/>
              <a:t> </a:t>
            </a:r>
            <a:r>
              <a:rPr lang="en-US" dirty="0" smtClean="0"/>
              <a:t>            go </a:t>
            </a:r>
            <a:r>
              <a:rPr lang="en-US" dirty="0"/>
              <a:t>for </a:t>
            </a:r>
            <a:r>
              <a:rPr lang="en-US" dirty="0" smtClean="0"/>
              <a:t>lunch</a:t>
            </a:r>
          </a:p>
          <a:p>
            <a:pPr marL="0" indent="0">
              <a:buNone/>
            </a:pPr>
            <a:r>
              <a:rPr lang="en-US" dirty="0"/>
              <a:t> </a:t>
            </a:r>
            <a:r>
              <a:rPr lang="en-US" dirty="0" smtClean="0"/>
              <a:t> else: (all fails)</a:t>
            </a:r>
          </a:p>
          <a:p>
            <a:pPr marL="0" indent="0">
              <a:buNone/>
            </a:pPr>
            <a:r>
              <a:rPr lang="en-US" dirty="0" smtClean="0"/>
              <a:t>             return </a:t>
            </a:r>
            <a:r>
              <a:rPr lang="en-US" dirty="0"/>
              <a:t>home and play chess</a:t>
            </a:r>
          </a:p>
        </p:txBody>
      </p:sp>
    </p:spTree>
    <p:extLst>
      <p:ext uri="{BB962C8B-B14F-4D97-AF65-F5344CB8AC3E}">
        <p14:creationId xmlns:p14="http://schemas.microsoft.com/office/powerpoint/2010/main" val="225145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 attention</a:t>
            </a:r>
            <a:endParaRPr lang="en-US" dirty="0"/>
          </a:p>
        </p:txBody>
      </p:sp>
      <p:sp>
        <p:nvSpPr>
          <p:cNvPr id="3" name="Content Placeholder 2"/>
          <p:cNvSpPr>
            <a:spLocks noGrp="1"/>
          </p:cNvSpPr>
          <p:nvPr>
            <p:ph idx="1"/>
          </p:nvPr>
        </p:nvSpPr>
        <p:spPr>
          <a:xfrm>
            <a:off x="1234440" y="2438399"/>
            <a:ext cx="10957560" cy="3802381"/>
          </a:xfrm>
        </p:spPr>
        <p:txBody>
          <a:bodyPr>
            <a:normAutofit fontScale="92500"/>
          </a:bodyPr>
          <a:lstStyle/>
          <a:p>
            <a:r>
              <a:rPr lang="en-US" dirty="0"/>
              <a:t>The way to assemble subsequent </a:t>
            </a:r>
            <a:r>
              <a:rPr lang="en-US" i="1" dirty="0"/>
              <a:t>if-</a:t>
            </a:r>
            <a:r>
              <a:rPr lang="en-US" i="1" dirty="0" err="1"/>
              <a:t>elif</a:t>
            </a:r>
            <a:r>
              <a:rPr lang="en-US" i="1" dirty="0"/>
              <a:t>-else</a:t>
            </a:r>
            <a:r>
              <a:rPr lang="en-US" dirty="0"/>
              <a:t> statements is sometimes called a </a:t>
            </a:r>
            <a:r>
              <a:rPr lang="en-US" b="1" dirty="0"/>
              <a:t>cascade</a:t>
            </a:r>
            <a:r>
              <a:rPr lang="en-US" dirty="0" smtClean="0"/>
              <a:t>.</a:t>
            </a:r>
          </a:p>
          <a:p>
            <a:r>
              <a:rPr lang="en-US" dirty="0"/>
              <a:t>you </a:t>
            </a:r>
            <a:r>
              <a:rPr lang="en-US" b="1" dirty="0"/>
              <a:t>mustn't use else without a preceding </a:t>
            </a:r>
            <a:r>
              <a:rPr lang="en-US" b="1" dirty="0" smtClean="0"/>
              <a:t>if</a:t>
            </a:r>
            <a:endParaRPr lang="en-US" dirty="0"/>
          </a:p>
          <a:p>
            <a:r>
              <a:rPr lang="en-US" dirty="0"/>
              <a:t>else is always the </a:t>
            </a:r>
            <a:r>
              <a:rPr lang="en-US" b="1" dirty="0"/>
              <a:t>last branch of the cascade</a:t>
            </a:r>
            <a:r>
              <a:rPr lang="en-US" dirty="0"/>
              <a:t>, regardless of whether you've used </a:t>
            </a:r>
            <a:r>
              <a:rPr lang="en-US" dirty="0" err="1"/>
              <a:t>elif</a:t>
            </a:r>
            <a:r>
              <a:rPr lang="en-US" dirty="0"/>
              <a:t> or not;</a:t>
            </a:r>
          </a:p>
          <a:p>
            <a:r>
              <a:rPr lang="en-US" dirty="0"/>
              <a:t>else is an </a:t>
            </a:r>
            <a:r>
              <a:rPr lang="en-US" b="1" dirty="0"/>
              <a:t>optional</a:t>
            </a:r>
            <a:r>
              <a:rPr lang="en-US" dirty="0"/>
              <a:t> part of the cascade, and may be omitted</a:t>
            </a:r>
            <a:r>
              <a:rPr lang="en-US" dirty="0" smtClean="0"/>
              <a:t>;</a:t>
            </a:r>
          </a:p>
          <a:p>
            <a:r>
              <a:rPr lang="en-US" dirty="0"/>
              <a:t>if there is an else branch in the cascade, only one of all the branches is executed;</a:t>
            </a:r>
          </a:p>
          <a:p>
            <a:r>
              <a:rPr lang="en-US" dirty="0"/>
              <a:t>if there is no else branch, it's possible that none of the available branches is executed</a:t>
            </a:r>
            <a:r>
              <a:rPr lang="en-US" dirty="0" smtClean="0"/>
              <a:t>.</a:t>
            </a:r>
            <a:endParaRPr lang="en-US" dirty="0"/>
          </a:p>
          <a:p>
            <a:endParaRPr lang="en-US" dirty="0"/>
          </a:p>
        </p:txBody>
      </p:sp>
    </p:spTree>
    <p:extLst>
      <p:ext uri="{BB962C8B-B14F-4D97-AF65-F5344CB8AC3E}">
        <p14:creationId xmlns:p14="http://schemas.microsoft.com/office/powerpoint/2010/main" val="2336515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60020"/>
            <a:ext cx="10018713" cy="1752599"/>
          </a:xfrm>
        </p:spPr>
        <p:txBody>
          <a:bodyPr/>
          <a:lstStyle/>
          <a:p>
            <a:r>
              <a:rPr lang="en-US" b="1" dirty="0"/>
              <a:t>Example 1</a:t>
            </a:r>
            <a:r>
              <a:rPr lang="en-US" b="1" dirty="0" smtClean="0"/>
              <a:t>:</a:t>
            </a:r>
            <a:endParaRPr lang="en-US" dirty="0"/>
          </a:p>
        </p:txBody>
      </p:sp>
      <p:sp>
        <p:nvSpPr>
          <p:cNvPr id="3" name="Content Placeholder 2"/>
          <p:cNvSpPr>
            <a:spLocks noGrp="1"/>
          </p:cNvSpPr>
          <p:nvPr>
            <p:ph idx="1"/>
          </p:nvPr>
        </p:nvSpPr>
        <p:spPr>
          <a:xfrm>
            <a:off x="1075845" y="1401124"/>
            <a:ext cx="10835640" cy="1059181"/>
          </a:xfrm>
        </p:spPr>
        <p:txBody>
          <a:bodyPr>
            <a:normAutofit/>
          </a:bodyPr>
          <a:lstStyle/>
          <a:p>
            <a:r>
              <a:rPr lang="en-US" b="1" dirty="0"/>
              <a:t>find the largest of several numbers and print it </a:t>
            </a:r>
            <a:r>
              <a:rPr lang="en-US" b="1" dirty="0" smtClean="0"/>
              <a:t>out</a:t>
            </a:r>
            <a:endParaRPr lang="en-US" dirty="0" smtClean="0"/>
          </a:p>
        </p:txBody>
      </p:sp>
      <p:pic>
        <p:nvPicPr>
          <p:cNvPr id="4" name="Picture 3"/>
          <p:cNvPicPr>
            <a:picLocks noChangeAspect="1"/>
          </p:cNvPicPr>
          <p:nvPr/>
        </p:nvPicPr>
        <p:blipFill>
          <a:blip r:embed="rId3"/>
          <a:stretch>
            <a:fillRect/>
          </a:stretch>
        </p:blipFill>
        <p:spPr>
          <a:xfrm>
            <a:off x="1542097" y="2087879"/>
            <a:ext cx="7795260" cy="3363043"/>
          </a:xfrm>
          <a:prstGeom prst="rect">
            <a:avLst/>
          </a:prstGeom>
        </p:spPr>
      </p:pic>
      <p:pic>
        <p:nvPicPr>
          <p:cNvPr id="5" name="Picture 4"/>
          <p:cNvPicPr>
            <a:picLocks noChangeAspect="1"/>
          </p:cNvPicPr>
          <p:nvPr/>
        </p:nvPicPr>
        <p:blipFill>
          <a:blip r:embed="rId4"/>
          <a:stretch>
            <a:fillRect/>
          </a:stretch>
        </p:blipFill>
        <p:spPr>
          <a:xfrm>
            <a:off x="1542097" y="5450922"/>
            <a:ext cx="7858991" cy="1087038"/>
          </a:xfrm>
          <a:prstGeom prst="rect">
            <a:avLst/>
          </a:prstGeom>
        </p:spPr>
      </p:pic>
    </p:spTree>
    <p:extLst>
      <p:ext uri="{BB962C8B-B14F-4D97-AF65-F5344CB8AC3E}">
        <p14:creationId xmlns:p14="http://schemas.microsoft.com/office/powerpoint/2010/main" val="54414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2</a:t>
            </a:r>
            <a:r>
              <a:rPr lang="en-US" b="1" dirty="0" smtClean="0"/>
              <a:t>:</a:t>
            </a:r>
            <a:endParaRPr lang="en-US" dirty="0"/>
          </a:p>
        </p:txBody>
      </p:sp>
      <p:sp>
        <p:nvSpPr>
          <p:cNvPr id="3" name="Content Placeholder 2"/>
          <p:cNvSpPr>
            <a:spLocks noGrp="1"/>
          </p:cNvSpPr>
          <p:nvPr>
            <p:ph idx="1"/>
          </p:nvPr>
        </p:nvSpPr>
        <p:spPr>
          <a:xfrm>
            <a:off x="1484310" y="2239325"/>
            <a:ext cx="10018713" cy="1356361"/>
          </a:xfrm>
        </p:spPr>
        <p:txBody>
          <a:bodyPr>
            <a:normAutofit fontScale="92500" lnSpcReduction="10000"/>
          </a:bodyPr>
          <a:lstStyle/>
          <a:p>
            <a:r>
              <a:rPr lang="en-US" dirty="0"/>
              <a:t>if any of the </a:t>
            </a:r>
            <a:r>
              <a:rPr lang="en-US" i="1" dirty="0"/>
              <a:t>if-</a:t>
            </a:r>
            <a:r>
              <a:rPr lang="en-US" i="1" dirty="0" err="1"/>
              <a:t>elif</a:t>
            </a:r>
            <a:r>
              <a:rPr lang="en-US" i="1" dirty="0"/>
              <a:t>-else</a:t>
            </a:r>
            <a:r>
              <a:rPr lang="en-US" dirty="0"/>
              <a:t> branches contains just one instruction, you may code it in a more comprehensive form (you don't need to make an indented line after the keyword, but just continue the line after the colon)</a:t>
            </a:r>
            <a:r>
              <a:rPr lang="en-US" dirty="0" smtClean="0"/>
              <a:t/>
            </a:r>
            <a:br>
              <a:rPr lang="en-US" dirty="0" smtClean="0"/>
            </a:br>
            <a:endParaRPr lang="en-US" dirty="0"/>
          </a:p>
        </p:txBody>
      </p:sp>
      <p:pic>
        <p:nvPicPr>
          <p:cNvPr id="4" name="Picture 3"/>
          <p:cNvPicPr>
            <a:picLocks noChangeAspect="1"/>
          </p:cNvPicPr>
          <p:nvPr/>
        </p:nvPicPr>
        <p:blipFill>
          <a:blip r:embed="rId3"/>
          <a:stretch>
            <a:fillRect/>
          </a:stretch>
        </p:blipFill>
        <p:spPr>
          <a:xfrm>
            <a:off x="1918650" y="3229926"/>
            <a:ext cx="7545390" cy="2465693"/>
          </a:xfrm>
          <a:prstGeom prst="rect">
            <a:avLst/>
          </a:prstGeom>
        </p:spPr>
      </p:pic>
      <p:pic>
        <p:nvPicPr>
          <p:cNvPr id="5" name="Picture 4"/>
          <p:cNvPicPr>
            <a:picLocks noChangeAspect="1"/>
          </p:cNvPicPr>
          <p:nvPr/>
        </p:nvPicPr>
        <p:blipFill>
          <a:blip r:embed="rId4"/>
          <a:stretch>
            <a:fillRect/>
          </a:stretch>
        </p:blipFill>
        <p:spPr>
          <a:xfrm>
            <a:off x="1918650" y="5695619"/>
            <a:ext cx="7858991" cy="1087038"/>
          </a:xfrm>
          <a:prstGeom prst="rect">
            <a:avLst/>
          </a:prstGeom>
        </p:spPr>
      </p:pic>
    </p:spTree>
    <p:extLst>
      <p:ext uri="{BB962C8B-B14F-4D97-AF65-F5344CB8AC3E}">
        <p14:creationId xmlns:p14="http://schemas.microsoft.com/office/powerpoint/2010/main" val="74008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1542284" y="365126"/>
            <a:ext cx="10649716" cy="5121274"/>
          </a:xfrm>
          <a:prstGeom prst="rect">
            <a:avLst/>
          </a:prstGeom>
        </p:spPr>
      </p:pic>
    </p:spTree>
    <p:extLst>
      <p:ext uri="{BB962C8B-B14F-4D97-AF65-F5344CB8AC3E}">
        <p14:creationId xmlns:p14="http://schemas.microsoft.com/office/powerpoint/2010/main" val="9510104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371" y="0"/>
            <a:ext cx="10515600" cy="1325563"/>
          </a:xfrm>
        </p:spPr>
        <p:txBody>
          <a:bodyPr/>
          <a:lstStyle/>
          <a:p>
            <a:r>
              <a:rPr lang="en-US" b="1" dirty="0"/>
              <a:t>Example 3</a:t>
            </a:r>
            <a:r>
              <a:rPr lang="en-US" b="1" dirty="0" smtClean="0"/>
              <a:t>:</a:t>
            </a:r>
            <a:endParaRPr lang="en-US" dirty="0"/>
          </a:p>
        </p:txBody>
      </p:sp>
      <p:sp>
        <p:nvSpPr>
          <p:cNvPr id="3" name="Content Placeholder 2"/>
          <p:cNvSpPr>
            <a:spLocks noGrp="1"/>
          </p:cNvSpPr>
          <p:nvPr>
            <p:ph idx="1"/>
          </p:nvPr>
        </p:nvSpPr>
        <p:spPr>
          <a:xfrm>
            <a:off x="234464" y="890955"/>
            <a:ext cx="11793414" cy="1029286"/>
          </a:xfrm>
        </p:spPr>
        <p:txBody>
          <a:bodyPr>
            <a:normAutofit/>
          </a:bodyPr>
          <a:lstStyle/>
          <a:p>
            <a:r>
              <a:rPr lang="en-US" b="1" dirty="0"/>
              <a:t>find the largest of three </a:t>
            </a:r>
            <a:r>
              <a:rPr lang="en-US" b="1" dirty="0" smtClean="0"/>
              <a:t>numbers</a:t>
            </a:r>
            <a:endParaRPr lang="en-US" b="1" dirty="0" smtClean="0"/>
          </a:p>
        </p:txBody>
      </p:sp>
      <p:pic>
        <p:nvPicPr>
          <p:cNvPr id="4" name="Picture 3"/>
          <p:cNvPicPr>
            <a:picLocks noChangeAspect="1"/>
          </p:cNvPicPr>
          <p:nvPr/>
        </p:nvPicPr>
        <p:blipFill>
          <a:blip r:embed="rId3"/>
          <a:stretch>
            <a:fillRect/>
          </a:stretch>
        </p:blipFill>
        <p:spPr>
          <a:xfrm>
            <a:off x="1257704" y="1668781"/>
            <a:ext cx="9746933" cy="3806230"/>
          </a:xfrm>
          <a:prstGeom prst="rect">
            <a:avLst/>
          </a:prstGeom>
        </p:spPr>
      </p:pic>
      <p:pic>
        <p:nvPicPr>
          <p:cNvPr id="5" name="Picture 4"/>
          <p:cNvPicPr>
            <a:picLocks noChangeAspect="1"/>
          </p:cNvPicPr>
          <p:nvPr/>
        </p:nvPicPr>
        <p:blipFill>
          <a:blip r:embed="rId4"/>
          <a:stretch>
            <a:fillRect/>
          </a:stretch>
        </p:blipFill>
        <p:spPr>
          <a:xfrm>
            <a:off x="1716405" y="5370554"/>
            <a:ext cx="9462688" cy="1487446"/>
          </a:xfrm>
          <a:prstGeom prst="rect">
            <a:avLst/>
          </a:prstGeom>
        </p:spPr>
      </p:pic>
    </p:spTree>
    <p:extLst>
      <p:ext uri="{BB962C8B-B14F-4D97-AF65-F5344CB8AC3E}">
        <p14:creationId xmlns:p14="http://schemas.microsoft.com/office/powerpoint/2010/main" val="380179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20041"/>
            <a:ext cx="10018713" cy="960120"/>
          </a:xfrm>
        </p:spPr>
        <p:txBody>
          <a:bodyPr>
            <a:normAutofit/>
          </a:bodyPr>
          <a:lstStyle/>
          <a:p>
            <a:r>
              <a:rPr lang="en-US" b="1" dirty="0"/>
              <a:t>LAB</a:t>
            </a:r>
            <a:endParaRPr lang="en-US" dirty="0"/>
          </a:p>
        </p:txBody>
      </p:sp>
      <p:sp>
        <p:nvSpPr>
          <p:cNvPr id="3" name="Content Placeholder 2"/>
          <p:cNvSpPr>
            <a:spLocks noGrp="1"/>
          </p:cNvSpPr>
          <p:nvPr>
            <p:ph idx="1"/>
          </p:nvPr>
        </p:nvSpPr>
        <p:spPr>
          <a:xfrm>
            <a:off x="1484310" y="1280161"/>
            <a:ext cx="10707690" cy="5326379"/>
          </a:xfrm>
        </p:spPr>
        <p:txBody>
          <a:bodyPr>
            <a:normAutofit fontScale="62500" lnSpcReduction="20000"/>
          </a:bodyPr>
          <a:lstStyle/>
          <a:p>
            <a:r>
              <a:rPr lang="en-US" b="1" dirty="0"/>
              <a:t>Estimated time</a:t>
            </a:r>
          </a:p>
          <a:p>
            <a:r>
              <a:rPr lang="en-US" dirty="0"/>
              <a:t>5-10 minutes</a:t>
            </a:r>
          </a:p>
          <a:p>
            <a:r>
              <a:rPr lang="en-US" b="1" dirty="0"/>
              <a:t>Level of difficulty</a:t>
            </a:r>
          </a:p>
          <a:p>
            <a:r>
              <a:rPr lang="en-US" dirty="0"/>
              <a:t>Easy</a:t>
            </a:r>
          </a:p>
          <a:p>
            <a:r>
              <a:rPr lang="en-US" b="1" dirty="0" smtClean="0"/>
              <a:t>Scenario</a:t>
            </a:r>
            <a:endParaRPr lang="en-US" b="1" dirty="0"/>
          </a:p>
          <a:p>
            <a:r>
              <a:rPr lang="en-US" dirty="0" err="1">
                <a:hlinkClick r:id="rId3"/>
              </a:rPr>
              <a:t>Spathiphyllum</a:t>
            </a:r>
            <a:r>
              <a:rPr lang="en-US" dirty="0"/>
              <a:t>, more commonly known as a peace lily or white sail plant, is one of the most popular indoor houseplants that filters out harmful toxins from the air. Some of the toxins that it neutralizes include benzene, formaldehyde, and ammonia.</a:t>
            </a:r>
          </a:p>
          <a:p>
            <a:r>
              <a:rPr lang="en-US" dirty="0"/>
              <a:t>Imagine that your computer program loves these plants. Whenever it receives an input in the form of the word </a:t>
            </a:r>
            <a:r>
              <a:rPr lang="en-US" dirty="0" err="1"/>
              <a:t>Spathiphyllum</a:t>
            </a:r>
            <a:r>
              <a:rPr lang="en-US" dirty="0"/>
              <a:t>, it involuntarily shouts to the console the following string: "</a:t>
            </a:r>
            <a:r>
              <a:rPr lang="en-US" dirty="0" err="1"/>
              <a:t>Spathiphyllum</a:t>
            </a:r>
            <a:r>
              <a:rPr lang="en-US" dirty="0"/>
              <a:t> is the best plant ever!"</a:t>
            </a:r>
          </a:p>
          <a:p>
            <a:r>
              <a:rPr lang="en-US" dirty="0"/>
              <a:t/>
            </a:r>
            <a:br>
              <a:rPr lang="en-US" dirty="0"/>
            </a:br>
            <a:r>
              <a:rPr lang="en-US" dirty="0"/>
              <a:t>Write a program that utilizes the concept of conditional execution, takes a string as input, and:</a:t>
            </a:r>
          </a:p>
          <a:p>
            <a:r>
              <a:rPr lang="en-US" dirty="0"/>
              <a:t>prints the sentence "Yes - </a:t>
            </a:r>
            <a:r>
              <a:rPr lang="en-US" dirty="0" err="1"/>
              <a:t>Spathiphyllum</a:t>
            </a:r>
            <a:r>
              <a:rPr lang="en-US" dirty="0"/>
              <a:t> is the best plant ever!" to the screen if the inputted string is "</a:t>
            </a:r>
            <a:r>
              <a:rPr lang="en-US" dirty="0" err="1"/>
              <a:t>Spathiphyllum</a:t>
            </a:r>
            <a:r>
              <a:rPr lang="en-US" dirty="0"/>
              <a:t>" (upper-case)</a:t>
            </a:r>
          </a:p>
          <a:p>
            <a:r>
              <a:rPr lang="en-US" dirty="0"/>
              <a:t>prints "No, I want a big </a:t>
            </a:r>
            <a:r>
              <a:rPr lang="en-US" dirty="0" err="1"/>
              <a:t>Spathiphyllum</a:t>
            </a:r>
            <a:r>
              <a:rPr lang="en-US" dirty="0"/>
              <a:t>!" if the inputted string is "</a:t>
            </a:r>
            <a:r>
              <a:rPr lang="en-US" dirty="0" err="1"/>
              <a:t>spathiphyllum</a:t>
            </a:r>
            <a:r>
              <a:rPr lang="en-US" dirty="0"/>
              <a:t>" (lower-case)</a:t>
            </a:r>
          </a:p>
          <a:p>
            <a:r>
              <a:rPr lang="en-US" dirty="0"/>
              <a:t>prints "</a:t>
            </a:r>
            <a:r>
              <a:rPr lang="en-US" dirty="0" err="1"/>
              <a:t>Spathiphyllum</a:t>
            </a:r>
            <a:r>
              <a:rPr lang="en-US" dirty="0"/>
              <a:t>! Not [input]!" otherwise. Note: [input] is the string taken as input.</a:t>
            </a:r>
          </a:p>
          <a:p>
            <a:r>
              <a:rPr lang="en-US" dirty="0"/>
              <a:t/>
            </a:r>
            <a:br>
              <a:rPr lang="en-US" dirty="0"/>
            </a:br>
            <a:r>
              <a:rPr lang="en-US" dirty="0"/>
              <a:t>Test your code using the data we've provided for you. And get yourself a </a:t>
            </a:r>
            <a:r>
              <a:rPr lang="en-US" dirty="0" err="1"/>
              <a:t>Spathiphyllum</a:t>
            </a:r>
            <a:r>
              <a:rPr lang="en-US" dirty="0"/>
              <a:t>, too</a:t>
            </a:r>
            <a:r>
              <a:rPr lang="en-US" dirty="0" smtClean="0"/>
              <a:t>!</a:t>
            </a:r>
            <a:endParaRPr lang="en-US" dirty="0"/>
          </a:p>
        </p:txBody>
      </p:sp>
    </p:spTree>
    <p:extLst>
      <p:ext uri="{BB962C8B-B14F-4D97-AF65-F5344CB8AC3E}">
        <p14:creationId xmlns:p14="http://schemas.microsoft.com/office/powerpoint/2010/main" val="1343515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434341"/>
            <a:ext cx="10018713" cy="822960"/>
          </a:xfrm>
        </p:spPr>
        <p:txBody>
          <a:bodyPr/>
          <a:lstStyle/>
          <a:p>
            <a:r>
              <a:rPr lang="en-US" b="1" dirty="0"/>
              <a:t>LAB</a:t>
            </a:r>
            <a:endParaRPr lang="en-US" dirty="0"/>
          </a:p>
        </p:txBody>
      </p:sp>
      <p:sp>
        <p:nvSpPr>
          <p:cNvPr id="3" name="Content Placeholder 2"/>
          <p:cNvSpPr>
            <a:spLocks noGrp="1"/>
          </p:cNvSpPr>
          <p:nvPr>
            <p:ph idx="1"/>
          </p:nvPr>
        </p:nvSpPr>
        <p:spPr>
          <a:xfrm>
            <a:off x="1484309" y="1257301"/>
            <a:ext cx="10018713" cy="5097779"/>
          </a:xfrm>
        </p:spPr>
        <p:txBody>
          <a:bodyPr>
            <a:normAutofit fontScale="55000" lnSpcReduction="20000"/>
          </a:bodyPr>
          <a:lstStyle/>
          <a:p>
            <a:r>
              <a:rPr lang="en-US" b="1" dirty="0"/>
              <a:t>Estimated time</a:t>
            </a:r>
          </a:p>
          <a:p>
            <a:r>
              <a:rPr lang="en-US" dirty="0"/>
              <a:t>10-15 minutes</a:t>
            </a:r>
          </a:p>
          <a:p>
            <a:r>
              <a:rPr lang="en-US" b="1" dirty="0"/>
              <a:t>Level of difficulty</a:t>
            </a:r>
          </a:p>
          <a:p>
            <a:r>
              <a:rPr lang="en-US" dirty="0"/>
              <a:t>Easy/Medium</a:t>
            </a:r>
          </a:p>
          <a:p>
            <a:r>
              <a:rPr lang="en-US" b="1" dirty="0" smtClean="0"/>
              <a:t>Scenario</a:t>
            </a:r>
            <a:endParaRPr lang="en-US" b="1" dirty="0"/>
          </a:p>
          <a:p>
            <a:r>
              <a:rPr lang="en-US" dirty="0"/>
              <a:t>Once upon a time there was a land - a land of milk and honey, inhabited by happy and prosperous people. The people paid taxes, of course - their happiness had limits. The most important tax, called the </a:t>
            </a:r>
            <a:r>
              <a:rPr lang="en-US" i="1" dirty="0"/>
              <a:t>Personal Income Tax</a:t>
            </a:r>
            <a:r>
              <a:rPr lang="en-US" dirty="0"/>
              <a:t> (</a:t>
            </a:r>
            <a:r>
              <a:rPr lang="en-US" i="1" dirty="0"/>
              <a:t>PIT</a:t>
            </a:r>
            <a:r>
              <a:rPr lang="en-US" dirty="0"/>
              <a:t> for short) had to be paid once a year, and was evaluated using the following rule:</a:t>
            </a:r>
          </a:p>
          <a:p>
            <a:r>
              <a:rPr lang="en-US" dirty="0"/>
              <a:t>if the citizen's income was not higher than 85,528 </a:t>
            </a:r>
            <a:r>
              <a:rPr lang="en-US" dirty="0" err="1"/>
              <a:t>thalers</a:t>
            </a:r>
            <a:r>
              <a:rPr lang="en-US" dirty="0"/>
              <a:t>, the tax was equal to 18% of the income minus 556 </a:t>
            </a:r>
            <a:r>
              <a:rPr lang="en-US" dirty="0" err="1"/>
              <a:t>thalers</a:t>
            </a:r>
            <a:r>
              <a:rPr lang="en-US" dirty="0"/>
              <a:t> and 2 cents (this was the so-called </a:t>
            </a:r>
            <a:r>
              <a:rPr lang="en-US" i="1" dirty="0"/>
              <a:t>tax relief</a:t>
            </a:r>
            <a:r>
              <a:rPr lang="en-US" dirty="0"/>
              <a:t>)</a:t>
            </a:r>
          </a:p>
          <a:p>
            <a:r>
              <a:rPr lang="en-US" dirty="0"/>
              <a:t>if the income was higher than this amount, the tax was equal to 14,839 </a:t>
            </a:r>
            <a:r>
              <a:rPr lang="en-US" dirty="0" err="1"/>
              <a:t>thalers</a:t>
            </a:r>
            <a:r>
              <a:rPr lang="en-US" dirty="0"/>
              <a:t> and 2 cents, plus 32% of the surplus over 85,528 </a:t>
            </a:r>
            <a:r>
              <a:rPr lang="en-US" dirty="0" err="1"/>
              <a:t>thalers</a:t>
            </a:r>
            <a:r>
              <a:rPr lang="en-US" dirty="0"/>
              <a:t>.</a:t>
            </a:r>
          </a:p>
          <a:p>
            <a:r>
              <a:rPr lang="en-US" dirty="0"/>
              <a:t>Your task is to write a </a:t>
            </a:r>
            <a:r>
              <a:rPr lang="en-US" b="1" dirty="0"/>
              <a:t>tax calculator</a:t>
            </a:r>
            <a:r>
              <a:rPr lang="en-US" dirty="0"/>
              <a:t>.</a:t>
            </a:r>
          </a:p>
          <a:p>
            <a:r>
              <a:rPr lang="en-US" dirty="0"/>
              <a:t>It should accept one floating-point value: the income.</a:t>
            </a:r>
          </a:p>
          <a:p>
            <a:r>
              <a:rPr lang="en-US" dirty="0"/>
              <a:t>Next, it should print the calculated tax, rounded to full </a:t>
            </a:r>
            <a:r>
              <a:rPr lang="en-US" dirty="0" err="1"/>
              <a:t>thalers</a:t>
            </a:r>
            <a:r>
              <a:rPr lang="en-US" dirty="0"/>
              <a:t>. There's a function named round() which will do the rounding for you - you'll find it in the skeleton code in the editor.</a:t>
            </a:r>
          </a:p>
          <a:p>
            <a:r>
              <a:rPr lang="en-US" dirty="0"/>
              <a:t>Note: this happy country never returns money to its citizens. If the calculated tax is less than zero, it only means no tax at all (the tax is equal to zero). Take this into consideration during your calculations.</a:t>
            </a:r>
          </a:p>
          <a:p>
            <a:r>
              <a:rPr lang="en-US" dirty="0"/>
              <a:t>Look at the code in the editor - it only reads one input value and outputs a result, so you need to complete it with some smart calculations.</a:t>
            </a:r>
          </a:p>
          <a:p>
            <a:r>
              <a:rPr lang="en-US" dirty="0"/>
              <a:t>Test your code using the data we've provided</a:t>
            </a:r>
            <a:r>
              <a:rPr lang="en-US" dirty="0" smtClean="0"/>
              <a:t>.</a:t>
            </a:r>
            <a:endParaRPr lang="en-US" dirty="0"/>
          </a:p>
        </p:txBody>
      </p:sp>
    </p:spTree>
    <p:extLst>
      <p:ext uri="{BB962C8B-B14F-4D97-AF65-F5344CB8AC3E}">
        <p14:creationId xmlns:p14="http://schemas.microsoft.com/office/powerpoint/2010/main" val="1003726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22960"/>
          </a:xfrm>
        </p:spPr>
        <p:txBody>
          <a:bodyPr/>
          <a:lstStyle/>
          <a:p>
            <a:r>
              <a:rPr lang="en-US" b="1" dirty="0"/>
              <a:t>LAB</a:t>
            </a:r>
            <a:endParaRPr lang="en-US" dirty="0"/>
          </a:p>
        </p:txBody>
      </p:sp>
      <p:sp>
        <p:nvSpPr>
          <p:cNvPr id="3" name="Content Placeholder 2"/>
          <p:cNvSpPr>
            <a:spLocks noGrp="1"/>
          </p:cNvSpPr>
          <p:nvPr>
            <p:ph idx="1"/>
          </p:nvPr>
        </p:nvSpPr>
        <p:spPr>
          <a:xfrm>
            <a:off x="1484310" y="1508761"/>
            <a:ext cx="10018713" cy="5349239"/>
          </a:xfrm>
        </p:spPr>
        <p:txBody>
          <a:bodyPr>
            <a:normAutofit fontScale="62500" lnSpcReduction="20000"/>
          </a:bodyPr>
          <a:lstStyle/>
          <a:p>
            <a:pPr fontAlgn="t"/>
            <a:r>
              <a:rPr lang="en-US" b="1" dirty="0"/>
              <a:t>Estimated time</a:t>
            </a:r>
          </a:p>
          <a:p>
            <a:pPr fontAlgn="t"/>
            <a:r>
              <a:rPr lang="en-US" dirty="0"/>
              <a:t>10-15 minutes</a:t>
            </a:r>
          </a:p>
          <a:p>
            <a:pPr fontAlgn="t"/>
            <a:r>
              <a:rPr lang="en-US" b="1" dirty="0"/>
              <a:t>Level of difficulty</a:t>
            </a:r>
          </a:p>
          <a:p>
            <a:pPr fontAlgn="t"/>
            <a:r>
              <a:rPr lang="en-US" dirty="0"/>
              <a:t>Easy/Medium</a:t>
            </a:r>
          </a:p>
          <a:p>
            <a:pPr fontAlgn="t"/>
            <a:r>
              <a:rPr lang="en-US" b="1" dirty="0" smtClean="0"/>
              <a:t>Scenario</a:t>
            </a:r>
            <a:endParaRPr lang="en-US" b="1" dirty="0"/>
          </a:p>
          <a:p>
            <a:pPr fontAlgn="t"/>
            <a:r>
              <a:rPr lang="en-US" dirty="0"/>
              <a:t>As you surely know, due to some astronomical reasons, years may be </a:t>
            </a:r>
            <a:r>
              <a:rPr lang="en-US" i="1" dirty="0"/>
              <a:t>leap</a:t>
            </a:r>
            <a:r>
              <a:rPr lang="en-US" dirty="0"/>
              <a:t> or </a:t>
            </a:r>
            <a:r>
              <a:rPr lang="en-US" i="1" dirty="0"/>
              <a:t>common</a:t>
            </a:r>
            <a:r>
              <a:rPr lang="en-US" dirty="0"/>
              <a:t>. The former are 366 days long, while the latter are 365 days long.</a:t>
            </a:r>
          </a:p>
          <a:p>
            <a:pPr fontAlgn="t"/>
            <a:r>
              <a:rPr lang="en-US" dirty="0"/>
              <a:t>Since the introduction of the Gregorian calendar (in 1582), the following rule is used to determine the kind of year:</a:t>
            </a:r>
          </a:p>
          <a:p>
            <a:pPr fontAlgn="t"/>
            <a:r>
              <a:rPr lang="en-US" dirty="0"/>
              <a:t>if the year number isn't divisible by four, it's a </a:t>
            </a:r>
            <a:r>
              <a:rPr lang="en-US" i="1" dirty="0"/>
              <a:t>common year</a:t>
            </a:r>
            <a:r>
              <a:rPr lang="en-US" dirty="0"/>
              <a:t>;</a:t>
            </a:r>
          </a:p>
          <a:p>
            <a:pPr fontAlgn="t"/>
            <a:r>
              <a:rPr lang="en-US" dirty="0"/>
              <a:t>otherwise, if the year number isn't divisible by 100, it's a </a:t>
            </a:r>
            <a:r>
              <a:rPr lang="en-US" i="1" dirty="0"/>
              <a:t>leap year</a:t>
            </a:r>
            <a:r>
              <a:rPr lang="en-US" dirty="0"/>
              <a:t>;</a:t>
            </a:r>
          </a:p>
          <a:p>
            <a:pPr fontAlgn="t"/>
            <a:r>
              <a:rPr lang="en-US" dirty="0"/>
              <a:t>otherwise, if the year number isn't divisible by 400, it's a </a:t>
            </a:r>
            <a:r>
              <a:rPr lang="en-US" i="1" dirty="0"/>
              <a:t>common year</a:t>
            </a:r>
            <a:r>
              <a:rPr lang="en-US" dirty="0"/>
              <a:t>;</a:t>
            </a:r>
          </a:p>
          <a:p>
            <a:pPr fontAlgn="t"/>
            <a:r>
              <a:rPr lang="en-US" dirty="0"/>
              <a:t>otherwise, it's a </a:t>
            </a:r>
            <a:r>
              <a:rPr lang="en-US" i="1" dirty="0"/>
              <a:t>leap year</a:t>
            </a:r>
            <a:r>
              <a:rPr lang="en-US" dirty="0"/>
              <a:t>.</a:t>
            </a:r>
          </a:p>
          <a:p>
            <a:pPr fontAlgn="t"/>
            <a:r>
              <a:rPr lang="en-US" dirty="0"/>
              <a:t>Look at the code in the editor - it only reads a year number, and needs to be completed with the instructions implementing the test we've just described.</a:t>
            </a:r>
          </a:p>
          <a:p>
            <a:pPr fontAlgn="t"/>
            <a:r>
              <a:rPr lang="en-US" dirty="0"/>
              <a:t>The code should output one of two possible messages, which are Leap year or Common year, depending on the value entered.</a:t>
            </a:r>
          </a:p>
          <a:p>
            <a:pPr fontAlgn="t"/>
            <a:r>
              <a:rPr lang="en-US" dirty="0"/>
              <a:t>It would be good to verify if the entered year falls into the Gregorian era, and output a warning otherwise: Not within the Gregorian calendar period. Tip: use the != and % operators.</a:t>
            </a:r>
          </a:p>
          <a:p>
            <a:pPr fontAlgn="t"/>
            <a:r>
              <a:rPr lang="en-US" dirty="0"/>
              <a:t>Test your code using the data we've provided</a:t>
            </a:r>
            <a:r>
              <a:rPr lang="en-US" dirty="0" smtClean="0"/>
              <a:t>.</a:t>
            </a:r>
            <a:endParaRPr lang="en-US" dirty="0"/>
          </a:p>
        </p:txBody>
      </p:sp>
    </p:spTree>
    <p:extLst>
      <p:ext uri="{BB962C8B-B14F-4D97-AF65-F5344CB8AC3E}">
        <p14:creationId xmlns:p14="http://schemas.microsoft.com/office/powerpoint/2010/main" val="417865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67641"/>
            <a:ext cx="10018713" cy="1752599"/>
          </a:xfrm>
        </p:spPr>
        <p:txBody>
          <a:bodyPr/>
          <a:lstStyle/>
          <a:p>
            <a:r>
              <a:rPr lang="en-US" dirty="0" smtClean="0"/>
              <a:t>Operators Priorities</a:t>
            </a:r>
            <a:endParaRPr lang="en-US" dirty="0"/>
          </a:p>
        </p:txBody>
      </p:sp>
      <p:pic>
        <p:nvPicPr>
          <p:cNvPr id="5" name="Content Placeholder 4"/>
          <p:cNvPicPr>
            <a:picLocks noGrp="1" noChangeAspect="1"/>
          </p:cNvPicPr>
          <p:nvPr>
            <p:ph idx="1"/>
          </p:nvPr>
        </p:nvPicPr>
        <p:blipFill>
          <a:blip r:embed="rId2"/>
          <a:stretch>
            <a:fillRect/>
          </a:stretch>
        </p:blipFill>
        <p:spPr>
          <a:xfrm>
            <a:off x="3645694" y="3319462"/>
            <a:ext cx="5695950" cy="1819275"/>
          </a:xfrm>
          <a:prstGeom prst="rect">
            <a:avLst/>
          </a:prstGeom>
        </p:spPr>
      </p:pic>
      <p:pic>
        <p:nvPicPr>
          <p:cNvPr id="4" name="Picture 3"/>
          <p:cNvPicPr>
            <a:picLocks noChangeAspect="1"/>
          </p:cNvPicPr>
          <p:nvPr/>
        </p:nvPicPr>
        <p:blipFill>
          <a:blip r:embed="rId3"/>
          <a:stretch>
            <a:fillRect/>
          </a:stretch>
        </p:blipFill>
        <p:spPr>
          <a:xfrm>
            <a:off x="243109" y="1485900"/>
            <a:ext cx="11948891" cy="5372100"/>
          </a:xfrm>
          <a:prstGeom prst="rect">
            <a:avLst/>
          </a:prstGeom>
        </p:spPr>
      </p:pic>
    </p:spTree>
    <p:extLst>
      <p:ext uri="{BB962C8B-B14F-4D97-AF65-F5344CB8AC3E}">
        <p14:creationId xmlns:p14="http://schemas.microsoft.com/office/powerpoint/2010/main" val="1532353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47657" y="274320"/>
            <a:ext cx="8854234" cy="6423660"/>
          </a:xfrm>
          <a:prstGeom prst="rect">
            <a:avLst/>
          </a:prstGeom>
        </p:spPr>
      </p:pic>
    </p:spTree>
    <p:extLst>
      <p:ext uri="{BB962C8B-B14F-4D97-AF65-F5344CB8AC3E}">
        <p14:creationId xmlns:p14="http://schemas.microsoft.com/office/powerpoint/2010/main" val="26245661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073292" y="0"/>
            <a:ext cx="8840747" cy="2961799"/>
          </a:xfrm>
          <a:prstGeom prst="rect">
            <a:avLst/>
          </a:prstGeom>
        </p:spPr>
      </p:pic>
      <p:pic>
        <p:nvPicPr>
          <p:cNvPr id="5" name="Picture 4"/>
          <p:cNvPicPr>
            <a:picLocks noChangeAspect="1"/>
          </p:cNvPicPr>
          <p:nvPr/>
        </p:nvPicPr>
        <p:blipFill>
          <a:blip r:embed="rId3"/>
          <a:stretch>
            <a:fillRect/>
          </a:stretch>
        </p:blipFill>
        <p:spPr>
          <a:xfrm>
            <a:off x="2412202" y="2696385"/>
            <a:ext cx="8162926" cy="4253054"/>
          </a:xfrm>
          <a:prstGeom prst="rect">
            <a:avLst/>
          </a:prstGeom>
        </p:spPr>
      </p:pic>
    </p:spTree>
    <p:extLst>
      <p:ext uri="{BB962C8B-B14F-4D97-AF65-F5344CB8AC3E}">
        <p14:creationId xmlns:p14="http://schemas.microsoft.com/office/powerpoint/2010/main" val="35974398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29752" y="57149"/>
            <a:ext cx="9234488" cy="6707638"/>
          </a:xfrm>
          <a:prstGeom prst="rect">
            <a:avLst/>
          </a:prstGeom>
        </p:spPr>
      </p:pic>
    </p:spTree>
    <p:extLst>
      <p:ext uri="{BB962C8B-B14F-4D97-AF65-F5344CB8AC3E}">
        <p14:creationId xmlns:p14="http://schemas.microsoft.com/office/powerpoint/2010/main" val="529726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24290" y="930472"/>
            <a:ext cx="10707690" cy="4860728"/>
          </a:xfrm>
          <a:prstGeom prst="rect">
            <a:avLst/>
          </a:prstGeom>
        </p:spPr>
      </p:pic>
    </p:spTree>
    <p:extLst>
      <p:ext uri="{BB962C8B-B14F-4D97-AF65-F5344CB8AC3E}">
        <p14:creationId xmlns:p14="http://schemas.microsoft.com/office/powerpoint/2010/main" val="42844987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20041"/>
            <a:ext cx="10018713" cy="1120140"/>
          </a:xfrm>
        </p:spPr>
        <p:txBody>
          <a:bodyPr/>
          <a:lstStyle/>
          <a:p>
            <a:r>
              <a:rPr lang="en-US" b="1" dirty="0"/>
              <a:t>Exercises</a:t>
            </a:r>
            <a:endParaRPr lang="en-US" dirty="0"/>
          </a:p>
        </p:txBody>
      </p:sp>
      <p:sp>
        <p:nvSpPr>
          <p:cNvPr id="3" name="Content Placeholder 2"/>
          <p:cNvSpPr>
            <a:spLocks noGrp="1"/>
          </p:cNvSpPr>
          <p:nvPr>
            <p:ph idx="1"/>
          </p:nvPr>
        </p:nvSpPr>
        <p:spPr>
          <a:xfrm>
            <a:off x="1484310" y="1440181"/>
            <a:ext cx="10018713" cy="4351019"/>
          </a:xfrm>
        </p:spPr>
        <p:txBody>
          <a:bodyPr>
            <a:normAutofit fontScale="92500" lnSpcReduction="10000"/>
          </a:bodyPr>
          <a:lstStyle/>
          <a:p>
            <a:r>
              <a:rPr lang="en-US" b="1" dirty="0"/>
              <a:t>Exercise 1</a:t>
            </a:r>
            <a:endParaRPr lang="en-US" dirty="0"/>
          </a:p>
          <a:p>
            <a:r>
              <a:rPr lang="en-US" dirty="0"/>
              <a:t>What is the output of the following snippet?</a:t>
            </a:r>
          </a:p>
          <a:p>
            <a:r>
              <a:rPr lang="en-US" dirty="0"/>
              <a:t>x = 5 </a:t>
            </a:r>
            <a:r>
              <a:rPr lang="en-US" dirty="0" smtClean="0"/>
              <a:t>   y </a:t>
            </a:r>
            <a:r>
              <a:rPr lang="en-US" dirty="0"/>
              <a:t>= 10 </a:t>
            </a:r>
            <a:r>
              <a:rPr lang="en-US" dirty="0" smtClean="0"/>
              <a:t>    z </a:t>
            </a:r>
            <a:r>
              <a:rPr lang="en-US" dirty="0"/>
              <a:t>= 8 </a:t>
            </a:r>
            <a:endParaRPr lang="en-US" dirty="0" smtClean="0"/>
          </a:p>
          <a:p>
            <a:r>
              <a:rPr lang="en-US" dirty="0" smtClean="0"/>
              <a:t>print(x </a:t>
            </a:r>
            <a:r>
              <a:rPr lang="en-US" dirty="0"/>
              <a:t>&gt; y) </a:t>
            </a:r>
            <a:endParaRPr lang="en-US" dirty="0" smtClean="0"/>
          </a:p>
          <a:p>
            <a:r>
              <a:rPr lang="en-US" dirty="0" smtClean="0"/>
              <a:t>print(y </a:t>
            </a:r>
            <a:r>
              <a:rPr lang="en-US" dirty="0"/>
              <a:t>&gt; z)</a:t>
            </a:r>
          </a:p>
          <a:p>
            <a:endParaRPr lang="en-US" dirty="0" smtClean="0"/>
          </a:p>
          <a:p>
            <a:r>
              <a:rPr lang="en-US" b="1" dirty="0"/>
              <a:t>Exercise 2</a:t>
            </a:r>
            <a:endParaRPr lang="en-US" dirty="0"/>
          </a:p>
          <a:p>
            <a:r>
              <a:rPr lang="en-US" dirty="0"/>
              <a:t>What is the output of the following snippet?</a:t>
            </a:r>
          </a:p>
          <a:p>
            <a:r>
              <a:rPr lang="en-US" dirty="0"/>
              <a:t>x, y, z = 5, 10, 8 </a:t>
            </a:r>
            <a:r>
              <a:rPr lang="en-US" dirty="0" smtClean="0"/>
              <a:t>         print(x </a:t>
            </a:r>
            <a:r>
              <a:rPr lang="en-US" dirty="0"/>
              <a:t>&gt; z) </a:t>
            </a:r>
            <a:r>
              <a:rPr lang="en-US" dirty="0" smtClean="0"/>
              <a:t>            print</a:t>
            </a:r>
            <a:r>
              <a:rPr lang="en-US" dirty="0"/>
              <a:t>((y - 5) == x)</a:t>
            </a:r>
            <a:br>
              <a:rPr lang="en-US" dirty="0"/>
            </a:br>
            <a:endParaRPr lang="en-US" dirty="0"/>
          </a:p>
        </p:txBody>
      </p:sp>
    </p:spTree>
    <p:extLst>
      <p:ext uri="{BB962C8B-B14F-4D97-AF65-F5344CB8AC3E}">
        <p14:creationId xmlns:p14="http://schemas.microsoft.com/office/powerpoint/2010/main" val="974358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Comparison: equality </a:t>
            </a:r>
            <a:r>
              <a:rPr lang="en-US" b="1" dirty="0" smtClean="0"/>
              <a:t>operator</a:t>
            </a:r>
            <a:endParaRPr lang="en-US" dirty="0"/>
          </a:p>
        </p:txBody>
      </p:sp>
      <p:sp>
        <p:nvSpPr>
          <p:cNvPr id="3" name="Content Placeholder 2"/>
          <p:cNvSpPr>
            <a:spLocks noGrp="1"/>
          </p:cNvSpPr>
          <p:nvPr>
            <p:ph idx="1"/>
          </p:nvPr>
        </p:nvSpPr>
        <p:spPr/>
        <p:txBody>
          <a:bodyPr/>
          <a:lstStyle/>
          <a:p>
            <a:r>
              <a:rPr lang="en-US" dirty="0"/>
              <a:t>Question: </a:t>
            </a:r>
            <a:r>
              <a:rPr lang="en-US" b="1" dirty="0"/>
              <a:t>are two values equal</a:t>
            </a:r>
            <a:r>
              <a:rPr lang="en-US" dirty="0" smtClean="0"/>
              <a:t>?</a:t>
            </a:r>
          </a:p>
          <a:p>
            <a:r>
              <a:rPr lang="en-US" dirty="0"/>
              <a:t>To ask this question, you use the == (equal equal) operator</a:t>
            </a:r>
            <a:r>
              <a:rPr lang="en-US" dirty="0" smtClean="0"/>
              <a:t>.</a:t>
            </a:r>
          </a:p>
          <a:p>
            <a:r>
              <a:rPr lang="en-US" dirty="0"/>
              <a:t>= is an </a:t>
            </a:r>
            <a:r>
              <a:rPr lang="en-US" b="1" dirty="0"/>
              <a:t>assignment operator</a:t>
            </a:r>
            <a:r>
              <a:rPr lang="en-US" dirty="0"/>
              <a:t>, e.g., a = b assigns a with the value of b;</a:t>
            </a:r>
          </a:p>
          <a:p>
            <a:r>
              <a:rPr lang="en-US" dirty="0"/>
              <a:t>== is the question </a:t>
            </a:r>
            <a:r>
              <a:rPr lang="en-US" i="1" dirty="0"/>
              <a:t>are these values equal?</a:t>
            </a:r>
            <a:r>
              <a:rPr lang="en-US" dirty="0"/>
              <a:t>; a == b </a:t>
            </a:r>
            <a:r>
              <a:rPr lang="en-US" b="1" dirty="0"/>
              <a:t>compares</a:t>
            </a:r>
            <a:r>
              <a:rPr lang="en-US" dirty="0"/>
              <a:t> a and b</a:t>
            </a:r>
            <a:r>
              <a:rPr lang="en-US" dirty="0" smtClean="0"/>
              <a:t>.</a:t>
            </a:r>
          </a:p>
          <a:p>
            <a:r>
              <a:rPr lang="en-US" dirty="0"/>
              <a:t>It is a </a:t>
            </a:r>
            <a:r>
              <a:rPr lang="en-US" b="1" dirty="0"/>
              <a:t>binary operator with left-sided binding</a:t>
            </a:r>
            <a:r>
              <a:rPr lang="en-US" dirty="0"/>
              <a:t>. It needs two arguments and </a:t>
            </a:r>
            <a:r>
              <a:rPr lang="en-US" b="1" dirty="0"/>
              <a:t>checks if they are equal</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7052689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Exercises</a:t>
            </a:r>
            <a:endParaRPr lang="en-US" dirty="0"/>
          </a:p>
        </p:txBody>
      </p:sp>
      <p:sp>
        <p:nvSpPr>
          <p:cNvPr id="3" name="Content Placeholder 2"/>
          <p:cNvSpPr>
            <a:spLocks noGrp="1"/>
          </p:cNvSpPr>
          <p:nvPr>
            <p:ph idx="1"/>
          </p:nvPr>
        </p:nvSpPr>
        <p:spPr>
          <a:xfrm>
            <a:off x="1484310" y="2666999"/>
            <a:ext cx="10448610" cy="3962401"/>
          </a:xfrm>
        </p:spPr>
        <p:txBody>
          <a:bodyPr>
            <a:normAutofit fontScale="85000" lnSpcReduction="10000"/>
          </a:bodyPr>
          <a:lstStyle/>
          <a:p>
            <a:r>
              <a:rPr lang="en-US" b="1" dirty="0"/>
              <a:t>Exercise 3</a:t>
            </a:r>
            <a:endParaRPr lang="en-US" dirty="0"/>
          </a:p>
          <a:p>
            <a:r>
              <a:rPr lang="en-US" dirty="0"/>
              <a:t>What is the output of the following snippet?</a:t>
            </a:r>
          </a:p>
          <a:p>
            <a:r>
              <a:rPr lang="en-US" dirty="0"/>
              <a:t>x, y, z = 5, 10, 8 </a:t>
            </a:r>
            <a:endParaRPr lang="en-US" dirty="0" smtClean="0"/>
          </a:p>
          <a:p>
            <a:r>
              <a:rPr lang="en-US" dirty="0" smtClean="0"/>
              <a:t>x</a:t>
            </a:r>
            <a:r>
              <a:rPr lang="en-US" dirty="0"/>
              <a:t>, </a:t>
            </a:r>
            <a:r>
              <a:rPr lang="en-US" dirty="0" smtClean="0"/>
              <a:t>y, z </a:t>
            </a:r>
            <a:r>
              <a:rPr lang="en-US" dirty="0"/>
              <a:t>= z, y, x </a:t>
            </a:r>
            <a:endParaRPr lang="en-US" dirty="0" smtClean="0"/>
          </a:p>
          <a:p>
            <a:r>
              <a:rPr lang="en-US" dirty="0" smtClean="0"/>
              <a:t>print(x </a:t>
            </a:r>
            <a:r>
              <a:rPr lang="en-US" dirty="0"/>
              <a:t>&gt; z) print((y - 5) == x)</a:t>
            </a:r>
            <a:br>
              <a:rPr lang="en-US" dirty="0"/>
            </a:br>
            <a:endParaRPr lang="en-US" dirty="0" smtClean="0"/>
          </a:p>
          <a:p>
            <a:r>
              <a:rPr lang="en-US" b="1" dirty="0"/>
              <a:t>Exercise 4</a:t>
            </a:r>
            <a:endParaRPr lang="en-US" dirty="0"/>
          </a:p>
          <a:p>
            <a:r>
              <a:rPr lang="en-US" dirty="0"/>
              <a:t>What is the output of the following snippet?</a:t>
            </a:r>
          </a:p>
          <a:p>
            <a:r>
              <a:rPr lang="en-US" dirty="0"/>
              <a:t>x = 10 if x == 10: print(x == 10) if x &gt; 5: print(x &gt; 5) if x &lt; 10: print(x &lt; 10) else: print("else")</a:t>
            </a:r>
            <a:br>
              <a:rPr lang="en-US" dirty="0"/>
            </a:br>
            <a:endParaRPr lang="en-US" dirty="0"/>
          </a:p>
        </p:txBody>
      </p:sp>
    </p:spTree>
    <p:extLst>
      <p:ext uri="{BB962C8B-B14F-4D97-AF65-F5344CB8AC3E}">
        <p14:creationId xmlns:p14="http://schemas.microsoft.com/office/powerpoint/2010/main" val="32976655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Exercise 5</a:t>
            </a:r>
            <a:r>
              <a:rPr lang="en-US" dirty="0"/>
              <a:t/>
            </a:r>
            <a:br>
              <a:rPr lang="en-US" dirty="0"/>
            </a:br>
            <a:r>
              <a:rPr lang="en-US" dirty="0"/>
              <a:t>What is the output of the following snippet</a:t>
            </a:r>
            <a:r>
              <a:rPr lang="en-US" dirty="0" smtClean="0"/>
              <a:t>?</a:t>
            </a:r>
            <a:endParaRPr lang="en-US" dirty="0"/>
          </a:p>
        </p:txBody>
      </p:sp>
      <p:sp>
        <p:nvSpPr>
          <p:cNvPr id="3" name="Content Placeholder 2"/>
          <p:cNvSpPr>
            <a:spLocks noGrp="1"/>
          </p:cNvSpPr>
          <p:nvPr>
            <p:ph idx="1"/>
          </p:nvPr>
        </p:nvSpPr>
        <p:spPr/>
        <p:txBody>
          <a:bodyPr>
            <a:normAutofit/>
          </a:bodyPr>
          <a:lstStyle/>
          <a:p>
            <a:endParaRPr lang="en-US" dirty="0"/>
          </a:p>
        </p:txBody>
      </p:sp>
      <p:pic>
        <p:nvPicPr>
          <p:cNvPr id="4" name="Picture 3"/>
          <p:cNvPicPr>
            <a:picLocks noChangeAspect="1"/>
          </p:cNvPicPr>
          <p:nvPr/>
        </p:nvPicPr>
        <p:blipFill>
          <a:blip r:embed="rId3"/>
          <a:stretch>
            <a:fillRect/>
          </a:stretch>
        </p:blipFill>
        <p:spPr>
          <a:xfrm>
            <a:off x="2540059" y="2379918"/>
            <a:ext cx="7952681" cy="4515101"/>
          </a:xfrm>
          <a:prstGeom prst="rect">
            <a:avLst/>
          </a:prstGeom>
        </p:spPr>
      </p:pic>
    </p:spTree>
    <p:extLst>
      <p:ext uri="{BB962C8B-B14F-4D97-AF65-F5344CB8AC3E}">
        <p14:creationId xmlns:p14="http://schemas.microsoft.com/office/powerpoint/2010/main" val="23966195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Exercise 6</a:t>
            </a:r>
            <a:r>
              <a:rPr lang="en-US" dirty="0"/>
              <a:t/>
            </a:r>
            <a:br>
              <a:rPr lang="en-US" dirty="0"/>
            </a:br>
            <a:r>
              <a:rPr lang="en-US" dirty="0"/>
              <a:t>What is the output of the following snippet</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484310" y="2371725"/>
            <a:ext cx="8345490" cy="4486275"/>
          </a:xfrm>
          <a:prstGeom prst="rect">
            <a:avLst/>
          </a:prstGeom>
        </p:spPr>
      </p:pic>
    </p:spTree>
    <p:extLst>
      <p:ext uri="{BB962C8B-B14F-4D97-AF65-F5344CB8AC3E}">
        <p14:creationId xmlns:p14="http://schemas.microsoft.com/office/powerpoint/2010/main" val="9590371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Looping your code with </a:t>
            </a:r>
            <a:r>
              <a:rPr lang="en-US" b="1" dirty="0" smtClean="0"/>
              <a:t>while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while </a:t>
            </a:r>
            <a:r>
              <a:rPr lang="en-US" dirty="0" err="1"/>
              <a:t>conditional_expression</a:t>
            </a:r>
            <a:r>
              <a:rPr lang="en-US" dirty="0"/>
              <a:t>: </a:t>
            </a:r>
            <a:endParaRPr lang="en-US" dirty="0" smtClean="0"/>
          </a:p>
          <a:p>
            <a:pPr marL="457200" lvl="1" indent="0">
              <a:buNone/>
            </a:pPr>
            <a:r>
              <a:rPr lang="en-US" dirty="0" smtClean="0"/>
              <a:t>Instruction</a:t>
            </a:r>
          </a:p>
          <a:p>
            <a:r>
              <a:rPr lang="en-US" dirty="0"/>
              <a:t>the syntactic difference </a:t>
            </a:r>
            <a:r>
              <a:rPr lang="en-US" dirty="0" smtClean="0"/>
              <a:t>between while and if  is </a:t>
            </a:r>
            <a:r>
              <a:rPr lang="en-US" dirty="0"/>
              <a:t>only one: you use the word while instead of the word </a:t>
            </a:r>
            <a:r>
              <a:rPr lang="en-US" dirty="0" smtClean="0"/>
              <a:t>if</a:t>
            </a:r>
          </a:p>
          <a:p>
            <a:r>
              <a:rPr lang="en-US" dirty="0"/>
              <a:t>The semantic difference is more important: when the condition is met, </a:t>
            </a:r>
            <a:r>
              <a:rPr lang="en-US" i="1" dirty="0"/>
              <a:t>if</a:t>
            </a:r>
            <a:r>
              <a:rPr lang="en-US" dirty="0"/>
              <a:t> performs its statements </a:t>
            </a:r>
            <a:r>
              <a:rPr lang="en-US" b="1" dirty="0"/>
              <a:t>only once</a:t>
            </a:r>
            <a:r>
              <a:rPr lang="en-US" dirty="0"/>
              <a:t>; </a:t>
            </a:r>
            <a:r>
              <a:rPr lang="en-US" i="1" dirty="0"/>
              <a:t>while</a:t>
            </a:r>
            <a:r>
              <a:rPr lang="en-US" dirty="0"/>
              <a:t> </a:t>
            </a:r>
            <a:r>
              <a:rPr lang="en-US" b="1" dirty="0"/>
              <a:t>repeats the execution as long as the condition evaluates to True</a:t>
            </a:r>
            <a:r>
              <a:rPr lang="en-US" dirty="0" smtClean="0"/>
              <a:t>.</a:t>
            </a:r>
          </a:p>
          <a:p>
            <a:r>
              <a:rPr lang="en-US" dirty="0"/>
              <a:t>all the rules regarding </a:t>
            </a:r>
            <a:r>
              <a:rPr lang="en-US" b="1" dirty="0"/>
              <a:t>indentation</a:t>
            </a:r>
            <a:r>
              <a:rPr lang="en-US" dirty="0"/>
              <a:t> are applicable here, too. We'll show you this soon.</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136756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28601"/>
            <a:ext cx="10018713" cy="800100"/>
          </a:xfrm>
        </p:spPr>
        <p:txBody>
          <a:bodyPr/>
          <a:lstStyle/>
          <a:p>
            <a:r>
              <a:rPr lang="en-US" b="1" dirty="0" smtClean="0"/>
              <a:t>Example</a:t>
            </a: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1484309" y="1028701"/>
            <a:ext cx="7476812" cy="4001263"/>
          </a:xfrm>
          <a:prstGeom prst="rect">
            <a:avLst/>
          </a:prstGeom>
        </p:spPr>
      </p:pic>
      <p:pic>
        <p:nvPicPr>
          <p:cNvPr id="7" name="Picture 6"/>
          <p:cNvPicPr>
            <a:picLocks noChangeAspect="1"/>
          </p:cNvPicPr>
          <p:nvPr/>
        </p:nvPicPr>
        <p:blipFill>
          <a:blip r:embed="rId4"/>
          <a:stretch>
            <a:fillRect/>
          </a:stretch>
        </p:blipFill>
        <p:spPr>
          <a:xfrm>
            <a:off x="1484309" y="5029964"/>
            <a:ext cx="7476812" cy="1755053"/>
          </a:xfrm>
          <a:prstGeom prst="rect">
            <a:avLst/>
          </a:prstGeom>
        </p:spPr>
      </p:pic>
    </p:spTree>
    <p:extLst>
      <p:ext uri="{BB962C8B-B14F-4D97-AF65-F5344CB8AC3E}">
        <p14:creationId xmlns:p14="http://schemas.microsoft.com/office/powerpoint/2010/main" val="32396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188" y="10868"/>
            <a:ext cx="10515600" cy="2069392"/>
          </a:xfrm>
        </p:spPr>
        <p:txBody>
          <a:bodyPr/>
          <a:lstStyle/>
          <a:p>
            <a:r>
              <a:rPr lang="en-US" b="1" dirty="0"/>
              <a:t>An infinite </a:t>
            </a:r>
            <a:r>
              <a:rPr lang="en-US" b="1" dirty="0" smtClean="0"/>
              <a:t>loop</a:t>
            </a:r>
            <a:endParaRPr lang="en-US" dirty="0"/>
          </a:p>
        </p:txBody>
      </p:sp>
      <p:sp>
        <p:nvSpPr>
          <p:cNvPr id="3" name="Content Placeholder 2"/>
          <p:cNvSpPr>
            <a:spLocks noGrp="1"/>
          </p:cNvSpPr>
          <p:nvPr>
            <p:ph idx="1"/>
          </p:nvPr>
        </p:nvSpPr>
        <p:spPr>
          <a:xfrm>
            <a:off x="323379" y="1851660"/>
            <a:ext cx="11407218" cy="3585138"/>
          </a:xfrm>
        </p:spPr>
        <p:txBody>
          <a:bodyPr>
            <a:normAutofit/>
          </a:bodyPr>
          <a:lstStyle/>
          <a:p>
            <a:r>
              <a:rPr lang="en-US" dirty="0"/>
              <a:t>An infinite loop, also called an </a:t>
            </a:r>
            <a:r>
              <a:rPr lang="en-US" b="1" dirty="0"/>
              <a:t>endless loop</a:t>
            </a:r>
            <a:r>
              <a:rPr lang="en-US" dirty="0"/>
              <a:t>, is a sequence of instructions in a program which repeat indefinitely (loop endlessly</a:t>
            </a:r>
            <a:r>
              <a:rPr lang="en-US" dirty="0" smtClean="0"/>
              <a:t>.)</a:t>
            </a:r>
          </a:p>
          <a:p>
            <a:r>
              <a:rPr lang="en-US" dirty="0"/>
              <a:t>while True: </a:t>
            </a:r>
          </a:p>
          <a:p>
            <a:r>
              <a:rPr lang="en-US" dirty="0"/>
              <a:t>	print("I'm stuck inside a loop.")</a:t>
            </a:r>
          </a:p>
          <a:p>
            <a:endParaRPr lang="en-US" dirty="0" smtClean="0"/>
          </a:p>
          <a:p>
            <a:r>
              <a:rPr lang="en-US" dirty="0"/>
              <a:t>To terminate your program, just press </a:t>
            </a:r>
            <a:r>
              <a:rPr lang="en-US" i="1" dirty="0"/>
              <a:t>Ctrl-C</a:t>
            </a:r>
            <a:r>
              <a:rPr lang="en-US" dirty="0"/>
              <a:t> (or </a:t>
            </a:r>
            <a:r>
              <a:rPr lang="en-US" i="1" dirty="0"/>
              <a:t>Ctrl-Break</a:t>
            </a:r>
            <a:r>
              <a:rPr lang="en-US" dirty="0"/>
              <a:t> on some computers</a:t>
            </a:r>
            <a:r>
              <a:rPr lang="en-US" dirty="0" smtClean="0"/>
              <a:t>).</a:t>
            </a:r>
          </a:p>
          <a:p>
            <a:endParaRPr lang="en-US" dirty="0"/>
          </a:p>
        </p:txBody>
      </p:sp>
      <p:pic>
        <p:nvPicPr>
          <p:cNvPr id="6" name="Picture 5"/>
          <p:cNvPicPr>
            <a:picLocks noChangeAspect="1"/>
          </p:cNvPicPr>
          <p:nvPr/>
        </p:nvPicPr>
        <p:blipFill>
          <a:blip r:embed="rId3"/>
          <a:stretch>
            <a:fillRect/>
          </a:stretch>
        </p:blipFill>
        <p:spPr>
          <a:xfrm>
            <a:off x="5985985" y="2410936"/>
            <a:ext cx="5717858" cy="772478"/>
          </a:xfrm>
          <a:prstGeom prst="rect">
            <a:avLst/>
          </a:prstGeom>
        </p:spPr>
      </p:pic>
      <p:pic>
        <p:nvPicPr>
          <p:cNvPr id="7" name="Picture 6"/>
          <p:cNvPicPr>
            <a:picLocks noChangeAspect="1"/>
          </p:cNvPicPr>
          <p:nvPr/>
        </p:nvPicPr>
        <p:blipFill>
          <a:blip r:embed="rId4"/>
          <a:stretch>
            <a:fillRect/>
          </a:stretch>
        </p:blipFill>
        <p:spPr>
          <a:xfrm>
            <a:off x="5849302" y="3183414"/>
            <a:ext cx="5991225" cy="3838575"/>
          </a:xfrm>
          <a:prstGeom prst="rect">
            <a:avLst/>
          </a:prstGeom>
        </p:spPr>
      </p:pic>
    </p:spTree>
    <p:extLst>
      <p:ext uri="{BB962C8B-B14F-4D97-AF65-F5344CB8AC3E}">
        <p14:creationId xmlns:p14="http://schemas.microsoft.com/office/powerpoint/2010/main" val="217857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82881"/>
            <a:ext cx="10018713" cy="845820"/>
          </a:xfrm>
        </p:spPr>
        <p:txBody>
          <a:bodyPr/>
          <a:lstStyle/>
          <a:p>
            <a:r>
              <a:rPr lang="en-US" b="1" dirty="0"/>
              <a:t>The while loop: more </a:t>
            </a:r>
            <a:r>
              <a:rPr lang="en-US" b="1" dirty="0" smtClean="0"/>
              <a:t>examples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239519" y="847038"/>
            <a:ext cx="6841808" cy="4591472"/>
          </a:xfrm>
          <a:prstGeom prst="rect">
            <a:avLst/>
          </a:prstGeom>
        </p:spPr>
      </p:pic>
      <p:pic>
        <p:nvPicPr>
          <p:cNvPr id="6" name="Picture 5"/>
          <p:cNvPicPr>
            <a:picLocks noChangeAspect="1"/>
          </p:cNvPicPr>
          <p:nvPr/>
        </p:nvPicPr>
        <p:blipFill>
          <a:blip r:embed="rId4"/>
          <a:stretch>
            <a:fillRect/>
          </a:stretch>
        </p:blipFill>
        <p:spPr>
          <a:xfrm>
            <a:off x="1239519" y="5393054"/>
            <a:ext cx="6601461" cy="1419225"/>
          </a:xfrm>
          <a:prstGeom prst="rect">
            <a:avLst/>
          </a:prstGeom>
        </p:spPr>
      </p:pic>
    </p:spTree>
    <p:extLst>
      <p:ext uri="{BB962C8B-B14F-4D97-AF65-F5344CB8AC3E}">
        <p14:creationId xmlns:p14="http://schemas.microsoft.com/office/powerpoint/2010/main" val="19915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14183"/>
            <a:ext cx="10018713" cy="1011435"/>
          </a:xfrm>
        </p:spPr>
        <p:txBody>
          <a:bodyPr/>
          <a:lstStyle/>
          <a:p>
            <a:r>
              <a:rPr lang="en-US" b="1" dirty="0"/>
              <a:t>Using a counter variable to exit a </a:t>
            </a:r>
            <a:r>
              <a:rPr lang="en-US" b="1" dirty="0" smtClean="0"/>
              <a:t>loop</a:t>
            </a:r>
            <a:endParaRPr lang="en-US" dirty="0"/>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1644329" y="1081660"/>
            <a:ext cx="7248211" cy="1814385"/>
          </a:xfrm>
          <a:prstGeom prst="rect">
            <a:avLst/>
          </a:prstGeom>
        </p:spPr>
      </p:pic>
      <p:pic>
        <p:nvPicPr>
          <p:cNvPr id="7" name="Picture 6"/>
          <p:cNvPicPr>
            <a:picLocks noChangeAspect="1"/>
          </p:cNvPicPr>
          <p:nvPr/>
        </p:nvPicPr>
        <p:blipFill>
          <a:blip r:embed="rId4"/>
          <a:stretch>
            <a:fillRect/>
          </a:stretch>
        </p:blipFill>
        <p:spPr>
          <a:xfrm>
            <a:off x="1644329" y="2896046"/>
            <a:ext cx="7682117" cy="1787491"/>
          </a:xfrm>
          <a:prstGeom prst="rect">
            <a:avLst/>
          </a:prstGeom>
        </p:spPr>
      </p:pic>
      <p:pic>
        <p:nvPicPr>
          <p:cNvPr id="8" name="Picture 7"/>
          <p:cNvPicPr>
            <a:picLocks noChangeAspect="1"/>
          </p:cNvPicPr>
          <p:nvPr/>
        </p:nvPicPr>
        <p:blipFill>
          <a:blip r:embed="rId5"/>
          <a:stretch>
            <a:fillRect/>
          </a:stretch>
        </p:blipFill>
        <p:spPr>
          <a:xfrm>
            <a:off x="1644329" y="4683537"/>
            <a:ext cx="7248211" cy="2174463"/>
          </a:xfrm>
          <a:prstGeom prst="rect">
            <a:avLst/>
          </a:prstGeom>
        </p:spPr>
      </p:pic>
    </p:spTree>
    <p:extLst>
      <p:ext uri="{BB962C8B-B14F-4D97-AF65-F5344CB8AC3E}">
        <p14:creationId xmlns:p14="http://schemas.microsoft.com/office/powerpoint/2010/main" val="321269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8792"/>
            <a:ext cx="10515600" cy="5918171"/>
          </a:xfrm>
        </p:spPr>
        <p:txBody>
          <a:bodyPr>
            <a:normAutofit fontScale="92500" lnSpcReduction="20000"/>
          </a:bodyPr>
          <a:lstStyle/>
          <a:p>
            <a:r>
              <a:rPr lang="en-US" b="1" dirty="0"/>
              <a:t>LAB</a:t>
            </a:r>
            <a:r>
              <a:rPr lang="en-US" dirty="0"/>
              <a:t/>
            </a:r>
            <a:br>
              <a:rPr lang="en-US" dirty="0"/>
            </a:br>
            <a:r>
              <a:rPr lang="en-US" dirty="0"/>
              <a:t/>
            </a:r>
            <a:br>
              <a:rPr lang="en-US" dirty="0"/>
            </a:br>
            <a:r>
              <a:rPr lang="en-US" b="1" dirty="0"/>
              <a:t>Estimated time</a:t>
            </a:r>
          </a:p>
          <a:p>
            <a:r>
              <a:rPr lang="en-US" dirty="0"/>
              <a:t>15 minutes</a:t>
            </a:r>
          </a:p>
          <a:p>
            <a:r>
              <a:rPr lang="en-US" b="1" dirty="0"/>
              <a:t>Level of difficulty</a:t>
            </a:r>
          </a:p>
          <a:p>
            <a:r>
              <a:rPr lang="en-US" dirty="0"/>
              <a:t>Easy</a:t>
            </a:r>
          </a:p>
          <a:p>
            <a:r>
              <a:rPr lang="en-US" b="1" dirty="0"/>
              <a:t>Objectives</a:t>
            </a:r>
          </a:p>
          <a:p>
            <a:r>
              <a:rPr lang="en-US" dirty="0"/>
              <a:t>Familiarize the student with:</a:t>
            </a:r>
          </a:p>
          <a:p>
            <a:r>
              <a:rPr lang="en-US" dirty="0"/>
              <a:t>using the while loop;</a:t>
            </a:r>
          </a:p>
          <a:p>
            <a:r>
              <a:rPr lang="en-US" dirty="0"/>
              <a:t>reflecting real-life situations in computer code.</a:t>
            </a:r>
          </a:p>
          <a:p>
            <a:r>
              <a:rPr lang="en-US" b="1" dirty="0"/>
              <a:t>Scenario</a:t>
            </a:r>
          </a:p>
          <a:p>
            <a:r>
              <a:rPr lang="en-US" dirty="0"/>
              <a:t>A junior magician has picked a secret number. He has hidden it in a variable named </a:t>
            </a:r>
            <a:r>
              <a:rPr lang="en-US" dirty="0" err="1"/>
              <a:t>secret_number</a:t>
            </a:r>
            <a:r>
              <a:rPr lang="en-US" dirty="0"/>
              <a:t>. He wants everyone who run his program to play the </a:t>
            </a:r>
            <a:r>
              <a:rPr lang="en-US" i="1" dirty="0"/>
              <a:t>Guess the secret number</a:t>
            </a:r>
            <a:r>
              <a:rPr lang="en-US" dirty="0"/>
              <a:t> game, and guess what number he has picked for them. Those who don't guess the number will be stuck in an endless loop forever! Unfortunately, he does not know how to complete the code.</a:t>
            </a:r>
          </a:p>
          <a:p>
            <a:endParaRPr lang="en-US" dirty="0"/>
          </a:p>
        </p:txBody>
      </p:sp>
    </p:spTree>
    <p:extLst>
      <p:ext uri="{BB962C8B-B14F-4D97-AF65-F5344CB8AC3E}">
        <p14:creationId xmlns:p14="http://schemas.microsoft.com/office/powerpoint/2010/main" val="21226024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327805"/>
            <a:ext cx="11118012" cy="1690776"/>
          </a:xfrm>
        </p:spPr>
        <p:txBody>
          <a:bodyPr>
            <a:normAutofit fontScale="92500" lnSpcReduction="10000"/>
          </a:bodyPr>
          <a:lstStyle/>
          <a:p>
            <a:r>
              <a:rPr lang="en-US" dirty="0"/>
              <a:t>Your task is to help the magician complete the code in the editor in such a way so that the code:</a:t>
            </a:r>
          </a:p>
          <a:p>
            <a:r>
              <a:rPr lang="en-US" dirty="0"/>
              <a:t>will ask the user to enter an integer number;</a:t>
            </a:r>
          </a:p>
          <a:p>
            <a:r>
              <a:rPr lang="en-US" dirty="0"/>
              <a:t>will use a while loop;</a:t>
            </a:r>
          </a:p>
          <a:p>
            <a:endParaRPr lang="en-US" dirty="0"/>
          </a:p>
          <a:p>
            <a:endParaRPr lang="en-US" dirty="0"/>
          </a:p>
        </p:txBody>
      </p:sp>
      <p:pic>
        <p:nvPicPr>
          <p:cNvPr id="5" name="Picture 4"/>
          <p:cNvPicPr>
            <a:picLocks noChangeAspect="1"/>
          </p:cNvPicPr>
          <p:nvPr/>
        </p:nvPicPr>
        <p:blipFill>
          <a:blip r:embed="rId3"/>
          <a:stretch>
            <a:fillRect/>
          </a:stretch>
        </p:blipFill>
        <p:spPr>
          <a:xfrm>
            <a:off x="7654506" y="2018581"/>
            <a:ext cx="4537494" cy="3633968"/>
          </a:xfrm>
          <a:prstGeom prst="rect">
            <a:avLst/>
          </a:prstGeom>
        </p:spPr>
      </p:pic>
      <p:sp>
        <p:nvSpPr>
          <p:cNvPr id="7" name="TextBox 6"/>
          <p:cNvSpPr txBox="1"/>
          <p:nvPr/>
        </p:nvSpPr>
        <p:spPr>
          <a:xfrm>
            <a:off x="838198" y="2049014"/>
            <a:ext cx="6816308"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will check whether the number entered by the user is the same as the number picked by the magician. If the number chosen by the user is different than the magician's secret number, the user should see the message "Ha </a:t>
            </a:r>
            <a:r>
              <a:rPr lang="en-US" sz="2000" dirty="0" err="1"/>
              <a:t>ha</a:t>
            </a:r>
            <a:r>
              <a:rPr lang="en-US" sz="2000" dirty="0"/>
              <a:t>! You're stuck in my loop!" and be prompted to enter a number again. If the number entered by the user matches the number picked by the magician, the number should be printed to the screen, and the magician should say the following words: "Well done, muggle! You are free now."</a:t>
            </a:r>
          </a:p>
          <a:p>
            <a:pPr marL="342900" indent="-342900" algn="just">
              <a:buFont typeface="Arial" panose="020B0604020202020204" pitchFamily="34" charset="0"/>
              <a:buChar char="•"/>
            </a:pPr>
            <a:r>
              <a:rPr lang="en-US" sz="2000" dirty="0"/>
              <a:t>The magician is counting on you! Don't disappoint him.</a:t>
            </a:r>
          </a:p>
          <a:p>
            <a:endParaRPr lang="en-US" sz="2000" dirty="0"/>
          </a:p>
        </p:txBody>
      </p:sp>
    </p:spTree>
    <p:extLst>
      <p:ext uri="{BB962C8B-B14F-4D97-AF65-F5344CB8AC3E}">
        <p14:creationId xmlns:p14="http://schemas.microsoft.com/office/powerpoint/2010/main" val="4209857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Comparison: equality operator</a:t>
            </a:r>
            <a:endParaRPr lang="en-US" dirty="0"/>
          </a:p>
        </p:txBody>
      </p:sp>
      <p:sp>
        <p:nvSpPr>
          <p:cNvPr id="3" name="Content Placeholder 2"/>
          <p:cNvSpPr>
            <a:spLocks noGrp="1"/>
          </p:cNvSpPr>
          <p:nvPr>
            <p:ph idx="1"/>
          </p:nvPr>
        </p:nvSpPr>
        <p:spPr/>
        <p:txBody>
          <a:bodyPr>
            <a:normAutofit/>
          </a:bodyPr>
          <a:lstStyle/>
          <a:p>
            <a:r>
              <a:rPr lang="en-US" b="1" dirty="0"/>
              <a:t>Question #1</a:t>
            </a:r>
            <a:r>
              <a:rPr lang="en-US" dirty="0"/>
              <a:t>: What is the result of the following comparison?</a:t>
            </a:r>
          </a:p>
          <a:p>
            <a:r>
              <a:rPr lang="en-US" dirty="0"/>
              <a:t>2 == 2 </a:t>
            </a:r>
          </a:p>
          <a:p>
            <a:r>
              <a:rPr lang="en-US" b="1" dirty="0"/>
              <a:t>Question #2</a:t>
            </a:r>
            <a:r>
              <a:rPr lang="en-US" dirty="0"/>
              <a:t>: What is the result of the following comparison?</a:t>
            </a:r>
          </a:p>
          <a:p>
            <a:r>
              <a:rPr lang="en-US" dirty="0"/>
              <a:t>2 == 2.   </a:t>
            </a:r>
            <a:endParaRPr lang="en-US" dirty="0" smtClean="0"/>
          </a:p>
          <a:p>
            <a:r>
              <a:rPr lang="en-US" b="1" dirty="0" smtClean="0"/>
              <a:t>Question </a:t>
            </a:r>
            <a:r>
              <a:rPr lang="en-US" b="1" dirty="0"/>
              <a:t>#3</a:t>
            </a:r>
            <a:r>
              <a:rPr lang="en-US" dirty="0"/>
              <a:t>: What is the result of the following comparison?</a:t>
            </a:r>
          </a:p>
          <a:p>
            <a:r>
              <a:rPr lang="en-US" dirty="0"/>
              <a:t>1 == 2    </a:t>
            </a:r>
          </a:p>
        </p:txBody>
      </p:sp>
    </p:spTree>
    <p:extLst>
      <p:ext uri="{BB962C8B-B14F-4D97-AF65-F5344CB8AC3E}">
        <p14:creationId xmlns:p14="http://schemas.microsoft.com/office/powerpoint/2010/main" val="28162127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76032"/>
            <a:ext cx="10018713" cy="1752599"/>
          </a:xfrm>
        </p:spPr>
        <p:txBody>
          <a:bodyPr/>
          <a:lstStyle/>
          <a:p>
            <a:r>
              <a:rPr lang="en-US" b="1" dirty="0"/>
              <a:t>Looping your code with </a:t>
            </a:r>
            <a:r>
              <a:rPr lang="en-US" b="1" dirty="0" smtClean="0"/>
              <a:t>for</a:t>
            </a:r>
            <a:endParaRPr lang="en-US" dirty="0"/>
          </a:p>
        </p:txBody>
      </p:sp>
      <p:sp>
        <p:nvSpPr>
          <p:cNvPr id="3" name="Content Placeholder 2"/>
          <p:cNvSpPr>
            <a:spLocks noGrp="1"/>
          </p:cNvSpPr>
          <p:nvPr>
            <p:ph idx="1"/>
          </p:nvPr>
        </p:nvSpPr>
        <p:spPr>
          <a:xfrm>
            <a:off x="1484311" y="1529135"/>
            <a:ext cx="10018713" cy="3124201"/>
          </a:xfrm>
        </p:spPr>
        <p:txBody>
          <a:bodyPr/>
          <a:lstStyle/>
          <a:p>
            <a:r>
              <a:rPr lang="en-US" dirty="0"/>
              <a:t>Another kind of loop available in Python comes from the observation that sometimes it's more important to </a:t>
            </a:r>
            <a:r>
              <a:rPr lang="en-US" b="1" dirty="0"/>
              <a:t>count the "turns" of the loop</a:t>
            </a:r>
            <a:r>
              <a:rPr lang="en-US" dirty="0"/>
              <a:t> than to check the conditions</a:t>
            </a:r>
            <a:r>
              <a:rPr lang="en-US" dirty="0" smtClean="0"/>
              <a:t>.</a:t>
            </a:r>
          </a:p>
          <a:p>
            <a:r>
              <a:rPr lang="en-US" dirty="0" smtClean="0"/>
              <a:t>You can do it with while, can’t you?</a:t>
            </a:r>
            <a:endParaRPr lang="en-US" dirty="0"/>
          </a:p>
        </p:txBody>
      </p:sp>
      <p:pic>
        <p:nvPicPr>
          <p:cNvPr id="4" name="Picture 3"/>
          <p:cNvPicPr>
            <a:picLocks noChangeAspect="1"/>
          </p:cNvPicPr>
          <p:nvPr/>
        </p:nvPicPr>
        <p:blipFill>
          <a:blip r:embed="rId2"/>
          <a:stretch>
            <a:fillRect/>
          </a:stretch>
        </p:blipFill>
        <p:spPr>
          <a:xfrm>
            <a:off x="1321636" y="4184213"/>
            <a:ext cx="9444127" cy="1469781"/>
          </a:xfrm>
          <a:prstGeom prst="rect">
            <a:avLst/>
          </a:prstGeom>
        </p:spPr>
      </p:pic>
      <p:pic>
        <p:nvPicPr>
          <p:cNvPr id="5" name="Picture 4"/>
          <p:cNvPicPr>
            <a:picLocks noChangeAspect="1"/>
          </p:cNvPicPr>
          <p:nvPr/>
        </p:nvPicPr>
        <p:blipFill>
          <a:blip r:embed="rId3"/>
          <a:stretch>
            <a:fillRect/>
          </a:stretch>
        </p:blipFill>
        <p:spPr>
          <a:xfrm>
            <a:off x="1321637" y="5653994"/>
            <a:ext cx="9444127" cy="1122885"/>
          </a:xfrm>
          <a:prstGeom prst="rect">
            <a:avLst/>
          </a:prstGeom>
        </p:spPr>
      </p:pic>
    </p:spTree>
    <p:extLst>
      <p:ext uri="{BB962C8B-B14F-4D97-AF65-F5344CB8AC3E}">
        <p14:creationId xmlns:p14="http://schemas.microsoft.com/office/powerpoint/2010/main" val="180872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5360" y="768614"/>
            <a:ext cx="10515600" cy="5728389"/>
          </a:xfrm>
        </p:spPr>
        <p:txBody>
          <a:bodyPr>
            <a:normAutofit/>
          </a:bodyPr>
          <a:lstStyle/>
          <a:p>
            <a:pPr algn="just"/>
            <a:r>
              <a:rPr lang="en-US" dirty="0"/>
              <a:t>the </a:t>
            </a:r>
            <a:r>
              <a:rPr lang="en-US" i="1" dirty="0"/>
              <a:t>for</a:t>
            </a:r>
            <a:r>
              <a:rPr lang="en-US" dirty="0"/>
              <a:t> keyword opens the for loop; note - there's no condition after it; you don't have to think about conditions, as they're checked internally, without any intervention;</a:t>
            </a:r>
          </a:p>
          <a:p>
            <a:pPr algn="just"/>
            <a:r>
              <a:rPr lang="en-US" dirty="0"/>
              <a:t>any variable after the </a:t>
            </a:r>
            <a:r>
              <a:rPr lang="en-US" i="1" dirty="0"/>
              <a:t>for</a:t>
            </a:r>
            <a:r>
              <a:rPr lang="en-US" dirty="0"/>
              <a:t> keyword is the </a:t>
            </a:r>
            <a:r>
              <a:rPr lang="en-US" b="1" dirty="0"/>
              <a:t>control variable</a:t>
            </a:r>
            <a:r>
              <a:rPr lang="en-US" dirty="0"/>
              <a:t> of the loop; it counts the loop's turns, and does it automatically;</a:t>
            </a:r>
          </a:p>
          <a:p>
            <a:pPr algn="just"/>
            <a:r>
              <a:rPr lang="en-US" dirty="0"/>
              <a:t>the </a:t>
            </a:r>
            <a:r>
              <a:rPr lang="en-US" i="1" dirty="0"/>
              <a:t>in</a:t>
            </a:r>
            <a:r>
              <a:rPr lang="en-US" dirty="0"/>
              <a:t> keyword introduces a syntax element describing the range of possible values being assigned to the control variable;</a:t>
            </a:r>
          </a:p>
          <a:p>
            <a:pPr algn="just"/>
            <a:r>
              <a:rPr lang="en-US" dirty="0"/>
              <a:t>the range() function </a:t>
            </a:r>
            <a:r>
              <a:rPr lang="en-US" dirty="0" smtClean="0"/>
              <a:t>is </a:t>
            </a:r>
            <a:r>
              <a:rPr lang="en-US" dirty="0"/>
              <a:t>responsible for generating all the desired values of the control variable; </a:t>
            </a:r>
            <a:r>
              <a:rPr lang="en-US" dirty="0" smtClean="0"/>
              <a:t>note </a:t>
            </a:r>
            <a:r>
              <a:rPr lang="en-US" dirty="0"/>
              <a:t>the </a:t>
            </a:r>
            <a:r>
              <a:rPr lang="en-US" i="1" dirty="0"/>
              <a:t>pass</a:t>
            </a:r>
            <a:r>
              <a:rPr lang="en-US" dirty="0"/>
              <a:t> keyword inside the loop body - it does nothing at all; it's an </a:t>
            </a:r>
            <a:r>
              <a:rPr lang="en-US" b="1" dirty="0"/>
              <a:t>empty instruction</a:t>
            </a:r>
            <a:r>
              <a:rPr lang="en-US" dirty="0"/>
              <a:t> - we put it here because the for loop's syntax demands at least one instruction inside the </a:t>
            </a:r>
            <a:r>
              <a:rPr lang="en-US" dirty="0" smtClean="0"/>
              <a:t>body</a:t>
            </a:r>
            <a:endParaRPr lang="en-US" dirty="0"/>
          </a:p>
        </p:txBody>
      </p:sp>
      <p:sp>
        <p:nvSpPr>
          <p:cNvPr id="4" name="Title 1"/>
          <p:cNvSpPr>
            <a:spLocks noGrp="1"/>
          </p:cNvSpPr>
          <p:nvPr>
            <p:ph type="title"/>
          </p:nvPr>
        </p:nvSpPr>
        <p:spPr>
          <a:xfrm>
            <a:off x="1472247" y="0"/>
            <a:ext cx="10018713" cy="1752599"/>
          </a:xfrm>
        </p:spPr>
        <p:txBody>
          <a:bodyPr/>
          <a:lstStyle/>
          <a:p>
            <a:r>
              <a:rPr lang="en-US" b="1" dirty="0"/>
              <a:t>Looping your code with </a:t>
            </a:r>
            <a:r>
              <a:rPr lang="en-US" b="1" dirty="0" smtClean="0"/>
              <a:t>for</a:t>
            </a:r>
            <a:endParaRPr lang="en-US" dirty="0"/>
          </a:p>
        </p:txBody>
      </p:sp>
    </p:spTree>
    <p:extLst>
      <p:ext uri="{BB962C8B-B14F-4D97-AF65-F5344CB8AC3E}">
        <p14:creationId xmlns:p14="http://schemas.microsoft.com/office/powerpoint/2010/main" val="5121349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890" y="178129"/>
            <a:ext cx="10018713" cy="1752599"/>
          </a:xfrm>
        </p:spPr>
        <p:txBody>
          <a:bodyPr/>
          <a:lstStyle/>
          <a:p>
            <a:r>
              <a:rPr lang="en-US" dirty="0" smtClean="0"/>
              <a:t>Examples</a:t>
            </a:r>
            <a:endParaRPr lang="en-US" dirty="0"/>
          </a:p>
        </p:txBody>
      </p:sp>
      <p:sp>
        <p:nvSpPr>
          <p:cNvPr id="5" name="Rectangle 1"/>
          <p:cNvSpPr>
            <a:spLocks noGrp="1" noChangeArrowheads="1"/>
          </p:cNvSpPr>
          <p:nvPr>
            <p:ph idx="1"/>
          </p:nvPr>
        </p:nvSpPr>
        <p:spPr bwMode="auto">
          <a:xfrm>
            <a:off x="838200" y="2412309"/>
            <a:ext cx="10719601"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latin typeface="Open Sans"/>
              </a:rPr>
              <a:t>Note:</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222222"/>
                </a:solidFill>
                <a:effectLst/>
                <a:latin typeface="Open Sans"/>
              </a:rPr>
              <a:t>the loop has been executed ten times (it's the </a:t>
            </a:r>
            <a: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dirty="0" smtClean="0">
                <a:ln>
                  <a:noFill/>
                </a:ln>
                <a:solidFill>
                  <a:srgbClr val="222222"/>
                </a:solidFill>
                <a:effectLst/>
                <a:latin typeface="Open Sans"/>
              </a:rPr>
              <a:t> function's argument)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222222"/>
                </a:solidFill>
                <a:effectLst/>
                <a:latin typeface="Open Sans"/>
              </a:rPr>
              <a:t>the last control variable's value is </a:t>
            </a:r>
            <a: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9</a:t>
            </a:r>
            <a:r>
              <a:rPr kumimoji="0" lang="en-US" altLang="en-US" sz="2400" b="0" i="0" u="none" strike="noStrike" cap="none" normalizeH="0" baseline="0" dirty="0" smtClean="0">
                <a:ln>
                  <a:noFill/>
                </a:ln>
                <a:solidFill>
                  <a:srgbClr val="222222"/>
                </a:solidFill>
                <a:effectLst/>
                <a:latin typeface="Open Sans"/>
              </a:rPr>
              <a:t> (not </a:t>
            </a:r>
            <a: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10</a:t>
            </a:r>
            <a:r>
              <a:rPr kumimoji="0" lang="en-US" altLang="en-US" sz="2400" b="0" i="0" u="none" strike="noStrike" cap="none" normalizeH="0" baseline="0" dirty="0" smtClean="0">
                <a:ln>
                  <a:noFill/>
                </a:ln>
                <a:solidFill>
                  <a:srgbClr val="222222"/>
                </a:solidFill>
                <a:effectLst/>
                <a:latin typeface="Open Sans"/>
              </a:rPr>
              <a:t>, as </a:t>
            </a:r>
            <a:r>
              <a:rPr kumimoji="0" lang="en-US" altLang="en-US" sz="2400" b="1" i="0" u="none" strike="noStrike" cap="none" normalizeH="0" baseline="0" dirty="0" smtClean="0">
                <a:ln>
                  <a:noFill/>
                </a:ln>
                <a:solidFill>
                  <a:srgbClr val="222222"/>
                </a:solidFill>
                <a:effectLst/>
                <a:latin typeface="Open Sans"/>
              </a:rPr>
              <a:t>it starts from </a:t>
            </a:r>
            <a: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0</a:t>
            </a:r>
            <a:r>
              <a:rPr kumimoji="0" lang="en-US" altLang="en-US" sz="2400" b="0" i="0" u="none" strike="noStrike" cap="none" normalizeH="0" baseline="0" dirty="0" smtClean="0">
                <a:ln>
                  <a:noFill/>
                </a:ln>
                <a:solidFill>
                  <a:srgbClr val="222222"/>
                </a:solidFill>
                <a:effectLst/>
                <a:latin typeface="Open Sans"/>
              </a:rPr>
              <a:t>, not from </a:t>
            </a:r>
            <a:r>
              <a:rPr kumimoji="0" lang="en-US" altLang="en-US" sz="2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dirty="0" smtClean="0">
                <a:ln>
                  <a:noFill/>
                </a:ln>
                <a:solidFill>
                  <a:srgbClr val="222222"/>
                </a:solidFill>
                <a:effectLst/>
                <a:latin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1015850" y="1497820"/>
            <a:ext cx="10441753" cy="865817"/>
          </a:xfrm>
          <a:prstGeom prst="rect">
            <a:avLst/>
          </a:prstGeom>
        </p:spPr>
      </p:pic>
      <p:pic>
        <p:nvPicPr>
          <p:cNvPr id="6" name="Picture 5"/>
          <p:cNvPicPr>
            <a:picLocks noChangeAspect="1"/>
          </p:cNvPicPr>
          <p:nvPr/>
        </p:nvPicPr>
        <p:blipFill>
          <a:blip r:embed="rId4"/>
          <a:stretch>
            <a:fillRect/>
          </a:stretch>
        </p:blipFill>
        <p:spPr>
          <a:xfrm>
            <a:off x="1015850" y="3641986"/>
            <a:ext cx="10337950" cy="888551"/>
          </a:xfrm>
          <a:prstGeom prst="rect">
            <a:avLst/>
          </a:prstGeom>
        </p:spPr>
      </p:pic>
      <p:sp>
        <p:nvSpPr>
          <p:cNvPr id="7" name="Rectangle 2"/>
          <p:cNvSpPr>
            <a:spLocks noChangeArrowheads="1"/>
          </p:cNvSpPr>
          <p:nvPr/>
        </p:nvSpPr>
        <p:spPr bwMode="auto">
          <a:xfrm>
            <a:off x="951063" y="4559893"/>
            <a:ext cx="9969980" cy="230832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Open Sans"/>
              </a:rPr>
              <a:t>In this case, the first argument determines the initial (first) value of the control variable.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Open Sans"/>
              </a:rPr>
              <a:t>The last argument shows the first value the control variable will not be assigned.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Open Sans"/>
              </a:rPr>
              <a:t>Note: the range() function accepts only integers as its arguments, and generates sequences of integers.</a:t>
            </a:r>
          </a:p>
        </p:txBody>
      </p:sp>
    </p:spTree>
    <p:extLst>
      <p:ext uri="{BB962C8B-B14F-4D97-AF65-F5344CB8AC3E}">
        <p14:creationId xmlns:p14="http://schemas.microsoft.com/office/powerpoint/2010/main" val="40853650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087" y="428493"/>
            <a:ext cx="10018713" cy="810684"/>
          </a:xfrm>
        </p:spPr>
        <p:txBody>
          <a:bodyPr/>
          <a:lstStyle/>
          <a:p>
            <a:r>
              <a:rPr lang="en-US" dirty="0" smtClean="0"/>
              <a:t>More examples</a:t>
            </a:r>
            <a:endParaRPr lang="en-US" dirty="0"/>
          </a:p>
        </p:txBody>
      </p:sp>
      <p:sp>
        <p:nvSpPr>
          <p:cNvPr id="3" name="Content Placeholder 2"/>
          <p:cNvSpPr>
            <a:spLocks noGrp="1"/>
          </p:cNvSpPr>
          <p:nvPr>
            <p:ph idx="1"/>
          </p:nvPr>
        </p:nvSpPr>
        <p:spPr>
          <a:xfrm>
            <a:off x="1086643" y="1327772"/>
            <a:ext cx="10515600" cy="1249882"/>
          </a:xfrm>
        </p:spPr>
        <p:txBody>
          <a:bodyPr/>
          <a:lstStyle/>
          <a:p>
            <a:r>
              <a:rPr lang="en-US" dirty="0"/>
              <a:t>The third argument is an </a:t>
            </a:r>
            <a:r>
              <a:rPr lang="en-US" b="1" dirty="0"/>
              <a:t>increment</a:t>
            </a:r>
            <a:r>
              <a:rPr lang="en-US" dirty="0"/>
              <a:t> - it's a value added to control the variable at every loop turn (as you may suspect, the </a:t>
            </a:r>
            <a:r>
              <a:rPr lang="en-US" b="1" dirty="0"/>
              <a:t>default value of the increment is 1</a:t>
            </a:r>
            <a:r>
              <a:rPr lang="en-US" dirty="0" smtClean="0"/>
              <a:t>).</a:t>
            </a:r>
          </a:p>
          <a:p>
            <a:endParaRPr lang="en-US" dirty="0"/>
          </a:p>
        </p:txBody>
      </p:sp>
      <p:pic>
        <p:nvPicPr>
          <p:cNvPr id="4" name="Picture 3"/>
          <p:cNvPicPr>
            <a:picLocks noChangeAspect="1"/>
          </p:cNvPicPr>
          <p:nvPr/>
        </p:nvPicPr>
        <p:blipFill>
          <a:blip r:embed="rId3"/>
          <a:stretch>
            <a:fillRect/>
          </a:stretch>
        </p:blipFill>
        <p:spPr>
          <a:xfrm>
            <a:off x="1335085" y="2063865"/>
            <a:ext cx="9129446" cy="999574"/>
          </a:xfrm>
          <a:prstGeom prst="rect">
            <a:avLst/>
          </a:prstGeom>
        </p:spPr>
      </p:pic>
      <p:pic>
        <p:nvPicPr>
          <p:cNvPr id="5" name="Picture 4"/>
          <p:cNvPicPr>
            <a:picLocks noChangeAspect="1"/>
          </p:cNvPicPr>
          <p:nvPr/>
        </p:nvPicPr>
        <p:blipFill>
          <a:blip r:embed="rId4"/>
          <a:stretch>
            <a:fillRect/>
          </a:stretch>
        </p:blipFill>
        <p:spPr>
          <a:xfrm>
            <a:off x="1335087" y="3916671"/>
            <a:ext cx="9129444" cy="735547"/>
          </a:xfrm>
          <a:prstGeom prst="rect">
            <a:avLst/>
          </a:prstGeom>
        </p:spPr>
      </p:pic>
      <p:pic>
        <p:nvPicPr>
          <p:cNvPr id="6" name="Picture 5"/>
          <p:cNvPicPr>
            <a:picLocks noChangeAspect="1"/>
          </p:cNvPicPr>
          <p:nvPr/>
        </p:nvPicPr>
        <p:blipFill>
          <a:blip r:embed="rId5"/>
          <a:stretch>
            <a:fillRect/>
          </a:stretch>
        </p:blipFill>
        <p:spPr>
          <a:xfrm>
            <a:off x="1335086" y="5628221"/>
            <a:ext cx="9129445" cy="798826"/>
          </a:xfrm>
          <a:prstGeom prst="rect">
            <a:avLst/>
          </a:prstGeom>
        </p:spPr>
      </p:pic>
      <p:sp>
        <p:nvSpPr>
          <p:cNvPr id="7" name="Rectangle 6"/>
          <p:cNvSpPr/>
          <p:nvPr/>
        </p:nvSpPr>
        <p:spPr>
          <a:xfrm>
            <a:off x="1335085" y="3126138"/>
            <a:ext cx="10018713" cy="830997"/>
          </a:xfrm>
          <a:prstGeom prst="rect">
            <a:avLst/>
          </a:prstGeom>
        </p:spPr>
        <p:txBody>
          <a:bodyPr wrap="square">
            <a:spAutoFit/>
          </a:bodyPr>
          <a:lstStyle/>
          <a:p>
            <a:r>
              <a:rPr lang="en-US" sz="2400" dirty="0"/>
              <a:t>if the set generated by the range() function is empty, the loop won't execute its body at all</a:t>
            </a:r>
            <a:r>
              <a:rPr lang="en-US" sz="2400" dirty="0" smtClean="0"/>
              <a:t>.</a:t>
            </a:r>
            <a:endParaRPr lang="en-US" sz="2400" dirty="0"/>
          </a:p>
        </p:txBody>
      </p:sp>
      <p:sp>
        <p:nvSpPr>
          <p:cNvPr id="8" name="Rectangle 7"/>
          <p:cNvSpPr/>
          <p:nvPr/>
        </p:nvSpPr>
        <p:spPr>
          <a:xfrm>
            <a:off x="1086642" y="4648153"/>
            <a:ext cx="10267155" cy="1015663"/>
          </a:xfrm>
          <a:prstGeom prst="rect">
            <a:avLst/>
          </a:prstGeom>
        </p:spPr>
        <p:txBody>
          <a:bodyPr wrap="square">
            <a:spAutoFit/>
          </a:bodyPr>
          <a:lstStyle/>
          <a:p>
            <a:r>
              <a:rPr lang="en-US" sz="2000" dirty="0"/>
              <a:t>the set generated by the range() has to be sorted in </a:t>
            </a:r>
            <a:r>
              <a:rPr lang="en-US" sz="2000" b="1" dirty="0"/>
              <a:t>ascending order</a:t>
            </a:r>
            <a:r>
              <a:rPr lang="en-US" sz="2000" dirty="0"/>
              <a:t>. There's no way to force the range() to create a set in a different form. This means that the range()'s second argument must be greater than the first.</a:t>
            </a:r>
          </a:p>
        </p:txBody>
      </p:sp>
    </p:spTree>
    <p:extLst>
      <p:ext uri="{BB962C8B-B14F-4D97-AF65-F5344CB8AC3E}">
        <p14:creationId xmlns:p14="http://schemas.microsoft.com/office/powerpoint/2010/main" val="40081170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54318"/>
            <a:ext cx="10018713" cy="898391"/>
          </a:xfrm>
        </p:spPr>
        <p:txBody>
          <a:bodyPr/>
          <a:lstStyle/>
          <a:p>
            <a:r>
              <a:rPr lang="en-US" dirty="0"/>
              <a:t>More examples</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1484309" y="1152709"/>
            <a:ext cx="8139750" cy="1866716"/>
          </a:xfrm>
          <a:prstGeom prst="rect">
            <a:avLst/>
          </a:prstGeom>
        </p:spPr>
      </p:pic>
      <p:pic>
        <p:nvPicPr>
          <p:cNvPr id="6" name="Picture 5"/>
          <p:cNvPicPr>
            <a:picLocks noChangeAspect="1"/>
          </p:cNvPicPr>
          <p:nvPr/>
        </p:nvPicPr>
        <p:blipFill>
          <a:blip r:embed="rId4"/>
          <a:stretch>
            <a:fillRect/>
          </a:stretch>
        </p:blipFill>
        <p:spPr>
          <a:xfrm>
            <a:off x="1484308" y="3019425"/>
            <a:ext cx="7225352" cy="3768060"/>
          </a:xfrm>
          <a:prstGeom prst="rect">
            <a:avLst/>
          </a:prstGeom>
        </p:spPr>
      </p:pic>
    </p:spTree>
    <p:extLst>
      <p:ext uri="{BB962C8B-B14F-4D97-AF65-F5344CB8AC3E}">
        <p14:creationId xmlns:p14="http://schemas.microsoft.com/office/powerpoint/2010/main" val="24271313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3792"/>
            <a:ext cx="10018713" cy="1752599"/>
          </a:xfrm>
        </p:spPr>
        <p:txBody>
          <a:bodyPr/>
          <a:lstStyle/>
          <a:p>
            <a:r>
              <a:rPr lang="en-US" b="1" dirty="0"/>
              <a:t>The break and continue </a:t>
            </a:r>
            <a:r>
              <a:rPr lang="en-US" b="1" dirty="0" smtClean="0"/>
              <a:t>statements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0" y="1431338"/>
            <a:ext cx="6905310" cy="5181890"/>
          </a:xfrm>
          <a:prstGeom prst="rect">
            <a:avLst/>
          </a:prstGeom>
        </p:spPr>
      </p:pic>
      <p:pic>
        <p:nvPicPr>
          <p:cNvPr id="5" name="Picture 4"/>
          <p:cNvPicPr>
            <a:picLocks noChangeAspect="1"/>
          </p:cNvPicPr>
          <p:nvPr/>
        </p:nvPicPr>
        <p:blipFill>
          <a:blip r:embed="rId4"/>
          <a:stretch>
            <a:fillRect/>
          </a:stretch>
        </p:blipFill>
        <p:spPr>
          <a:xfrm>
            <a:off x="6836583" y="2188574"/>
            <a:ext cx="5355417" cy="2794906"/>
          </a:xfrm>
          <a:prstGeom prst="rect">
            <a:avLst/>
          </a:prstGeom>
        </p:spPr>
      </p:pic>
    </p:spTree>
    <p:extLst>
      <p:ext uri="{BB962C8B-B14F-4D97-AF65-F5344CB8AC3E}">
        <p14:creationId xmlns:p14="http://schemas.microsoft.com/office/powerpoint/2010/main" val="271611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1014"/>
            <a:ext cx="10515600" cy="1325563"/>
          </a:xfrm>
        </p:spPr>
        <p:txBody>
          <a:bodyPr>
            <a:normAutofit/>
          </a:bodyPr>
          <a:lstStyle/>
          <a:p>
            <a:r>
              <a:rPr lang="en-US" b="1" dirty="0"/>
              <a:t>The break </a:t>
            </a:r>
            <a:r>
              <a:rPr lang="en-US" b="1" dirty="0" smtClean="0"/>
              <a:t>statement: </a:t>
            </a:r>
            <a:r>
              <a:rPr lang="en-US" b="1" dirty="0"/>
              <a:t>more </a:t>
            </a:r>
            <a:r>
              <a:rPr lang="en-US" b="1" dirty="0" smtClean="0"/>
              <a:t>examples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838199" y="1446577"/>
            <a:ext cx="10846269" cy="5411423"/>
          </a:xfrm>
          <a:prstGeom prst="rect">
            <a:avLst/>
          </a:prstGeom>
        </p:spPr>
      </p:pic>
    </p:spTree>
    <p:extLst>
      <p:ext uri="{BB962C8B-B14F-4D97-AF65-F5344CB8AC3E}">
        <p14:creationId xmlns:p14="http://schemas.microsoft.com/office/powerpoint/2010/main" val="13118321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continue </a:t>
            </a:r>
            <a:r>
              <a:rPr lang="en-US" b="1" dirty="0" smtClean="0"/>
              <a:t>statement: </a:t>
            </a:r>
            <a:r>
              <a:rPr lang="en-US" b="1" dirty="0"/>
              <a:t>more examples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624664" y="2316478"/>
            <a:ext cx="11567336" cy="4312922"/>
          </a:xfrm>
          <a:prstGeom prst="rect">
            <a:avLst/>
          </a:prstGeom>
        </p:spPr>
      </p:pic>
    </p:spTree>
    <p:extLst>
      <p:ext uri="{BB962C8B-B14F-4D97-AF65-F5344CB8AC3E}">
        <p14:creationId xmlns:p14="http://schemas.microsoft.com/office/powerpoint/2010/main" val="41287611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LAB</a:t>
            </a:r>
            <a:endParaRPr lang="en-US" dirty="0"/>
          </a:p>
        </p:txBody>
      </p:sp>
      <p:sp>
        <p:nvSpPr>
          <p:cNvPr id="3" name="Content Placeholder 2"/>
          <p:cNvSpPr>
            <a:spLocks noGrp="1"/>
          </p:cNvSpPr>
          <p:nvPr>
            <p:ph idx="1"/>
          </p:nvPr>
        </p:nvSpPr>
        <p:spPr>
          <a:xfrm>
            <a:off x="838199" y="1825625"/>
            <a:ext cx="10859219" cy="4764956"/>
          </a:xfrm>
        </p:spPr>
        <p:txBody>
          <a:bodyPr>
            <a:normAutofit fontScale="70000" lnSpcReduction="20000"/>
          </a:bodyPr>
          <a:lstStyle/>
          <a:p>
            <a:pPr marL="0" indent="0">
              <a:buNone/>
            </a:pPr>
            <a:r>
              <a:rPr lang="en-US" b="1" dirty="0" smtClean="0"/>
              <a:t>Estimated </a:t>
            </a:r>
            <a:r>
              <a:rPr lang="en-US" b="1" dirty="0"/>
              <a:t>time</a:t>
            </a:r>
          </a:p>
          <a:p>
            <a:r>
              <a:rPr lang="en-US" dirty="0"/>
              <a:t>10 minutes</a:t>
            </a:r>
          </a:p>
          <a:p>
            <a:r>
              <a:rPr lang="en-US" b="1" dirty="0"/>
              <a:t>Level of difficulty</a:t>
            </a:r>
          </a:p>
          <a:p>
            <a:r>
              <a:rPr lang="en-US" dirty="0"/>
              <a:t>Easy</a:t>
            </a:r>
          </a:p>
          <a:p>
            <a:r>
              <a:rPr lang="en-US" b="1" dirty="0"/>
              <a:t>Objectives</a:t>
            </a:r>
          </a:p>
          <a:p>
            <a:r>
              <a:rPr lang="en-US" dirty="0"/>
              <a:t>Familiarize the student with:</a:t>
            </a:r>
          </a:p>
          <a:p>
            <a:r>
              <a:rPr lang="en-US" dirty="0"/>
              <a:t>using the break statement in loops;</a:t>
            </a:r>
          </a:p>
          <a:p>
            <a:r>
              <a:rPr lang="en-US" dirty="0"/>
              <a:t>reflecting real-life situations in computer code.</a:t>
            </a:r>
          </a:p>
          <a:p>
            <a:r>
              <a:rPr lang="en-US" b="1" dirty="0"/>
              <a:t>Scenario</a:t>
            </a:r>
          </a:p>
          <a:p>
            <a:r>
              <a:rPr lang="en-US" dirty="0"/>
              <a:t>The break statement is used to exit/terminate a loop.</a:t>
            </a:r>
          </a:p>
          <a:p>
            <a:r>
              <a:rPr lang="en-US" dirty="0"/>
              <a:t>Design a program that uses a while loop and continuously asks the user to enter a word unless the user enters "</a:t>
            </a:r>
            <a:r>
              <a:rPr lang="en-US" dirty="0" err="1"/>
              <a:t>chupacabra</a:t>
            </a:r>
            <a:r>
              <a:rPr lang="en-US" dirty="0"/>
              <a:t>" as the secret exit word, in which case the message "You've successfully left the loop." should be printed to the screen, and the loop should terminate.</a:t>
            </a:r>
          </a:p>
          <a:p>
            <a:r>
              <a:rPr lang="en-US" dirty="0"/>
              <a:t>Don't print any of the words entered by the user. Use the concept of conditional execution and the break statement</a:t>
            </a:r>
            <a:r>
              <a:rPr lang="en-US" dirty="0" smtClean="0"/>
              <a:t>.</a:t>
            </a:r>
            <a:endParaRPr lang="en-US" dirty="0"/>
          </a:p>
          <a:p>
            <a:endParaRPr lang="en-US" dirty="0"/>
          </a:p>
        </p:txBody>
      </p:sp>
    </p:spTree>
    <p:extLst>
      <p:ext uri="{BB962C8B-B14F-4D97-AF65-F5344CB8AC3E}">
        <p14:creationId xmlns:p14="http://schemas.microsoft.com/office/powerpoint/2010/main" val="35537893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717430" y="467278"/>
            <a:ext cx="10358887" cy="60324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264166"/>
                </a:solidFill>
                <a:effectLst/>
                <a:latin typeface="Open Sans"/>
              </a:rPr>
              <a:t>Estimated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22222"/>
                </a:solidFill>
                <a:effectLst/>
                <a:latin typeface="Open Sans"/>
              </a:rPr>
              <a:t>10-15 minutes</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rgbClr val="264166"/>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264166"/>
                </a:solidFill>
                <a:effectLst/>
                <a:latin typeface="Open Sans"/>
              </a:rPr>
              <a:t>Level of difficulty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22222"/>
                </a:solidFill>
                <a:effectLst/>
                <a:latin typeface="Open Sans"/>
              </a:rPr>
              <a:t>Easy</a:t>
            </a:r>
            <a:endParaRPr kumimoji="0" lang="en-US" altLang="en-US" sz="2400" b="1" i="0" u="none" strike="noStrike" cap="none" normalizeH="0" baseline="0" dirty="0" smtClean="0">
              <a:ln>
                <a:noFill/>
              </a:ln>
              <a:solidFill>
                <a:srgbClr val="264166"/>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264166"/>
                </a:solidFill>
                <a:effectLst/>
                <a:latin typeface="Open Sans"/>
              </a:rPr>
              <a:t>Objectives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22222"/>
                </a:solidFill>
                <a:effectLst/>
                <a:latin typeface="Open Sans"/>
              </a:rPr>
              <a:t>Familiarize the student with:</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22222"/>
                </a:solidFill>
                <a:effectLst/>
                <a:latin typeface="Open Sans"/>
              </a:rPr>
              <a:t>using the </a:t>
            </a:r>
            <a:r>
              <a:rPr kumimoji="0" lang="en-US" altLang="en-US" sz="1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continue</a:t>
            </a:r>
            <a:r>
              <a:rPr kumimoji="0" lang="en-US" altLang="en-US" sz="1400" b="0" i="0" u="none" strike="noStrike" cap="none" normalizeH="0" baseline="0" dirty="0" smtClean="0">
                <a:ln>
                  <a:noFill/>
                </a:ln>
                <a:solidFill>
                  <a:srgbClr val="222222"/>
                </a:solidFill>
                <a:effectLst/>
                <a:latin typeface="Open Sans"/>
              </a:rPr>
              <a:t> statement in loops;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22222"/>
                </a:solidFill>
                <a:effectLst/>
                <a:latin typeface="Open Sans"/>
              </a:rPr>
              <a:t>reflecting real-life situations in computer code.</a:t>
            </a:r>
            <a:endParaRPr kumimoji="0" lang="en-US" altLang="en-US" sz="2400" b="1" i="0" u="none" strike="noStrike" cap="none" normalizeH="0" baseline="0" dirty="0" smtClean="0">
              <a:ln>
                <a:noFill/>
              </a:ln>
              <a:solidFill>
                <a:srgbClr val="264166"/>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264166"/>
                </a:solidFill>
                <a:effectLst/>
                <a:latin typeface="Open Sans"/>
              </a:rPr>
              <a:t>Scenario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22222"/>
                </a:solidFill>
                <a:effectLst/>
                <a:latin typeface="Open Sans"/>
              </a:rPr>
              <a:t>The </a:t>
            </a:r>
            <a:r>
              <a:rPr kumimoji="0" lang="en-US" altLang="en-US" sz="1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continue</a:t>
            </a:r>
            <a:r>
              <a:rPr kumimoji="0" lang="en-US" altLang="en-US" sz="1400" b="0" i="0" u="none" strike="noStrike" cap="none" normalizeH="0" baseline="0" dirty="0" smtClean="0">
                <a:ln>
                  <a:noFill/>
                </a:ln>
                <a:solidFill>
                  <a:srgbClr val="222222"/>
                </a:solidFill>
                <a:effectLst/>
                <a:latin typeface="Open Sans"/>
              </a:rPr>
              <a:t> statement is used to skip the current block and move ahead to the next iteration, without executing the statements inside the loop.</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22222"/>
                </a:solidFill>
                <a:effectLst/>
                <a:latin typeface="Open Sans"/>
              </a:rPr>
              <a:t>It can be used with both the </a:t>
            </a:r>
            <a:r>
              <a:rPr kumimoji="0" lang="en-US" altLang="en-US" sz="14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while</a:t>
            </a:r>
            <a:r>
              <a:rPr kumimoji="0" lang="en-US" altLang="en-US" sz="1400" b="0" i="0" u="none" strike="noStrike" cap="none" normalizeH="0" baseline="0" dirty="0" smtClean="0">
                <a:ln>
                  <a:noFill/>
                </a:ln>
                <a:solidFill>
                  <a:srgbClr val="222222"/>
                </a:solidFill>
                <a:effectLst/>
                <a:latin typeface="Open Sans"/>
              </a:rPr>
              <a:t> and </a:t>
            </a:r>
            <a:r>
              <a:rPr kumimoji="0" lang="en-US" altLang="en-US" sz="14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for</a:t>
            </a:r>
            <a:r>
              <a:rPr kumimoji="0" lang="en-US" altLang="en-US" sz="1400" b="0" i="0" u="none" strike="noStrike" cap="none" normalizeH="0" baseline="0" dirty="0" smtClean="0">
                <a:ln>
                  <a:noFill/>
                </a:ln>
                <a:solidFill>
                  <a:srgbClr val="222222"/>
                </a:solidFill>
                <a:effectLst/>
                <a:latin typeface="Open Sans"/>
              </a:rPr>
              <a:t> loops.</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22222"/>
                </a:solidFill>
                <a:effectLst/>
                <a:latin typeface="Open Sans"/>
              </a:rPr>
              <a:t>Your task here is very special: you must design a vowel eater! Write a program that uses:</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22222"/>
                </a:solidFill>
                <a:effectLst/>
                <a:latin typeface="Open Sans"/>
              </a:rPr>
              <a:t>a </a:t>
            </a:r>
            <a:r>
              <a:rPr kumimoji="0" lang="en-US" altLang="en-US" sz="1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for</a:t>
            </a:r>
            <a:r>
              <a:rPr kumimoji="0" lang="en-US" altLang="en-US" sz="1400" b="0" i="0" u="none" strike="noStrike" cap="none" normalizeH="0" baseline="0" dirty="0" smtClean="0">
                <a:ln>
                  <a:noFill/>
                </a:ln>
                <a:solidFill>
                  <a:srgbClr val="222222"/>
                </a:solidFill>
                <a:effectLst/>
                <a:latin typeface="Open Sans"/>
              </a:rPr>
              <a:t> loop;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22222"/>
                </a:solidFill>
                <a:effectLst/>
                <a:latin typeface="Open Sans"/>
              </a:rPr>
              <a:t>the concept of conditional execution (</a:t>
            </a:r>
            <a:r>
              <a:rPr kumimoji="0" lang="en-US" altLang="en-US" sz="1400" b="0" i="1" u="none" strike="noStrike" cap="none" normalizeH="0" baseline="0" dirty="0" smtClean="0">
                <a:ln>
                  <a:noFill/>
                </a:ln>
                <a:solidFill>
                  <a:srgbClr val="222222"/>
                </a:solidFill>
                <a:effectLst/>
                <a:latin typeface="Open Sans"/>
              </a:rPr>
              <a:t>if-</a:t>
            </a:r>
            <a:r>
              <a:rPr kumimoji="0" lang="en-US" altLang="en-US" sz="1400" b="0" i="1" u="none" strike="noStrike" cap="none" normalizeH="0" baseline="0" dirty="0" err="1" smtClean="0">
                <a:ln>
                  <a:noFill/>
                </a:ln>
                <a:solidFill>
                  <a:srgbClr val="222222"/>
                </a:solidFill>
                <a:effectLst/>
                <a:latin typeface="Open Sans"/>
              </a:rPr>
              <a:t>elif</a:t>
            </a:r>
            <a:r>
              <a:rPr kumimoji="0" lang="en-US" altLang="en-US" sz="1400" b="0" i="1" u="none" strike="noStrike" cap="none" normalizeH="0" baseline="0" dirty="0" smtClean="0">
                <a:ln>
                  <a:noFill/>
                </a:ln>
                <a:solidFill>
                  <a:srgbClr val="222222"/>
                </a:solidFill>
                <a:effectLst/>
                <a:latin typeface="Open Sans"/>
              </a:rPr>
              <a:t>-else</a:t>
            </a:r>
            <a:r>
              <a:rPr kumimoji="0" lang="en-US" altLang="en-US" sz="1400" b="0" i="0" u="none" strike="noStrike" cap="none" normalizeH="0" baseline="0" dirty="0" smtClean="0">
                <a:ln>
                  <a:noFill/>
                </a:ln>
                <a:solidFill>
                  <a:srgbClr val="222222"/>
                </a:solidFill>
                <a:effectLst/>
                <a:latin typeface="Open Sans"/>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22222"/>
                </a:solidFill>
                <a:effectLst/>
                <a:latin typeface="Open Sans"/>
              </a:rPr>
              <a:t>the </a:t>
            </a:r>
            <a:r>
              <a:rPr kumimoji="0" lang="en-US" altLang="en-US" sz="1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continue</a:t>
            </a:r>
            <a:r>
              <a:rPr kumimoji="0" lang="en-US" altLang="en-US" sz="1400" b="0" i="0" u="none" strike="noStrike" cap="none" normalizeH="0" baseline="0" dirty="0" smtClean="0">
                <a:ln>
                  <a:noFill/>
                </a:ln>
                <a:solidFill>
                  <a:srgbClr val="222222"/>
                </a:solidFill>
                <a:effectLst/>
                <a:latin typeface="Open Sans"/>
              </a:rPr>
              <a:t>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22222"/>
                </a:solidFill>
                <a:effectLst/>
                <a:latin typeface="Open Sans"/>
              </a:rPr>
              <a:t>Your program must:</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22222"/>
                </a:solidFill>
                <a:effectLst/>
                <a:latin typeface="Open Sans"/>
              </a:rPr>
              <a:t>ask the user to enter a word;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22222"/>
                </a:solidFill>
                <a:effectLst/>
                <a:latin typeface="Open Sans"/>
              </a:rPr>
              <a:t>use </a:t>
            </a:r>
            <a:r>
              <a:rPr kumimoji="0" lang="en-US" altLang="en-US" sz="1400" b="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userWord</a:t>
            </a:r>
            <a:r>
              <a:rPr kumimoji="0" lang="en-US" altLang="en-US" sz="1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userWord.upper</a:t>
            </a:r>
            <a:r>
              <a:rPr kumimoji="0" lang="en-US" altLang="en-US" sz="1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222222"/>
                </a:solidFill>
                <a:effectLst/>
                <a:latin typeface="Open Sans"/>
              </a:rPr>
              <a:t> to convert the word entered by the user to upper case; we'll talk about the so-called </a:t>
            </a:r>
            <a:r>
              <a:rPr kumimoji="0" lang="en-US" altLang="en-US" sz="1400" b="1" i="0" u="none" strike="noStrike" cap="none" normalizeH="0" baseline="0" dirty="0" smtClean="0">
                <a:ln>
                  <a:noFill/>
                </a:ln>
                <a:solidFill>
                  <a:srgbClr val="222222"/>
                </a:solidFill>
                <a:effectLst/>
                <a:latin typeface="Open Sans"/>
              </a:rPr>
              <a:t>string methods</a:t>
            </a:r>
            <a:r>
              <a:rPr kumimoji="0" lang="en-US" altLang="en-US" sz="1400" b="0" i="0" u="none" strike="noStrike" cap="none" normalizeH="0" baseline="0" dirty="0" smtClean="0">
                <a:ln>
                  <a:noFill/>
                </a:ln>
                <a:solidFill>
                  <a:srgbClr val="222222"/>
                </a:solidFill>
                <a:effectLst/>
                <a:latin typeface="Open Sans"/>
              </a:rPr>
              <a:t> and the </a:t>
            </a:r>
            <a:r>
              <a:rPr kumimoji="0" lang="en-US" altLang="en-US" sz="1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upper()</a:t>
            </a:r>
            <a:r>
              <a:rPr kumimoji="0" lang="en-US" altLang="en-US" sz="1400" b="0" i="0" u="none" strike="noStrike" cap="none" normalizeH="0" baseline="0" dirty="0" smtClean="0">
                <a:ln>
                  <a:noFill/>
                </a:ln>
                <a:solidFill>
                  <a:srgbClr val="222222"/>
                </a:solidFill>
                <a:effectLst/>
                <a:latin typeface="Open Sans"/>
              </a:rPr>
              <a:t> method very soon - don't worry;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22222"/>
                </a:solidFill>
                <a:effectLst/>
                <a:latin typeface="Open Sans"/>
              </a:rPr>
              <a:t>use conditional execution and the </a:t>
            </a:r>
            <a:r>
              <a:rPr kumimoji="0" lang="en-US" altLang="en-US" sz="14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continue</a:t>
            </a:r>
            <a:r>
              <a:rPr kumimoji="0" lang="en-US" altLang="en-US" sz="1400" b="0" i="0" u="none" strike="noStrike" cap="none" normalizeH="0" baseline="0" dirty="0" smtClean="0">
                <a:ln>
                  <a:noFill/>
                </a:ln>
                <a:solidFill>
                  <a:srgbClr val="222222"/>
                </a:solidFill>
                <a:effectLst/>
                <a:latin typeface="Open Sans"/>
              </a:rPr>
              <a:t> statement to "eat" the following vowels </a:t>
            </a:r>
            <a:r>
              <a:rPr kumimoji="0" lang="en-US" altLang="en-US" sz="1400" b="0" i="1" u="none" strike="noStrike" cap="none" normalizeH="0" baseline="0" dirty="0" smtClean="0">
                <a:ln>
                  <a:noFill/>
                </a:ln>
                <a:solidFill>
                  <a:srgbClr val="222222"/>
                </a:solidFill>
                <a:effectLst/>
                <a:latin typeface="Open Sans"/>
              </a:rPr>
              <a:t>A</a:t>
            </a:r>
            <a:r>
              <a:rPr kumimoji="0" lang="en-US" altLang="en-US" sz="1400" b="0" i="0" u="none" strike="noStrike" cap="none" normalizeH="0" baseline="0" dirty="0" smtClean="0">
                <a:ln>
                  <a:noFill/>
                </a:ln>
                <a:solidFill>
                  <a:srgbClr val="222222"/>
                </a:solidFill>
                <a:effectLst/>
                <a:latin typeface="Open Sans"/>
              </a:rPr>
              <a:t>, </a:t>
            </a:r>
            <a:r>
              <a:rPr kumimoji="0" lang="en-US" altLang="en-US" sz="1400" b="0" i="1" u="none" strike="noStrike" cap="none" normalizeH="0" baseline="0" dirty="0" smtClean="0">
                <a:ln>
                  <a:noFill/>
                </a:ln>
                <a:solidFill>
                  <a:srgbClr val="222222"/>
                </a:solidFill>
                <a:effectLst/>
                <a:latin typeface="Open Sans"/>
              </a:rPr>
              <a:t>E</a:t>
            </a:r>
            <a:r>
              <a:rPr kumimoji="0" lang="en-US" altLang="en-US" sz="1400" b="0" i="0" u="none" strike="noStrike" cap="none" normalizeH="0" baseline="0" dirty="0" smtClean="0">
                <a:ln>
                  <a:noFill/>
                </a:ln>
                <a:solidFill>
                  <a:srgbClr val="222222"/>
                </a:solidFill>
                <a:effectLst/>
                <a:latin typeface="Open Sans"/>
              </a:rPr>
              <a:t>, </a:t>
            </a:r>
            <a:r>
              <a:rPr kumimoji="0" lang="en-US" altLang="en-US" sz="1400" b="0" i="1" u="none" strike="noStrike" cap="none" normalizeH="0" baseline="0" dirty="0" smtClean="0">
                <a:ln>
                  <a:noFill/>
                </a:ln>
                <a:solidFill>
                  <a:srgbClr val="222222"/>
                </a:solidFill>
                <a:effectLst/>
                <a:latin typeface="Open Sans"/>
              </a:rPr>
              <a:t>I</a:t>
            </a:r>
            <a:r>
              <a:rPr kumimoji="0" lang="en-US" altLang="en-US" sz="1400" b="0" i="0" u="none" strike="noStrike" cap="none" normalizeH="0" baseline="0" dirty="0" smtClean="0">
                <a:ln>
                  <a:noFill/>
                </a:ln>
                <a:solidFill>
                  <a:srgbClr val="222222"/>
                </a:solidFill>
                <a:effectLst/>
                <a:latin typeface="Open Sans"/>
              </a:rPr>
              <a:t>, </a:t>
            </a:r>
            <a:r>
              <a:rPr kumimoji="0" lang="en-US" altLang="en-US" sz="1400" b="0" i="1" u="none" strike="noStrike" cap="none" normalizeH="0" baseline="0" dirty="0" smtClean="0">
                <a:ln>
                  <a:noFill/>
                </a:ln>
                <a:solidFill>
                  <a:srgbClr val="222222"/>
                </a:solidFill>
                <a:effectLst/>
                <a:latin typeface="Open Sans"/>
              </a:rPr>
              <a:t>O</a:t>
            </a:r>
            <a:r>
              <a:rPr kumimoji="0" lang="en-US" altLang="en-US" sz="1400" b="0" i="0" u="none" strike="noStrike" cap="none" normalizeH="0" baseline="0" dirty="0" smtClean="0">
                <a:ln>
                  <a:noFill/>
                </a:ln>
                <a:solidFill>
                  <a:srgbClr val="222222"/>
                </a:solidFill>
                <a:effectLst/>
                <a:latin typeface="Open Sans"/>
              </a:rPr>
              <a:t>, </a:t>
            </a:r>
            <a:r>
              <a:rPr kumimoji="0" lang="en-US" altLang="en-US" sz="1400" b="0" i="1" u="none" strike="noStrike" cap="none" normalizeH="0" baseline="0" dirty="0" smtClean="0">
                <a:ln>
                  <a:noFill/>
                </a:ln>
                <a:solidFill>
                  <a:srgbClr val="222222"/>
                </a:solidFill>
                <a:effectLst/>
                <a:latin typeface="Open Sans"/>
              </a:rPr>
              <a:t>U</a:t>
            </a:r>
            <a:r>
              <a:rPr kumimoji="0" lang="en-US" altLang="en-US" sz="1400" b="0" i="0" u="none" strike="noStrike" cap="none" normalizeH="0" baseline="0" dirty="0" smtClean="0">
                <a:ln>
                  <a:noFill/>
                </a:ln>
                <a:solidFill>
                  <a:srgbClr val="222222"/>
                </a:solidFill>
                <a:effectLst/>
                <a:latin typeface="Open Sans"/>
              </a:rPr>
              <a:t> from the inputted word;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222222"/>
                </a:solidFill>
                <a:effectLst/>
                <a:latin typeface="Open Sans"/>
              </a:rPr>
              <a:t>print the uneaten letters to the screen, each one of them on a separate line.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22222"/>
                </a:solidFill>
                <a:effectLst/>
                <a:latin typeface="Open Sans"/>
              </a:rPr>
              <a:t>Test your program with the data we've provided for you.</a:t>
            </a: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783219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Inequality: the </a:t>
            </a:r>
            <a:r>
              <a:rPr lang="en-US" b="1" i="1" dirty="0"/>
              <a:t>not equal to</a:t>
            </a:r>
            <a:r>
              <a:rPr lang="en-US" b="1" dirty="0"/>
              <a:t> operator </a:t>
            </a:r>
            <a:r>
              <a:rPr lang="en-US" b="1" dirty="0" smtClean="0"/>
              <a:t>(!=)</a:t>
            </a:r>
            <a:endParaRPr lang="en-US" dirty="0"/>
          </a:p>
        </p:txBody>
      </p:sp>
      <p:sp>
        <p:nvSpPr>
          <p:cNvPr id="3" name="Content Placeholder 2"/>
          <p:cNvSpPr>
            <a:spLocks noGrp="1"/>
          </p:cNvSpPr>
          <p:nvPr>
            <p:ph idx="1"/>
          </p:nvPr>
        </p:nvSpPr>
        <p:spPr>
          <a:xfrm>
            <a:off x="1484310" y="2045968"/>
            <a:ext cx="10018713" cy="3124201"/>
          </a:xfrm>
        </p:spPr>
        <p:txBody>
          <a:bodyPr>
            <a:normAutofit/>
          </a:bodyPr>
          <a:lstStyle/>
          <a:p>
            <a:r>
              <a:rPr lang="en-US" dirty="0"/>
              <a:t>The != (not equal to) operator compares the values of two operands, too. </a:t>
            </a:r>
            <a:endParaRPr lang="en-US" dirty="0" smtClean="0"/>
          </a:p>
          <a:p>
            <a:pPr lvl="1"/>
            <a:r>
              <a:rPr lang="en-US" dirty="0" smtClean="0"/>
              <a:t>if </a:t>
            </a:r>
            <a:r>
              <a:rPr lang="en-US" dirty="0"/>
              <a:t>they are equal, the result of the comparison is False. </a:t>
            </a:r>
            <a:endParaRPr lang="en-US" dirty="0" smtClean="0"/>
          </a:p>
          <a:p>
            <a:pPr lvl="1"/>
            <a:r>
              <a:rPr lang="en-US" dirty="0" smtClean="0"/>
              <a:t>If </a:t>
            </a:r>
            <a:r>
              <a:rPr lang="en-US" dirty="0"/>
              <a:t>they are not equal, the result of the comparison is True</a:t>
            </a:r>
            <a:r>
              <a:rPr lang="en-US" dirty="0" smtClean="0"/>
              <a:t>.</a:t>
            </a:r>
          </a:p>
          <a:p>
            <a:r>
              <a:rPr lang="en-US" dirty="0" smtClean="0"/>
              <a:t>Example</a:t>
            </a:r>
          </a:p>
          <a:p>
            <a:endParaRPr lang="en-US" dirty="0"/>
          </a:p>
        </p:txBody>
      </p:sp>
      <p:pic>
        <p:nvPicPr>
          <p:cNvPr id="4" name="Picture 3"/>
          <p:cNvPicPr>
            <a:picLocks noChangeAspect="1"/>
          </p:cNvPicPr>
          <p:nvPr/>
        </p:nvPicPr>
        <p:blipFill>
          <a:blip r:embed="rId3"/>
          <a:stretch>
            <a:fillRect/>
          </a:stretch>
        </p:blipFill>
        <p:spPr>
          <a:xfrm>
            <a:off x="1484309" y="4419599"/>
            <a:ext cx="5233141" cy="1501140"/>
          </a:xfrm>
          <a:prstGeom prst="rect">
            <a:avLst/>
          </a:prstGeom>
        </p:spPr>
      </p:pic>
      <p:pic>
        <p:nvPicPr>
          <p:cNvPr id="5" name="Picture 4"/>
          <p:cNvPicPr>
            <a:picLocks noChangeAspect="1"/>
          </p:cNvPicPr>
          <p:nvPr/>
        </p:nvPicPr>
        <p:blipFill>
          <a:blip r:embed="rId4"/>
          <a:stretch>
            <a:fillRect/>
          </a:stretch>
        </p:blipFill>
        <p:spPr>
          <a:xfrm>
            <a:off x="1545375" y="5949312"/>
            <a:ext cx="7690065" cy="863893"/>
          </a:xfrm>
          <a:prstGeom prst="rect">
            <a:avLst/>
          </a:prstGeom>
        </p:spPr>
      </p:pic>
    </p:spTree>
    <p:extLst>
      <p:ext uri="{BB962C8B-B14F-4D97-AF65-F5344CB8AC3E}">
        <p14:creationId xmlns:p14="http://schemas.microsoft.com/office/powerpoint/2010/main" val="410372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while loop and the else </a:t>
            </a:r>
            <a:r>
              <a:rPr lang="en-US" b="1" dirty="0" smtClean="0"/>
              <a:t>branch</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484310" y="1958338"/>
            <a:ext cx="9660259" cy="2430781"/>
          </a:xfrm>
          <a:prstGeom prst="rect">
            <a:avLst/>
          </a:prstGeom>
        </p:spPr>
      </p:pic>
      <p:pic>
        <p:nvPicPr>
          <p:cNvPr id="5" name="Picture 4"/>
          <p:cNvPicPr>
            <a:picLocks noChangeAspect="1"/>
          </p:cNvPicPr>
          <p:nvPr/>
        </p:nvPicPr>
        <p:blipFill>
          <a:blip r:embed="rId4"/>
          <a:stretch>
            <a:fillRect/>
          </a:stretch>
        </p:blipFill>
        <p:spPr>
          <a:xfrm>
            <a:off x="1484308" y="4389118"/>
            <a:ext cx="9845599" cy="1920241"/>
          </a:xfrm>
          <a:prstGeom prst="rect">
            <a:avLst/>
          </a:prstGeom>
        </p:spPr>
      </p:pic>
    </p:spTree>
    <p:extLst>
      <p:ext uri="{BB962C8B-B14F-4D97-AF65-F5344CB8AC3E}">
        <p14:creationId xmlns:p14="http://schemas.microsoft.com/office/powerpoint/2010/main" val="22509751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dirty="0" smtClean="0"/>
              <a:t>for</a:t>
            </a:r>
            <a:r>
              <a:rPr lang="en-US" b="1" dirty="0"/>
              <a:t> loop and the else branch</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759081" y="2234565"/>
            <a:ext cx="10432919" cy="2431733"/>
          </a:xfrm>
          <a:prstGeom prst="rect">
            <a:avLst/>
          </a:prstGeom>
        </p:spPr>
      </p:pic>
      <p:pic>
        <p:nvPicPr>
          <p:cNvPr id="5" name="Picture 4"/>
          <p:cNvPicPr>
            <a:picLocks noChangeAspect="1"/>
          </p:cNvPicPr>
          <p:nvPr/>
        </p:nvPicPr>
        <p:blipFill>
          <a:blip r:embed="rId4"/>
          <a:stretch>
            <a:fillRect/>
          </a:stretch>
        </p:blipFill>
        <p:spPr>
          <a:xfrm>
            <a:off x="1759080" y="4765358"/>
            <a:ext cx="1829939" cy="1915052"/>
          </a:xfrm>
          <a:prstGeom prst="rect">
            <a:avLst/>
          </a:prstGeom>
        </p:spPr>
      </p:pic>
    </p:spTree>
    <p:extLst>
      <p:ext uri="{BB962C8B-B14F-4D97-AF65-F5344CB8AC3E}">
        <p14:creationId xmlns:p14="http://schemas.microsoft.com/office/powerpoint/2010/main" val="56652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17420"/>
            <a:ext cx="10515600" cy="3959543"/>
          </a:xfrm>
        </p:spPr>
        <p:txBody>
          <a:bodyPr/>
          <a:lstStyle/>
          <a:p>
            <a:endParaRPr lang="en-US" dirty="0"/>
          </a:p>
        </p:txBody>
      </p:sp>
      <p:pic>
        <p:nvPicPr>
          <p:cNvPr id="4" name="Picture 3"/>
          <p:cNvPicPr>
            <a:picLocks noChangeAspect="1"/>
          </p:cNvPicPr>
          <p:nvPr/>
        </p:nvPicPr>
        <p:blipFill>
          <a:blip r:embed="rId3"/>
          <a:stretch>
            <a:fillRect/>
          </a:stretch>
        </p:blipFill>
        <p:spPr>
          <a:xfrm>
            <a:off x="3485913" y="2438399"/>
            <a:ext cx="6015507" cy="3520439"/>
          </a:xfrm>
          <a:prstGeom prst="rect">
            <a:avLst/>
          </a:prstGeom>
        </p:spPr>
      </p:pic>
      <p:sp>
        <p:nvSpPr>
          <p:cNvPr id="5" name="Title 1"/>
          <p:cNvSpPr>
            <a:spLocks noGrp="1"/>
          </p:cNvSpPr>
          <p:nvPr>
            <p:ph type="title"/>
          </p:nvPr>
        </p:nvSpPr>
        <p:spPr>
          <a:xfrm>
            <a:off x="1484311" y="685801"/>
            <a:ext cx="10018713" cy="1188720"/>
          </a:xfrm>
        </p:spPr>
        <p:txBody>
          <a:bodyPr/>
          <a:lstStyle/>
          <a:p>
            <a:r>
              <a:rPr lang="en-US" b="1" dirty="0" smtClean="0"/>
              <a:t>LAB</a:t>
            </a:r>
            <a:endParaRPr lang="en-US" dirty="0"/>
          </a:p>
        </p:txBody>
      </p:sp>
    </p:spTree>
    <p:extLst>
      <p:ext uri="{BB962C8B-B14F-4D97-AF65-F5344CB8AC3E}">
        <p14:creationId xmlns:p14="http://schemas.microsoft.com/office/powerpoint/2010/main" val="28724524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2480" y="720692"/>
            <a:ext cx="10515600" cy="5936331"/>
          </a:xfrm>
        </p:spPr>
        <p:txBody>
          <a:bodyPr>
            <a:normAutofit fontScale="55000" lnSpcReduction="20000"/>
          </a:bodyPr>
          <a:lstStyle/>
          <a:p>
            <a:pPr fontAlgn="t"/>
            <a:r>
              <a:rPr lang="en-US" b="1" dirty="0"/>
              <a:t>Estimated time</a:t>
            </a:r>
          </a:p>
          <a:p>
            <a:pPr fontAlgn="t"/>
            <a:r>
              <a:rPr lang="en-US" dirty="0"/>
              <a:t>20 minutes</a:t>
            </a:r>
          </a:p>
          <a:p>
            <a:pPr fontAlgn="t"/>
            <a:r>
              <a:rPr lang="en-US" b="1" dirty="0"/>
              <a:t>Level of difficulty</a:t>
            </a:r>
          </a:p>
          <a:p>
            <a:pPr fontAlgn="t"/>
            <a:r>
              <a:rPr lang="en-US" dirty="0"/>
              <a:t>Medium</a:t>
            </a:r>
          </a:p>
          <a:p>
            <a:pPr fontAlgn="t"/>
            <a:r>
              <a:rPr lang="en-US" b="1" dirty="0"/>
              <a:t>Objectives</a:t>
            </a:r>
          </a:p>
          <a:p>
            <a:pPr fontAlgn="t"/>
            <a:r>
              <a:rPr lang="en-US" dirty="0"/>
              <a:t>Familiarize the student with:</a:t>
            </a:r>
          </a:p>
          <a:p>
            <a:pPr fontAlgn="t"/>
            <a:r>
              <a:rPr lang="en-US" dirty="0"/>
              <a:t>using the while loop;</a:t>
            </a:r>
          </a:p>
          <a:p>
            <a:pPr fontAlgn="t"/>
            <a:r>
              <a:rPr lang="en-US" dirty="0"/>
              <a:t>converting verbally defined loops into actual Python code.</a:t>
            </a:r>
          </a:p>
          <a:p>
            <a:pPr fontAlgn="t"/>
            <a:r>
              <a:rPr lang="en-US" b="1" dirty="0"/>
              <a:t>Scenario</a:t>
            </a:r>
          </a:p>
          <a:p>
            <a:pPr fontAlgn="t"/>
            <a:r>
              <a:rPr lang="en-US" dirty="0"/>
              <a:t>In 1937, a German mathematician named </a:t>
            </a:r>
            <a:r>
              <a:rPr lang="en-US" dirty="0" err="1"/>
              <a:t>Lothar</a:t>
            </a:r>
            <a:r>
              <a:rPr lang="en-US" dirty="0"/>
              <a:t> </a:t>
            </a:r>
            <a:r>
              <a:rPr lang="en-US" dirty="0" err="1"/>
              <a:t>Collatz</a:t>
            </a:r>
            <a:r>
              <a:rPr lang="en-US" dirty="0"/>
              <a:t> formulated an intriguing hypothesis (it still remains unproven) which can be described in the following way:</a:t>
            </a:r>
          </a:p>
          <a:p>
            <a:pPr fontAlgn="t"/>
            <a:r>
              <a:rPr lang="en-US" dirty="0"/>
              <a:t>take any non-negative and non-zero integer number and name it c0;</a:t>
            </a:r>
          </a:p>
          <a:p>
            <a:pPr fontAlgn="t"/>
            <a:r>
              <a:rPr lang="en-US" dirty="0"/>
              <a:t>if it's even, evaluate a new c0 as c0 ÷ 2;</a:t>
            </a:r>
          </a:p>
          <a:p>
            <a:pPr fontAlgn="t"/>
            <a:r>
              <a:rPr lang="en-US" dirty="0"/>
              <a:t>otherwise, if it's odd, evaluate a new c0 as 3 × c0 + 1;</a:t>
            </a:r>
          </a:p>
          <a:p>
            <a:pPr fontAlgn="t"/>
            <a:r>
              <a:rPr lang="en-US" dirty="0"/>
              <a:t>if c0 ≠ 1, skip to point 2.</a:t>
            </a:r>
          </a:p>
          <a:p>
            <a:pPr fontAlgn="t"/>
            <a:r>
              <a:rPr lang="en-US" dirty="0"/>
              <a:t>The hypothesis says that regardless of the initial value of c0, it will always go to 1.</a:t>
            </a:r>
          </a:p>
          <a:p>
            <a:pPr fontAlgn="t"/>
            <a:r>
              <a:rPr lang="en-US" dirty="0"/>
              <a:t>Of course, it's an extremely complex task to use a computer in order to prove the hypothesis for any natural number (it may even require artificial intelligence), but you can use Python to check some individual numbers. Maybe you'll even find the one which would disprove the hypothesis.</a:t>
            </a:r>
          </a:p>
          <a:p>
            <a:pPr fontAlgn="t"/>
            <a:r>
              <a:rPr lang="en-US" dirty="0"/>
              <a:t/>
            </a:r>
            <a:br>
              <a:rPr lang="en-US" dirty="0"/>
            </a:br>
            <a:r>
              <a:rPr lang="en-US" dirty="0"/>
              <a:t>Write a program which reads one natural number and executes the above steps as long as c0 remains different from 1. We also want you to count the steps needed to achieve the goal. Your code should output all the intermediate values of c0, too.</a:t>
            </a:r>
          </a:p>
          <a:p>
            <a:pPr fontAlgn="t"/>
            <a:r>
              <a:rPr lang="en-US" dirty="0"/>
              <a:t>Hint: the most important part of the problem is how to transform </a:t>
            </a:r>
            <a:r>
              <a:rPr lang="en-US" dirty="0" err="1"/>
              <a:t>Collatz's</a:t>
            </a:r>
            <a:r>
              <a:rPr lang="en-US" dirty="0"/>
              <a:t> idea into a while loop - this is the key to success.</a:t>
            </a:r>
          </a:p>
          <a:p>
            <a:pPr fontAlgn="t"/>
            <a:r>
              <a:rPr lang="en-US" dirty="0"/>
              <a:t>Test your code using the data we've provided.</a:t>
            </a:r>
            <a:endParaRPr lang="en-US" dirty="0"/>
          </a:p>
        </p:txBody>
      </p:sp>
      <p:sp>
        <p:nvSpPr>
          <p:cNvPr id="4" name="Title 1"/>
          <p:cNvSpPr>
            <a:spLocks noGrp="1"/>
          </p:cNvSpPr>
          <p:nvPr>
            <p:ph type="title"/>
          </p:nvPr>
        </p:nvSpPr>
        <p:spPr>
          <a:xfrm>
            <a:off x="1289367" y="126332"/>
            <a:ext cx="10018713" cy="1188720"/>
          </a:xfrm>
        </p:spPr>
        <p:txBody>
          <a:bodyPr/>
          <a:lstStyle/>
          <a:p>
            <a:r>
              <a:rPr lang="en-US" b="1" dirty="0" smtClean="0"/>
              <a:t>LAB</a:t>
            </a:r>
            <a:endParaRPr lang="en-US" dirty="0"/>
          </a:p>
        </p:txBody>
      </p:sp>
    </p:spTree>
    <p:extLst>
      <p:ext uri="{BB962C8B-B14F-4D97-AF65-F5344CB8AC3E}">
        <p14:creationId xmlns:p14="http://schemas.microsoft.com/office/powerpoint/2010/main" val="42628790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92563" y="1028700"/>
            <a:ext cx="10403724" cy="5600700"/>
          </a:xfrm>
          <a:prstGeom prst="rect">
            <a:avLst/>
          </a:prstGeom>
        </p:spPr>
      </p:pic>
    </p:spTree>
    <p:extLst>
      <p:ext uri="{BB962C8B-B14F-4D97-AF65-F5344CB8AC3E}">
        <p14:creationId xmlns:p14="http://schemas.microsoft.com/office/powerpoint/2010/main" val="15921233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26894" y="1278255"/>
            <a:ext cx="9168765" cy="5340728"/>
          </a:xfrm>
          <a:prstGeom prst="rect">
            <a:avLst/>
          </a:prstGeom>
        </p:spPr>
      </p:pic>
    </p:spTree>
    <p:extLst>
      <p:ext uri="{BB962C8B-B14F-4D97-AF65-F5344CB8AC3E}">
        <p14:creationId xmlns:p14="http://schemas.microsoft.com/office/powerpoint/2010/main" val="12459940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84545" y="960120"/>
            <a:ext cx="8671135" cy="5927803"/>
          </a:xfrm>
          <a:prstGeom prst="rect">
            <a:avLst/>
          </a:prstGeom>
        </p:spPr>
      </p:pic>
    </p:spTree>
    <p:extLst>
      <p:ext uri="{BB962C8B-B14F-4D97-AF65-F5344CB8AC3E}">
        <p14:creationId xmlns:p14="http://schemas.microsoft.com/office/powerpoint/2010/main" val="33124580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89759" y="728661"/>
            <a:ext cx="8801495" cy="5740719"/>
          </a:xfrm>
          <a:prstGeom prst="rect">
            <a:avLst/>
          </a:prstGeom>
        </p:spPr>
      </p:pic>
    </p:spTree>
    <p:extLst>
      <p:ext uri="{BB962C8B-B14F-4D97-AF65-F5344CB8AC3E}">
        <p14:creationId xmlns:p14="http://schemas.microsoft.com/office/powerpoint/2010/main" val="32393466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61417" y="685800"/>
            <a:ext cx="8889353" cy="5897880"/>
          </a:xfrm>
          <a:prstGeom prst="rect">
            <a:avLst/>
          </a:prstGeom>
        </p:spPr>
      </p:pic>
    </p:spTree>
    <p:extLst>
      <p:ext uri="{BB962C8B-B14F-4D97-AF65-F5344CB8AC3E}">
        <p14:creationId xmlns:p14="http://schemas.microsoft.com/office/powerpoint/2010/main" val="17996294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5011"/>
            <a:ext cx="10515600" cy="5791952"/>
          </a:xfrm>
        </p:spPr>
        <p:txBody>
          <a:bodyPr>
            <a:normAutofit fontScale="85000" lnSpcReduction="20000"/>
          </a:bodyPr>
          <a:lstStyle/>
          <a:p>
            <a:r>
              <a:rPr lang="en-US" b="1" dirty="0"/>
              <a:t>Exercise 1</a:t>
            </a:r>
            <a:endParaRPr lang="en-US" dirty="0"/>
          </a:p>
          <a:p>
            <a:r>
              <a:rPr lang="en-US" dirty="0"/>
              <a:t>Create a for loop that counts from 0 to 10, and prints odd numbers to the screen. Use the skeleton below</a:t>
            </a:r>
            <a:r>
              <a:rPr lang="en-US" dirty="0" smtClean="0"/>
              <a:t>:</a:t>
            </a:r>
          </a:p>
          <a:p>
            <a:endParaRPr lang="en-US" dirty="0"/>
          </a:p>
          <a:p>
            <a:r>
              <a:rPr lang="en-US" b="1" dirty="0"/>
              <a:t>Exercise 2</a:t>
            </a:r>
            <a:endParaRPr lang="en-US" dirty="0"/>
          </a:p>
          <a:p>
            <a:r>
              <a:rPr lang="en-US" dirty="0"/>
              <a:t>Create a while loop that counts from 0 to 10, and prints odd numbers to the screen. Use the skeleton below:</a:t>
            </a:r>
          </a:p>
          <a:p>
            <a:endParaRPr lang="en-US" dirty="0" smtClean="0"/>
          </a:p>
          <a:p>
            <a:r>
              <a:rPr lang="en-US" b="1" dirty="0"/>
              <a:t>Exercise 3</a:t>
            </a:r>
            <a:endParaRPr lang="en-US" dirty="0"/>
          </a:p>
          <a:p>
            <a:r>
              <a:rPr lang="en-US" dirty="0"/>
              <a:t>Create a program with a for loop and a break statement. The program should iterate over characters in an email address, exit the loop when it reaches the @ symbol, and print the part before @ on one line. Use the skeleton below:</a:t>
            </a:r>
          </a:p>
          <a:p>
            <a:pPr marL="0" indent="0">
              <a:buNone/>
            </a:pPr>
            <a:r>
              <a:rPr lang="en-US" dirty="0" smtClean="0"/>
              <a:t>      for </a:t>
            </a:r>
            <a:r>
              <a:rPr lang="en-US" dirty="0" err="1"/>
              <a:t>ch</a:t>
            </a:r>
            <a:r>
              <a:rPr lang="en-US" dirty="0"/>
              <a:t> in "john.smith@pythoninstitute.org": </a:t>
            </a:r>
            <a:endParaRPr lang="en-US" dirty="0" smtClean="0"/>
          </a:p>
          <a:p>
            <a:pPr marL="457200" lvl="1" indent="0">
              <a:buNone/>
            </a:pPr>
            <a:r>
              <a:rPr lang="en-US" dirty="0"/>
              <a:t> </a:t>
            </a:r>
            <a:r>
              <a:rPr lang="en-US" dirty="0" smtClean="0"/>
              <a:t>  if </a:t>
            </a:r>
            <a:r>
              <a:rPr lang="en-US" dirty="0" err="1"/>
              <a:t>ch</a:t>
            </a:r>
            <a:r>
              <a:rPr lang="en-US" dirty="0"/>
              <a:t> == "@": </a:t>
            </a:r>
            <a:endParaRPr lang="en-US" dirty="0" smtClean="0"/>
          </a:p>
          <a:p>
            <a:pPr marL="457200" lvl="1" indent="0">
              <a:buNone/>
            </a:pPr>
            <a:r>
              <a:rPr lang="en-US" dirty="0" smtClean="0"/>
              <a:t>   # </a:t>
            </a:r>
            <a:r>
              <a:rPr lang="en-US" dirty="0"/>
              <a:t>line of code </a:t>
            </a:r>
            <a:endParaRPr lang="en-US" dirty="0" smtClean="0"/>
          </a:p>
          <a:p>
            <a:pPr marL="457200" lvl="1" indent="0">
              <a:buNone/>
            </a:pPr>
            <a:r>
              <a:rPr lang="en-US" dirty="0" smtClean="0"/>
              <a:t># </a:t>
            </a:r>
            <a:r>
              <a:rPr lang="en-US" dirty="0"/>
              <a:t>line of code</a:t>
            </a:r>
            <a:br>
              <a:rPr lang="en-US" dirty="0"/>
            </a:br>
            <a:endParaRPr lang="en-US" dirty="0"/>
          </a:p>
          <a:p>
            <a:endParaRPr lang="en-US" dirty="0"/>
          </a:p>
        </p:txBody>
      </p:sp>
    </p:spTree>
    <p:extLst>
      <p:ext uri="{BB962C8B-B14F-4D97-AF65-F5344CB8AC3E}">
        <p14:creationId xmlns:p14="http://schemas.microsoft.com/office/powerpoint/2010/main" val="3496705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Comparison operators</a:t>
            </a:r>
            <a:r>
              <a:rPr lang="en-US" b="1" dirty="0" smtClean="0"/>
              <a:t>:</a:t>
            </a:r>
            <a:endParaRPr lang="en-US" b="1" dirty="0"/>
          </a:p>
        </p:txBody>
      </p:sp>
      <p:sp>
        <p:nvSpPr>
          <p:cNvPr id="3" name="Content Placeholder 2"/>
          <p:cNvSpPr>
            <a:spLocks noGrp="1"/>
          </p:cNvSpPr>
          <p:nvPr>
            <p:ph idx="1"/>
          </p:nvPr>
        </p:nvSpPr>
        <p:spPr>
          <a:xfrm>
            <a:off x="1484310" y="2666999"/>
            <a:ext cx="10018714" cy="3596641"/>
          </a:xfrm>
        </p:spPr>
        <p:txBody>
          <a:bodyPr>
            <a:normAutofit fontScale="92500" lnSpcReduction="10000"/>
          </a:bodyPr>
          <a:lstStyle/>
          <a:p>
            <a:r>
              <a:rPr lang="en-US" b="1" dirty="0"/>
              <a:t>greater </a:t>
            </a:r>
            <a:r>
              <a:rPr lang="en-US" b="1" dirty="0" smtClean="0"/>
              <a:t>than                             </a:t>
            </a:r>
            <a:r>
              <a:rPr lang="en-US" dirty="0" smtClean="0"/>
              <a:t>&gt;</a:t>
            </a:r>
          </a:p>
          <a:p>
            <a:r>
              <a:rPr lang="en-US" b="1" dirty="0"/>
              <a:t>greater than or equal </a:t>
            </a:r>
            <a:r>
              <a:rPr lang="en-US" b="1" dirty="0" smtClean="0"/>
              <a:t>to        </a:t>
            </a:r>
            <a:r>
              <a:rPr lang="en-US" dirty="0" smtClean="0"/>
              <a:t>&gt;=</a:t>
            </a:r>
          </a:p>
          <a:p>
            <a:r>
              <a:rPr lang="en-US" b="1" dirty="0"/>
              <a:t>less than </a:t>
            </a:r>
            <a:r>
              <a:rPr lang="en-US" b="1" dirty="0" smtClean="0"/>
              <a:t>or                               &lt;</a:t>
            </a:r>
          </a:p>
          <a:p>
            <a:r>
              <a:rPr lang="en-US" b="1" dirty="0"/>
              <a:t>less than or equal </a:t>
            </a:r>
            <a:r>
              <a:rPr lang="en-US" b="1" dirty="0" smtClean="0"/>
              <a:t>to               &lt;=</a:t>
            </a:r>
            <a:endParaRPr lang="en-US" dirty="0" smtClean="0"/>
          </a:p>
          <a:p>
            <a:endParaRPr lang="en-US" dirty="0" smtClean="0"/>
          </a:p>
          <a:p>
            <a:r>
              <a:rPr lang="en-US" dirty="0" smtClean="0"/>
              <a:t>All </a:t>
            </a:r>
            <a:r>
              <a:rPr lang="en-US" dirty="0"/>
              <a:t>of these operators </a:t>
            </a:r>
            <a:r>
              <a:rPr lang="en-US" dirty="0" smtClean="0"/>
              <a:t>are</a:t>
            </a:r>
            <a:r>
              <a:rPr lang="en-US" dirty="0"/>
              <a:t> </a:t>
            </a:r>
            <a:endParaRPr lang="en-US" dirty="0" smtClean="0"/>
          </a:p>
          <a:p>
            <a:pPr lvl="1"/>
            <a:r>
              <a:rPr lang="en-US" b="1" dirty="0" smtClean="0"/>
              <a:t>binary </a:t>
            </a:r>
            <a:r>
              <a:rPr lang="en-US" b="1" dirty="0"/>
              <a:t>operators with left-sided </a:t>
            </a:r>
            <a:r>
              <a:rPr lang="en-US" b="1" dirty="0" smtClean="0"/>
              <a:t>binding</a:t>
            </a:r>
            <a:r>
              <a:rPr lang="en-US" dirty="0" smtClean="0"/>
              <a:t> </a:t>
            </a:r>
          </a:p>
          <a:p>
            <a:pPr lvl="1"/>
            <a:r>
              <a:rPr lang="en-US" dirty="0" smtClean="0"/>
              <a:t>their</a:t>
            </a:r>
            <a:r>
              <a:rPr lang="en-US" dirty="0"/>
              <a:t> </a:t>
            </a:r>
            <a:r>
              <a:rPr lang="en-US" b="1" dirty="0"/>
              <a:t>priority is greater than that shown by == and !=</a:t>
            </a:r>
          </a:p>
          <a:p>
            <a:endParaRPr lang="en-US" dirty="0" smtClean="0"/>
          </a:p>
          <a:p>
            <a:endParaRPr lang="en-US" dirty="0"/>
          </a:p>
        </p:txBody>
      </p:sp>
    </p:spTree>
    <p:extLst>
      <p:ext uri="{BB962C8B-B14F-4D97-AF65-F5344CB8AC3E}">
        <p14:creationId xmlns:p14="http://schemas.microsoft.com/office/powerpoint/2010/main" val="17863788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1263"/>
            <a:ext cx="10515600" cy="5695700"/>
          </a:xfrm>
        </p:spPr>
        <p:txBody>
          <a:bodyPr/>
          <a:lstStyle/>
          <a:p>
            <a:r>
              <a:rPr lang="en-US" b="1" dirty="0"/>
              <a:t>Exercise 4</a:t>
            </a:r>
            <a:endParaRPr lang="en-US" dirty="0"/>
          </a:p>
          <a:p>
            <a:r>
              <a:rPr lang="en-US" dirty="0"/>
              <a:t>Create a program with a for loop and a continue statement. The program should iterate over a string of digits, replace each 0 with x, and print the modified string to the screen. Use the skeleton below:</a:t>
            </a:r>
          </a:p>
          <a:p>
            <a:pPr marL="0" indent="0">
              <a:buNone/>
            </a:pPr>
            <a:r>
              <a:rPr lang="en-US" dirty="0" smtClean="0"/>
              <a:t>  for </a:t>
            </a:r>
            <a:r>
              <a:rPr lang="en-US" dirty="0"/>
              <a:t>digit in "0165031806510": </a:t>
            </a:r>
            <a:endParaRPr lang="en-US" dirty="0" smtClean="0"/>
          </a:p>
          <a:p>
            <a:pPr marL="0" indent="0">
              <a:buNone/>
            </a:pPr>
            <a:r>
              <a:rPr lang="en-US" dirty="0"/>
              <a:t>	</a:t>
            </a:r>
            <a:r>
              <a:rPr lang="en-US" dirty="0" smtClean="0"/>
              <a:t>if </a:t>
            </a:r>
            <a:r>
              <a:rPr lang="en-US" dirty="0"/>
              <a:t>digit == "0": </a:t>
            </a:r>
            <a:endParaRPr lang="en-US" dirty="0" smtClean="0"/>
          </a:p>
          <a:p>
            <a:pPr marL="0" indent="0">
              <a:buNone/>
            </a:pPr>
            <a:r>
              <a:rPr lang="en-US" dirty="0"/>
              <a:t>	</a:t>
            </a:r>
            <a:r>
              <a:rPr lang="en-US" dirty="0" smtClean="0"/>
              <a:t># </a:t>
            </a:r>
            <a:r>
              <a:rPr lang="en-US" dirty="0"/>
              <a:t>line of code </a:t>
            </a:r>
            <a:endParaRPr lang="en-US" dirty="0" smtClean="0"/>
          </a:p>
          <a:p>
            <a:pPr marL="0" indent="0">
              <a:buNone/>
            </a:pPr>
            <a:r>
              <a:rPr lang="en-US" dirty="0"/>
              <a:t> </a:t>
            </a:r>
            <a:r>
              <a:rPr lang="en-US" dirty="0" smtClean="0"/>
              <a:t>          # </a:t>
            </a:r>
            <a:r>
              <a:rPr lang="en-US" dirty="0"/>
              <a:t>line of code </a:t>
            </a:r>
            <a:endParaRPr lang="en-US" dirty="0" smtClean="0"/>
          </a:p>
          <a:p>
            <a:pPr marL="0" indent="0">
              <a:buNone/>
            </a:pPr>
            <a:r>
              <a:rPr lang="en-US" dirty="0"/>
              <a:t> </a:t>
            </a:r>
            <a:r>
              <a:rPr lang="en-US" dirty="0" smtClean="0"/>
              <a:t>  # </a:t>
            </a:r>
            <a:r>
              <a:rPr lang="en-US" dirty="0"/>
              <a:t>line of code</a:t>
            </a:r>
            <a:br>
              <a:rPr lang="en-US" dirty="0"/>
            </a:br>
            <a:endParaRPr lang="en-US" dirty="0"/>
          </a:p>
        </p:txBody>
      </p:sp>
    </p:spTree>
    <p:extLst>
      <p:ext uri="{BB962C8B-B14F-4D97-AF65-F5344CB8AC3E}">
        <p14:creationId xmlns:p14="http://schemas.microsoft.com/office/powerpoint/2010/main" val="13964727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4367" y="-58855"/>
            <a:ext cx="10515600" cy="5743826"/>
          </a:xfrm>
        </p:spPr>
        <p:txBody>
          <a:bodyPr/>
          <a:lstStyle/>
          <a:p>
            <a:r>
              <a:rPr lang="en-US" b="1" dirty="0"/>
              <a:t>Exercise 5</a:t>
            </a:r>
            <a:endParaRPr lang="en-US" dirty="0"/>
          </a:p>
          <a:p>
            <a:r>
              <a:rPr lang="en-US" dirty="0"/>
              <a:t>What is the output of the following </a:t>
            </a:r>
            <a:r>
              <a:rPr lang="en-US" dirty="0" smtClean="0"/>
              <a:t>codes?</a:t>
            </a:r>
            <a:endParaRPr lang="en-US" dirty="0"/>
          </a:p>
          <a:p>
            <a:pPr marL="0" indent="0">
              <a:buNone/>
            </a:pPr>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1222864" y="2813058"/>
            <a:ext cx="3715724" cy="2930442"/>
          </a:xfrm>
          <a:prstGeom prst="rect">
            <a:avLst/>
          </a:prstGeom>
        </p:spPr>
      </p:pic>
      <p:pic>
        <p:nvPicPr>
          <p:cNvPr id="5" name="Picture 4"/>
          <p:cNvPicPr>
            <a:picLocks noChangeAspect="1"/>
          </p:cNvPicPr>
          <p:nvPr/>
        </p:nvPicPr>
        <p:blipFill>
          <a:blip r:embed="rId4"/>
          <a:stretch>
            <a:fillRect/>
          </a:stretch>
        </p:blipFill>
        <p:spPr>
          <a:xfrm>
            <a:off x="7043737" y="3221479"/>
            <a:ext cx="4107059" cy="2930442"/>
          </a:xfrm>
          <a:prstGeom prst="rect">
            <a:avLst/>
          </a:prstGeom>
        </p:spPr>
      </p:pic>
      <p:pic>
        <p:nvPicPr>
          <p:cNvPr id="6" name="Picture 5"/>
          <p:cNvPicPr>
            <a:picLocks noChangeAspect="1"/>
          </p:cNvPicPr>
          <p:nvPr/>
        </p:nvPicPr>
        <p:blipFill>
          <a:blip r:embed="rId5"/>
          <a:stretch>
            <a:fillRect/>
          </a:stretch>
        </p:blipFill>
        <p:spPr>
          <a:xfrm>
            <a:off x="1222864" y="5585661"/>
            <a:ext cx="4959303" cy="1182603"/>
          </a:xfrm>
          <a:prstGeom prst="rect">
            <a:avLst/>
          </a:prstGeom>
        </p:spPr>
      </p:pic>
    </p:spTree>
    <p:extLst>
      <p:ext uri="{BB962C8B-B14F-4D97-AF65-F5344CB8AC3E}">
        <p14:creationId xmlns:p14="http://schemas.microsoft.com/office/powerpoint/2010/main" val="37410048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t>
            </a:r>
            <a:r>
              <a:rPr lang="en-US" dirty="0" smtClean="0"/>
              <a:t>logic</a:t>
            </a:r>
            <a:endParaRPr lang="en-US" dirty="0"/>
          </a:p>
        </p:txBody>
      </p:sp>
      <p:sp>
        <p:nvSpPr>
          <p:cNvPr id="3" name="Content Placeholder 2"/>
          <p:cNvSpPr>
            <a:spLocks noGrp="1"/>
          </p:cNvSpPr>
          <p:nvPr>
            <p:ph idx="1"/>
          </p:nvPr>
        </p:nvSpPr>
        <p:spPr/>
        <p:txBody>
          <a:bodyPr/>
          <a:lstStyle/>
          <a:p>
            <a:r>
              <a:rPr lang="en-US" i="1" dirty="0"/>
              <a:t>If we have some free </a:t>
            </a:r>
            <a:r>
              <a:rPr lang="en-US" i="1" dirty="0" smtClean="0"/>
              <a:t>time, </a:t>
            </a:r>
            <a:endParaRPr lang="en-US" i="1" dirty="0"/>
          </a:p>
          <a:p>
            <a:pPr marL="457200" lvl="1" indent="0">
              <a:buNone/>
            </a:pPr>
            <a:r>
              <a:rPr lang="en-US" i="1" dirty="0"/>
              <a:t>	we will go for a walk</a:t>
            </a:r>
            <a:r>
              <a:rPr lang="en-US" i="1" dirty="0" smtClean="0"/>
              <a:t>.</a:t>
            </a:r>
          </a:p>
          <a:p>
            <a:r>
              <a:rPr lang="en-US" i="1" dirty="0" smtClean="0"/>
              <a:t>If </a:t>
            </a:r>
            <a:r>
              <a:rPr lang="en-US" i="1" dirty="0"/>
              <a:t>we have some free time, and the weather is good, </a:t>
            </a:r>
            <a:endParaRPr lang="en-US" i="1" dirty="0" smtClean="0"/>
          </a:p>
          <a:p>
            <a:pPr marL="457200" lvl="1" indent="0">
              <a:buNone/>
            </a:pPr>
            <a:r>
              <a:rPr lang="en-US" i="1" dirty="0"/>
              <a:t>	</a:t>
            </a:r>
            <a:r>
              <a:rPr lang="en-US" i="1" dirty="0" smtClean="0"/>
              <a:t>we </a:t>
            </a:r>
            <a:r>
              <a:rPr lang="en-US" i="1" dirty="0"/>
              <a:t>will go for a walk</a:t>
            </a:r>
            <a:r>
              <a:rPr lang="en-US" i="1" dirty="0" smtClean="0"/>
              <a:t>.</a:t>
            </a:r>
          </a:p>
          <a:p>
            <a:r>
              <a:rPr lang="en-US" b="1" dirty="0" smtClean="0"/>
              <a:t>Conjunction &amp; </a:t>
            </a:r>
            <a:r>
              <a:rPr lang="en-US" b="1" dirty="0"/>
              <a:t>disjunction</a:t>
            </a:r>
            <a:r>
              <a:rPr lang="en-US" dirty="0"/>
              <a:t>.</a:t>
            </a:r>
          </a:p>
          <a:p>
            <a:endParaRPr lang="en-US" dirty="0"/>
          </a:p>
        </p:txBody>
      </p:sp>
    </p:spTree>
    <p:extLst>
      <p:ext uri="{BB962C8B-B14F-4D97-AF65-F5344CB8AC3E}">
        <p14:creationId xmlns:p14="http://schemas.microsoft.com/office/powerpoint/2010/main" val="36867305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Operator truth table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288253" y="2304732"/>
            <a:ext cx="10410825" cy="3848734"/>
          </a:xfrm>
          <a:prstGeom prst="rect">
            <a:avLst/>
          </a:prstGeom>
        </p:spPr>
      </p:pic>
    </p:spTree>
    <p:extLst>
      <p:ext uri="{BB962C8B-B14F-4D97-AF65-F5344CB8AC3E}">
        <p14:creationId xmlns:p14="http://schemas.microsoft.com/office/powerpoint/2010/main" val="7636976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Operator truth table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092198" y="2266244"/>
            <a:ext cx="10410825" cy="3925709"/>
          </a:xfrm>
          <a:prstGeom prst="rect">
            <a:avLst/>
          </a:prstGeom>
        </p:spPr>
      </p:pic>
    </p:spTree>
    <p:extLst>
      <p:ext uri="{BB962C8B-B14F-4D97-AF65-F5344CB8AC3E}">
        <p14:creationId xmlns:p14="http://schemas.microsoft.com/office/powerpoint/2010/main" val="29942194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t>
            </a:r>
            <a:r>
              <a:rPr lang="en-US" dirty="0"/>
              <a:t>Operator truth table</a:t>
            </a: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1386043" y="2099944"/>
            <a:ext cx="10215245" cy="2394783"/>
          </a:xfrm>
          <a:prstGeom prst="rect">
            <a:avLst/>
          </a:prstGeom>
        </p:spPr>
      </p:pic>
    </p:spTree>
    <p:extLst>
      <p:ext uri="{BB962C8B-B14F-4D97-AF65-F5344CB8AC3E}">
        <p14:creationId xmlns:p14="http://schemas.microsoft.com/office/powerpoint/2010/main" val="18243326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031" y="217966"/>
            <a:ext cx="10018713" cy="1752599"/>
          </a:xfrm>
        </p:spPr>
        <p:txBody>
          <a:bodyPr/>
          <a:lstStyle/>
          <a:p>
            <a:r>
              <a:rPr lang="en-US" b="1" dirty="0"/>
              <a:t>Logical </a:t>
            </a:r>
            <a:r>
              <a:rPr lang="en-US" b="1" dirty="0" smtClean="0"/>
              <a:t>expressions</a:t>
            </a:r>
            <a:endParaRPr lang="en-US" dirty="0"/>
          </a:p>
        </p:txBody>
      </p:sp>
      <p:pic>
        <p:nvPicPr>
          <p:cNvPr id="5" name="Content Placeholder 4"/>
          <p:cNvPicPr>
            <a:picLocks noGrp="1" noChangeAspect="1"/>
          </p:cNvPicPr>
          <p:nvPr>
            <p:ph idx="1"/>
          </p:nvPr>
        </p:nvPicPr>
        <p:blipFill>
          <a:blip r:embed="rId3"/>
          <a:stretch>
            <a:fillRect/>
          </a:stretch>
        </p:blipFill>
        <p:spPr>
          <a:xfrm>
            <a:off x="1995988" y="4985640"/>
            <a:ext cx="7534414" cy="980243"/>
          </a:xfrm>
          <a:prstGeom prst="rect">
            <a:avLst/>
          </a:prstGeom>
        </p:spPr>
      </p:pic>
      <p:pic>
        <p:nvPicPr>
          <p:cNvPr id="4" name="Picture 3"/>
          <p:cNvPicPr>
            <a:picLocks noChangeAspect="1"/>
          </p:cNvPicPr>
          <p:nvPr/>
        </p:nvPicPr>
        <p:blipFill>
          <a:blip r:embed="rId4"/>
          <a:stretch>
            <a:fillRect/>
          </a:stretch>
        </p:blipFill>
        <p:spPr>
          <a:xfrm>
            <a:off x="1995988" y="2673288"/>
            <a:ext cx="7534414" cy="2312352"/>
          </a:xfrm>
          <a:prstGeom prst="rect">
            <a:avLst/>
          </a:prstGeom>
        </p:spPr>
      </p:pic>
      <p:sp>
        <p:nvSpPr>
          <p:cNvPr id="3" name="Rectangle 2"/>
          <p:cNvSpPr/>
          <p:nvPr/>
        </p:nvSpPr>
        <p:spPr>
          <a:xfrm>
            <a:off x="2314589" y="1906688"/>
            <a:ext cx="2074531" cy="461665"/>
          </a:xfrm>
          <a:prstGeom prst="rect">
            <a:avLst/>
          </a:prstGeom>
        </p:spPr>
        <p:txBody>
          <a:bodyPr wrap="square">
            <a:spAutoFit/>
          </a:bodyPr>
          <a:lstStyle/>
          <a:p>
            <a:r>
              <a:rPr lang="en-US" sz="2400" b="1" dirty="0" err="1" smtClean="0"/>
              <a:t>Var</a:t>
            </a:r>
            <a:r>
              <a:rPr lang="en-US" sz="2400" b="1" dirty="0" smtClean="0"/>
              <a:t> = 1</a:t>
            </a:r>
            <a:endParaRPr lang="en-US" sz="2400" b="1" dirty="0"/>
          </a:p>
        </p:txBody>
      </p:sp>
      <p:pic>
        <p:nvPicPr>
          <p:cNvPr id="6" name="Picture 5"/>
          <p:cNvPicPr>
            <a:picLocks noChangeAspect="1"/>
          </p:cNvPicPr>
          <p:nvPr/>
        </p:nvPicPr>
        <p:blipFill>
          <a:blip r:embed="rId5"/>
          <a:stretch>
            <a:fillRect/>
          </a:stretch>
        </p:blipFill>
        <p:spPr>
          <a:xfrm>
            <a:off x="1995988" y="5965883"/>
            <a:ext cx="5724349" cy="771986"/>
          </a:xfrm>
          <a:prstGeom prst="rect">
            <a:avLst/>
          </a:prstGeom>
        </p:spPr>
      </p:pic>
    </p:spTree>
    <p:extLst>
      <p:ext uri="{BB962C8B-B14F-4D97-AF65-F5344CB8AC3E}">
        <p14:creationId xmlns:p14="http://schemas.microsoft.com/office/powerpoint/2010/main" val="32009138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59315"/>
            <a:ext cx="10018713" cy="1752599"/>
          </a:xfrm>
        </p:spPr>
        <p:txBody>
          <a:bodyPr>
            <a:normAutofit/>
          </a:bodyPr>
          <a:lstStyle/>
          <a:p>
            <a:r>
              <a:rPr lang="en-US" dirty="0" smtClean="0"/>
              <a:t>Bitwise </a:t>
            </a:r>
            <a:r>
              <a:rPr lang="en-US" dirty="0"/>
              <a:t>operators</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1708325" y="2595332"/>
            <a:ext cx="8978550" cy="2267311"/>
          </a:xfrm>
          <a:prstGeom prst="rect">
            <a:avLst/>
          </a:prstGeom>
        </p:spPr>
      </p:pic>
      <p:pic>
        <p:nvPicPr>
          <p:cNvPr id="6" name="Picture 5"/>
          <p:cNvPicPr>
            <a:picLocks noChangeAspect="1"/>
          </p:cNvPicPr>
          <p:nvPr/>
        </p:nvPicPr>
        <p:blipFill>
          <a:blip r:embed="rId4"/>
          <a:stretch>
            <a:fillRect/>
          </a:stretch>
        </p:blipFill>
        <p:spPr>
          <a:xfrm>
            <a:off x="1708325" y="4829550"/>
            <a:ext cx="3987466" cy="1347413"/>
          </a:xfrm>
          <a:prstGeom prst="rect">
            <a:avLst/>
          </a:prstGeom>
        </p:spPr>
      </p:pic>
    </p:spTree>
    <p:extLst>
      <p:ext uri="{BB962C8B-B14F-4D97-AF65-F5344CB8AC3E}">
        <p14:creationId xmlns:p14="http://schemas.microsoft.com/office/powerpoint/2010/main" val="22298162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Bitwise </a:t>
            </a:r>
            <a:r>
              <a:rPr lang="en-US" b="1" dirty="0"/>
              <a:t>operators</a:t>
            </a:r>
            <a:endParaRPr lang="en-US" b="1" dirty="0"/>
          </a:p>
        </p:txBody>
      </p:sp>
      <p:sp>
        <p:nvSpPr>
          <p:cNvPr id="3" name="Content Placeholder 2"/>
          <p:cNvSpPr>
            <a:spLocks noGrp="1"/>
          </p:cNvSpPr>
          <p:nvPr>
            <p:ph idx="1"/>
          </p:nvPr>
        </p:nvSpPr>
        <p:spPr/>
        <p:txBody>
          <a:bodyPr/>
          <a:lstStyle/>
          <a:p>
            <a:r>
              <a:rPr lang="en-US" dirty="0"/>
              <a:t>&amp; requires exactly two 1s to provide 1 as the result;</a:t>
            </a:r>
          </a:p>
          <a:p>
            <a:r>
              <a:rPr lang="en-US" dirty="0"/>
              <a:t>| requires at least one 1 to provide 1 as the result;</a:t>
            </a:r>
          </a:p>
          <a:p>
            <a:r>
              <a:rPr lang="en-US" dirty="0"/>
              <a:t>^ requires exactly one 1 to provide 1 as the result</a:t>
            </a:r>
            <a:r>
              <a:rPr lang="en-US" dirty="0" smtClean="0"/>
              <a:t>.</a:t>
            </a:r>
          </a:p>
          <a:p>
            <a:r>
              <a:rPr lang="en-US" dirty="0"/>
              <a:t>the arguments of these operators </a:t>
            </a:r>
            <a:r>
              <a:rPr lang="en-US" b="1" dirty="0"/>
              <a:t>must be integers</a:t>
            </a:r>
            <a:endParaRPr lang="en-US" dirty="0"/>
          </a:p>
          <a:p>
            <a:r>
              <a:rPr lang="en-US" b="1" dirty="0"/>
              <a:t>the logical operators do not penetrate into the bit level of its </a:t>
            </a:r>
            <a:r>
              <a:rPr lang="en-US" b="1" dirty="0" smtClean="0"/>
              <a:t>argument</a:t>
            </a:r>
          </a:p>
          <a:p>
            <a:r>
              <a:rPr lang="en-US" b="1" dirty="0"/>
              <a:t>Bitwise operators are stricter: they deal with every bit separately</a:t>
            </a:r>
          </a:p>
        </p:txBody>
      </p:sp>
    </p:spTree>
    <p:extLst>
      <p:ext uri="{BB962C8B-B14F-4D97-AF65-F5344CB8AC3E}">
        <p14:creationId xmlns:p14="http://schemas.microsoft.com/office/powerpoint/2010/main" val="29028899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74437"/>
            <a:ext cx="10018713" cy="1752599"/>
          </a:xfrm>
        </p:spPr>
        <p:txBody>
          <a:bodyPr>
            <a:normAutofit/>
          </a:bodyPr>
          <a:lstStyle/>
          <a:p>
            <a:r>
              <a:rPr lang="en-US" b="1" dirty="0"/>
              <a:t>Logical </a:t>
            </a:r>
            <a:r>
              <a:rPr lang="en-US" b="1" dirty="0" smtClean="0"/>
              <a:t>values vs</a:t>
            </a:r>
            <a:r>
              <a:rPr lang="en-US" b="1" dirty="0"/>
              <a:t>. </a:t>
            </a:r>
            <a:r>
              <a:rPr lang="en-US" b="1" dirty="0" smtClean="0"/>
              <a:t>Single bit </a:t>
            </a:r>
            <a:r>
              <a:rPr lang="en-US" b="1" dirty="0"/>
              <a:t>operations: </a:t>
            </a:r>
            <a:r>
              <a:rPr lang="en-US" b="1" dirty="0" smtClean="0"/>
              <a:t>Logical operators </a:t>
            </a:r>
            <a:r>
              <a:rPr lang="en-US" b="1" dirty="0" err="1" smtClean="0"/>
              <a:t>vs.</a:t>
            </a:r>
            <a:r>
              <a:rPr lang="en-US" b="1" dirty="0" err="1" smtClean="0"/>
              <a:t>Bitwise</a:t>
            </a:r>
            <a:r>
              <a:rPr lang="en-US" b="1" dirty="0" smtClean="0"/>
              <a:t> operators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3"/>
          <a:srcRect r="54932"/>
          <a:stretch/>
        </p:blipFill>
        <p:spPr>
          <a:xfrm>
            <a:off x="838200" y="1799454"/>
            <a:ext cx="2799080" cy="988082"/>
          </a:xfrm>
          <a:prstGeom prst="rect">
            <a:avLst/>
          </a:prstGeom>
        </p:spPr>
      </p:pic>
      <p:pic>
        <p:nvPicPr>
          <p:cNvPr id="6" name="Picture 5"/>
          <p:cNvPicPr>
            <a:picLocks noChangeAspect="1"/>
          </p:cNvPicPr>
          <p:nvPr/>
        </p:nvPicPr>
        <p:blipFill>
          <a:blip r:embed="rId4"/>
          <a:stretch>
            <a:fillRect/>
          </a:stretch>
        </p:blipFill>
        <p:spPr>
          <a:xfrm>
            <a:off x="838200" y="2740546"/>
            <a:ext cx="4912360" cy="1032444"/>
          </a:xfrm>
          <a:prstGeom prst="rect">
            <a:avLst/>
          </a:prstGeom>
        </p:spPr>
      </p:pic>
      <p:pic>
        <p:nvPicPr>
          <p:cNvPr id="7" name="Picture 6"/>
          <p:cNvPicPr>
            <a:picLocks noChangeAspect="1"/>
          </p:cNvPicPr>
          <p:nvPr/>
        </p:nvPicPr>
        <p:blipFill>
          <a:blip r:embed="rId5"/>
          <a:stretch>
            <a:fillRect/>
          </a:stretch>
        </p:blipFill>
        <p:spPr>
          <a:xfrm>
            <a:off x="838200" y="3803505"/>
            <a:ext cx="5101427" cy="477726"/>
          </a:xfrm>
          <a:prstGeom prst="rect">
            <a:avLst/>
          </a:prstGeom>
        </p:spPr>
      </p:pic>
      <p:pic>
        <p:nvPicPr>
          <p:cNvPr id="8" name="Picture 7"/>
          <p:cNvPicPr>
            <a:picLocks noChangeAspect="1"/>
          </p:cNvPicPr>
          <p:nvPr/>
        </p:nvPicPr>
        <p:blipFill>
          <a:blip r:embed="rId6"/>
          <a:stretch>
            <a:fillRect/>
          </a:stretch>
        </p:blipFill>
        <p:spPr>
          <a:xfrm>
            <a:off x="838200" y="4415634"/>
            <a:ext cx="5969000" cy="478286"/>
          </a:xfrm>
          <a:prstGeom prst="rect">
            <a:avLst/>
          </a:prstGeom>
        </p:spPr>
      </p:pic>
      <p:pic>
        <p:nvPicPr>
          <p:cNvPr id="9" name="Picture 8"/>
          <p:cNvPicPr>
            <a:picLocks noChangeAspect="1"/>
          </p:cNvPicPr>
          <p:nvPr/>
        </p:nvPicPr>
        <p:blipFill>
          <a:blip r:embed="rId7"/>
          <a:stretch>
            <a:fillRect/>
          </a:stretch>
        </p:blipFill>
        <p:spPr>
          <a:xfrm>
            <a:off x="6096000" y="2393408"/>
            <a:ext cx="4127085" cy="347138"/>
          </a:xfrm>
          <a:prstGeom prst="rect">
            <a:avLst/>
          </a:prstGeom>
        </p:spPr>
      </p:pic>
      <p:pic>
        <p:nvPicPr>
          <p:cNvPr id="10" name="Picture 9"/>
          <p:cNvPicPr>
            <a:picLocks noChangeAspect="1"/>
          </p:cNvPicPr>
          <p:nvPr/>
        </p:nvPicPr>
        <p:blipFill>
          <a:blip r:embed="rId8"/>
          <a:stretch>
            <a:fillRect/>
          </a:stretch>
        </p:blipFill>
        <p:spPr>
          <a:xfrm>
            <a:off x="6099175" y="2713981"/>
            <a:ext cx="5153025" cy="1748818"/>
          </a:xfrm>
          <a:prstGeom prst="rect">
            <a:avLst/>
          </a:prstGeom>
        </p:spPr>
      </p:pic>
      <p:pic>
        <p:nvPicPr>
          <p:cNvPr id="11" name="Picture 10"/>
          <p:cNvPicPr>
            <a:picLocks noChangeAspect="1"/>
          </p:cNvPicPr>
          <p:nvPr/>
        </p:nvPicPr>
        <p:blipFill>
          <a:blip r:embed="rId9"/>
          <a:stretch>
            <a:fillRect/>
          </a:stretch>
        </p:blipFill>
        <p:spPr>
          <a:xfrm>
            <a:off x="3637280" y="5123043"/>
            <a:ext cx="3282950" cy="1483407"/>
          </a:xfrm>
          <a:prstGeom prst="rect">
            <a:avLst/>
          </a:prstGeom>
        </p:spPr>
      </p:pic>
    </p:spTree>
    <p:extLst>
      <p:ext uri="{BB962C8B-B14F-4D97-AF65-F5344CB8AC3E}">
        <p14:creationId xmlns:p14="http://schemas.microsoft.com/office/powerpoint/2010/main" val="353356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716" y="267173"/>
            <a:ext cx="10018713" cy="1752599"/>
          </a:xfrm>
        </p:spPr>
        <p:txBody>
          <a:bodyPr/>
          <a:lstStyle/>
          <a:p>
            <a:r>
              <a:rPr lang="en-US" dirty="0"/>
              <a:t> </a:t>
            </a:r>
            <a:r>
              <a:rPr lang="en-US" b="1" dirty="0"/>
              <a:t>priority table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88819" y="1686795"/>
            <a:ext cx="9355609" cy="5084607"/>
          </a:xfrm>
          <a:prstGeom prst="rect">
            <a:avLst/>
          </a:prstGeom>
        </p:spPr>
      </p:pic>
    </p:spTree>
    <p:extLst>
      <p:ext uri="{BB962C8B-B14F-4D97-AF65-F5344CB8AC3E}">
        <p14:creationId xmlns:p14="http://schemas.microsoft.com/office/powerpoint/2010/main" val="20372911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 we deal with single bits</a:t>
            </a:r>
            <a:r>
              <a:rPr lang="en-US" b="1" dirty="0" smtClean="0"/>
              <a:t>?</a:t>
            </a:r>
            <a:endParaRPr lang="en-US" dirty="0"/>
          </a:p>
        </p:txBody>
      </p:sp>
      <p:sp>
        <p:nvSpPr>
          <p:cNvPr id="3" name="Content Placeholder 2"/>
          <p:cNvSpPr>
            <a:spLocks noGrp="1"/>
          </p:cNvSpPr>
          <p:nvPr>
            <p:ph idx="1"/>
          </p:nvPr>
        </p:nvSpPr>
        <p:spPr>
          <a:xfrm>
            <a:off x="1484310" y="2666999"/>
            <a:ext cx="10018714" cy="3939541"/>
          </a:xfrm>
        </p:spPr>
        <p:txBody>
          <a:bodyPr>
            <a:normAutofit fontScale="77500" lnSpcReduction="20000"/>
          </a:bodyPr>
          <a:lstStyle/>
          <a:p>
            <a:r>
              <a:rPr lang="en-US" dirty="0"/>
              <a:t>1. </a:t>
            </a:r>
            <a:r>
              <a:rPr lang="en-US" b="1" dirty="0"/>
              <a:t>Check the state of your </a:t>
            </a:r>
            <a:r>
              <a:rPr lang="en-US" b="1" dirty="0" smtClean="0"/>
              <a:t>bit</a:t>
            </a:r>
          </a:p>
          <a:p>
            <a:r>
              <a:rPr lang="en-US" dirty="0"/>
              <a:t>2. </a:t>
            </a:r>
            <a:r>
              <a:rPr lang="en-US" b="1" dirty="0"/>
              <a:t>Reset your bit</a:t>
            </a:r>
            <a:r>
              <a:rPr lang="en-US" dirty="0"/>
              <a:t> </a:t>
            </a:r>
            <a:endParaRPr lang="en-US" b="1" dirty="0" smtClean="0"/>
          </a:p>
          <a:p>
            <a:pPr lvl="1"/>
            <a:r>
              <a:rPr lang="en-US" dirty="0"/>
              <a:t>x &amp; 1 = x </a:t>
            </a:r>
            <a:endParaRPr lang="en-US" dirty="0" smtClean="0"/>
          </a:p>
          <a:p>
            <a:pPr lvl="1"/>
            <a:r>
              <a:rPr lang="en-US" dirty="0" smtClean="0"/>
              <a:t>x </a:t>
            </a:r>
            <a:r>
              <a:rPr lang="en-US" dirty="0"/>
              <a:t>&amp; 0 = </a:t>
            </a:r>
            <a:r>
              <a:rPr lang="en-US" dirty="0" smtClean="0"/>
              <a:t>0</a:t>
            </a:r>
          </a:p>
          <a:p>
            <a:pPr lvl="1"/>
            <a:r>
              <a:rPr lang="en-US" dirty="0"/>
              <a:t>Such a sequence of zeros and ones, whose task is to grab the value or to change the selected bits, is called a </a:t>
            </a:r>
            <a:r>
              <a:rPr lang="en-US" b="1" dirty="0"/>
              <a:t>bit mask</a:t>
            </a:r>
            <a:r>
              <a:rPr lang="en-US" dirty="0" smtClean="0"/>
              <a:t>.</a:t>
            </a:r>
          </a:p>
          <a:p>
            <a:r>
              <a:rPr lang="en-US" dirty="0"/>
              <a:t>3. </a:t>
            </a:r>
            <a:r>
              <a:rPr lang="en-US" b="1" dirty="0"/>
              <a:t>Set your </a:t>
            </a:r>
            <a:r>
              <a:rPr lang="en-US" b="1" dirty="0" smtClean="0"/>
              <a:t>bit</a:t>
            </a:r>
          </a:p>
          <a:p>
            <a:pPr lvl="1"/>
            <a:r>
              <a:rPr lang="en-US" dirty="0"/>
              <a:t>x | 1 = 1 </a:t>
            </a:r>
            <a:endParaRPr lang="en-US" dirty="0" smtClean="0"/>
          </a:p>
          <a:p>
            <a:pPr lvl="1"/>
            <a:r>
              <a:rPr lang="en-US" dirty="0" smtClean="0"/>
              <a:t>x </a:t>
            </a:r>
            <a:r>
              <a:rPr lang="en-US" dirty="0"/>
              <a:t>| 0 = </a:t>
            </a:r>
            <a:r>
              <a:rPr lang="en-US" dirty="0" smtClean="0"/>
              <a:t>x</a:t>
            </a:r>
          </a:p>
          <a:p>
            <a:r>
              <a:rPr lang="en-US" dirty="0"/>
              <a:t>4. </a:t>
            </a:r>
            <a:r>
              <a:rPr lang="en-US" b="1" dirty="0"/>
              <a:t>Negate your </a:t>
            </a:r>
            <a:r>
              <a:rPr lang="en-US" b="1" dirty="0" smtClean="0"/>
              <a:t>bit</a:t>
            </a:r>
          </a:p>
          <a:p>
            <a:pPr lvl="1"/>
            <a:r>
              <a:rPr lang="en-US" dirty="0"/>
              <a:t>x ^ 1 = ~x </a:t>
            </a:r>
            <a:endParaRPr lang="en-US" dirty="0" smtClean="0"/>
          </a:p>
          <a:p>
            <a:pPr lvl="1"/>
            <a:r>
              <a:rPr lang="en-US" dirty="0" smtClean="0"/>
              <a:t>x </a:t>
            </a:r>
            <a:r>
              <a:rPr lang="en-US" dirty="0"/>
              <a:t>^ 0 = </a:t>
            </a:r>
            <a:r>
              <a:rPr lang="en-US" dirty="0" smtClean="0"/>
              <a:t>x</a:t>
            </a:r>
            <a:endParaRPr lang="en-US" dirty="0"/>
          </a:p>
          <a:p>
            <a:endParaRPr lang="en-US" dirty="0" smtClean="0"/>
          </a:p>
        </p:txBody>
      </p:sp>
      <p:sp>
        <p:nvSpPr>
          <p:cNvPr id="4" name="TextBox 3"/>
          <p:cNvSpPr txBox="1"/>
          <p:nvPr/>
        </p:nvSpPr>
        <p:spPr>
          <a:xfrm>
            <a:off x="6743700" y="2666999"/>
            <a:ext cx="2171700" cy="1200329"/>
          </a:xfrm>
          <a:prstGeom prst="rect">
            <a:avLst/>
          </a:prstGeom>
          <a:noFill/>
        </p:spPr>
        <p:txBody>
          <a:bodyPr wrap="square" rtlCol="0">
            <a:spAutoFit/>
          </a:bodyPr>
          <a:lstStyle/>
          <a:p>
            <a:r>
              <a:rPr lang="en-US" sz="2400" dirty="0" smtClean="0"/>
              <a:t>101011</a:t>
            </a:r>
            <a:r>
              <a:rPr lang="en-US" sz="2400" dirty="0" smtClean="0">
                <a:solidFill>
                  <a:srgbClr val="FF0000"/>
                </a:solidFill>
              </a:rPr>
              <a:t>011</a:t>
            </a:r>
          </a:p>
          <a:p>
            <a:r>
              <a:rPr lang="en-US" sz="2400" u="sng" dirty="0" smtClean="0"/>
              <a:t>111111000</a:t>
            </a:r>
          </a:p>
          <a:p>
            <a:r>
              <a:rPr lang="en-US" sz="2400" dirty="0" smtClean="0"/>
              <a:t>101011</a:t>
            </a:r>
            <a:r>
              <a:rPr lang="en-US" sz="2400" dirty="0" smtClean="0">
                <a:solidFill>
                  <a:srgbClr val="FF0000"/>
                </a:solidFill>
              </a:rPr>
              <a:t>000</a:t>
            </a:r>
            <a:endParaRPr lang="en-US" sz="2400" dirty="0">
              <a:solidFill>
                <a:srgbClr val="FF0000"/>
              </a:solidFill>
            </a:endParaRPr>
          </a:p>
        </p:txBody>
      </p:sp>
      <p:sp>
        <p:nvSpPr>
          <p:cNvPr id="5" name="TextBox 4"/>
          <p:cNvSpPr txBox="1"/>
          <p:nvPr/>
        </p:nvSpPr>
        <p:spPr>
          <a:xfrm>
            <a:off x="6743700" y="4301668"/>
            <a:ext cx="2171700" cy="1200329"/>
          </a:xfrm>
          <a:prstGeom prst="rect">
            <a:avLst/>
          </a:prstGeom>
          <a:noFill/>
        </p:spPr>
        <p:txBody>
          <a:bodyPr wrap="square" rtlCol="0">
            <a:spAutoFit/>
          </a:bodyPr>
          <a:lstStyle/>
          <a:p>
            <a:r>
              <a:rPr lang="en-US" sz="2400" dirty="0" smtClean="0"/>
              <a:t>101011</a:t>
            </a:r>
            <a:r>
              <a:rPr lang="en-US" sz="2400" dirty="0" smtClean="0">
                <a:solidFill>
                  <a:srgbClr val="FF0000"/>
                </a:solidFill>
              </a:rPr>
              <a:t>011</a:t>
            </a:r>
          </a:p>
          <a:p>
            <a:r>
              <a:rPr lang="en-US" sz="2400" u="sng" dirty="0" smtClean="0"/>
              <a:t>000000111</a:t>
            </a:r>
          </a:p>
          <a:p>
            <a:r>
              <a:rPr lang="en-US" sz="2400" dirty="0" smtClean="0"/>
              <a:t>101011</a:t>
            </a:r>
            <a:r>
              <a:rPr lang="en-US" sz="2400" dirty="0" smtClean="0">
                <a:solidFill>
                  <a:srgbClr val="FF0000"/>
                </a:solidFill>
              </a:rPr>
              <a:t>111</a:t>
            </a:r>
            <a:endParaRPr lang="en-US" sz="2400" dirty="0">
              <a:solidFill>
                <a:srgbClr val="FF0000"/>
              </a:solidFill>
            </a:endParaRPr>
          </a:p>
        </p:txBody>
      </p:sp>
      <p:sp>
        <p:nvSpPr>
          <p:cNvPr id="6" name="TextBox 5"/>
          <p:cNvSpPr txBox="1"/>
          <p:nvPr/>
        </p:nvSpPr>
        <p:spPr>
          <a:xfrm>
            <a:off x="6743700" y="5623381"/>
            <a:ext cx="2171700" cy="1200329"/>
          </a:xfrm>
          <a:prstGeom prst="rect">
            <a:avLst/>
          </a:prstGeom>
          <a:noFill/>
        </p:spPr>
        <p:txBody>
          <a:bodyPr wrap="square" rtlCol="0">
            <a:spAutoFit/>
          </a:bodyPr>
          <a:lstStyle/>
          <a:p>
            <a:r>
              <a:rPr lang="en-US" sz="2400" dirty="0" smtClean="0"/>
              <a:t>101011</a:t>
            </a:r>
            <a:r>
              <a:rPr lang="en-US" sz="2400" dirty="0" smtClean="0">
                <a:solidFill>
                  <a:srgbClr val="FF0000"/>
                </a:solidFill>
              </a:rPr>
              <a:t>011</a:t>
            </a:r>
          </a:p>
          <a:p>
            <a:r>
              <a:rPr lang="en-US" sz="2400" u="sng" dirty="0"/>
              <a:t>000000111</a:t>
            </a:r>
          </a:p>
          <a:p>
            <a:r>
              <a:rPr lang="en-US" sz="2400" dirty="0" smtClean="0"/>
              <a:t>101011</a:t>
            </a:r>
            <a:r>
              <a:rPr lang="en-US" sz="2400" dirty="0" smtClean="0">
                <a:solidFill>
                  <a:srgbClr val="FF0000"/>
                </a:solidFill>
              </a:rPr>
              <a:t>100</a:t>
            </a:r>
            <a:endParaRPr lang="en-US" sz="2400" dirty="0">
              <a:solidFill>
                <a:srgbClr val="FF0000"/>
              </a:solidFill>
            </a:endParaRPr>
          </a:p>
        </p:txBody>
      </p:sp>
    </p:spTree>
    <p:extLst>
      <p:ext uri="{BB962C8B-B14F-4D97-AF65-F5344CB8AC3E}">
        <p14:creationId xmlns:p14="http://schemas.microsoft.com/office/powerpoint/2010/main" val="15936988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51461"/>
            <a:ext cx="10018713" cy="1280160"/>
          </a:xfrm>
        </p:spPr>
        <p:txBody>
          <a:bodyPr/>
          <a:lstStyle/>
          <a:p>
            <a:r>
              <a:rPr lang="en-US" b="1" dirty="0"/>
              <a:t>Binary left shift and binary right </a:t>
            </a:r>
            <a:r>
              <a:rPr lang="en-US" b="1" dirty="0" smtClean="0"/>
              <a:t>shift</a:t>
            </a:r>
            <a:endParaRPr lang="en-US" dirty="0"/>
          </a:p>
        </p:txBody>
      </p:sp>
      <p:sp>
        <p:nvSpPr>
          <p:cNvPr id="3" name="Content Placeholder 2"/>
          <p:cNvSpPr>
            <a:spLocks noGrp="1"/>
          </p:cNvSpPr>
          <p:nvPr>
            <p:ph idx="1"/>
          </p:nvPr>
        </p:nvSpPr>
        <p:spPr>
          <a:xfrm>
            <a:off x="1484310" y="1714501"/>
            <a:ext cx="10018713" cy="4076700"/>
          </a:xfrm>
        </p:spPr>
        <p:txBody>
          <a:bodyPr>
            <a:normAutofit fontScale="92500" lnSpcReduction="10000"/>
          </a:bodyPr>
          <a:lstStyle/>
          <a:p>
            <a:r>
              <a:rPr lang="en-US" dirty="0"/>
              <a:t>12345 × 10 = </a:t>
            </a:r>
            <a:r>
              <a:rPr lang="en-US" dirty="0" smtClean="0"/>
              <a:t>123450</a:t>
            </a:r>
          </a:p>
          <a:p>
            <a:r>
              <a:rPr lang="en-US" b="1" dirty="0"/>
              <a:t>multiplying by ten is in fact a shift</a:t>
            </a:r>
            <a:r>
              <a:rPr lang="en-US" dirty="0"/>
              <a:t> of all the digits to the left and filling the resulting gap with </a:t>
            </a:r>
            <a:r>
              <a:rPr lang="en-US" dirty="0" smtClean="0"/>
              <a:t>zero</a:t>
            </a:r>
          </a:p>
          <a:p>
            <a:r>
              <a:rPr lang="en-US" dirty="0"/>
              <a:t>12340 ÷ 10 = </a:t>
            </a:r>
            <a:r>
              <a:rPr lang="en-US" dirty="0" smtClean="0"/>
              <a:t>1234</a:t>
            </a:r>
          </a:p>
          <a:p>
            <a:r>
              <a:rPr lang="en-US" b="1" dirty="0"/>
              <a:t>Dividing by ten is nothing but shifting </a:t>
            </a:r>
            <a:r>
              <a:rPr lang="en-US" dirty="0"/>
              <a:t>the digits to the </a:t>
            </a:r>
            <a:r>
              <a:rPr lang="en-US" dirty="0" smtClean="0"/>
              <a:t>right</a:t>
            </a:r>
          </a:p>
          <a:p>
            <a:r>
              <a:rPr lang="en-US" dirty="0"/>
              <a:t>The </a:t>
            </a:r>
            <a:r>
              <a:rPr lang="en-US" b="1" dirty="0"/>
              <a:t>shift operators</a:t>
            </a:r>
            <a:r>
              <a:rPr lang="en-US" dirty="0"/>
              <a:t> in Python are a pair of </a:t>
            </a:r>
            <a:r>
              <a:rPr lang="en-US" b="1" dirty="0"/>
              <a:t>digraphs</a:t>
            </a:r>
            <a:r>
              <a:rPr lang="en-US" dirty="0"/>
              <a:t>: &lt;&lt; and </a:t>
            </a:r>
            <a:r>
              <a:rPr lang="en-US" dirty="0" smtClean="0"/>
              <a:t>&gt;&gt;</a:t>
            </a:r>
          </a:p>
          <a:p>
            <a:r>
              <a:rPr lang="en-US" dirty="0"/>
              <a:t>value &lt;&lt; bits </a:t>
            </a:r>
            <a:endParaRPr lang="en-US" dirty="0" smtClean="0"/>
          </a:p>
          <a:p>
            <a:r>
              <a:rPr lang="en-US" dirty="0" smtClean="0"/>
              <a:t>value </a:t>
            </a:r>
            <a:r>
              <a:rPr lang="en-US" dirty="0"/>
              <a:t>&gt;&gt; bits</a:t>
            </a:r>
            <a:br>
              <a:rPr lang="en-US" dirty="0"/>
            </a:br>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4784811" y="4638264"/>
            <a:ext cx="6020750" cy="1577852"/>
          </a:xfrm>
          <a:prstGeom prst="rect">
            <a:avLst/>
          </a:prstGeom>
        </p:spPr>
      </p:pic>
      <p:sp>
        <p:nvSpPr>
          <p:cNvPr id="5" name="TextBox 4"/>
          <p:cNvSpPr txBox="1"/>
          <p:nvPr/>
        </p:nvSpPr>
        <p:spPr>
          <a:xfrm>
            <a:off x="1922981" y="5357326"/>
            <a:ext cx="2861830" cy="923330"/>
          </a:xfrm>
          <a:prstGeom prst="rect">
            <a:avLst/>
          </a:prstGeom>
          <a:noFill/>
        </p:spPr>
        <p:txBody>
          <a:bodyPr wrap="square" rtlCol="0">
            <a:spAutoFit/>
          </a:bodyPr>
          <a:lstStyle/>
          <a:p>
            <a:r>
              <a:rPr lang="en-US" b="1" dirty="0" smtClean="0">
                <a:solidFill>
                  <a:srgbClr val="FF0000"/>
                </a:solidFill>
              </a:rPr>
              <a:t>Do not forget</a:t>
            </a:r>
          </a:p>
          <a:p>
            <a:r>
              <a:rPr lang="en-US" b="1" dirty="0" smtClean="0">
                <a:solidFill>
                  <a:srgbClr val="FF0000"/>
                </a:solidFill>
              </a:rPr>
              <a:t>Left &lt;&lt;  multiply by 2</a:t>
            </a:r>
          </a:p>
          <a:p>
            <a:r>
              <a:rPr lang="en-US" b="1" dirty="0" smtClean="0">
                <a:solidFill>
                  <a:srgbClr val="FF0000"/>
                </a:solidFill>
              </a:rPr>
              <a:t>Right &gt;&gt; divide by 2 //</a:t>
            </a:r>
            <a:endParaRPr lang="en-US" b="1" dirty="0">
              <a:solidFill>
                <a:srgbClr val="FF0000"/>
              </a:solidFill>
            </a:endParaRPr>
          </a:p>
        </p:txBody>
      </p:sp>
    </p:spTree>
    <p:extLst>
      <p:ext uri="{BB962C8B-B14F-4D97-AF65-F5344CB8AC3E}">
        <p14:creationId xmlns:p14="http://schemas.microsoft.com/office/powerpoint/2010/main" val="324513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21444"/>
            <a:ext cx="10018713" cy="1752599"/>
          </a:xfrm>
        </p:spPr>
        <p:txBody>
          <a:bodyPr/>
          <a:lstStyle/>
          <a:p>
            <a:r>
              <a:rPr lang="en-US" dirty="0" smtClean="0"/>
              <a:t>The</a:t>
            </a:r>
            <a:r>
              <a:rPr lang="en-US" dirty="0"/>
              <a:t> </a:t>
            </a:r>
            <a:r>
              <a:rPr lang="en-US" b="1" dirty="0"/>
              <a:t>updated priority table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75842" y="1729262"/>
            <a:ext cx="7435648" cy="4710112"/>
          </a:xfrm>
          <a:prstGeom prst="rect">
            <a:avLst/>
          </a:prstGeom>
        </p:spPr>
      </p:pic>
    </p:spTree>
    <p:extLst>
      <p:ext uri="{BB962C8B-B14F-4D97-AF65-F5344CB8AC3E}">
        <p14:creationId xmlns:p14="http://schemas.microsoft.com/office/powerpoint/2010/main" val="21927293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0040"/>
            <a:ext cx="10018713" cy="1752599"/>
          </a:xfrm>
        </p:spPr>
        <p:txBody>
          <a:bodyPr/>
          <a:lstStyle/>
          <a:p>
            <a:r>
              <a:rPr lang="en-US" dirty="0" smtClean="0"/>
              <a:t>Key takeaway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199" y="1825625"/>
            <a:ext cx="10308165" cy="3973596"/>
          </a:xfrm>
          <a:prstGeom prst="rect">
            <a:avLst/>
          </a:prstGeom>
        </p:spPr>
      </p:pic>
    </p:spTree>
    <p:extLst>
      <p:ext uri="{BB962C8B-B14F-4D97-AF65-F5344CB8AC3E}">
        <p14:creationId xmlns:p14="http://schemas.microsoft.com/office/powerpoint/2010/main" val="28270268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3546" y="270961"/>
            <a:ext cx="11054265" cy="6075352"/>
          </a:xfrm>
          <a:prstGeom prst="rect">
            <a:avLst/>
          </a:prstGeom>
        </p:spPr>
      </p:pic>
    </p:spTree>
    <p:extLst>
      <p:ext uri="{BB962C8B-B14F-4D97-AF65-F5344CB8AC3E}">
        <p14:creationId xmlns:p14="http://schemas.microsoft.com/office/powerpoint/2010/main" val="27119845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087" y="0"/>
            <a:ext cx="10018713" cy="1752599"/>
          </a:xfrm>
        </p:spPr>
        <p:txBody>
          <a:bodyPr/>
          <a:lstStyle/>
          <a:p>
            <a:r>
              <a:rPr lang="en-US" b="1" dirty="0"/>
              <a:t>Exercise </a:t>
            </a:r>
            <a:endParaRPr lang="en-US" dirty="0"/>
          </a:p>
        </p:txBody>
      </p:sp>
      <p:sp>
        <p:nvSpPr>
          <p:cNvPr id="3" name="Content Placeholder 2"/>
          <p:cNvSpPr>
            <a:spLocks noGrp="1"/>
          </p:cNvSpPr>
          <p:nvPr>
            <p:ph idx="1"/>
          </p:nvPr>
        </p:nvSpPr>
        <p:spPr>
          <a:xfrm>
            <a:off x="1439779" y="1752599"/>
            <a:ext cx="10752221" cy="4709110"/>
          </a:xfrm>
        </p:spPr>
        <p:txBody>
          <a:bodyPr>
            <a:normAutofit fontScale="77500" lnSpcReduction="20000"/>
          </a:bodyPr>
          <a:lstStyle/>
          <a:p>
            <a:pPr fontAlgn="t"/>
            <a:r>
              <a:rPr lang="en-US" b="1" dirty="0"/>
              <a:t>Exercise 1</a:t>
            </a:r>
            <a:endParaRPr lang="en-US" dirty="0"/>
          </a:p>
          <a:p>
            <a:pPr fontAlgn="t"/>
            <a:r>
              <a:rPr lang="en-US" dirty="0" smtClean="0"/>
              <a:t>What </a:t>
            </a:r>
            <a:r>
              <a:rPr lang="en-US" dirty="0"/>
              <a:t>is the output of the following snippet?</a:t>
            </a:r>
          </a:p>
          <a:p>
            <a:pPr fontAlgn="t"/>
            <a:r>
              <a:rPr lang="en-US" dirty="0"/>
              <a:t>x = 1 </a:t>
            </a:r>
            <a:endParaRPr lang="en-US" dirty="0" smtClean="0"/>
          </a:p>
          <a:p>
            <a:pPr fontAlgn="t"/>
            <a:r>
              <a:rPr lang="en-US" dirty="0" smtClean="0"/>
              <a:t>y </a:t>
            </a:r>
            <a:r>
              <a:rPr lang="en-US" dirty="0"/>
              <a:t>= 0 </a:t>
            </a:r>
            <a:endParaRPr lang="en-US" dirty="0" smtClean="0"/>
          </a:p>
          <a:p>
            <a:pPr fontAlgn="t"/>
            <a:r>
              <a:rPr lang="en-US" dirty="0" smtClean="0"/>
              <a:t>z </a:t>
            </a:r>
            <a:r>
              <a:rPr lang="en-US" dirty="0"/>
              <a:t>= ((x == y) and (x == y)) or not(x == y) </a:t>
            </a:r>
            <a:endParaRPr lang="en-US" dirty="0" smtClean="0"/>
          </a:p>
          <a:p>
            <a:pPr fontAlgn="t"/>
            <a:r>
              <a:rPr lang="en-US" dirty="0" smtClean="0"/>
              <a:t>print(not(z))</a:t>
            </a:r>
          </a:p>
          <a:p>
            <a:pPr fontAlgn="t"/>
            <a:r>
              <a:rPr lang="en-US" b="1" dirty="0"/>
              <a:t>Exercise 2</a:t>
            </a:r>
            <a:endParaRPr lang="en-US" dirty="0"/>
          </a:p>
          <a:p>
            <a:pPr fontAlgn="t"/>
            <a:r>
              <a:rPr lang="en-US" dirty="0"/>
              <a:t>What is the output of the following snippet?</a:t>
            </a:r>
          </a:p>
          <a:p>
            <a:pPr fontAlgn="t"/>
            <a:r>
              <a:rPr lang="en-US" dirty="0"/>
              <a:t>x = 4 </a:t>
            </a:r>
            <a:endParaRPr lang="en-US" dirty="0" smtClean="0"/>
          </a:p>
          <a:p>
            <a:pPr fontAlgn="t"/>
            <a:r>
              <a:rPr lang="en-US" dirty="0" smtClean="0"/>
              <a:t>y </a:t>
            </a:r>
            <a:r>
              <a:rPr lang="en-US" dirty="0"/>
              <a:t>= 1 </a:t>
            </a:r>
            <a:endParaRPr lang="en-US" dirty="0" smtClean="0"/>
          </a:p>
          <a:p>
            <a:pPr fontAlgn="t"/>
            <a:r>
              <a:rPr lang="en-US" dirty="0" smtClean="0"/>
              <a:t>a </a:t>
            </a:r>
            <a:r>
              <a:rPr lang="en-US" dirty="0"/>
              <a:t>= x &amp; y </a:t>
            </a:r>
            <a:r>
              <a:rPr lang="en-US" dirty="0" smtClean="0"/>
              <a:t>           b </a:t>
            </a:r>
            <a:r>
              <a:rPr lang="en-US" dirty="0"/>
              <a:t>= x | y </a:t>
            </a:r>
            <a:r>
              <a:rPr lang="en-US" dirty="0" smtClean="0"/>
              <a:t>                  c </a:t>
            </a:r>
            <a:r>
              <a:rPr lang="en-US" dirty="0"/>
              <a:t>= ~x </a:t>
            </a:r>
            <a:r>
              <a:rPr lang="en-US" dirty="0" smtClean="0"/>
              <a:t>             d </a:t>
            </a:r>
            <a:r>
              <a:rPr lang="en-US" dirty="0"/>
              <a:t>= x ^ 5 </a:t>
            </a:r>
            <a:r>
              <a:rPr lang="en-US" dirty="0" smtClean="0"/>
              <a:t>         e </a:t>
            </a:r>
            <a:r>
              <a:rPr lang="en-US" dirty="0"/>
              <a:t>= x &gt;&gt; 2 </a:t>
            </a:r>
            <a:r>
              <a:rPr lang="en-US" dirty="0" smtClean="0"/>
              <a:t>            f </a:t>
            </a:r>
            <a:r>
              <a:rPr lang="en-US" dirty="0"/>
              <a:t>= x &lt;&lt; 2 </a:t>
            </a:r>
            <a:endParaRPr lang="en-US" dirty="0" smtClean="0"/>
          </a:p>
          <a:p>
            <a:pPr fontAlgn="t"/>
            <a:r>
              <a:rPr lang="en-US" dirty="0" smtClean="0"/>
              <a:t>print(a</a:t>
            </a:r>
            <a:r>
              <a:rPr lang="en-US" dirty="0"/>
              <a:t>, b, c, d, e, f</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10964666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Lists - collections of </a:t>
            </a:r>
            <a:r>
              <a:rPr lang="en-US" dirty="0" smtClean="0"/>
              <a:t>data</a:t>
            </a:r>
            <a:endParaRPr lang="en-US" dirty="0"/>
          </a:p>
        </p:txBody>
      </p:sp>
      <p:sp>
        <p:nvSpPr>
          <p:cNvPr id="3" name="Content Placeholder 2"/>
          <p:cNvSpPr>
            <a:spLocks noGrp="1"/>
          </p:cNvSpPr>
          <p:nvPr>
            <p:ph idx="1"/>
          </p:nvPr>
        </p:nvSpPr>
        <p:spPr/>
        <p:txBody>
          <a:bodyPr>
            <a:normAutofit/>
          </a:bodyPr>
          <a:lstStyle/>
          <a:p>
            <a:r>
              <a:rPr lang="en-US" dirty="0" smtClean="0"/>
              <a:t>List form</a:t>
            </a:r>
          </a:p>
          <a:p>
            <a:pPr lvl="1"/>
            <a:r>
              <a:rPr lang="en-US" dirty="0"/>
              <a:t>numbers = [10, 5, 7, 2, 1</a:t>
            </a:r>
            <a:r>
              <a:rPr lang="en-US" dirty="0" smtClean="0"/>
              <a:t>]</a:t>
            </a:r>
          </a:p>
          <a:p>
            <a:r>
              <a:rPr lang="en-US" b="1" dirty="0"/>
              <a:t>Indexing </a:t>
            </a:r>
            <a:r>
              <a:rPr lang="en-US" b="1" dirty="0" smtClean="0"/>
              <a:t>lists</a:t>
            </a:r>
          </a:p>
          <a:p>
            <a:pPr lvl="1"/>
            <a:r>
              <a:rPr lang="en-US" dirty="0"/>
              <a:t>numbers[0] = 111 </a:t>
            </a:r>
            <a:r>
              <a:rPr lang="en-US" dirty="0"/>
              <a:t>                      =&gt; </a:t>
            </a:r>
            <a:r>
              <a:rPr lang="en-US" dirty="0" smtClean="0"/>
              <a:t>   numbers= [111, </a:t>
            </a:r>
            <a:r>
              <a:rPr lang="en-US" dirty="0"/>
              <a:t>5, 7, 2, 1</a:t>
            </a:r>
            <a:r>
              <a:rPr lang="en-US" dirty="0" smtClean="0"/>
              <a:t>] </a:t>
            </a:r>
            <a:endParaRPr lang="en-US" b="1" dirty="0"/>
          </a:p>
          <a:p>
            <a:pPr lvl="1"/>
            <a:r>
              <a:rPr lang="en-US" dirty="0"/>
              <a:t>numbers[1] = numbers[4</a:t>
            </a:r>
            <a:r>
              <a:rPr lang="en-US" dirty="0"/>
              <a:t>] </a:t>
            </a:r>
            <a:r>
              <a:rPr lang="en-US" dirty="0" smtClean="0"/>
              <a:t>     =&gt;    </a:t>
            </a:r>
            <a:r>
              <a:rPr lang="en-US" dirty="0"/>
              <a:t>numbers= [111, </a:t>
            </a:r>
            <a:r>
              <a:rPr lang="en-US" dirty="0" smtClean="0"/>
              <a:t>1, </a:t>
            </a:r>
            <a:r>
              <a:rPr lang="en-US" dirty="0"/>
              <a:t>7, 2, 1] </a:t>
            </a:r>
            <a:r>
              <a:rPr lang="en-US" dirty="0"/>
              <a:t/>
            </a:r>
            <a:br>
              <a:rPr lang="en-US" dirty="0"/>
            </a:br>
            <a:endParaRPr lang="en-US" dirty="0"/>
          </a:p>
        </p:txBody>
      </p:sp>
    </p:spTree>
    <p:extLst>
      <p:ext uri="{BB962C8B-B14F-4D97-AF65-F5344CB8AC3E}">
        <p14:creationId xmlns:p14="http://schemas.microsoft.com/office/powerpoint/2010/main" val="25229400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Accessing list </a:t>
            </a:r>
            <a:r>
              <a:rPr lang="en-US" b="1" dirty="0" smtClean="0"/>
              <a:t>content</a:t>
            </a:r>
            <a:endParaRPr lang="en-US" dirty="0"/>
          </a:p>
        </p:txBody>
      </p:sp>
      <p:sp>
        <p:nvSpPr>
          <p:cNvPr id="3" name="Content Placeholder 2"/>
          <p:cNvSpPr>
            <a:spLocks noGrp="1"/>
          </p:cNvSpPr>
          <p:nvPr>
            <p:ph idx="1"/>
          </p:nvPr>
        </p:nvSpPr>
        <p:spPr>
          <a:xfrm>
            <a:off x="1219200" y="2080261"/>
            <a:ext cx="10972800" cy="4114800"/>
          </a:xfrm>
        </p:spPr>
        <p:txBody>
          <a:bodyPr>
            <a:normAutofit fontScale="92500" lnSpcReduction="20000"/>
          </a:bodyPr>
          <a:lstStyle/>
          <a:p>
            <a:r>
              <a:rPr lang="en-US" dirty="0"/>
              <a:t>print(numbers) # printing the whole </a:t>
            </a:r>
            <a:r>
              <a:rPr lang="en-US" dirty="0" smtClean="0"/>
              <a:t>list</a:t>
            </a:r>
          </a:p>
          <a:p>
            <a:r>
              <a:rPr lang="en-US" dirty="0"/>
              <a:t>print(numbers[0]) # accessing the list's first </a:t>
            </a:r>
            <a:r>
              <a:rPr lang="en-US" dirty="0" smtClean="0"/>
              <a:t>element</a:t>
            </a:r>
          </a:p>
          <a:p>
            <a:r>
              <a:rPr lang="en-US" b="1" dirty="0"/>
              <a:t>The </a:t>
            </a:r>
            <a:r>
              <a:rPr lang="en-US" b="1" dirty="0" err="1"/>
              <a:t>len</a:t>
            </a:r>
            <a:r>
              <a:rPr lang="en-US" b="1" dirty="0"/>
              <a:t>() </a:t>
            </a:r>
            <a:r>
              <a:rPr lang="en-US" b="1" dirty="0" smtClean="0"/>
              <a:t>function</a:t>
            </a:r>
          </a:p>
          <a:p>
            <a:pPr lvl="1"/>
            <a:r>
              <a:rPr lang="en-US" dirty="0"/>
              <a:t>print("\</a:t>
            </a:r>
            <a:r>
              <a:rPr lang="en-US" dirty="0" err="1"/>
              <a:t>nList</a:t>
            </a:r>
            <a:r>
              <a:rPr lang="en-US" dirty="0"/>
              <a:t> length:", </a:t>
            </a:r>
            <a:r>
              <a:rPr lang="en-US" dirty="0" err="1"/>
              <a:t>len</a:t>
            </a:r>
            <a:r>
              <a:rPr lang="en-US" dirty="0"/>
              <a:t>(numbers)) # printing the list's </a:t>
            </a:r>
            <a:r>
              <a:rPr lang="en-US" dirty="0" smtClean="0"/>
              <a:t>length</a:t>
            </a:r>
          </a:p>
          <a:p>
            <a:r>
              <a:rPr lang="en-US" b="1" dirty="0"/>
              <a:t>Removing elements from a </a:t>
            </a:r>
            <a:r>
              <a:rPr lang="en-US" b="1" dirty="0" smtClean="0"/>
              <a:t>list</a:t>
            </a:r>
          </a:p>
          <a:p>
            <a:pPr lvl="1"/>
            <a:r>
              <a:rPr lang="en-US" dirty="0"/>
              <a:t>del numbers[1] </a:t>
            </a:r>
            <a:r>
              <a:rPr lang="en-US" dirty="0" smtClean="0"/>
              <a:t>  # </a:t>
            </a:r>
            <a:r>
              <a:rPr lang="en-US" dirty="0"/>
              <a:t>it's an </a:t>
            </a:r>
            <a:r>
              <a:rPr lang="en-US" b="1" dirty="0"/>
              <a:t>instruction</a:t>
            </a:r>
            <a:r>
              <a:rPr lang="en-US" dirty="0"/>
              <a:t>, not a function</a:t>
            </a:r>
            <a:endParaRPr lang="en-US" dirty="0" smtClean="0"/>
          </a:p>
          <a:p>
            <a:pPr lvl="1"/>
            <a:r>
              <a:rPr lang="en-US" dirty="0" smtClean="0"/>
              <a:t>print(</a:t>
            </a:r>
            <a:r>
              <a:rPr lang="en-US" dirty="0" err="1" smtClean="0"/>
              <a:t>len</a:t>
            </a:r>
            <a:r>
              <a:rPr lang="en-US" dirty="0" smtClean="0"/>
              <a:t>(numbers</a:t>
            </a:r>
            <a:r>
              <a:rPr lang="en-US" dirty="0"/>
              <a:t>)) </a:t>
            </a:r>
            <a:r>
              <a:rPr lang="en-US" dirty="0" smtClean="0"/>
              <a:t>print(numbers)</a:t>
            </a:r>
            <a:endParaRPr lang="en-US" b="1" dirty="0" smtClean="0"/>
          </a:p>
          <a:p>
            <a:r>
              <a:rPr lang="en-US" b="1" dirty="0"/>
              <a:t>You can't access an element which doesn't exist</a:t>
            </a:r>
            <a:r>
              <a:rPr lang="en-US" dirty="0"/>
              <a:t> - </a:t>
            </a:r>
            <a:r>
              <a:rPr lang="en-US" dirty="0" smtClean="0"/>
              <a:t>Both </a:t>
            </a:r>
            <a:r>
              <a:rPr lang="en-US" dirty="0"/>
              <a:t>of these instructions will cause runtime errors now:</a:t>
            </a:r>
          </a:p>
          <a:p>
            <a:pPr lvl="1"/>
            <a:r>
              <a:rPr lang="en-US" dirty="0"/>
              <a:t>print(numbers[4]) </a:t>
            </a:r>
            <a:endParaRPr lang="en-US" dirty="0" smtClean="0"/>
          </a:p>
          <a:p>
            <a:pPr lvl="1"/>
            <a:r>
              <a:rPr lang="en-US" dirty="0" smtClean="0"/>
              <a:t>numbers[4</a:t>
            </a:r>
            <a:r>
              <a:rPr lang="en-US" dirty="0"/>
              <a:t>] = </a:t>
            </a:r>
            <a:r>
              <a:rPr lang="en-US" dirty="0" smtClean="0"/>
              <a:t>1</a:t>
            </a:r>
            <a:endParaRPr lang="en-US" dirty="0"/>
          </a:p>
        </p:txBody>
      </p:sp>
    </p:spTree>
    <p:extLst>
      <p:ext uri="{BB962C8B-B14F-4D97-AF65-F5344CB8AC3E}">
        <p14:creationId xmlns:p14="http://schemas.microsoft.com/office/powerpoint/2010/main" val="1243204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Negative indices are </a:t>
            </a:r>
            <a:r>
              <a:rPr lang="en-US" b="1" dirty="0" smtClean="0"/>
              <a:t>legal</a:t>
            </a:r>
            <a:endParaRPr lang="en-US" dirty="0"/>
          </a:p>
        </p:txBody>
      </p:sp>
      <p:sp>
        <p:nvSpPr>
          <p:cNvPr id="3" name="Content Placeholder 2"/>
          <p:cNvSpPr>
            <a:spLocks noGrp="1"/>
          </p:cNvSpPr>
          <p:nvPr>
            <p:ph idx="1"/>
          </p:nvPr>
        </p:nvSpPr>
        <p:spPr/>
        <p:txBody>
          <a:bodyPr>
            <a:normAutofit fontScale="92500"/>
          </a:bodyPr>
          <a:lstStyle/>
          <a:p>
            <a:r>
              <a:rPr lang="en-US" dirty="0"/>
              <a:t>An element with an index equal to -1 is </a:t>
            </a:r>
            <a:r>
              <a:rPr lang="en-US" b="1" dirty="0"/>
              <a:t>the last one in the list</a:t>
            </a:r>
            <a:r>
              <a:rPr lang="en-US" dirty="0"/>
              <a:t>.</a:t>
            </a:r>
          </a:p>
          <a:p>
            <a:pPr lvl="1"/>
            <a:r>
              <a:rPr lang="en-US" dirty="0"/>
              <a:t>print(numbers[-1</a:t>
            </a:r>
            <a:r>
              <a:rPr lang="en-US" dirty="0" smtClean="0"/>
              <a:t>])</a:t>
            </a:r>
          </a:p>
          <a:p>
            <a:r>
              <a:rPr lang="en-US" dirty="0"/>
              <a:t>Similarly, the element with an index equal to -2 is </a:t>
            </a:r>
            <a:r>
              <a:rPr lang="en-US" b="1" dirty="0"/>
              <a:t>the one before last in the list</a:t>
            </a:r>
            <a:r>
              <a:rPr lang="en-US" dirty="0"/>
              <a:t>.</a:t>
            </a:r>
          </a:p>
          <a:p>
            <a:pPr lvl="1"/>
            <a:r>
              <a:rPr lang="en-US" dirty="0"/>
              <a:t>print(numbers[-2</a:t>
            </a:r>
            <a:r>
              <a:rPr lang="en-US" dirty="0" smtClean="0"/>
              <a:t>])</a:t>
            </a:r>
          </a:p>
          <a:p>
            <a:r>
              <a:rPr lang="en-US" dirty="0"/>
              <a:t>The last accessible element in our list is numbers[-4] (the first one) </a:t>
            </a:r>
            <a:br>
              <a:rPr lang="en-US" dirty="0"/>
            </a:br>
            <a:r>
              <a:rPr lang="en-US" dirty="0"/>
              <a:t/>
            </a:r>
            <a:br>
              <a:rPr lang="en-US" dirty="0"/>
            </a:br>
            <a:endParaRPr lang="en-US" dirty="0"/>
          </a:p>
        </p:txBody>
      </p:sp>
      <p:sp>
        <p:nvSpPr>
          <p:cNvPr id="4" name="Rectangle 3"/>
          <p:cNvSpPr/>
          <p:nvPr/>
        </p:nvSpPr>
        <p:spPr>
          <a:xfrm>
            <a:off x="4723335" y="5791200"/>
            <a:ext cx="2470548" cy="584775"/>
          </a:xfrm>
          <a:prstGeom prst="rect">
            <a:avLst/>
          </a:prstGeom>
        </p:spPr>
        <p:txBody>
          <a:bodyPr wrap="none">
            <a:spAutoFit/>
          </a:bodyPr>
          <a:lstStyle/>
          <a:p>
            <a:r>
              <a:rPr lang="en-US" sz="3200" dirty="0"/>
              <a:t>[10, 5, 7, 2, 1]</a:t>
            </a:r>
          </a:p>
        </p:txBody>
      </p:sp>
      <p:sp>
        <p:nvSpPr>
          <p:cNvPr id="5" name="Rectangle 4"/>
          <p:cNvSpPr/>
          <p:nvPr/>
        </p:nvSpPr>
        <p:spPr>
          <a:xfrm>
            <a:off x="4053378" y="5320725"/>
            <a:ext cx="3810462" cy="584775"/>
          </a:xfrm>
          <a:prstGeom prst="rect">
            <a:avLst/>
          </a:prstGeom>
        </p:spPr>
        <p:txBody>
          <a:bodyPr wrap="square">
            <a:spAutoFit/>
          </a:bodyPr>
          <a:lstStyle/>
          <a:p>
            <a:pPr lvl="1"/>
            <a:r>
              <a:rPr lang="en-US" sz="3200" dirty="0" smtClean="0"/>
              <a:t>    0    1  2  3  4</a:t>
            </a:r>
            <a:endParaRPr lang="en-US" sz="3200" dirty="0"/>
          </a:p>
        </p:txBody>
      </p:sp>
      <p:sp>
        <p:nvSpPr>
          <p:cNvPr id="6" name="Rectangle 5"/>
          <p:cNvSpPr/>
          <p:nvPr/>
        </p:nvSpPr>
        <p:spPr>
          <a:xfrm>
            <a:off x="4053378" y="6261675"/>
            <a:ext cx="3810462" cy="584775"/>
          </a:xfrm>
          <a:prstGeom prst="rect">
            <a:avLst/>
          </a:prstGeom>
        </p:spPr>
        <p:txBody>
          <a:bodyPr wrap="square">
            <a:spAutoFit/>
          </a:bodyPr>
          <a:lstStyle/>
          <a:p>
            <a:pPr lvl="1"/>
            <a:r>
              <a:rPr lang="en-US" sz="3200" dirty="0" smtClean="0"/>
              <a:t>    -5  -4 -3 -2 -1</a:t>
            </a:r>
            <a:endParaRPr lang="en-US" sz="3200" dirty="0"/>
          </a:p>
        </p:txBody>
      </p:sp>
    </p:spTree>
    <p:extLst>
      <p:ext uri="{BB962C8B-B14F-4D97-AF65-F5344CB8AC3E}">
        <p14:creationId xmlns:p14="http://schemas.microsoft.com/office/powerpoint/2010/main" val="67169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2821"/>
            <a:ext cx="10515600" cy="5864142"/>
          </a:xfrm>
        </p:spPr>
        <p:txBody>
          <a:bodyPr>
            <a:normAutofit fontScale="92500" lnSpcReduction="10000"/>
          </a:bodyPr>
          <a:lstStyle/>
          <a:p>
            <a:r>
              <a:rPr lang="en-US" b="1" dirty="0"/>
              <a:t>LAB</a:t>
            </a:r>
            <a:r>
              <a:rPr lang="en-US" dirty="0"/>
              <a:t/>
            </a:r>
            <a:br>
              <a:rPr lang="en-US" dirty="0"/>
            </a:br>
            <a:r>
              <a:rPr lang="en-US" b="1" dirty="0"/>
              <a:t>Estimated time</a:t>
            </a:r>
          </a:p>
          <a:p>
            <a:r>
              <a:rPr lang="en-US" dirty="0"/>
              <a:t>5 minutes</a:t>
            </a:r>
          </a:p>
          <a:p>
            <a:r>
              <a:rPr lang="en-US" b="1" dirty="0"/>
              <a:t>Level of difficulty</a:t>
            </a:r>
          </a:p>
          <a:p>
            <a:r>
              <a:rPr lang="en-US" dirty="0"/>
              <a:t>Very easy</a:t>
            </a:r>
          </a:p>
          <a:p>
            <a:r>
              <a:rPr lang="en-US" b="1" dirty="0" smtClean="0"/>
              <a:t>Scenario</a:t>
            </a:r>
            <a:endParaRPr lang="en-US" b="1" dirty="0"/>
          </a:p>
          <a:p>
            <a:r>
              <a:rPr lang="en-US" dirty="0"/>
              <a:t>There once was a hat. The hat contained no rabbit, but a list of five numbers: 1, 2, 3, 4, and 5.</a:t>
            </a:r>
          </a:p>
          <a:p>
            <a:r>
              <a:rPr lang="en-US" dirty="0"/>
              <a:t>Your task is to:</a:t>
            </a:r>
          </a:p>
          <a:p>
            <a:r>
              <a:rPr lang="en-US" dirty="0"/>
              <a:t>write a line of code that prompts the user to replace the middle number in the list with an integer number entered by the user (step 1)</a:t>
            </a:r>
          </a:p>
          <a:p>
            <a:r>
              <a:rPr lang="en-US" dirty="0"/>
              <a:t>write a line of code that removes the last element from the list (step 2)</a:t>
            </a:r>
          </a:p>
          <a:p>
            <a:r>
              <a:rPr lang="en-US" dirty="0"/>
              <a:t>write a line of code that prints the length of the existing list (step 3.)</a:t>
            </a:r>
          </a:p>
          <a:p>
            <a:r>
              <a:rPr lang="en-US" dirty="0"/>
              <a:t>Ready for this challenge</a:t>
            </a:r>
            <a:r>
              <a:rPr lang="en-US" dirty="0" smtClean="0"/>
              <a:t>?</a:t>
            </a:r>
            <a:endParaRPr lang="en-US" dirty="0"/>
          </a:p>
        </p:txBody>
      </p:sp>
    </p:spTree>
    <p:extLst>
      <p:ext uri="{BB962C8B-B14F-4D97-AF65-F5344CB8AC3E}">
        <p14:creationId xmlns:p14="http://schemas.microsoft.com/office/powerpoint/2010/main" val="3630404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Making use of the </a:t>
            </a:r>
            <a:r>
              <a:rPr lang="en-US" b="1" dirty="0" smtClean="0"/>
              <a:t>answers</a:t>
            </a:r>
            <a:endParaRPr lang="en-US" dirty="0"/>
          </a:p>
        </p:txBody>
      </p:sp>
      <p:sp>
        <p:nvSpPr>
          <p:cNvPr id="3" name="Content Placeholder 2"/>
          <p:cNvSpPr>
            <a:spLocks noGrp="1"/>
          </p:cNvSpPr>
          <p:nvPr>
            <p:ph idx="1"/>
          </p:nvPr>
        </p:nvSpPr>
        <p:spPr/>
        <p:txBody>
          <a:bodyPr/>
          <a:lstStyle/>
          <a:p>
            <a:r>
              <a:rPr lang="en-US" dirty="0"/>
              <a:t>What can you do with the answer (i.e., the result of a comparison operation) you get from the computer</a:t>
            </a:r>
            <a:r>
              <a:rPr lang="en-US" dirty="0" smtClean="0"/>
              <a:t>?</a:t>
            </a:r>
            <a:endParaRPr lang="ar-SA" dirty="0" smtClean="0"/>
          </a:p>
          <a:p>
            <a:r>
              <a:rPr lang="en-US" dirty="0"/>
              <a:t>There are at least two possibilities: </a:t>
            </a:r>
            <a:endParaRPr lang="ar-SA" dirty="0" smtClean="0"/>
          </a:p>
          <a:p>
            <a:pPr lvl="1"/>
            <a:r>
              <a:rPr lang="en-US" dirty="0" smtClean="0"/>
              <a:t>first</a:t>
            </a:r>
            <a:r>
              <a:rPr lang="en-US" dirty="0"/>
              <a:t>, you can memorize it (</a:t>
            </a:r>
            <a:r>
              <a:rPr lang="en-US" b="1" dirty="0"/>
              <a:t>store it in a variable</a:t>
            </a:r>
            <a:r>
              <a:rPr lang="en-US" dirty="0"/>
              <a:t>) and make use of it later. </a:t>
            </a:r>
            <a:endParaRPr lang="ar-SA" dirty="0" smtClean="0"/>
          </a:p>
          <a:p>
            <a:pPr lvl="1"/>
            <a:r>
              <a:rPr lang="en-US" dirty="0"/>
              <a:t>you can use the answer you get to </a:t>
            </a:r>
            <a:r>
              <a:rPr lang="en-US" b="1" dirty="0"/>
              <a:t>make a decision about the future of the program</a:t>
            </a:r>
            <a:r>
              <a:rPr lang="en-US" dirty="0"/>
              <a:t>.</a:t>
            </a:r>
          </a:p>
          <a:p>
            <a:pPr lvl="1"/>
            <a:endParaRPr lang="en-US" dirty="0"/>
          </a:p>
          <a:p>
            <a:endParaRPr lang="en-US" dirty="0"/>
          </a:p>
        </p:txBody>
      </p:sp>
    </p:spTree>
    <p:extLst>
      <p:ext uri="{BB962C8B-B14F-4D97-AF65-F5344CB8AC3E}">
        <p14:creationId xmlns:p14="http://schemas.microsoft.com/office/powerpoint/2010/main" val="12175503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Adding elements to a list: append() and insert</a:t>
            </a:r>
            <a:r>
              <a:rPr lang="en-US" b="1" dirty="0" smtClean="0"/>
              <a:t>()</a:t>
            </a:r>
            <a:endParaRPr lang="en-US" dirty="0"/>
          </a:p>
        </p:txBody>
      </p:sp>
      <p:sp>
        <p:nvSpPr>
          <p:cNvPr id="3" name="Content Placeholder 2"/>
          <p:cNvSpPr>
            <a:spLocks noGrp="1"/>
          </p:cNvSpPr>
          <p:nvPr>
            <p:ph idx="1"/>
          </p:nvPr>
        </p:nvSpPr>
        <p:spPr>
          <a:xfrm>
            <a:off x="1484311" y="2209799"/>
            <a:ext cx="10018713" cy="3124201"/>
          </a:xfrm>
        </p:spPr>
        <p:txBody>
          <a:bodyPr/>
          <a:lstStyle/>
          <a:p>
            <a:r>
              <a:rPr lang="en-US" dirty="0"/>
              <a:t>A new element may be </a:t>
            </a:r>
            <a:r>
              <a:rPr lang="en-US" i="1" dirty="0"/>
              <a:t>glued</a:t>
            </a:r>
            <a:r>
              <a:rPr lang="en-US" dirty="0"/>
              <a:t> to the end of the existing list:</a:t>
            </a:r>
          </a:p>
          <a:p>
            <a:pPr lvl="1"/>
            <a:r>
              <a:rPr lang="en-US" dirty="0" err="1"/>
              <a:t>list.append</a:t>
            </a:r>
            <a:r>
              <a:rPr lang="en-US" dirty="0"/>
              <a:t>(value</a:t>
            </a:r>
            <a:r>
              <a:rPr lang="en-US" dirty="0" smtClean="0"/>
              <a:t>)</a:t>
            </a:r>
          </a:p>
          <a:p>
            <a:r>
              <a:rPr lang="en-US" dirty="0"/>
              <a:t>The insert() method is a bit smarter - it can add a new element </a:t>
            </a:r>
            <a:r>
              <a:rPr lang="en-US" b="1" dirty="0"/>
              <a:t>at any place in the list</a:t>
            </a:r>
            <a:r>
              <a:rPr lang="en-US" dirty="0"/>
              <a:t>, not only at the end.</a:t>
            </a:r>
          </a:p>
          <a:p>
            <a:pPr lvl="1"/>
            <a:r>
              <a:rPr lang="en-US" dirty="0" err="1"/>
              <a:t>list.insert</a:t>
            </a:r>
            <a:r>
              <a:rPr lang="en-US" dirty="0"/>
              <a:t>(location, value</a:t>
            </a:r>
            <a:r>
              <a:rPr lang="en-US" dirty="0" smtClean="0"/>
              <a:t>)</a:t>
            </a:r>
            <a:r>
              <a:rPr lang="en-US" dirty="0"/>
              <a:t/>
            </a:r>
            <a:br>
              <a:rPr lang="en-US" dirty="0"/>
            </a:br>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1484310" y="4265989"/>
            <a:ext cx="5452812" cy="2592011"/>
          </a:xfrm>
          <a:prstGeom prst="rect">
            <a:avLst/>
          </a:prstGeom>
        </p:spPr>
      </p:pic>
      <p:pic>
        <p:nvPicPr>
          <p:cNvPr id="5" name="Picture 4"/>
          <p:cNvPicPr>
            <a:picLocks noChangeAspect="1"/>
          </p:cNvPicPr>
          <p:nvPr/>
        </p:nvPicPr>
        <p:blipFill>
          <a:blip r:embed="rId4"/>
          <a:stretch>
            <a:fillRect/>
          </a:stretch>
        </p:blipFill>
        <p:spPr>
          <a:xfrm>
            <a:off x="7399595" y="4406690"/>
            <a:ext cx="3640956" cy="2310607"/>
          </a:xfrm>
          <a:prstGeom prst="rect">
            <a:avLst/>
          </a:prstGeom>
        </p:spPr>
      </p:pic>
    </p:spTree>
    <p:extLst>
      <p:ext uri="{BB962C8B-B14F-4D97-AF65-F5344CB8AC3E}">
        <p14:creationId xmlns:p14="http://schemas.microsoft.com/office/powerpoint/2010/main" val="27609517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Adding elements to a list: </a:t>
            </a:r>
            <a:r>
              <a:rPr lang="en-US" b="1" dirty="0" smtClean="0"/>
              <a:t>continued</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1484310" y="2438399"/>
            <a:ext cx="6517640" cy="2023997"/>
          </a:xfrm>
          <a:prstGeom prst="rect">
            <a:avLst/>
          </a:prstGeom>
        </p:spPr>
      </p:pic>
      <p:sp>
        <p:nvSpPr>
          <p:cNvPr id="4" name="Rectangle 1"/>
          <p:cNvSpPr>
            <a:spLocks noChangeArrowheads="1"/>
          </p:cNvSpPr>
          <p:nvPr/>
        </p:nvSpPr>
        <p:spPr bwMode="auto">
          <a:xfrm>
            <a:off x="1954210" y="4695910"/>
            <a:ext cx="278892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Courier New" panose="02070309020205020404" pitchFamily="49" charset="0"/>
                <a:cs typeface="Courier New" panose="02070309020205020404" pitchFamily="49" charset="0"/>
              </a:rPr>
              <a:t>[1, 2, 3, 4, 5]</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692132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Summation of List </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1484310" y="2245357"/>
            <a:ext cx="5579430" cy="2332862"/>
          </a:xfrm>
          <a:prstGeom prst="rect">
            <a:avLst/>
          </a:prstGeom>
        </p:spPr>
      </p:pic>
      <p:pic>
        <p:nvPicPr>
          <p:cNvPr id="6" name="Picture 5"/>
          <p:cNvPicPr>
            <a:picLocks noChangeAspect="1"/>
          </p:cNvPicPr>
          <p:nvPr/>
        </p:nvPicPr>
        <p:blipFill>
          <a:blip r:embed="rId4"/>
          <a:stretch>
            <a:fillRect/>
          </a:stretch>
        </p:blipFill>
        <p:spPr>
          <a:xfrm>
            <a:off x="1484310" y="4650741"/>
            <a:ext cx="5579430" cy="2208921"/>
          </a:xfrm>
          <a:prstGeom prst="rect">
            <a:avLst/>
          </a:prstGeom>
        </p:spPr>
      </p:pic>
    </p:spTree>
    <p:extLst>
      <p:ext uri="{BB962C8B-B14F-4D97-AF65-F5344CB8AC3E}">
        <p14:creationId xmlns:p14="http://schemas.microsoft.com/office/powerpoint/2010/main" val="382152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Swapping list elements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484310" y="2666999"/>
            <a:ext cx="9931400" cy="2470498"/>
          </a:xfrm>
          <a:prstGeom prst="rect">
            <a:avLst/>
          </a:prstGeom>
        </p:spPr>
      </p:pic>
      <p:pic>
        <p:nvPicPr>
          <p:cNvPr id="5" name="Picture 4"/>
          <p:cNvPicPr>
            <a:picLocks noChangeAspect="1"/>
          </p:cNvPicPr>
          <p:nvPr/>
        </p:nvPicPr>
        <p:blipFill>
          <a:blip r:embed="rId4"/>
          <a:stretch>
            <a:fillRect/>
          </a:stretch>
        </p:blipFill>
        <p:spPr>
          <a:xfrm>
            <a:off x="1484310" y="5230941"/>
            <a:ext cx="3843655" cy="717482"/>
          </a:xfrm>
          <a:prstGeom prst="rect">
            <a:avLst/>
          </a:prstGeom>
        </p:spPr>
      </p:pic>
    </p:spTree>
    <p:extLst>
      <p:ext uri="{BB962C8B-B14F-4D97-AF65-F5344CB8AC3E}">
        <p14:creationId xmlns:p14="http://schemas.microsoft.com/office/powerpoint/2010/main" val="6921088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5811203"/>
          </a:xfrm>
        </p:spPr>
        <p:txBody>
          <a:bodyPr>
            <a:normAutofit fontScale="62500" lnSpcReduction="20000"/>
          </a:bodyPr>
          <a:lstStyle/>
          <a:p>
            <a:r>
              <a:rPr lang="en-US" b="1" dirty="0"/>
              <a:t>LAB</a:t>
            </a:r>
            <a:r>
              <a:rPr lang="en-US" dirty="0"/>
              <a:t/>
            </a:r>
            <a:br>
              <a:rPr lang="en-US" dirty="0"/>
            </a:br>
            <a:r>
              <a:rPr lang="en-US" b="1" dirty="0"/>
              <a:t>Estimated time</a:t>
            </a:r>
          </a:p>
          <a:p>
            <a:r>
              <a:rPr lang="en-US" dirty="0"/>
              <a:t>10-15 minutes</a:t>
            </a:r>
          </a:p>
          <a:p>
            <a:r>
              <a:rPr lang="en-US" b="1" dirty="0"/>
              <a:t>Level of difficulty</a:t>
            </a:r>
          </a:p>
          <a:p>
            <a:r>
              <a:rPr lang="en-US" dirty="0"/>
              <a:t>Easy</a:t>
            </a:r>
          </a:p>
          <a:p>
            <a:r>
              <a:rPr lang="en-US" b="1" dirty="0"/>
              <a:t>Scenario</a:t>
            </a:r>
          </a:p>
          <a:p>
            <a:r>
              <a:rPr lang="en-US" dirty="0"/>
              <a:t>The Beatles were one of the most popular music group of the 1960s, and the best-selling band in history. Some people consider them to be the most influential act of the rock era. Indeed, they were included in </a:t>
            </a:r>
            <a:r>
              <a:rPr lang="en-US" i="1" dirty="0"/>
              <a:t>Time</a:t>
            </a:r>
            <a:r>
              <a:rPr lang="en-US" dirty="0"/>
              <a:t> magazine's compilation of the 20th Century's 100 most influential people.</a:t>
            </a:r>
          </a:p>
          <a:p>
            <a:r>
              <a:rPr lang="en-US" dirty="0"/>
              <a:t>The band underwent many line-up changes, culminating in 1962 with the line-up of John Lennon, Paul McCartney, George Harrison, and Richard Starkey (better known as Ringo Starr).</a:t>
            </a:r>
          </a:p>
          <a:p>
            <a:r>
              <a:rPr lang="en-US" dirty="0" smtClean="0"/>
              <a:t>Write </a:t>
            </a:r>
            <a:r>
              <a:rPr lang="en-US" dirty="0"/>
              <a:t>a program that reflects these changes and lets you practice with the concept of lists. Your task is to:</a:t>
            </a:r>
          </a:p>
          <a:p>
            <a:r>
              <a:rPr lang="en-US" dirty="0"/>
              <a:t>step 1: create an empty list named </a:t>
            </a:r>
            <a:r>
              <a:rPr lang="en-US" dirty="0" err="1"/>
              <a:t>beatles</a:t>
            </a:r>
            <a:r>
              <a:rPr lang="en-US" dirty="0"/>
              <a:t>;</a:t>
            </a:r>
          </a:p>
          <a:p>
            <a:r>
              <a:rPr lang="en-US" dirty="0"/>
              <a:t>step 2: use the append() method to add the following members of the band to the list: John Lennon, Paul McCartney, and George Harrison;</a:t>
            </a:r>
          </a:p>
          <a:p>
            <a:r>
              <a:rPr lang="en-US" dirty="0"/>
              <a:t>step 3: use the for loop and the append() method to prompt the user to add the following members of the band to the list: Stu Sutcliffe, and Pete Best;</a:t>
            </a:r>
          </a:p>
          <a:p>
            <a:r>
              <a:rPr lang="en-US" dirty="0"/>
              <a:t>step 4: use the del instruction to remove Stu Sutcliffe and Pete Best from the list;</a:t>
            </a:r>
          </a:p>
          <a:p>
            <a:r>
              <a:rPr lang="en-US" dirty="0"/>
              <a:t>step 5: use the insert() method to add Ringo Starr to the beginning of the list.</a:t>
            </a:r>
          </a:p>
          <a:p>
            <a:r>
              <a:rPr lang="en-US" dirty="0"/>
              <a:t>By the way, are you a Beatles fan?</a:t>
            </a:r>
          </a:p>
          <a:p>
            <a:endParaRPr lang="en-US" dirty="0"/>
          </a:p>
          <a:p>
            <a:endParaRPr lang="en-US" dirty="0"/>
          </a:p>
        </p:txBody>
      </p:sp>
    </p:spTree>
    <p:extLst>
      <p:ext uri="{BB962C8B-B14F-4D97-AF65-F5344CB8AC3E}">
        <p14:creationId xmlns:p14="http://schemas.microsoft.com/office/powerpoint/2010/main" val="13629788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426244"/>
            <a:ext cx="10018713" cy="1752599"/>
          </a:xfrm>
        </p:spPr>
        <p:txBody>
          <a:bodyPr/>
          <a:lstStyle/>
          <a:p>
            <a:r>
              <a:rPr lang="en-US" dirty="0" smtClean="0"/>
              <a:t>Key Takeaway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90688"/>
            <a:ext cx="9362440" cy="5112462"/>
          </a:xfrm>
          <a:prstGeom prst="rect">
            <a:avLst/>
          </a:prstGeom>
        </p:spPr>
      </p:pic>
    </p:spTree>
    <p:extLst>
      <p:ext uri="{BB962C8B-B14F-4D97-AF65-F5344CB8AC3E}">
        <p14:creationId xmlns:p14="http://schemas.microsoft.com/office/powerpoint/2010/main" val="32786896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93712"/>
            <a:ext cx="10018713" cy="1752599"/>
          </a:xfrm>
        </p:spPr>
        <p:txBody>
          <a:bodyPr/>
          <a:lstStyle/>
          <a:p>
            <a:r>
              <a:rPr lang="en-US" dirty="0"/>
              <a:t>Key Takeaway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825624"/>
            <a:ext cx="9606280" cy="4879975"/>
          </a:xfrm>
          <a:prstGeom prst="rect">
            <a:avLst/>
          </a:prstGeom>
        </p:spPr>
      </p:pic>
    </p:spTree>
    <p:extLst>
      <p:ext uri="{BB962C8B-B14F-4D97-AF65-F5344CB8AC3E}">
        <p14:creationId xmlns:p14="http://schemas.microsoft.com/office/powerpoint/2010/main" val="227187541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74320"/>
            <a:ext cx="10018713" cy="1752599"/>
          </a:xfrm>
        </p:spPr>
        <p:txBody>
          <a:bodyPr/>
          <a:lstStyle/>
          <a:p>
            <a:r>
              <a:rPr lang="en-US" dirty="0"/>
              <a:t>Key Takeaway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04887" y="1825624"/>
            <a:ext cx="10665271" cy="4087495"/>
          </a:xfrm>
          <a:prstGeom prst="rect">
            <a:avLst/>
          </a:prstGeom>
        </p:spPr>
      </p:pic>
    </p:spTree>
    <p:extLst>
      <p:ext uri="{BB962C8B-B14F-4D97-AF65-F5344CB8AC3E}">
        <p14:creationId xmlns:p14="http://schemas.microsoft.com/office/powerpoint/2010/main" val="194773870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5440"/>
            <a:ext cx="10515600" cy="5831523"/>
          </a:xfrm>
        </p:spPr>
        <p:txBody>
          <a:bodyPr>
            <a:normAutofit fontScale="85000" lnSpcReduction="20000"/>
          </a:bodyPr>
          <a:lstStyle/>
          <a:p>
            <a:r>
              <a:rPr lang="en-US" b="1" dirty="0"/>
              <a:t>Exercise 1</a:t>
            </a:r>
            <a:endParaRPr lang="en-US" dirty="0"/>
          </a:p>
          <a:p>
            <a:r>
              <a:rPr lang="en-US" dirty="0"/>
              <a:t>What is the output of the following snippet?</a:t>
            </a:r>
          </a:p>
          <a:p>
            <a:pPr lvl="1"/>
            <a:r>
              <a:rPr lang="en-US" dirty="0" err="1"/>
              <a:t>lst</a:t>
            </a:r>
            <a:r>
              <a:rPr lang="en-US" dirty="0"/>
              <a:t> = [1, 2, 3, 4, 5] </a:t>
            </a:r>
            <a:endParaRPr lang="en-US" dirty="0" smtClean="0"/>
          </a:p>
          <a:p>
            <a:pPr lvl="1"/>
            <a:r>
              <a:rPr lang="en-US" dirty="0" err="1" smtClean="0"/>
              <a:t>lst.insert</a:t>
            </a:r>
            <a:r>
              <a:rPr lang="en-US" dirty="0" smtClean="0"/>
              <a:t>(1</a:t>
            </a:r>
            <a:r>
              <a:rPr lang="en-US" dirty="0"/>
              <a:t>, 6) </a:t>
            </a:r>
            <a:endParaRPr lang="en-US" dirty="0" smtClean="0"/>
          </a:p>
          <a:p>
            <a:pPr lvl="1"/>
            <a:r>
              <a:rPr lang="en-US" dirty="0" smtClean="0"/>
              <a:t>del </a:t>
            </a:r>
            <a:r>
              <a:rPr lang="en-US" dirty="0" err="1"/>
              <a:t>lst</a:t>
            </a:r>
            <a:r>
              <a:rPr lang="en-US" dirty="0"/>
              <a:t>[0] </a:t>
            </a:r>
            <a:endParaRPr lang="en-US" dirty="0" smtClean="0"/>
          </a:p>
          <a:p>
            <a:pPr lvl="1"/>
            <a:r>
              <a:rPr lang="en-US" dirty="0" err="1" smtClean="0"/>
              <a:t>lst.append</a:t>
            </a:r>
            <a:r>
              <a:rPr lang="en-US" dirty="0" smtClean="0"/>
              <a:t>(1</a:t>
            </a:r>
            <a:r>
              <a:rPr lang="en-US" dirty="0"/>
              <a:t>) print(</a:t>
            </a:r>
            <a:r>
              <a:rPr lang="en-US" dirty="0" err="1"/>
              <a:t>lst</a:t>
            </a:r>
            <a:r>
              <a:rPr lang="en-US" dirty="0" smtClean="0"/>
              <a:t>)</a:t>
            </a:r>
          </a:p>
          <a:p>
            <a:endParaRPr lang="en-US" dirty="0"/>
          </a:p>
          <a:p>
            <a:r>
              <a:rPr lang="en-US" b="1" dirty="0"/>
              <a:t>Exercise 2</a:t>
            </a:r>
            <a:endParaRPr lang="en-US" dirty="0"/>
          </a:p>
          <a:p>
            <a:r>
              <a:rPr lang="en-US" dirty="0"/>
              <a:t>What is the output of the following snippet?</a:t>
            </a:r>
          </a:p>
          <a:p>
            <a:pPr marL="457200" lvl="1" indent="0">
              <a:buNone/>
            </a:pPr>
            <a:r>
              <a:rPr lang="en-US" dirty="0" err="1"/>
              <a:t>lst</a:t>
            </a:r>
            <a:r>
              <a:rPr lang="en-US" dirty="0"/>
              <a:t> = [1, 2, 3, 4, 5] </a:t>
            </a:r>
            <a:endParaRPr lang="en-US" dirty="0" smtClean="0"/>
          </a:p>
          <a:p>
            <a:pPr marL="457200" lvl="1" indent="0">
              <a:buNone/>
            </a:pPr>
            <a:r>
              <a:rPr lang="en-US" dirty="0" smtClean="0"/>
              <a:t>lst2 </a:t>
            </a:r>
            <a:r>
              <a:rPr lang="en-US" dirty="0"/>
              <a:t>= [] </a:t>
            </a:r>
            <a:endParaRPr lang="en-US" dirty="0" smtClean="0"/>
          </a:p>
          <a:p>
            <a:pPr marL="457200" lvl="1" indent="0">
              <a:buNone/>
            </a:pPr>
            <a:r>
              <a:rPr lang="en-US" dirty="0" smtClean="0"/>
              <a:t>add </a:t>
            </a:r>
            <a:r>
              <a:rPr lang="en-US" dirty="0"/>
              <a:t>= 0 </a:t>
            </a:r>
            <a:endParaRPr lang="en-US" dirty="0" smtClean="0"/>
          </a:p>
          <a:p>
            <a:pPr marL="457200" lvl="1" indent="0">
              <a:buNone/>
            </a:pPr>
            <a:r>
              <a:rPr lang="en-US" dirty="0" smtClean="0"/>
              <a:t>for </a:t>
            </a:r>
            <a:r>
              <a:rPr lang="en-US" dirty="0"/>
              <a:t>number in </a:t>
            </a:r>
            <a:r>
              <a:rPr lang="en-US" dirty="0" err="1"/>
              <a:t>lst</a:t>
            </a:r>
            <a:r>
              <a:rPr lang="en-US" dirty="0"/>
              <a:t>: </a:t>
            </a:r>
            <a:endParaRPr lang="en-US" dirty="0" smtClean="0"/>
          </a:p>
          <a:p>
            <a:pPr marL="914400" lvl="2" indent="0">
              <a:buNone/>
            </a:pPr>
            <a:r>
              <a:rPr lang="en-US" dirty="0" smtClean="0"/>
              <a:t>	add </a:t>
            </a:r>
            <a:r>
              <a:rPr lang="en-US" dirty="0"/>
              <a:t>+= number lst2.append(add) </a:t>
            </a:r>
            <a:endParaRPr lang="en-US" dirty="0" smtClean="0"/>
          </a:p>
          <a:p>
            <a:pPr marL="457200" lvl="1" indent="0">
              <a:buNone/>
            </a:pPr>
            <a:r>
              <a:rPr lang="en-US" dirty="0" smtClean="0"/>
              <a:t>print(lst2</a:t>
            </a:r>
            <a:r>
              <a:rPr lang="en-US" dirty="0"/>
              <a:t>)</a:t>
            </a:r>
            <a:br>
              <a:rPr lang="en-US" dirty="0"/>
            </a:br>
            <a:r>
              <a:rPr lang="en-US" dirty="0"/>
              <a:t/>
            </a:r>
            <a:br>
              <a:rPr lang="en-US" dirty="0"/>
            </a:br>
            <a:endParaRPr lang="en-US" dirty="0"/>
          </a:p>
        </p:txBody>
      </p:sp>
    </p:spTree>
    <p:extLst>
      <p:ext uri="{BB962C8B-B14F-4D97-AF65-F5344CB8AC3E}">
        <p14:creationId xmlns:p14="http://schemas.microsoft.com/office/powerpoint/2010/main" val="252297468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6720"/>
            <a:ext cx="10515600" cy="5750243"/>
          </a:xfrm>
        </p:spPr>
        <p:txBody>
          <a:bodyPr>
            <a:normAutofit lnSpcReduction="10000"/>
          </a:bodyPr>
          <a:lstStyle/>
          <a:p>
            <a:pPr marL="0" indent="0">
              <a:buNone/>
            </a:pPr>
            <a:r>
              <a:rPr lang="en-US" b="1" dirty="0"/>
              <a:t>Exercise 3</a:t>
            </a:r>
            <a:endParaRPr lang="en-US" dirty="0"/>
          </a:p>
          <a:p>
            <a:r>
              <a:rPr lang="en-US" dirty="0"/>
              <a:t>What happens when you run the following snippet?</a:t>
            </a:r>
          </a:p>
          <a:p>
            <a:r>
              <a:rPr lang="en-US" dirty="0" err="1"/>
              <a:t>lst</a:t>
            </a:r>
            <a:r>
              <a:rPr lang="en-US" dirty="0"/>
              <a:t> = [] </a:t>
            </a:r>
            <a:endParaRPr lang="en-US" dirty="0" smtClean="0"/>
          </a:p>
          <a:p>
            <a:r>
              <a:rPr lang="en-US" dirty="0" smtClean="0"/>
              <a:t>del </a:t>
            </a:r>
            <a:r>
              <a:rPr lang="en-US" dirty="0" err="1"/>
              <a:t>lst</a:t>
            </a:r>
            <a:r>
              <a:rPr lang="en-US" dirty="0"/>
              <a:t> </a:t>
            </a:r>
            <a:endParaRPr lang="en-US" dirty="0" smtClean="0"/>
          </a:p>
          <a:p>
            <a:r>
              <a:rPr lang="en-US" dirty="0" smtClean="0"/>
              <a:t>print(</a:t>
            </a:r>
            <a:r>
              <a:rPr lang="en-US" dirty="0" err="1" smtClean="0"/>
              <a:t>lst</a:t>
            </a:r>
            <a:r>
              <a:rPr lang="en-US" dirty="0" smtClean="0"/>
              <a:t>)</a:t>
            </a:r>
          </a:p>
          <a:p>
            <a:endParaRPr lang="en-US" dirty="0"/>
          </a:p>
          <a:p>
            <a:pPr marL="0" indent="0">
              <a:buNone/>
            </a:pPr>
            <a:r>
              <a:rPr lang="en-US" b="1" dirty="0"/>
              <a:t>Exercise 4</a:t>
            </a:r>
            <a:endParaRPr lang="en-US" dirty="0"/>
          </a:p>
          <a:p>
            <a:r>
              <a:rPr lang="en-US" dirty="0"/>
              <a:t>What is the output of the following snippet?</a:t>
            </a:r>
          </a:p>
          <a:p>
            <a:r>
              <a:rPr lang="en-US" dirty="0" err="1"/>
              <a:t>lst</a:t>
            </a:r>
            <a:r>
              <a:rPr lang="en-US" dirty="0"/>
              <a:t> = [1, [2, 3], 4] </a:t>
            </a:r>
            <a:endParaRPr lang="en-US" dirty="0" smtClean="0"/>
          </a:p>
          <a:p>
            <a:r>
              <a:rPr lang="en-US" dirty="0" smtClean="0"/>
              <a:t>print(</a:t>
            </a:r>
            <a:r>
              <a:rPr lang="en-US" dirty="0" err="1" smtClean="0"/>
              <a:t>lst</a:t>
            </a:r>
            <a:r>
              <a:rPr lang="en-US" dirty="0" smtClean="0"/>
              <a:t>[1</a:t>
            </a:r>
            <a:r>
              <a:rPr lang="en-US" dirty="0"/>
              <a:t>]) </a:t>
            </a:r>
            <a:endParaRPr lang="en-US" dirty="0" smtClean="0"/>
          </a:p>
          <a:p>
            <a:r>
              <a:rPr lang="en-US" dirty="0" smtClean="0"/>
              <a:t>print(</a:t>
            </a:r>
            <a:r>
              <a:rPr lang="en-US" dirty="0" err="1" smtClean="0"/>
              <a:t>len</a:t>
            </a:r>
            <a:r>
              <a:rPr lang="en-US" dirty="0" smtClean="0"/>
              <a:t>(</a:t>
            </a:r>
            <a:r>
              <a:rPr lang="en-US" dirty="0" err="1" smtClean="0"/>
              <a:t>lst</a:t>
            </a:r>
            <a:r>
              <a:rPr lang="en-US" dirty="0"/>
              <a:t>))</a:t>
            </a:r>
            <a:br>
              <a:rPr lang="en-US" dirty="0"/>
            </a:br>
            <a:endParaRPr lang="en-US" dirty="0"/>
          </a:p>
          <a:p>
            <a:endParaRPr lang="en-US" dirty="0"/>
          </a:p>
        </p:txBody>
      </p:sp>
    </p:spTree>
    <p:extLst>
      <p:ext uri="{BB962C8B-B14F-4D97-AF65-F5344CB8AC3E}">
        <p14:creationId xmlns:p14="http://schemas.microsoft.com/office/powerpoint/2010/main" val="4100192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LAB</a:t>
            </a:r>
            <a:endParaRPr lang="en-US" dirty="0"/>
          </a:p>
        </p:txBody>
      </p:sp>
      <p:sp>
        <p:nvSpPr>
          <p:cNvPr id="3" name="Content Placeholder 2"/>
          <p:cNvSpPr>
            <a:spLocks noGrp="1"/>
          </p:cNvSpPr>
          <p:nvPr>
            <p:ph idx="1"/>
          </p:nvPr>
        </p:nvSpPr>
        <p:spPr>
          <a:xfrm>
            <a:off x="1484310" y="2666999"/>
            <a:ext cx="10018713" cy="3848101"/>
          </a:xfrm>
        </p:spPr>
        <p:txBody>
          <a:bodyPr>
            <a:normAutofit fontScale="70000" lnSpcReduction="20000"/>
          </a:bodyPr>
          <a:lstStyle/>
          <a:p>
            <a:r>
              <a:rPr lang="en-US" b="1" dirty="0"/>
              <a:t>Estimated time</a:t>
            </a:r>
          </a:p>
          <a:p>
            <a:r>
              <a:rPr lang="en-US" dirty="0"/>
              <a:t>5 minutes</a:t>
            </a:r>
          </a:p>
          <a:p>
            <a:r>
              <a:rPr lang="en-US" b="1" dirty="0"/>
              <a:t>Level of difficulty</a:t>
            </a:r>
          </a:p>
          <a:p>
            <a:r>
              <a:rPr lang="en-US" dirty="0"/>
              <a:t>Very </a:t>
            </a:r>
            <a:r>
              <a:rPr lang="en-US" dirty="0" smtClean="0"/>
              <a:t>Easy</a:t>
            </a:r>
            <a:endParaRPr lang="en-US" dirty="0"/>
          </a:p>
          <a:p>
            <a:r>
              <a:rPr lang="en-US" b="1" dirty="0"/>
              <a:t>Scenario</a:t>
            </a:r>
          </a:p>
          <a:p>
            <a:r>
              <a:rPr lang="en-US" dirty="0"/>
              <a:t>Using one of the comparison operators in Python, write a simple two-line program that takes the parameter n as input, which is an integer, and prints False if n is less than 100, and True if n is greater than or equal to 100.</a:t>
            </a:r>
          </a:p>
          <a:p>
            <a:r>
              <a:rPr lang="en-US" dirty="0"/>
              <a:t>Don't create any if blocks (we're going to talk about them very soon). Test your code using the data we've provided for you.</a:t>
            </a:r>
          </a:p>
          <a:p>
            <a:r>
              <a:rPr lang="en-US" b="1" dirty="0"/>
              <a:t>Test Data</a:t>
            </a:r>
          </a:p>
          <a:p>
            <a:r>
              <a:rPr lang="en-US" dirty="0"/>
              <a:t>Sample input: </a:t>
            </a:r>
            <a:r>
              <a:rPr lang="en-US" dirty="0" smtClean="0"/>
              <a:t>55, 99, 100, 101 , -5 , +123</a:t>
            </a:r>
            <a:endParaRPr lang="en-US" dirty="0"/>
          </a:p>
          <a:p>
            <a:endParaRPr lang="en-US" dirty="0"/>
          </a:p>
        </p:txBody>
      </p:sp>
    </p:spTree>
    <p:extLst>
      <p:ext uri="{BB962C8B-B14F-4D97-AF65-F5344CB8AC3E}">
        <p14:creationId xmlns:p14="http://schemas.microsoft.com/office/powerpoint/2010/main" val="319356899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6437"/>
            <a:ext cx="10018713" cy="1752599"/>
          </a:xfrm>
        </p:spPr>
        <p:txBody>
          <a:bodyPr>
            <a:normAutofit/>
          </a:bodyPr>
          <a:lstStyle/>
          <a:p>
            <a:r>
              <a:rPr lang="en-US" b="1" dirty="0"/>
              <a:t>Sorting a </a:t>
            </a:r>
            <a:r>
              <a:rPr lang="en-US" b="1" dirty="0" smtClean="0"/>
              <a:t>list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1825625"/>
            <a:ext cx="10515600" cy="1684458"/>
          </a:xfrm>
          <a:prstGeom prst="rect">
            <a:avLst/>
          </a:prstGeom>
        </p:spPr>
      </p:pic>
      <p:pic>
        <p:nvPicPr>
          <p:cNvPr id="5" name="Picture 4"/>
          <p:cNvPicPr>
            <a:picLocks noChangeAspect="1"/>
          </p:cNvPicPr>
          <p:nvPr/>
        </p:nvPicPr>
        <p:blipFill>
          <a:blip r:embed="rId4"/>
          <a:stretch>
            <a:fillRect/>
          </a:stretch>
        </p:blipFill>
        <p:spPr>
          <a:xfrm>
            <a:off x="838200" y="3510083"/>
            <a:ext cx="10515600" cy="2859080"/>
          </a:xfrm>
          <a:prstGeom prst="rect">
            <a:avLst/>
          </a:prstGeom>
        </p:spPr>
      </p:pic>
    </p:spTree>
    <p:extLst>
      <p:ext uri="{BB962C8B-B14F-4D97-AF65-F5344CB8AC3E}">
        <p14:creationId xmlns:p14="http://schemas.microsoft.com/office/powerpoint/2010/main" val="134026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b="1" dirty="0"/>
              <a:t>The bubble sort - interactive </a:t>
            </a:r>
            <a:r>
              <a:rPr lang="en-US" b="1" dirty="0" smtClean="0"/>
              <a:t>version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1690688"/>
            <a:ext cx="10515600" cy="4546765"/>
          </a:xfrm>
          <a:prstGeom prst="rect">
            <a:avLst/>
          </a:prstGeom>
        </p:spPr>
      </p:pic>
    </p:spTree>
    <p:extLst>
      <p:ext uri="{BB962C8B-B14F-4D97-AF65-F5344CB8AC3E}">
        <p14:creationId xmlns:p14="http://schemas.microsoft.com/office/powerpoint/2010/main" val="354473955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74320"/>
            <a:ext cx="10018713" cy="1752599"/>
          </a:xfrm>
        </p:spPr>
        <p:txBody>
          <a:bodyPr/>
          <a:lstStyle/>
          <a:p>
            <a:r>
              <a:rPr lang="en-US" dirty="0" smtClean="0"/>
              <a:t>Key take away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77900" y="1764506"/>
            <a:ext cx="10236200" cy="4473575"/>
          </a:xfrm>
          <a:prstGeom prst="rect">
            <a:avLst/>
          </a:prstGeom>
        </p:spPr>
      </p:pic>
    </p:spTree>
    <p:extLst>
      <p:ext uri="{BB962C8B-B14F-4D97-AF65-F5344CB8AC3E}">
        <p14:creationId xmlns:p14="http://schemas.microsoft.com/office/powerpoint/2010/main" val="17575016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560" y="321944"/>
            <a:ext cx="10515600" cy="6302375"/>
          </a:xfrm>
        </p:spPr>
        <p:txBody>
          <a:bodyPr>
            <a:normAutofit fontScale="85000" lnSpcReduction="20000"/>
          </a:bodyPr>
          <a:lstStyle/>
          <a:p>
            <a:r>
              <a:rPr lang="en-US" b="1" dirty="0"/>
              <a:t>Exercise 1</a:t>
            </a:r>
            <a:endParaRPr lang="en-US" dirty="0"/>
          </a:p>
          <a:p>
            <a:r>
              <a:rPr lang="en-US" dirty="0"/>
              <a:t>What is the output of the following snippet?</a:t>
            </a:r>
          </a:p>
          <a:p>
            <a:r>
              <a:rPr lang="en-US" dirty="0" err="1"/>
              <a:t>lst</a:t>
            </a:r>
            <a:r>
              <a:rPr lang="en-US" dirty="0"/>
              <a:t> = ["D", "F", "A", "Z"] </a:t>
            </a:r>
            <a:endParaRPr lang="en-US" dirty="0" smtClean="0"/>
          </a:p>
          <a:p>
            <a:r>
              <a:rPr lang="en-US" dirty="0" err="1" smtClean="0"/>
              <a:t>lst.sort</a:t>
            </a:r>
            <a:r>
              <a:rPr lang="en-US" dirty="0"/>
              <a:t>() </a:t>
            </a:r>
            <a:endParaRPr lang="en-US" dirty="0" smtClean="0"/>
          </a:p>
          <a:p>
            <a:r>
              <a:rPr lang="en-US" dirty="0" smtClean="0"/>
              <a:t>print(</a:t>
            </a:r>
            <a:r>
              <a:rPr lang="en-US" dirty="0" err="1" smtClean="0"/>
              <a:t>lst</a:t>
            </a:r>
            <a:r>
              <a:rPr lang="en-US" dirty="0" smtClean="0"/>
              <a:t>)</a:t>
            </a:r>
          </a:p>
          <a:p>
            <a:endParaRPr lang="en-US" dirty="0" smtClean="0"/>
          </a:p>
          <a:p>
            <a:r>
              <a:rPr lang="en-US" b="1" dirty="0"/>
              <a:t>Exercise 2</a:t>
            </a:r>
            <a:endParaRPr lang="en-US" dirty="0"/>
          </a:p>
          <a:p>
            <a:r>
              <a:rPr lang="en-US" dirty="0"/>
              <a:t>What is the output of the following snippet?</a:t>
            </a:r>
          </a:p>
          <a:p>
            <a:r>
              <a:rPr lang="en-US" dirty="0"/>
              <a:t>a = 3 </a:t>
            </a:r>
            <a:endParaRPr lang="en-US" dirty="0" smtClean="0"/>
          </a:p>
          <a:p>
            <a:r>
              <a:rPr lang="en-US" dirty="0" smtClean="0"/>
              <a:t>b </a:t>
            </a:r>
            <a:r>
              <a:rPr lang="en-US" dirty="0"/>
              <a:t>= 1 </a:t>
            </a:r>
            <a:endParaRPr lang="en-US" dirty="0" smtClean="0"/>
          </a:p>
          <a:p>
            <a:r>
              <a:rPr lang="en-US" dirty="0" smtClean="0"/>
              <a:t>c </a:t>
            </a:r>
            <a:r>
              <a:rPr lang="en-US" dirty="0"/>
              <a:t>= 2 </a:t>
            </a:r>
            <a:endParaRPr lang="en-US" dirty="0" smtClean="0"/>
          </a:p>
          <a:p>
            <a:r>
              <a:rPr lang="en-US" dirty="0" err="1" smtClean="0"/>
              <a:t>lst</a:t>
            </a:r>
            <a:r>
              <a:rPr lang="en-US" dirty="0" smtClean="0"/>
              <a:t> </a:t>
            </a:r>
            <a:r>
              <a:rPr lang="en-US" dirty="0"/>
              <a:t>= [a, c, b] </a:t>
            </a:r>
            <a:endParaRPr lang="en-US" dirty="0" smtClean="0"/>
          </a:p>
          <a:p>
            <a:r>
              <a:rPr lang="en-US" dirty="0" err="1" smtClean="0"/>
              <a:t>lst.sort</a:t>
            </a:r>
            <a:r>
              <a:rPr lang="en-US" dirty="0"/>
              <a:t>() </a:t>
            </a:r>
            <a:endParaRPr lang="en-US" dirty="0" smtClean="0"/>
          </a:p>
          <a:p>
            <a:r>
              <a:rPr lang="en-US" dirty="0" smtClean="0"/>
              <a:t>print(</a:t>
            </a:r>
            <a:r>
              <a:rPr lang="en-US" dirty="0" err="1" smtClean="0"/>
              <a:t>lst</a:t>
            </a:r>
            <a:r>
              <a:rPr lang="en-US" dirty="0"/>
              <a:t>)</a:t>
            </a:r>
            <a:br>
              <a:rPr lang="en-US" dirty="0"/>
            </a:br>
            <a:endParaRPr lang="en-US" dirty="0"/>
          </a:p>
          <a:p>
            <a:r>
              <a:rPr lang="en-US" dirty="0"/>
              <a:t/>
            </a:r>
            <a:br>
              <a:rPr lang="en-US" dirty="0"/>
            </a:br>
            <a:endParaRPr lang="en-US" dirty="0"/>
          </a:p>
        </p:txBody>
      </p:sp>
    </p:spTree>
    <p:extLst>
      <p:ext uri="{BB962C8B-B14F-4D97-AF65-F5344CB8AC3E}">
        <p14:creationId xmlns:p14="http://schemas.microsoft.com/office/powerpoint/2010/main" val="198939474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1484310" y="2057401"/>
            <a:ext cx="10018714" cy="3733800"/>
          </a:xfrm>
        </p:spPr>
        <p:txBody>
          <a:bodyPr>
            <a:normAutofit fontScale="85000" lnSpcReduction="20000"/>
          </a:bodyPr>
          <a:lstStyle/>
          <a:p>
            <a:r>
              <a:rPr lang="en-US" dirty="0"/>
              <a:t/>
            </a:r>
            <a:br>
              <a:rPr lang="en-US" dirty="0"/>
            </a:br>
            <a:r>
              <a:rPr lang="en-US" b="1" dirty="0"/>
              <a:t>Exercise 3</a:t>
            </a:r>
            <a:endParaRPr lang="en-US" dirty="0"/>
          </a:p>
          <a:p>
            <a:r>
              <a:rPr lang="en-US" dirty="0"/>
              <a:t>What is the output of the following snippet?</a:t>
            </a:r>
          </a:p>
          <a:p>
            <a:r>
              <a:rPr lang="en-US" dirty="0"/>
              <a:t>a = "A" </a:t>
            </a:r>
            <a:endParaRPr lang="en-US" dirty="0" smtClean="0"/>
          </a:p>
          <a:p>
            <a:r>
              <a:rPr lang="en-US" dirty="0" smtClean="0"/>
              <a:t>b </a:t>
            </a:r>
            <a:r>
              <a:rPr lang="en-US" dirty="0"/>
              <a:t>= "B" </a:t>
            </a:r>
            <a:endParaRPr lang="en-US" dirty="0" smtClean="0"/>
          </a:p>
          <a:p>
            <a:r>
              <a:rPr lang="en-US" dirty="0" smtClean="0"/>
              <a:t>c </a:t>
            </a:r>
            <a:r>
              <a:rPr lang="en-US" dirty="0"/>
              <a:t>= "C" </a:t>
            </a:r>
            <a:endParaRPr lang="en-US" dirty="0" smtClean="0"/>
          </a:p>
          <a:p>
            <a:r>
              <a:rPr lang="en-US" dirty="0" smtClean="0"/>
              <a:t>d </a:t>
            </a:r>
            <a:r>
              <a:rPr lang="en-US" dirty="0"/>
              <a:t>= " " </a:t>
            </a:r>
          </a:p>
          <a:p>
            <a:r>
              <a:rPr lang="en-US" dirty="0" err="1"/>
              <a:t>lst</a:t>
            </a:r>
            <a:r>
              <a:rPr lang="en-US" dirty="0"/>
              <a:t> = [a, b, c, d] </a:t>
            </a:r>
          </a:p>
          <a:p>
            <a:r>
              <a:rPr lang="en-US" dirty="0" err="1"/>
              <a:t>lst.reverse</a:t>
            </a:r>
            <a:r>
              <a:rPr lang="en-US" dirty="0"/>
              <a:t>() </a:t>
            </a:r>
          </a:p>
          <a:p>
            <a:r>
              <a:rPr lang="en-US" dirty="0"/>
              <a:t>print(</a:t>
            </a:r>
            <a:r>
              <a:rPr lang="en-US" dirty="0" err="1"/>
              <a:t>lst</a:t>
            </a:r>
            <a:r>
              <a:rPr lang="en-US" dirty="0"/>
              <a:t>)</a:t>
            </a:r>
          </a:p>
        </p:txBody>
      </p:sp>
    </p:spTree>
    <p:extLst>
      <p:ext uri="{BB962C8B-B14F-4D97-AF65-F5344CB8AC3E}">
        <p14:creationId xmlns:p14="http://schemas.microsoft.com/office/powerpoint/2010/main" val="338326645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b="1" dirty="0"/>
              <a:t>The inner life of lists</a:t>
            </a:r>
          </a:p>
        </p:txBody>
      </p:sp>
      <p:sp>
        <p:nvSpPr>
          <p:cNvPr id="3" name="Content Placeholder 2"/>
          <p:cNvSpPr>
            <a:spLocks noGrp="1"/>
          </p:cNvSpPr>
          <p:nvPr>
            <p:ph idx="1"/>
          </p:nvPr>
        </p:nvSpPr>
        <p:spPr/>
        <p:txBody>
          <a:bodyPr>
            <a:normAutofit fontScale="70000" lnSpcReduction="20000"/>
          </a:bodyPr>
          <a:lstStyle/>
          <a:p>
            <a:endParaRPr lang="en-US" dirty="0" smtClean="0"/>
          </a:p>
          <a:p>
            <a:endParaRPr lang="en-US" dirty="0"/>
          </a:p>
          <a:p>
            <a:endParaRPr lang="en-US" dirty="0" smtClean="0"/>
          </a:p>
          <a:p>
            <a:pPr marL="0" indent="0">
              <a:buNone/>
            </a:pPr>
            <a:endParaRPr lang="en-US" dirty="0" smtClean="0"/>
          </a:p>
          <a:p>
            <a:r>
              <a:rPr lang="en-US" dirty="0" smtClean="0"/>
              <a:t>The </a:t>
            </a:r>
            <a:r>
              <a:rPr lang="en-US" dirty="0"/>
              <a:t>name of an ordinary variable is the </a:t>
            </a:r>
            <a:r>
              <a:rPr lang="en-US" b="1" dirty="0"/>
              <a:t>name of its content</a:t>
            </a:r>
            <a:r>
              <a:rPr lang="en-US" dirty="0"/>
              <a:t>;</a:t>
            </a:r>
          </a:p>
          <a:p>
            <a:r>
              <a:rPr lang="en-US" dirty="0" smtClean="0"/>
              <a:t>The </a:t>
            </a:r>
            <a:r>
              <a:rPr lang="en-US" dirty="0"/>
              <a:t>name of a list is the name of a </a:t>
            </a:r>
            <a:r>
              <a:rPr lang="en-US" b="1" dirty="0"/>
              <a:t>memory location where the list is stored</a:t>
            </a:r>
            <a:r>
              <a:rPr lang="en-US" dirty="0" smtClean="0"/>
              <a:t>.</a:t>
            </a:r>
          </a:p>
          <a:p>
            <a:r>
              <a:rPr lang="en-US" dirty="0"/>
              <a:t>The assignment: list2 = list1 copies the name of the array, not its contents. </a:t>
            </a:r>
            <a:endParaRPr lang="en-US" dirty="0" smtClean="0"/>
          </a:p>
          <a:p>
            <a:r>
              <a:rPr lang="en-US" dirty="0" smtClean="0"/>
              <a:t>In </a:t>
            </a:r>
            <a:r>
              <a:rPr lang="en-US" dirty="0"/>
              <a:t>effect, the two names (list1 and list2) identify the same location in the computer memory. </a:t>
            </a:r>
            <a:endParaRPr lang="en-US" dirty="0" smtClean="0"/>
          </a:p>
          <a:p>
            <a:r>
              <a:rPr lang="en-US" dirty="0" smtClean="0"/>
              <a:t>Modifying </a:t>
            </a:r>
            <a:r>
              <a:rPr lang="en-US" dirty="0"/>
              <a:t>one of them affects the other, and vice versa.</a:t>
            </a:r>
          </a:p>
          <a:p>
            <a:endParaRPr lang="en-US" dirty="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1102360" y="1437799"/>
            <a:ext cx="3652520" cy="1556471"/>
          </a:xfrm>
          <a:prstGeom prst="rect">
            <a:avLst/>
          </a:prstGeom>
        </p:spPr>
      </p:pic>
    </p:spTree>
    <p:extLst>
      <p:ext uri="{BB962C8B-B14F-4D97-AF65-F5344CB8AC3E}">
        <p14:creationId xmlns:p14="http://schemas.microsoft.com/office/powerpoint/2010/main" val="206220815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087" y="73026"/>
            <a:ext cx="10018713" cy="1752599"/>
          </a:xfrm>
        </p:spPr>
        <p:txBody>
          <a:bodyPr/>
          <a:lstStyle/>
          <a:p>
            <a:r>
              <a:rPr lang="en-US" b="1" dirty="0"/>
              <a:t>Powerful </a:t>
            </a:r>
            <a:r>
              <a:rPr lang="en-US" b="1" dirty="0" smtClean="0"/>
              <a:t>slices</a:t>
            </a:r>
            <a:endParaRPr lang="en-US" dirty="0"/>
          </a:p>
        </p:txBody>
      </p:sp>
      <p:sp>
        <p:nvSpPr>
          <p:cNvPr id="3" name="Content Placeholder 2"/>
          <p:cNvSpPr>
            <a:spLocks noGrp="1"/>
          </p:cNvSpPr>
          <p:nvPr>
            <p:ph idx="1"/>
          </p:nvPr>
        </p:nvSpPr>
        <p:spPr>
          <a:xfrm>
            <a:off x="838200" y="1825625"/>
            <a:ext cx="6146090" cy="4351338"/>
          </a:xfrm>
        </p:spPr>
        <p:txBody>
          <a:bodyPr>
            <a:normAutofit fontScale="92500" lnSpcReduction="10000"/>
          </a:bodyPr>
          <a:lstStyle/>
          <a:p>
            <a:r>
              <a:rPr lang="en-US" dirty="0"/>
              <a:t>A slice is an element of Python syntax that allows you to </a:t>
            </a:r>
            <a:r>
              <a:rPr lang="en-US" b="1" dirty="0"/>
              <a:t>make a brand new copy of a list, or parts of a list</a:t>
            </a:r>
            <a:r>
              <a:rPr lang="en-US" dirty="0" smtClean="0"/>
              <a:t>.</a:t>
            </a:r>
          </a:p>
          <a:p>
            <a:r>
              <a:rPr lang="en-US" dirty="0"/>
              <a:t>It actually copies the list's contents, not the list's name</a:t>
            </a:r>
            <a:r>
              <a:rPr lang="en-US" dirty="0" smtClean="0"/>
              <a:t>.</a:t>
            </a:r>
          </a:p>
          <a:p>
            <a:r>
              <a:rPr lang="en-US" dirty="0" err="1"/>
              <a:t>myList</a:t>
            </a:r>
            <a:r>
              <a:rPr lang="en-US" dirty="0"/>
              <a:t>[</a:t>
            </a:r>
            <a:r>
              <a:rPr lang="en-US" dirty="0" err="1"/>
              <a:t>start:end</a:t>
            </a:r>
            <a:r>
              <a:rPr lang="en-US" dirty="0" smtClean="0"/>
              <a:t>]</a:t>
            </a:r>
          </a:p>
          <a:p>
            <a:r>
              <a:rPr lang="en-US" dirty="0"/>
              <a:t>start is the index of the first element </a:t>
            </a:r>
            <a:r>
              <a:rPr lang="en-US" b="1" dirty="0"/>
              <a:t>included in the slice</a:t>
            </a:r>
            <a:r>
              <a:rPr lang="en-US" dirty="0"/>
              <a:t>;</a:t>
            </a:r>
          </a:p>
          <a:p>
            <a:r>
              <a:rPr lang="en-US" dirty="0"/>
              <a:t>end is the index of the first element </a:t>
            </a:r>
            <a:r>
              <a:rPr lang="en-US" b="1" dirty="0"/>
              <a:t>not included in the slice</a:t>
            </a:r>
            <a:r>
              <a:rPr lang="en-US" dirty="0"/>
              <a:t/>
            </a:r>
            <a:br>
              <a:rPr lang="en-US" dirty="0"/>
            </a:br>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6984290" y="1825625"/>
            <a:ext cx="4369510" cy="3295015"/>
          </a:xfrm>
          <a:prstGeom prst="rect">
            <a:avLst/>
          </a:prstGeom>
        </p:spPr>
      </p:pic>
    </p:spTree>
    <p:extLst>
      <p:ext uri="{BB962C8B-B14F-4D97-AF65-F5344CB8AC3E}">
        <p14:creationId xmlns:p14="http://schemas.microsoft.com/office/powerpoint/2010/main" val="331540850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Slices - negative indices</a:t>
            </a:r>
          </a:p>
        </p:txBody>
      </p:sp>
      <p:sp>
        <p:nvSpPr>
          <p:cNvPr id="3" name="Content Placeholder 2"/>
          <p:cNvSpPr>
            <a:spLocks noGrp="1"/>
          </p:cNvSpPr>
          <p:nvPr>
            <p:ph idx="1"/>
          </p:nvPr>
        </p:nvSpPr>
        <p:spPr>
          <a:xfrm>
            <a:off x="838200" y="3203639"/>
            <a:ext cx="10515600" cy="2973324"/>
          </a:xfrm>
        </p:spPr>
        <p:txBody>
          <a:bodyPr/>
          <a:lstStyle/>
          <a:p>
            <a:r>
              <a:rPr lang="en-US" dirty="0"/>
              <a:t>If the start specifies an element lying further than the one described by the end (from the list's beginning point of view), the slice will be </a:t>
            </a:r>
            <a:r>
              <a:rPr lang="en-US" b="1" dirty="0"/>
              <a:t>empty</a:t>
            </a:r>
            <a:endParaRPr lang="en-US" dirty="0"/>
          </a:p>
        </p:txBody>
      </p:sp>
      <p:pic>
        <p:nvPicPr>
          <p:cNvPr id="4" name="Picture 3"/>
          <p:cNvPicPr>
            <a:picLocks noChangeAspect="1"/>
          </p:cNvPicPr>
          <p:nvPr/>
        </p:nvPicPr>
        <p:blipFill>
          <a:blip r:embed="rId3"/>
          <a:stretch>
            <a:fillRect/>
          </a:stretch>
        </p:blipFill>
        <p:spPr>
          <a:xfrm>
            <a:off x="838200" y="1825625"/>
            <a:ext cx="6720840" cy="1378014"/>
          </a:xfrm>
          <a:prstGeom prst="rect">
            <a:avLst/>
          </a:prstGeom>
        </p:spPr>
      </p:pic>
    </p:spTree>
    <p:extLst>
      <p:ext uri="{BB962C8B-B14F-4D97-AF65-F5344CB8AC3E}">
        <p14:creationId xmlns:p14="http://schemas.microsoft.com/office/powerpoint/2010/main" val="394917062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Slices: </a:t>
            </a:r>
            <a:r>
              <a:rPr lang="en-US" b="1" dirty="0" smtClean="0"/>
              <a:t>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slice of this </a:t>
            </a:r>
            <a:r>
              <a:rPr lang="en-US" dirty="0" smtClean="0"/>
              <a:t>form: </a:t>
            </a:r>
          </a:p>
          <a:p>
            <a:pPr marL="457200" lvl="1" indent="0">
              <a:buNone/>
            </a:pPr>
            <a:r>
              <a:rPr lang="en-US" dirty="0" err="1" smtClean="0"/>
              <a:t>myList</a:t>
            </a:r>
            <a:r>
              <a:rPr lang="en-US" dirty="0"/>
              <a:t>[:</a:t>
            </a:r>
            <a:r>
              <a:rPr lang="en-US" dirty="0" smtClean="0"/>
              <a:t>end]     is </a:t>
            </a:r>
            <a:r>
              <a:rPr lang="en-US" dirty="0"/>
              <a:t>a more compact equivalent </a:t>
            </a:r>
            <a:r>
              <a:rPr lang="en-US" dirty="0" smtClean="0"/>
              <a:t>of:            </a:t>
            </a:r>
            <a:r>
              <a:rPr lang="en-US" dirty="0" err="1" smtClean="0"/>
              <a:t>myList</a:t>
            </a:r>
            <a:r>
              <a:rPr lang="en-US" dirty="0" smtClean="0"/>
              <a:t>[0:end]</a:t>
            </a:r>
          </a:p>
          <a:p>
            <a:r>
              <a:rPr lang="en-US" dirty="0" smtClean="0"/>
              <a:t>the </a:t>
            </a:r>
            <a:r>
              <a:rPr lang="en-US" dirty="0"/>
              <a:t>slice of this </a:t>
            </a:r>
            <a:r>
              <a:rPr lang="en-US" dirty="0" smtClean="0"/>
              <a:t>form: </a:t>
            </a:r>
          </a:p>
          <a:p>
            <a:pPr marL="457200" lvl="1" indent="0">
              <a:buNone/>
            </a:pPr>
            <a:r>
              <a:rPr lang="en-US" dirty="0" err="1" smtClean="0"/>
              <a:t>myList</a:t>
            </a:r>
            <a:r>
              <a:rPr lang="en-US" dirty="0" smtClean="0"/>
              <a:t>[start:]   is </a:t>
            </a:r>
            <a:r>
              <a:rPr lang="en-US" dirty="0"/>
              <a:t>a more compact equivalent </a:t>
            </a:r>
            <a:r>
              <a:rPr lang="en-US" dirty="0" smtClean="0"/>
              <a:t>of:             </a:t>
            </a:r>
            <a:r>
              <a:rPr lang="en-US" dirty="0" err="1" smtClean="0"/>
              <a:t>myList</a:t>
            </a:r>
            <a:r>
              <a:rPr lang="en-US" dirty="0" smtClean="0"/>
              <a:t>[</a:t>
            </a:r>
            <a:r>
              <a:rPr lang="en-US" dirty="0" err="1" smtClean="0"/>
              <a:t>start:len</a:t>
            </a:r>
            <a:r>
              <a:rPr lang="en-US" dirty="0" smtClean="0"/>
              <a:t>(</a:t>
            </a:r>
            <a:r>
              <a:rPr lang="en-US" dirty="0" err="1" smtClean="0"/>
              <a:t>myList</a:t>
            </a:r>
            <a:r>
              <a:rPr lang="en-US" dirty="0" smtClean="0"/>
              <a:t>)]</a:t>
            </a:r>
          </a:p>
          <a:p>
            <a:r>
              <a:rPr lang="en-US" dirty="0"/>
              <a:t> omitting both start and end makes a </a:t>
            </a:r>
            <a:r>
              <a:rPr lang="en-US" b="1" dirty="0"/>
              <a:t>copy of the whole list</a:t>
            </a:r>
            <a:r>
              <a:rPr lang="en-US" dirty="0"/>
              <a:t>:</a:t>
            </a:r>
            <a:br>
              <a:rPr lang="en-US" dirty="0"/>
            </a:br>
            <a:endParaRPr lang="en-US" dirty="0"/>
          </a:p>
          <a:p>
            <a:pPr marL="0" indent="0">
              <a:buNone/>
            </a:pPr>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6292313" y="4718685"/>
            <a:ext cx="5061487" cy="1004570"/>
          </a:xfrm>
          <a:prstGeom prst="rect">
            <a:avLst/>
          </a:prstGeom>
        </p:spPr>
      </p:pic>
      <p:pic>
        <p:nvPicPr>
          <p:cNvPr id="5" name="Picture 4"/>
          <p:cNvPicPr>
            <a:picLocks noChangeAspect="1"/>
          </p:cNvPicPr>
          <p:nvPr/>
        </p:nvPicPr>
        <p:blipFill>
          <a:blip r:embed="rId4"/>
          <a:stretch>
            <a:fillRect/>
          </a:stretch>
        </p:blipFill>
        <p:spPr>
          <a:xfrm>
            <a:off x="1123748" y="4718685"/>
            <a:ext cx="5168565" cy="1007110"/>
          </a:xfrm>
          <a:prstGeom prst="rect">
            <a:avLst/>
          </a:prstGeom>
        </p:spPr>
      </p:pic>
      <p:pic>
        <p:nvPicPr>
          <p:cNvPr id="7" name="Picture 6"/>
          <p:cNvPicPr>
            <a:picLocks noChangeAspect="1"/>
          </p:cNvPicPr>
          <p:nvPr/>
        </p:nvPicPr>
        <p:blipFill>
          <a:blip r:embed="rId5"/>
          <a:stretch>
            <a:fillRect/>
          </a:stretch>
        </p:blipFill>
        <p:spPr>
          <a:xfrm>
            <a:off x="3815813" y="5835650"/>
            <a:ext cx="5316220" cy="1022350"/>
          </a:xfrm>
          <a:prstGeom prst="rect">
            <a:avLst/>
          </a:prstGeom>
        </p:spPr>
      </p:pic>
    </p:spTree>
    <p:extLst>
      <p:ext uri="{BB962C8B-B14F-4D97-AF65-F5344CB8AC3E}">
        <p14:creationId xmlns:p14="http://schemas.microsoft.com/office/powerpoint/2010/main" val="3324937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087" y="82549"/>
            <a:ext cx="10018713" cy="1752599"/>
          </a:xfrm>
        </p:spPr>
        <p:txBody>
          <a:bodyPr/>
          <a:lstStyle/>
          <a:p>
            <a:r>
              <a:rPr lang="en-US" dirty="0"/>
              <a:t>del instruction</a:t>
            </a:r>
          </a:p>
        </p:txBody>
      </p:sp>
      <p:sp>
        <p:nvSpPr>
          <p:cNvPr id="3" name="Content Placeholder 2"/>
          <p:cNvSpPr>
            <a:spLocks noGrp="1"/>
          </p:cNvSpPr>
          <p:nvPr>
            <p:ph idx="1"/>
          </p:nvPr>
        </p:nvSpPr>
        <p:spPr>
          <a:xfrm>
            <a:off x="838200" y="1825625"/>
            <a:ext cx="5822042" cy="4351338"/>
          </a:xfrm>
        </p:spPr>
        <p:txBody>
          <a:bodyPr/>
          <a:lstStyle/>
          <a:p>
            <a:r>
              <a:rPr lang="en-US" dirty="0"/>
              <a:t>del instruction is able </a:t>
            </a:r>
            <a:r>
              <a:rPr lang="en-US" dirty="0" smtClean="0"/>
              <a:t>to</a:t>
            </a:r>
            <a:r>
              <a:rPr lang="en-US" b="1" dirty="0" smtClean="0"/>
              <a:t> </a:t>
            </a:r>
            <a:r>
              <a:rPr lang="en-US" b="1" dirty="0"/>
              <a:t>delete </a:t>
            </a:r>
            <a:r>
              <a:rPr lang="en-US" b="1" dirty="0" smtClean="0"/>
              <a:t>slices</a:t>
            </a:r>
          </a:p>
          <a:p>
            <a:endParaRPr lang="en-US" b="1" dirty="0"/>
          </a:p>
          <a:p>
            <a:endParaRPr lang="en-US" b="1" dirty="0" smtClean="0"/>
          </a:p>
          <a:p>
            <a:r>
              <a:rPr lang="en-US" dirty="0"/>
              <a:t>Deleting </a:t>
            </a:r>
            <a:r>
              <a:rPr lang="en-US" b="1" dirty="0"/>
              <a:t>all the elements</a:t>
            </a:r>
            <a:r>
              <a:rPr lang="en-US" dirty="0"/>
              <a:t> at once is possible </a:t>
            </a:r>
            <a:r>
              <a:rPr lang="en-US" dirty="0" smtClean="0"/>
              <a:t>too</a:t>
            </a:r>
            <a:endParaRPr lang="en-US" dirty="0"/>
          </a:p>
          <a:p>
            <a:endParaRPr lang="en-US" dirty="0" smtClean="0"/>
          </a:p>
          <a:p>
            <a:r>
              <a:rPr lang="en-US" dirty="0"/>
              <a:t>The del instruction will </a:t>
            </a:r>
            <a:r>
              <a:rPr lang="en-US" b="1" dirty="0"/>
              <a:t>delete the list itself, not its content</a:t>
            </a:r>
            <a:endParaRPr lang="en-US" dirty="0"/>
          </a:p>
          <a:p>
            <a:endParaRPr lang="en-US" dirty="0"/>
          </a:p>
        </p:txBody>
      </p:sp>
      <p:pic>
        <p:nvPicPr>
          <p:cNvPr id="4" name="Picture 3"/>
          <p:cNvPicPr>
            <a:picLocks noChangeAspect="1"/>
          </p:cNvPicPr>
          <p:nvPr/>
        </p:nvPicPr>
        <p:blipFill>
          <a:blip r:embed="rId3"/>
          <a:stretch>
            <a:fillRect/>
          </a:stretch>
        </p:blipFill>
        <p:spPr>
          <a:xfrm>
            <a:off x="6660242" y="4891482"/>
            <a:ext cx="5308238" cy="928942"/>
          </a:xfrm>
          <a:prstGeom prst="rect">
            <a:avLst/>
          </a:prstGeom>
        </p:spPr>
      </p:pic>
      <p:pic>
        <p:nvPicPr>
          <p:cNvPr id="5" name="Picture 4"/>
          <p:cNvPicPr>
            <a:picLocks noChangeAspect="1"/>
          </p:cNvPicPr>
          <p:nvPr/>
        </p:nvPicPr>
        <p:blipFill>
          <a:blip r:embed="rId4"/>
          <a:stretch>
            <a:fillRect/>
          </a:stretch>
        </p:blipFill>
        <p:spPr>
          <a:xfrm>
            <a:off x="6660242" y="1718580"/>
            <a:ext cx="4693558" cy="977026"/>
          </a:xfrm>
          <a:prstGeom prst="rect">
            <a:avLst/>
          </a:prstGeom>
        </p:spPr>
      </p:pic>
      <p:pic>
        <p:nvPicPr>
          <p:cNvPr id="6" name="Picture 5"/>
          <p:cNvPicPr>
            <a:picLocks noChangeAspect="1"/>
          </p:cNvPicPr>
          <p:nvPr/>
        </p:nvPicPr>
        <p:blipFill>
          <a:blip r:embed="rId5"/>
          <a:stretch>
            <a:fillRect/>
          </a:stretch>
        </p:blipFill>
        <p:spPr>
          <a:xfrm>
            <a:off x="6669199" y="3098400"/>
            <a:ext cx="4919484" cy="1019176"/>
          </a:xfrm>
          <a:prstGeom prst="rect">
            <a:avLst/>
          </a:prstGeom>
        </p:spPr>
      </p:pic>
    </p:spTree>
    <p:extLst>
      <p:ext uri="{BB962C8B-B14F-4D97-AF65-F5344CB8AC3E}">
        <p14:creationId xmlns:p14="http://schemas.microsoft.com/office/powerpoint/2010/main" val="11248057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38735</TotalTime>
  <Words>4335</Words>
  <Application>Microsoft Office PowerPoint</Application>
  <PresentationFormat>Widescreen</PresentationFormat>
  <Paragraphs>1754</Paragraphs>
  <Slides>122</Slides>
  <Notes>92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122</vt:i4>
      </vt:variant>
    </vt:vector>
  </HeadingPairs>
  <TitlesOfParts>
    <vt:vector size="128" baseType="lpstr">
      <vt:lpstr>Arial</vt:lpstr>
      <vt:lpstr>Calibri</vt:lpstr>
      <vt:lpstr>Cambria</vt:lpstr>
      <vt:lpstr>Courier New</vt:lpstr>
      <vt:lpstr>Open Sans</vt:lpstr>
      <vt:lpstr>Parallax</vt:lpstr>
      <vt:lpstr>Programming Essential in Python</vt:lpstr>
      <vt:lpstr>PowerPoint Presentation</vt:lpstr>
      <vt:lpstr>Comparison: equality operator</vt:lpstr>
      <vt:lpstr>Comparison: equality operator</vt:lpstr>
      <vt:lpstr>Inequality: the not equal to operator (!=)</vt:lpstr>
      <vt:lpstr>Comparison operators:</vt:lpstr>
      <vt:lpstr> priority table</vt:lpstr>
      <vt:lpstr>Making use of the answers</vt:lpstr>
      <vt:lpstr>LAB</vt:lpstr>
      <vt:lpstr>Conditions and conditional execution</vt:lpstr>
      <vt:lpstr>If condition (more)</vt:lpstr>
      <vt:lpstr>Conditional execution: the if statement</vt:lpstr>
      <vt:lpstr>Conditional execution: the if-else statement</vt:lpstr>
      <vt:lpstr>The if-else statement: more conditional execution</vt:lpstr>
      <vt:lpstr>Here are two important points:</vt:lpstr>
      <vt:lpstr>The elif statement</vt:lpstr>
      <vt:lpstr>Pay attention</vt:lpstr>
      <vt:lpstr>Example 1:</vt:lpstr>
      <vt:lpstr>Example 2:</vt:lpstr>
      <vt:lpstr>Example 3:</vt:lpstr>
      <vt:lpstr>LAB</vt:lpstr>
      <vt:lpstr>LAB</vt:lpstr>
      <vt:lpstr>LAB</vt:lpstr>
      <vt:lpstr>Operators Priorities</vt:lpstr>
      <vt:lpstr>PowerPoint Presentation</vt:lpstr>
      <vt:lpstr>PowerPoint Presentation</vt:lpstr>
      <vt:lpstr>PowerPoint Presentation</vt:lpstr>
      <vt:lpstr>PowerPoint Presentation</vt:lpstr>
      <vt:lpstr>Exercises</vt:lpstr>
      <vt:lpstr>Exercises</vt:lpstr>
      <vt:lpstr>Exercise 5 What is the output of the following snippet?</vt:lpstr>
      <vt:lpstr>Exercise 6 What is the output of the following snippet?</vt:lpstr>
      <vt:lpstr>Looping your code with while</vt:lpstr>
      <vt:lpstr>Example</vt:lpstr>
      <vt:lpstr>An infinite loop</vt:lpstr>
      <vt:lpstr>The while loop: more examples</vt:lpstr>
      <vt:lpstr>Using a counter variable to exit a loop</vt:lpstr>
      <vt:lpstr>PowerPoint Presentation</vt:lpstr>
      <vt:lpstr>PowerPoint Presentation</vt:lpstr>
      <vt:lpstr>Looping your code with for</vt:lpstr>
      <vt:lpstr>Looping your code with for</vt:lpstr>
      <vt:lpstr>Examples</vt:lpstr>
      <vt:lpstr>More examples</vt:lpstr>
      <vt:lpstr>More examples</vt:lpstr>
      <vt:lpstr>The break and continue statements</vt:lpstr>
      <vt:lpstr>The break statement: more examples</vt:lpstr>
      <vt:lpstr>The  continue statement: more examples</vt:lpstr>
      <vt:lpstr>LAB</vt:lpstr>
      <vt:lpstr>PowerPoint Presentation</vt:lpstr>
      <vt:lpstr>The while loop and the else branch</vt:lpstr>
      <vt:lpstr>The for loop and the else branch</vt:lpstr>
      <vt:lpstr>LAB</vt:lpstr>
      <vt:lpstr>LAB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Computer logic</vt:lpstr>
      <vt:lpstr>And Operator truth table</vt:lpstr>
      <vt:lpstr>OR Operator truth table</vt:lpstr>
      <vt:lpstr>Not Operator truth table</vt:lpstr>
      <vt:lpstr>Logical expressions</vt:lpstr>
      <vt:lpstr>Bitwise operators </vt:lpstr>
      <vt:lpstr>Bitwise operators</vt:lpstr>
      <vt:lpstr>Logical values vs. Single bit operations: Logical operators vs.Bitwise operators </vt:lpstr>
      <vt:lpstr>How do we deal with single bits?</vt:lpstr>
      <vt:lpstr>Binary left shift and binary right shift</vt:lpstr>
      <vt:lpstr>The updated priority table</vt:lpstr>
      <vt:lpstr>Key takeaway</vt:lpstr>
      <vt:lpstr>PowerPoint Presentation</vt:lpstr>
      <vt:lpstr>Exercise </vt:lpstr>
      <vt:lpstr>Lists - collections of data</vt:lpstr>
      <vt:lpstr>Accessing list content</vt:lpstr>
      <vt:lpstr>Negative indices are legal</vt:lpstr>
      <vt:lpstr>PowerPoint Presentation</vt:lpstr>
      <vt:lpstr>Adding elements to a list: append() and insert()</vt:lpstr>
      <vt:lpstr>Adding elements to a list: continued</vt:lpstr>
      <vt:lpstr>Summation of List </vt:lpstr>
      <vt:lpstr>Swapping list elements </vt:lpstr>
      <vt:lpstr>PowerPoint Presentation</vt:lpstr>
      <vt:lpstr>Key Takeaway</vt:lpstr>
      <vt:lpstr>Key Takeaway</vt:lpstr>
      <vt:lpstr>Key Takeaway</vt:lpstr>
      <vt:lpstr>PowerPoint Presentation</vt:lpstr>
      <vt:lpstr>PowerPoint Presentation</vt:lpstr>
      <vt:lpstr>Sorting a list</vt:lpstr>
      <vt:lpstr>The bubble sort - interactive version</vt:lpstr>
      <vt:lpstr>Key take away</vt:lpstr>
      <vt:lpstr>PowerPoint Presentation</vt:lpstr>
      <vt:lpstr>Exercises</vt:lpstr>
      <vt:lpstr>The inner life of lists</vt:lpstr>
      <vt:lpstr>Powerful slices</vt:lpstr>
      <vt:lpstr>Slices - negative indices</vt:lpstr>
      <vt:lpstr>Slices: continued</vt:lpstr>
      <vt:lpstr>del instruction</vt:lpstr>
      <vt:lpstr>The in and not in operators</vt:lpstr>
      <vt:lpstr>Lists - some simple programs</vt:lpstr>
      <vt:lpstr>Lists - some simple programs</vt:lpstr>
      <vt:lpstr>PowerPoint Presentation</vt:lpstr>
      <vt:lpstr>Key takeaway</vt:lpstr>
      <vt:lpstr>Key takeaway</vt:lpstr>
      <vt:lpstr>Key takeaway</vt:lpstr>
      <vt:lpstr>Exercise</vt:lpstr>
      <vt:lpstr>Exercise</vt:lpstr>
      <vt:lpstr>Exercise</vt:lpstr>
      <vt:lpstr>Exercise</vt:lpstr>
      <vt:lpstr>Exercise</vt:lpstr>
      <vt:lpstr>Lists in lists</vt:lpstr>
      <vt:lpstr>Lists in lists: two-dimensional arrays</vt:lpstr>
      <vt:lpstr>Lists in lists: two-dimensional arrays - continued</vt:lpstr>
      <vt:lpstr>Multidimensional nature of lists: advanced applications</vt:lpstr>
      <vt:lpstr>Three-dimensional arrays</vt:lpstr>
      <vt:lpstr>PowerPoint Presentation</vt:lpstr>
      <vt:lpstr>Key takeaway</vt:lpstr>
      <vt:lpstr>Key takeaway</vt:lpstr>
      <vt:lpstr>Key takeaway</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Safwat</dc:creator>
  <cp:lastModifiedBy>Mohammad Safwat</cp:lastModifiedBy>
  <cp:revision>560</cp:revision>
  <dcterms:created xsi:type="dcterms:W3CDTF">2020-03-06T18:45:19Z</dcterms:created>
  <dcterms:modified xsi:type="dcterms:W3CDTF">2020-04-06T13:45:40Z</dcterms:modified>
</cp:coreProperties>
</file>