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05"/>
  </p:notesMasterIdLst>
  <p:sldIdLst>
    <p:sldId id="256" r:id="rId2"/>
    <p:sldId id="471" r:id="rId3"/>
    <p:sldId id="472" r:id="rId4"/>
    <p:sldId id="476" r:id="rId5"/>
    <p:sldId id="473" r:id="rId6"/>
    <p:sldId id="474" r:id="rId7"/>
    <p:sldId id="475" r:id="rId8"/>
    <p:sldId id="477" r:id="rId9"/>
    <p:sldId id="478" r:id="rId10"/>
    <p:sldId id="479" r:id="rId11"/>
    <p:sldId id="480" r:id="rId12"/>
    <p:sldId id="482" r:id="rId13"/>
    <p:sldId id="483" r:id="rId14"/>
    <p:sldId id="484" r:id="rId15"/>
    <p:sldId id="485" r:id="rId16"/>
    <p:sldId id="486" r:id="rId17"/>
    <p:sldId id="487" r:id="rId18"/>
    <p:sldId id="488" r:id="rId19"/>
    <p:sldId id="489" r:id="rId20"/>
    <p:sldId id="490" r:id="rId21"/>
    <p:sldId id="491" r:id="rId22"/>
    <p:sldId id="492" r:id="rId23"/>
    <p:sldId id="493" r:id="rId24"/>
    <p:sldId id="494" r:id="rId25"/>
    <p:sldId id="495" r:id="rId26"/>
    <p:sldId id="496" r:id="rId27"/>
    <p:sldId id="497" r:id="rId28"/>
    <p:sldId id="498" r:id="rId29"/>
    <p:sldId id="499" r:id="rId30"/>
    <p:sldId id="500" r:id="rId31"/>
    <p:sldId id="501" r:id="rId32"/>
    <p:sldId id="502" r:id="rId33"/>
    <p:sldId id="842" r:id="rId34"/>
    <p:sldId id="503" r:id="rId35"/>
    <p:sldId id="504" r:id="rId36"/>
    <p:sldId id="505" r:id="rId37"/>
    <p:sldId id="506" r:id="rId38"/>
    <p:sldId id="507" r:id="rId39"/>
    <p:sldId id="508" r:id="rId40"/>
    <p:sldId id="509" r:id="rId41"/>
    <p:sldId id="510" r:id="rId42"/>
    <p:sldId id="511" r:id="rId43"/>
    <p:sldId id="512" r:id="rId44"/>
    <p:sldId id="513" r:id="rId45"/>
    <p:sldId id="514" r:id="rId46"/>
    <p:sldId id="515" r:id="rId47"/>
    <p:sldId id="516" r:id="rId48"/>
    <p:sldId id="517" r:id="rId49"/>
    <p:sldId id="518" r:id="rId50"/>
    <p:sldId id="519" r:id="rId51"/>
    <p:sldId id="520" r:id="rId52"/>
    <p:sldId id="521" r:id="rId53"/>
    <p:sldId id="522" r:id="rId54"/>
    <p:sldId id="523" r:id="rId55"/>
    <p:sldId id="524" r:id="rId56"/>
    <p:sldId id="525" r:id="rId57"/>
    <p:sldId id="526" r:id="rId58"/>
    <p:sldId id="528" r:id="rId59"/>
    <p:sldId id="527" r:id="rId60"/>
    <p:sldId id="529" r:id="rId61"/>
    <p:sldId id="530" r:id="rId62"/>
    <p:sldId id="531" r:id="rId63"/>
    <p:sldId id="532" r:id="rId64"/>
    <p:sldId id="533" r:id="rId65"/>
    <p:sldId id="534" r:id="rId66"/>
    <p:sldId id="535" r:id="rId67"/>
    <p:sldId id="536" r:id="rId68"/>
    <p:sldId id="537" r:id="rId69"/>
    <p:sldId id="539" r:id="rId70"/>
    <p:sldId id="538" r:id="rId71"/>
    <p:sldId id="540" r:id="rId72"/>
    <p:sldId id="541" r:id="rId73"/>
    <p:sldId id="542" r:id="rId74"/>
    <p:sldId id="543" r:id="rId75"/>
    <p:sldId id="544" r:id="rId76"/>
    <p:sldId id="545" r:id="rId77"/>
    <p:sldId id="546" r:id="rId78"/>
    <p:sldId id="547" r:id="rId79"/>
    <p:sldId id="548" r:id="rId80"/>
    <p:sldId id="549" r:id="rId81"/>
    <p:sldId id="550" r:id="rId82"/>
    <p:sldId id="551" r:id="rId83"/>
    <p:sldId id="552" r:id="rId84"/>
    <p:sldId id="553" r:id="rId85"/>
    <p:sldId id="554" r:id="rId86"/>
    <p:sldId id="555" r:id="rId87"/>
    <p:sldId id="556" r:id="rId88"/>
    <p:sldId id="557" r:id="rId89"/>
    <p:sldId id="558" r:id="rId90"/>
    <p:sldId id="559" r:id="rId91"/>
    <p:sldId id="560" r:id="rId92"/>
    <p:sldId id="561" r:id="rId93"/>
    <p:sldId id="562" r:id="rId94"/>
    <p:sldId id="563" r:id="rId95"/>
    <p:sldId id="564" r:id="rId96"/>
    <p:sldId id="565" r:id="rId97"/>
    <p:sldId id="566" r:id="rId98"/>
    <p:sldId id="567" r:id="rId99"/>
    <p:sldId id="568" r:id="rId100"/>
    <p:sldId id="569" r:id="rId101"/>
    <p:sldId id="570" r:id="rId102"/>
    <p:sldId id="571" r:id="rId103"/>
    <p:sldId id="572"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mad Safwat" initials="MS" lastIdx="1" clrIdx="0">
    <p:extLst>
      <p:ext uri="{19B8F6BF-5375-455C-9EA6-DF929625EA0E}">
        <p15:presenceInfo xmlns:p15="http://schemas.microsoft.com/office/powerpoint/2012/main" userId="8bbd301382eb2b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94949"/>
    <a:srgbClr val="666666"/>
    <a:srgbClr val="E6C164"/>
    <a:srgbClr val="EDD28F"/>
    <a:srgbClr val="F3E1B3"/>
    <a:srgbClr val="EBC3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02" autoAdjust="0"/>
    <p:restoredTop sz="79716" autoAdjust="0"/>
  </p:normalViewPr>
  <p:slideViewPr>
    <p:cSldViewPr snapToGrid="0">
      <p:cViewPr>
        <p:scale>
          <a:sx n="50" d="100"/>
          <a:sy n="50" d="100"/>
        </p:scale>
        <p:origin x="912" y="102"/>
      </p:cViewPr>
      <p:guideLst>
        <p:guide orient="horz" pos="2160"/>
        <p:guide pos="3840"/>
      </p:guideLst>
    </p:cSldViewPr>
  </p:slideViewPr>
  <p:outlineViewPr>
    <p:cViewPr>
      <p:scale>
        <a:sx n="33" d="100"/>
        <a:sy n="33" d="100"/>
      </p:scale>
      <p:origin x="0" y="-2982"/>
    </p:cViewPr>
  </p:outlineViewPr>
  <p:notesTextViewPr>
    <p:cViewPr>
      <p:scale>
        <a:sx n="100" d="100"/>
        <a:sy n="100" d="100"/>
      </p:scale>
      <p:origin x="0" y="0"/>
    </p:cViewPr>
  </p:notesTextViewPr>
  <p:notesViewPr>
    <p:cSldViewPr snapToGrid="0">
      <p:cViewPr varScale="1">
        <p:scale>
          <a:sx n="50" d="100"/>
          <a:sy n="50" d="100"/>
        </p:scale>
        <p:origin x="2970" y="6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E42C4-4630-4602-BDD5-D9AA68D3AE6F}" type="datetimeFigureOut">
              <a:rPr lang="en-US" smtClean="0"/>
              <a:t>4/7/2020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0433E-26EE-4371-9186-14FFBE032A5E}" type="slidenum">
              <a:rPr lang="en-US" smtClean="0"/>
              <a:t>‹#›</a:t>
            </a:fld>
            <a:endParaRPr lang="en-US"/>
          </a:p>
        </p:txBody>
      </p:sp>
    </p:spTree>
    <p:extLst>
      <p:ext uri="{BB962C8B-B14F-4D97-AF65-F5344CB8AC3E}">
        <p14:creationId xmlns:p14="http://schemas.microsoft.com/office/powerpoint/2010/main" val="1971362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python.org/3/library/functions.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you want some data to be printed on the console, you use </a:t>
            </a:r>
            <a:r>
              <a:rPr lang="en-US" dirty="0" smtClean="0"/>
              <a:t>print()</a:t>
            </a:r>
            <a:r>
              <a:rPr lang="en-US" sz="1200" b="0" i="0" kern="1200" dirty="0" smtClean="0">
                <a:solidFill>
                  <a:schemeClr val="tx1"/>
                </a:solidFill>
                <a:effectLst/>
                <a:latin typeface="+mn-lt"/>
                <a:ea typeface="+mn-ea"/>
                <a:cs typeface="+mn-cs"/>
              </a:rPr>
              <a:t>. When you want to read the value of a variable, you use </a:t>
            </a:r>
            <a:r>
              <a:rPr lang="en-US" dirty="0" smtClean="0"/>
              <a:t>input()</a:t>
            </a:r>
            <a:r>
              <a:rPr lang="en-US" sz="1200" b="0" i="0" kern="1200" dirty="0" smtClean="0">
                <a:solidFill>
                  <a:schemeClr val="tx1"/>
                </a:solidFill>
                <a:effectLst/>
                <a:latin typeface="+mn-lt"/>
                <a:ea typeface="+mn-ea"/>
                <a:cs typeface="+mn-cs"/>
              </a:rPr>
              <a:t>, coupled with either </a:t>
            </a:r>
            <a:r>
              <a:rPr lang="en-US" dirty="0" err="1" smtClean="0"/>
              <a:t>int</a:t>
            </a:r>
            <a:r>
              <a:rPr lang="en-US" dirty="0" smtClean="0"/>
              <a:t>()</a:t>
            </a:r>
            <a:r>
              <a:rPr lang="en-US" sz="1200" b="0" i="0" kern="1200" dirty="0" smtClean="0">
                <a:solidFill>
                  <a:schemeClr val="tx1"/>
                </a:solidFill>
                <a:effectLst/>
                <a:latin typeface="+mn-lt"/>
                <a:ea typeface="+mn-ea"/>
                <a:cs typeface="+mn-cs"/>
              </a:rPr>
              <a:t> or </a:t>
            </a:r>
            <a:r>
              <a:rPr lang="en-US" dirty="0" smtClean="0"/>
              <a:t>float()</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can now define the first condition which can help you decide when to start writing your own functions: </a:t>
            </a:r>
            <a:r>
              <a:rPr lang="en-US" sz="1200" b="1" i="0" kern="1200" dirty="0" smtClean="0">
                <a:solidFill>
                  <a:schemeClr val="tx1"/>
                </a:solidFill>
                <a:effectLst/>
                <a:latin typeface="+mn-lt"/>
                <a:ea typeface="+mn-ea"/>
                <a:cs typeface="+mn-cs"/>
              </a:rPr>
              <a:t>if a particular fragment of the code begins to appear in more than one place, consider the possibility of isolating it in the form of a function</a:t>
            </a:r>
            <a:r>
              <a:rPr lang="en-US" sz="1200" b="0" i="0" kern="1200" dirty="0" smtClean="0">
                <a:solidFill>
                  <a:schemeClr val="tx1"/>
                </a:solidFill>
                <a:effectLst/>
                <a:latin typeface="+mn-lt"/>
                <a:ea typeface="+mn-ea"/>
                <a:cs typeface="+mn-cs"/>
              </a:rPr>
              <a:t> invoked from the points where the original code was placed before.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may happen that the algorithm you're going to implement is so complex that your code begins to grow in an uncontrolled manner, and suddenly you notice that you're not able to navigate through it so easily anymore.</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480433E-26EE-4371-9186-14FFBE032A5E}" type="slidenum">
              <a:rPr lang="en-US" smtClean="0"/>
              <a:t>3</a:t>
            </a:fld>
            <a:endParaRPr lang="en-US"/>
          </a:p>
        </p:txBody>
      </p:sp>
    </p:spTree>
    <p:extLst>
      <p:ext uri="{BB962C8B-B14F-4D97-AF65-F5344CB8AC3E}">
        <p14:creationId xmlns:p14="http://schemas.microsoft.com/office/powerpoint/2010/main" val="3715016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a:t>
            </a:r>
          </a:p>
          <a:p>
            <a:r>
              <a:rPr lang="en-US" sz="1200" b="1" i="0"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 it's a built-in function</a:t>
            </a:r>
          </a:p>
          <a:p>
            <a:r>
              <a:rPr lang="en-US" dirty="0" smtClean="0"/>
              <a:t/>
            </a:r>
            <a:br>
              <a:rPr lang="en-US" dirty="0" smtClean="0"/>
            </a:br>
            <a:r>
              <a:rPr lang="en-US" dirty="0" smtClean="0"/>
              <a:t/>
            </a:r>
            <a:br>
              <a:rPr lang="en-US" dirty="0" smtClean="0"/>
            </a:br>
            <a:r>
              <a:rPr lang="en-US" dirty="0" smtClean="0"/>
              <a:t>Check</a:t>
            </a:r>
          </a:p>
          <a:p>
            <a:r>
              <a:rPr lang="en-US" sz="1200" b="0" i="0" kern="1200" dirty="0" smtClean="0">
                <a:solidFill>
                  <a:schemeClr val="tx1"/>
                </a:solidFill>
                <a:effectLst/>
                <a:latin typeface="+mn-lt"/>
                <a:ea typeface="+mn-ea"/>
                <a:cs typeface="+mn-cs"/>
              </a:rPr>
              <a:t>An exception is thrown (the </a:t>
            </a:r>
            <a:r>
              <a:rPr lang="en-US" sz="1200" b="0" i="0" kern="1200" dirty="0" err="1" smtClean="0">
                <a:solidFill>
                  <a:schemeClr val="tx1"/>
                </a:solidFill>
                <a:effectLst/>
                <a:latin typeface="+mn-lt"/>
                <a:ea typeface="+mn-ea"/>
                <a:cs typeface="+mn-cs"/>
              </a:rPr>
              <a:t>NameError</a:t>
            </a:r>
            <a:r>
              <a:rPr lang="en-US" sz="1200" b="0" i="0" kern="1200" dirty="0" smtClean="0">
                <a:solidFill>
                  <a:schemeClr val="tx1"/>
                </a:solidFill>
                <a:effectLst/>
                <a:latin typeface="+mn-lt"/>
                <a:ea typeface="+mn-ea"/>
                <a:cs typeface="+mn-cs"/>
              </a:rPr>
              <a:t> exception to be more precise)</a:t>
            </a:r>
          </a:p>
          <a:p>
            <a:r>
              <a:rPr lang="en-US" dirty="0" smtClean="0"/>
              <a:t/>
            </a:r>
            <a:br>
              <a:rPr lang="en-US" dirty="0" smtClean="0"/>
            </a:br>
            <a:r>
              <a:rPr lang="en-US" dirty="0" smtClean="0"/>
              <a:t>Check</a:t>
            </a:r>
          </a:p>
          <a:p>
            <a:r>
              <a:rPr lang="en-US" sz="1200" b="0" i="0" kern="1200" dirty="0" smtClean="0">
                <a:solidFill>
                  <a:schemeClr val="tx1"/>
                </a:solidFill>
                <a:effectLst/>
                <a:latin typeface="+mn-lt"/>
                <a:ea typeface="+mn-ea"/>
                <a:cs typeface="+mn-cs"/>
              </a:rPr>
              <a:t>An exception will be thrown (the </a:t>
            </a:r>
            <a:r>
              <a:rPr lang="en-US" sz="1200" b="0" i="0" kern="1200" dirty="0" err="1" smtClean="0">
                <a:solidFill>
                  <a:schemeClr val="tx1"/>
                </a:solidFill>
                <a:effectLst/>
                <a:latin typeface="+mn-lt"/>
                <a:ea typeface="+mn-ea"/>
                <a:cs typeface="+mn-cs"/>
              </a:rPr>
              <a:t>TypeError</a:t>
            </a:r>
            <a:r>
              <a:rPr lang="en-US" sz="1200" b="0" i="0" kern="1200" dirty="0" smtClean="0">
                <a:solidFill>
                  <a:schemeClr val="tx1"/>
                </a:solidFill>
                <a:effectLst/>
                <a:latin typeface="+mn-lt"/>
                <a:ea typeface="+mn-ea"/>
                <a:cs typeface="+mn-cs"/>
              </a:rPr>
              <a:t> exception to be more precise) - the hi() function doesn't take any arguments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13</a:t>
            </a:fld>
            <a:endParaRPr lang="en-US"/>
          </a:p>
        </p:txBody>
      </p:sp>
    </p:spTree>
    <p:extLst>
      <p:ext uri="{BB962C8B-B14F-4D97-AF65-F5344CB8AC3E}">
        <p14:creationId xmlns:p14="http://schemas.microsoft.com/office/powerpoint/2010/main" val="2425440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Parametrized functions</a:t>
            </a:r>
          </a:p>
          <a:p>
            <a:r>
              <a:rPr lang="en-US" sz="1200" b="0" i="0" kern="1200" dirty="0" smtClean="0">
                <a:solidFill>
                  <a:schemeClr val="tx1"/>
                </a:solidFill>
                <a:effectLst/>
                <a:latin typeface="+mn-lt"/>
                <a:ea typeface="+mn-ea"/>
                <a:cs typeface="+mn-cs"/>
              </a:rPr>
              <a:t>The function's full power reveals itself when it can be equipped with an interface that is able to accept data provided by the invoker. Such data can modify the function's behavior, making it more flexible and adaptable to changing conditions.</a:t>
            </a:r>
          </a:p>
          <a:p>
            <a:r>
              <a:rPr lang="en-US" sz="1200" b="0" i="0" kern="1200" dirty="0" smtClean="0">
                <a:solidFill>
                  <a:schemeClr val="tx1"/>
                </a:solidFill>
                <a:effectLst/>
                <a:latin typeface="+mn-lt"/>
                <a:ea typeface="+mn-ea"/>
                <a:cs typeface="+mn-cs"/>
              </a:rPr>
              <a:t>A parameter is actually a variable, but there are two important factors that make parameters different and special:</a:t>
            </a:r>
          </a:p>
          <a:p>
            <a:r>
              <a:rPr lang="en-US" sz="1200" b="1" i="0" kern="1200" dirty="0" smtClean="0">
                <a:solidFill>
                  <a:schemeClr val="tx1"/>
                </a:solidFill>
                <a:effectLst/>
                <a:latin typeface="+mn-lt"/>
                <a:ea typeface="+mn-ea"/>
                <a:cs typeface="+mn-cs"/>
              </a:rPr>
              <a:t>parameters exist only inside functions in which they have been defined</a:t>
            </a:r>
            <a:r>
              <a:rPr lang="en-US" sz="1200" b="0" i="0" kern="1200" dirty="0" smtClean="0">
                <a:solidFill>
                  <a:schemeClr val="tx1"/>
                </a:solidFill>
                <a:effectLst/>
                <a:latin typeface="+mn-lt"/>
                <a:ea typeface="+mn-ea"/>
                <a:cs typeface="+mn-cs"/>
              </a:rPr>
              <a:t>, and the only place where the parameter can be defined is a space between a pair of parentheses in the </a:t>
            </a:r>
            <a:r>
              <a:rPr lang="en-US" sz="1200" b="0" i="0" kern="1200" dirty="0" err="1" smtClean="0">
                <a:solidFill>
                  <a:schemeClr val="tx1"/>
                </a:solidFill>
                <a:effectLst/>
                <a:latin typeface="+mn-lt"/>
                <a:ea typeface="+mn-ea"/>
                <a:cs typeface="+mn-cs"/>
              </a:rPr>
              <a:t>def</a:t>
            </a:r>
            <a:r>
              <a:rPr lang="en-US" sz="1200" b="0" i="0" kern="1200" dirty="0" smtClean="0">
                <a:solidFill>
                  <a:schemeClr val="tx1"/>
                </a:solidFill>
                <a:effectLst/>
                <a:latin typeface="+mn-lt"/>
                <a:ea typeface="+mn-ea"/>
                <a:cs typeface="+mn-cs"/>
              </a:rPr>
              <a:t> statement;</a:t>
            </a:r>
          </a:p>
          <a:p>
            <a:r>
              <a:rPr lang="en-US" sz="1200" b="1" i="0" kern="1200" dirty="0" smtClean="0">
                <a:solidFill>
                  <a:schemeClr val="tx1"/>
                </a:solidFill>
                <a:effectLst/>
                <a:latin typeface="+mn-lt"/>
                <a:ea typeface="+mn-ea"/>
                <a:cs typeface="+mn-cs"/>
              </a:rPr>
              <a:t>assigning a value to the parameter is done at the time of the function's invocation</a:t>
            </a:r>
            <a:r>
              <a:rPr lang="en-US" sz="1200" b="0" i="0" kern="1200" dirty="0" smtClean="0">
                <a:solidFill>
                  <a:schemeClr val="tx1"/>
                </a:solidFill>
                <a:effectLst/>
                <a:latin typeface="+mn-lt"/>
                <a:ea typeface="+mn-ea"/>
                <a:cs typeface="+mn-cs"/>
              </a:rPr>
              <a:t>, by specifying the corresponding argument.</a:t>
            </a:r>
          </a:p>
          <a:p>
            <a:r>
              <a:rPr lang="en-US" sz="1200" b="0" i="0" kern="1200" dirty="0" err="1" smtClean="0">
                <a:solidFill>
                  <a:schemeClr val="tx1"/>
                </a:solidFill>
                <a:effectLst/>
                <a:latin typeface="+mn-lt"/>
                <a:ea typeface="+mn-ea"/>
                <a:cs typeface="+mn-cs"/>
              </a:rPr>
              <a:t>def</a:t>
            </a:r>
            <a:r>
              <a:rPr lang="en-US" sz="1200" b="0" i="0" kern="1200" dirty="0" smtClean="0">
                <a:solidFill>
                  <a:schemeClr val="tx1"/>
                </a:solidFill>
                <a:effectLst/>
                <a:latin typeface="+mn-lt"/>
                <a:ea typeface="+mn-ea"/>
                <a:cs typeface="+mn-cs"/>
              </a:rPr>
              <a:t> function(parameter):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Don't forget:</a:t>
            </a:r>
          </a:p>
          <a:p>
            <a:r>
              <a:rPr lang="en-US" sz="1200" b="1" i="0" kern="1200" dirty="0" smtClean="0">
                <a:solidFill>
                  <a:schemeClr val="tx1"/>
                </a:solidFill>
                <a:effectLst/>
                <a:latin typeface="+mn-lt"/>
                <a:ea typeface="+mn-ea"/>
                <a:cs typeface="+mn-cs"/>
              </a:rPr>
              <a:t>parameters live inside functions</a:t>
            </a:r>
            <a:r>
              <a:rPr lang="en-US" sz="1200" b="0" i="0" kern="1200" dirty="0" smtClean="0">
                <a:solidFill>
                  <a:schemeClr val="tx1"/>
                </a:solidFill>
                <a:effectLst/>
                <a:latin typeface="+mn-lt"/>
                <a:ea typeface="+mn-ea"/>
                <a:cs typeface="+mn-cs"/>
              </a:rPr>
              <a:t> (this is their natural environment)</a:t>
            </a:r>
          </a:p>
          <a:p>
            <a:r>
              <a:rPr lang="en-US" sz="1200" b="1" i="0" kern="1200" dirty="0" smtClean="0">
                <a:solidFill>
                  <a:schemeClr val="tx1"/>
                </a:solidFill>
                <a:effectLst/>
                <a:latin typeface="+mn-lt"/>
                <a:ea typeface="+mn-ea"/>
                <a:cs typeface="+mn-cs"/>
              </a:rPr>
              <a:t>arguments exist outside functions</a:t>
            </a:r>
            <a:r>
              <a:rPr lang="en-US" sz="1200" b="0" i="0" kern="1200" dirty="0" smtClean="0">
                <a:solidFill>
                  <a:schemeClr val="tx1"/>
                </a:solidFill>
                <a:effectLst/>
                <a:latin typeface="+mn-lt"/>
                <a:ea typeface="+mn-ea"/>
                <a:cs typeface="+mn-cs"/>
              </a:rPr>
              <a:t>, and are carriers of values passed to corresponding parameters.</a:t>
            </a:r>
          </a:p>
          <a:p>
            <a:r>
              <a:rPr lang="en-US" sz="1200" b="0" i="0" kern="1200" dirty="0" smtClean="0">
                <a:solidFill>
                  <a:schemeClr val="tx1"/>
                </a:solidFill>
                <a:effectLst/>
                <a:latin typeface="+mn-lt"/>
                <a:ea typeface="+mn-ea"/>
                <a:cs typeface="+mn-cs"/>
              </a:rPr>
              <a:t>There is a clear and unambiguous frontier between these two worlds.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Let's enrich the function above with just one parameter - we're going to use it to show the user the number of a value the function asks for.</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We have to rebuild the </a:t>
            </a:r>
            <a:r>
              <a:rPr lang="en-US" sz="1200" b="0" i="0" kern="1200" dirty="0" err="1" smtClean="0">
                <a:solidFill>
                  <a:schemeClr val="tx1"/>
                </a:solidFill>
                <a:effectLst/>
                <a:latin typeface="+mn-lt"/>
                <a:ea typeface="+mn-ea"/>
                <a:cs typeface="+mn-cs"/>
              </a:rPr>
              <a:t>def</a:t>
            </a:r>
            <a:r>
              <a:rPr lang="en-US" sz="1200" b="0" i="0" kern="1200" dirty="0" smtClean="0">
                <a:solidFill>
                  <a:schemeClr val="tx1"/>
                </a:solidFill>
                <a:effectLst/>
                <a:latin typeface="+mn-lt"/>
                <a:ea typeface="+mn-ea"/>
                <a:cs typeface="+mn-cs"/>
              </a:rPr>
              <a:t> statement - this is how it looks now:</a:t>
            </a:r>
          </a:p>
          <a:p>
            <a:r>
              <a:rPr lang="en-US" sz="1200" b="0" i="0" kern="1200" dirty="0" err="1" smtClean="0">
                <a:solidFill>
                  <a:schemeClr val="tx1"/>
                </a:solidFill>
                <a:effectLst/>
                <a:latin typeface="+mn-lt"/>
                <a:ea typeface="+mn-ea"/>
                <a:cs typeface="+mn-cs"/>
              </a:rPr>
              <a:t>def</a:t>
            </a:r>
            <a:r>
              <a:rPr lang="en-US" sz="1200" b="0" i="0" kern="1200" dirty="0" smtClean="0">
                <a:solidFill>
                  <a:schemeClr val="tx1"/>
                </a:solidFill>
                <a:effectLst/>
                <a:latin typeface="+mn-lt"/>
                <a:ea typeface="+mn-ea"/>
                <a:cs typeface="+mn-cs"/>
              </a:rPr>
              <a:t> message(number):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definition specifies that our function operates on just one parameter named number. You can use it as an ordinary variable, but </a:t>
            </a:r>
            <a:r>
              <a:rPr lang="en-US" sz="1200" b="1" i="0" kern="1200" dirty="0" smtClean="0">
                <a:solidFill>
                  <a:schemeClr val="tx1"/>
                </a:solidFill>
                <a:effectLst/>
                <a:latin typeface="+mn-lt"/>
                <a:ea typeface="+mn-ea"/>
                <a:cs typeface="+mn-cs"/>
              </a:rPr>
              <a:t>only inside the function</a:t>
            </a:r>
            <a:r>
              <a:rPr lang="en-US" sz="1200" b="0" i="0" kern="1200" dirty="0" smtClean="0">
                <a:solidFill>
                  <a:schemeClr val="tx1"/>
                </a:solidFill>
                <a:effectLst/>
                <a:latin typeface="+mn-lt"/>
                <a:ea typeface="+mn-ea"/>
                <a:cs typeface="+mn-cs"/>
              </a:rPr>
              <a:t> - it isn't visible anywhere else.</a:t>
            </a:r>
          </a:p>
          <a:p>
            <a:r>
              <a:rPr lang="en-US" sz="1200" b="0" i="0" kern="1200" dirty="0" smtClean="0">
                <a:solidFill>
                  <a:schemeClr val="tx1"/>
                </a:solidFill>
                <a:effectLst/>
                <a:latin typeface="+mn-lt"/>
                <a:ea typeface="+mn-ea"/>
                <a:cs typeface="+mn-cs"/>
              </a:rPr>
              <a:t>Let's now improve the function's body:</a:t>
            </a:r>
          </a:p>
          <a:p>
            <a:r>
              <a:rPr lang="en-US" sz="1200" b="0" i="0" kern="1200" dirty="0" err="1" smtClean="0">
                <a:solidFill>
                  <a:schemeClr val="tx1"/>
                </a:solidFill>
                <a:effectLst/>
                <a:latin typeface="+mn-lt"/>
                <a:ea typeface="+mn-ea"/>
                <a:cs typeface="+mn-cs"/>
              </a:rPr>
              <a:t>def</a:t>
            </a:r>
            <a:r>
              <a:rPr lang="en-US" sz="1200" b="0" i="0" kern="1200" dirty="0" smtClean="0">
                <a:solidFill>
                  <a:schemeClr val="tx1"/>
                </a:solidFill>
                <a:effectLst/>
                <a:latin typeface="+mn-lt"/>
                <a:ea typeface="+mn-ea"/>
                <a:cs typeface="+mn-cs"/>
              </a:rPr>
              <a:t> message(number): print("Enter a number:", number)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We've made use of the parameter. Note: we haven't assigned the parameter with any value. Is it correct?</a:t>
            </a:r>
          </a:p>
          <a:p>
            <a:r>
              <a:rPr lang="en-US" sz="1200" b="0" i="0" kern="1200" dirty="0" smtClean="0">
                <a:solidFill>
                  <a:schemeClr val="tx1"/>
                </a:solidFill>
                <a:effectLst/>
                <a:latin typeface="+mn-lt"/>
                <a:ea typeface="+mn-ea"/>
                <a:cs typeface="+mn-cs"/>
              </a:rPr>
              <a:t>Yes, it is.</a:t>
            </a:r>
          </a:p>
          <a:p>
            <a:r>
              <a:rPr lang="en-US" sz="1200" b="0" i="0" kern="1200" dirty="0" smtClean="0">
                <a:solidFill>
                  <a:schemeClr val="tx1"/>
                </a:solidFill>
                <a:effectLst/>
                <a:latin typeface="+mn-lt"/>
                <a:ea typeface="+mn-ea"/>
                <a:cs typeface="+mn-cs"/>
              </a:rPr>
              <a:t>A value for the parameter will arrive from the function's environment.</a:t>
            </a:r>
          </a:p>
          <a:p>
            <a:r>
              <a:rPr lang="en-US" sz="1200" b="0" i="0" kern="1200" dirty="0" smtClean="0">
                <a:solidFill>
                  <a:schemeClr val="tx1"/>
                </a:solidFill>
                <a:effectLst/>
                <a:latin typeface="+mn-lt"/>
                <a:ea typeface="+mn-ea"/>
                <a:cs typeface="+mn-cs"/>
              </a:rPr>
              <a:t>Remember: </a:t>
            </a:r>
            <a:r>
              <a:rPr lang="en-US" sz="1200" b="1" i="0" kern="1200" dirty="0" smtClean="0">
                <a:solidFill>
                  <a:schemeClr val="tx1"/>
                </a:solidFill>
                <a:effectLst/>
                <a:latin typeface="+mn-lt"/>
                <a:ea typeface="+mn-ea"/>
                <a:cs typeface="+mn-cs"/>
              </a:rPr>
              <a:t>specifying one or more parameters in a function's definition</a:t>
            </a:r>
            <a:r>
              <a:rPr lang="en-US" sz="1200" b="0" i="0" kern="1200" dirty="0" smtClean="0">
                <a:solidFill>
                  <a:schemeClr val="tx1"/>
                </a:solidFill>
                <a:effectLst/>
                <a:latin typeface="+mn-lt"/>
                <a:ea typeface="+mn-ea"/>
                <a:cs typeface="+mn-cs"/>
              </a:rPr>
              <a:t> is also a requirement, and you have to fulfil it during invocation. You must </a:t>
            </a:r>
            <a:r>
              <a:rPr lang="en-US" sz="1200" b="1" i="0" kern="1200" dirty="0" smtClean="0">
                <a:solidFill>
                  <a:schemeClr val="tx1"/>
                </a:solidFill>
                <a:effectLst/>
                <a:latin typeface="+mn-lt"/>
                <a:ea typeface="+mn-ea"/>
                <a:cs typeface="+mn-cs"/>
              </a:rPr>
              <a:t>provide as many arguments as there are defined parameters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Failure to do so will cause an error.</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14</a:t>
            </a:fld>
            <a:endParaRPr lang="en-US"/>
          </a:p>
        </p:txBody>
      </p:sp>
    </p:spTree>
    <p:extLst>
      <p:ext uri="{BB962C8B-B14F-4D97-AF65-F5344CB8AC3E}">
        <p14:creationId xmlns:p14="http://schemas.microsoft.com/office/powerpoint/2010/main" val="1474710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Try to run the code in the editor.</a:t>
            </a:r>
          </a:p>
          <a:p>
            <a:r>
              <a:rPr lang="en-US" sz="1200" b="0" i="0" kern="1200" dirty="0" smtClean="0">
                <a:solidFill>
                  <a:schemeClr val="tx1"/>
                </a:solidFill>
                <a:effectLst/>
                <a:latin typeface="+mn-lt"/>
                <a:ea typeface="+mn-ea"/>
                <a:cs typeface="+mn-cs"/>
              </a:rPr>
              <a:t>This is what you'll see in the console:</a:t>
            </a:r>
          </a:p>
          <a:p>
            <a:r>
              <a:rPr lang="en-US" dirty="0" err="1" smtClean="0"/>
              <a:t>TypeError</a:t>
            </a:r>
            <a:r>
              <a:rPr lang="en-US" dirty="0" smtClean="0"/>
              <a:t>: message() missing 1 required positional argument: 'number'</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15</a:t>
            </a:fld>
            <a:endParaRPr lang="en-US"/>
          </a:p>
        </p:txBody>
      </p:sp>
    </p:spTree>
    <p:extLst>
      <p:ext uri="{BB962C8B-B14F-4D97-AF65-F5344CB8AC3E}">
        <p14:creationId xmlns:p14="http://schemas.microsoft.com/office/powerpoint/2010/main" val="3777342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It's legal, and possible, to have a </a:t>
            </a:r>
            <a:r>
              <a:rPr lang="en-US" sz="1200" b="1" i="0" kern="1200" dirty="0" smtClean="0">
                <a:solidFill>
                  <a:schemeClr val="tx1"/>
                </a:solidFill>
                <a:effectLst/>
                <a:latin typeface="+mn-lt"/>
                <a:ea typeface="+mn-ea"/>
                <a:cs typeface="+mn-cs"/>
              </a:rPr>
              <a:t>variable named the same as a function's parameter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snippet illustrates the phenomenon:</a:t>
            </a:r>
          </a:p>
          <a:p>
            <a:endParaRPr lang="en-US" dirty="0" smtClean="0"/>
          </a:p>
          <a:p>
            <a:r>
              <a:rPr lang="en-US" sz="1200" b="0" i="0" kern="1200" dirty="0" smtClean="0">
                <a:solidFill>
                  <a:schemeClr val="tx1"/>
                </a:solidFill>
                <a:effectLst/>
                <a:latin typeface="+mn-lt"/>
                <a:ea typeface="+mn-ea"/>
                <a:cs typeface="+mn-cs"/>
              </a:rPr>
              <a:t>A situation like this activates a mechanism called </a:t>
            </a:r>
            <a:r>
              <a:rPr lang="en-US" sz="1200" b="1" i="0" kern="1200" dirty="0" smtClean="0">
                <a:solidFill>
                  <a:schemeClr val="tx1"/>
                </a:solidFill>
                <a:effectLst/>
                <a:latin typeface="+mn-lt"/>
                <a:ea typeface="+mn-ea"/>
                <a:cs typeface="+mn-cs"/>
              </a:rPr>
              <a:t>shadowing</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parameter x shadows any variable of the same name, but...</a:t>
            </a:r>
          </a:p>
          <a:p>
            <a:r>
              <a:rPr lang="en-US" sz="1200" b="0" i="0" kern="1200" dirty="0" smtClean="0">
                <a:solidFill>
                  <a:schemeClr val="tx1"/>
                </a:solidFill>
                <a:effectLst/>
                <a:latin typeface="+mn-lt"/>
                <a:ea typeface="+mn-ea"/>
                <a:cs typeface="+mn-cs"/>
              </a:rPr>
              <a:t>... only inside the function defining the parameter.</a:t>
            </a:r>
          </a:p>
          <a:p>
            <a:r>
              <a:rPr lang="en-US" sz="1200" b="1" i="0" kern="1200" dirty="0" smtClean="0">
                <a:solidFill>
                  <a:schemeClr val="tx1"/>
                </a:solidFill>
                <a:effectLst/>
                <a:latin typeface="+mn-lt"/>
                <a:ea typeface="+mn-ea"/>
                <a:cs typeface="+mn-cs"/>
              </a:rPr>
              <a:t>The parameter named number is a completely different entity from the variable named number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This means that the snippet above will produce the following output:</a:t>
            </a:r>
          </a:p>
          <a:p>
            <a:r>
              <a:rPr lang="en-US" dirty="0" smtClean="0"/>
              <a:t>Enter a number: 1 1234</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16</a:t>
            </a:fld>
            <a:endParaRPr lang="en-US"/>
          </a:p>
        </p:txBody>
      </p:sp>
    </p:spTree>
    <p:extLst>
      <p:ext uri="{BB962C8B-B14F-4D97-AF65-F5344CB8AC3E}">
        <p14:creationId xmlns:p14="http://schemas.microsoft.com/office/powerpoint/2010/main" val="636955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function can have </a:t>
            </a:r>
            <a:r>
              <a:rPr lang="en-US" sz="1200" b="1" i="0" kern="1200" dirty="0" smtClean="0">
                <a:solidFill>
                  <a:schemeClr val="tx1"/>
                </a:solidFill>
                <a:effectLst/>
                <a:latin typeface="+mn-lt"/>
                <a:ea typeface="+mn-ea"/>
                <a:cs typeface="+mn-cs"/>
              </a:rPr>
              <a:t>as many parameters as you want</a:t>
            </a:r>
          </a:p>
          <a:p>
            <a:endParaRPr lang="en-US" sz="1200" b="1" i="0" kern="1200" dirty="0" smtClean="0">
              <a:solidFill>
                <a:schemeClr val="tx1"/>
              </a:solidFill>
              <a:effectLst/>
              <a:latin typeface="+mn-lt"/>
              <a:ea typeface="+mn-ea"/>
              <a:cs typeface="+mn-cs"/>
            </a:endParaRPr>
          </a:p>
          <a:p>
            <a:r>
              <a:rPr lang="en-US" dirty="0" err="1" smtClean="0"/>
              <a:t>def</a:t>
            </a:r>
            <a:r>
              <a:rPr lang="en-US" dirty="0" smtClean="0"/>
              <a:t> message(what, number):</a:t>
            </a:r>
          </a:p>
          <a:p>
            <a:r>
              <a:rPr lang="en-US" dirty="0" smtClean="0"/>
              <a:t>    print("Enter", what, "number", number)</a:t>
            </a:r>
          </a:p>
          <a:p>
            <a:endParaRPr lang="en-US" dirty="0" smtClean="0"/>
          </a:p>
          <a:p>
            <a:r>
              <a:rPr lang="en-US" dirty="0" smtClean="0"/>
              <a:t># invoke function</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17</a:t>
            </a:fld>
            <a:endParaRPr lang="en-US"/>
          </a:p>
        </p:txBody>
      </p:sp>
    </p:spTree>
    <p:extLst>
      <p:ext uri="{BB962C8B-B14F-4D97-AF65-F5344CB8AC3E}">
        <p14:creationId xmlns:p14="http://schemas.microsoft.com/office/powerpoint/2010/main" val="900039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1200" b="1" i="0" kern="1200" dirty="0" smtClean="0">
                <a:solidFill>
                  <a:schemeClr val="tx1"/>
                </a:solidFill>
                <a:effectLst/>
                <a:latin typeface="+mn-lt"/>
                <a:ea typeface="+mn-ea"/>
                <a:cs typeface="+mn-cs"/>
              </a:rPr>
              <a:t>Positional parameter passing</a:t>
            </a:r>
          </a:p>
          <a:p>
            <a:pPr fontAlgn="t"/>
            <a:r>
              <a:rPr lang="en-US" sz="1200" b="0" i="0" kern="1200" dirty="0" smtClean="0">
                <a:solidFill>
                  <a:schemeClr val="tx1"/>
                </a:solidFill>
                <a:effectLst/>
                <a:latin typeface="+mn-lt"/>
                <a:ea typeface="+mn-ea"/>
                <a:cs typeface="+mn-cs"/>
              </a:rPr>
              <a:t>A technique which assigns the </a:t>
            </a:r>
            <a:r>
              <a:rPr lang="en-US" sz="1200" b="0" i="0" kern="1200" dirty="0" err="1" smtClean="0">
                <a:solidFill>
                  <a:schemeClr val="tx1"/>
                </a:solidFill>
                <a:effectLst/>
                <a:latin typeface="+mn-lt"/>
                <a:ea typeface="+mn-ea"/>
                <a:cs typeface="+mn-cs"/>
              </a:rPr>
              <a:t>i</a:t>
            </a:r>
            <a:r>
              <a:rPr lang="en-US" sz="1200" b="0" i="0" kern="1200" baseline="30000" dirty="0" err="1"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 (first, second, and so on) argument to the </a:t>
            </a:r>
            <a:r>
              <a:rPr lang="en-US" sz="1200" b="0" i="0" kern="1200" dirty="0" err="1" smtClean="0">
                <a:solidFill>
                  <a:schemeClr val="tx1"/>
                </a:solidFill>
                <a:effectLst/>
                <a:latin typeface="+mn-lt"/>
                <a:ea typeface="+mn-ea"/>
                <a:cs typeface="+mn-cs"/>
              </a:rPr>
              <a:t>i</a:t>
            </a:r>
            <a:r>
              <a:rPr lang="en-US" sz="1200" b="0" i="0" kern="1200" baseline="30000" dirty="0" err="1"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 (first, second, and so on) function parameter is called </a:t>
            </a:r>
            <a:r>
              <a:rPr lang="en-US" sz="1200" b="1" i="0" kern="1200" dirty="0" smtClean="0">
                <a:solidFill>
                  <a:schemeClr val="tx1"/>
                </a:solidFill>
                <a:effectLst/>
                <a:latin typeface="+mn-lt"/>
                <a:ea typeface="+mn-ea"/>
                <a:cs typeface="+mn-cs"/>
              </a:rPr>
              <a:t>positional parameter passing</a:t>
            </a:r>
            <a:r>
              <a:rPr lang="en-US" sz="1200" b="0" i="0" kern="1200" dirty="0" smtClean="0">
                <a:solidFill>
                  <a:schemeClr val="tx1"/>
                </a:solidFill>
                <a:effectLst/>
                <a:latin typeface="+mn-lt"/>
                <a:ea typeface="+mn-ea"/>
                <a:cs typeface="+mn-cs"/>
              </a:rPr>
              <a:t>, while arguments passed in this way are named </a:t>
            </a:r>
            <a:r>
              <a:rPr lang="en-US" sz="1200" b="1" i="0" kern="1200" dirty="0" smtClean="0">
                <a:solidFill>
                  <a:schemeClr val="tx1"/>
                </a:solidFill>
                <a:effectLst/>
                <a:latin typeface="+mn-lt"/>
                <a:ea typeface="+mn-ea"/>
                <a:cs typeface="+mn-cs"/>
              </a:rPr>
              <a:t>positional arguments</a:t>
            </a:r>
            <a:r>
              <a:rPr lang="en-US" sz="1200" b="0" i="0" kern="1200" dirty="0" smtClean="0">
                <a:solidFill>
                  <a:schemeClr val="tx1"/>
                </a:solidFill>
                <a:effectLst/>
                <a:latin typeface="+mn-lt"/>
                <a:ea typeface="+mn-ea"/>
                <a:cs typeface="+mn-cs"/>
              </a:rPr>
              <a:t>.</a:t>
            </a:r>
          </a:p>
          <a:p>
            <a:pPr fontAlgn="t"/>
            <a:r>
              <a:rPr lang="en-US" sz="1200" b="0" i="0" kern="1200" dirty="0" smtClean="0">
                <a:solidFill>
                  <a:schemeClr val="tx1"/>
                </a:solidFill>
                <a:effectLst/>
                <a:latin typeface="+mn-lt"/>
                <a:ea typeface="+mn-ea"/>
                <a:cs typeface="+mn-cs"/>
              </a:rPr>
              <a:t>You've used it already, but Python can offer a lot more. We're going to tell you about it now.</a:t>
            </a:r>
          </a:p>
          <a:p>
            <a:pPr fontAlgn="t"/>
            <a:r>
              <a:rPr lang="en-US" sz="1200" b="0" i="0" kern="1200" dirty="0" err="1" smtClean="0">
                <a:solidFill>
                  <a:schemeClr val="tx1"/>
                </a:solidFill>
                <a:effectLst/>
                <a:latin typeface="+mn-lt"/>
                <a:ea typeface="+mn-ea"/>
                <a:cs typeface="+mn-cs"/>
              </a:rPr>
              <a:t>def</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myFunction</a:t>
            </a:r>
            <a:r>
              <a:rPr lang="en-US" sz="1200" b="0" i="0" kern="1200" dirty="0" smtClean="0">
                <a:solidFill>
                  <a:schemeClr val="tx1"/>
                </a:solidFill>
                <a:effectLst/>
                <a:latin typeface="+mn-lt"/>
                <a:ea typeface="+mn-ea"/>
                <a:cs typeface="+mn-cs"/>
              </a:rPr>
              <a:t>(a, b, c): print(a, b, c) </a:t>
            </a:r>
            <a:r>
              <a:rPr lang="en-US" sz="1200" b="0" i="0" kern="1200" dirty="0" err="1" smtClean="0">
                <a:solidFill>
                  <a:schemeClr val="tx1"/>
                </a:solidFill>
                <a:effectLst/>
                <a:latin typeface="+mn-lt"/>
                <a:ea typeface="+mn-ea"/>
                <a:cs typeface="+mn-cs"/>
              </a:rPr>
              <a:t>myFunction</a:t>
            </a:r>
            <a:r>
              <a:rPr lang="en-US" sz="1200" b="0" i="0" kern="1200" dirty="0" smtClean="0">
                <a:solidFill>
                  <a:schemeClr val="tx1"/>
                </a:solidFill>
                <a:effectLst/>
                <a:latin typeface="+mn-lt"/>
                <a:ea typeface="+mn-ea"/>
                <a:cs typeface="+mn-cs"/>
              </a:rPr>
              <a:t>(1, 2, 3)</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Note: positional parameter passing is intuitively used by people in many social occasions. For example, it may be generally accepted that when we introduce ourselves we mention our first name(s) before our last name, e.g., "My name's John Doe."</a:t>
            </a:r>
          </a:p>
          <a:p>
            <a:pPr fontAlgn="t"/>
            <a:r>
              <a:rPr lang="en-US" sz="1200" b="0" i="0" kern="1200" dirty="0" smtClean="0">
                <a:solidFill>
                  <a:schemeClr val="tx1"/>
                </a:solidFill>
                <a:effectLst/>
                <a:latin typeface="+mn-lt"/>
                <a:ea typeface="+mn-ea"/>
                <a:cs typeface="+mn-cs"/>
              </a:rPr>
              <a:t>Incidentally, Hungarians do it in reverse order.</a:t>
            </a:r>
          </a:p>
          <a:p>
            <a:pPr fontAlgn="t"/>
            <a:r>
              <a:rPr lang="en-US" sz="1200" b="0" i="0" kern="1200" dirty="0" smtClean="0">
                <a:solidFill>
                  <a:schemeClr val="tx1"/>
                </a:solidFill>
                <a:effectLst/>
                <a:latin typeface="+mn-lt"/>
                <a:ea typeface="+mn-ea"/>
                <a:cs typeface="+mn-cs"/>
              </a:rPr>
              <a:t>Let's implement that social custom in Python. The following function will be responsible for introducing somebody:</a:t>
            </a:r>
          </a:p>
          <a:p>
            <a:pPr fontAlgn="t"/>
            <a:r>
              <a:rPr lang="en-US" sz="1200" b="0" i="0" kern="1200" dirty="0" err="1" smtClean="0">
                <a:solidFill>
                  <a:schemeClr val="tx1"/>
                </a:solidFill>
                <a:effectLst/>
                <a:latin typeface="+mn-lt"/>
                <a:ea typeface="+mn-ea"/>
                <a:cs typeface="+mn-cs"/>
              </a:rPr>
              <a:t>def</a:t>
            </a:r>
            <a:r>
              <a:rPr lang="en-US" sz="1200" b="0" i="0" kern="1200" dirty="0" smtClean="0">
                <a:solidFill>
                  <a:schemeClr val="tx1"/>
                </a:solidFill>
                <a:effectLst/>
                <a:latin typeface="+mn-lt"/>
                <a:ea typeface="+mn-ea"/>
                <a:cs typeface="+mn-cs"/>
              </a:rPr>
              <a:t> introduction(</a:t>
            </a:r>
            <a:r>
              <a:rPr lang="en-US" sz="1200" b="0" i="0" kern="1200" dirty="0" err="1" smtClean="0">
                <a:solidFill>
                  <a:schemeClr val="tx1"/>
                </a:solidFill>
                <a:effectLst/>
                <a:latin typeface="+mn-lt"/>
                <a:ea typeface="+mn-ea"/>
                <a:cs typeface="+mn-cs"/>
              </a:rPr>
              <a:t>firstName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print("Hello, my name is", </a:t>
            </a:r>
            <a:r>
              <a:rPr lang="en-US" sz="1200" b="0" i="0" kern="1200" dirty="0" err="1" smtClean="0">
                <a:solidFill>
                  <a:schemeClr val="tx1"/>
                </a:solidFill>
                <a:effectLst/>
                <a:latin typeface="+mn-lt"/>
                <a:ea typeface="+mn-ea"/>
                <a:cs typeface="+mn-cs"/>
              </a:rPr>
              <a:t>firstName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introduction("Luke", "Skywalker") introduction("Jesse", "Quick") introduction("Clark", "Kent")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Can you guess the output? Run the code and find out if you were right.</a:t>
            </a:r>
          </a:p>
          <a:p>
            <a:pPr fontAlgn="t"/>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Now imagine that the same function is being used in Hungary. In this case, the code would look like this:</a:t>
            </a:r>
          </a:p>
          <a:p>
            <a:pPr fontAlgn="t"/>
            <a:r>
              <a:rPr lang="en-US" sz="1200" b="0" i="0" kern="1200" dirty="0" err="1" smtClean="0">
                <a:solidFill>
                  <a:schemeClr val="tx1"/>
                </a:solidFill>
                <a:effectLst/>
                <a:latin typeface="+mn-lt"/>
                <a:ea typeface="+mn-ea"/>
                <a:cs typeface="+mn-cs"/>
              </a:rPr>
              <a:t>def</a:t>
            </a:r>
            <a:r>
              <a:rPr lang="en-US" sz="1200" b="0" i="0" kern="1200" dirty="0" smtClean="0">
                <a:solidFill>
                  <a:schemeClr val="tx1"/>
                </a:solidFill>
                <a:effectLst/>
                <a:latin typeface="+mn-lt"/>
                <a:ea typeface="+mn-ea"/>
                <a:cs typeface="+mn-cs"/>
              </a:rPr>
              <a:t> introduction(</a:t>
            </a:r>
            <a:r>
              <a:rPr lang="en-US" sz="1200" b="0" i="0" kern="1200" dirty="0" err="1" smtClean="0">
                <a:solidFill>
                  <a:schemeClr val="tx1"/>
                </a:solidFill>
                <a:effectLst/>
                <a:latin typeface="+mn-lt"/>
                <a:ea typeface="+mn-ea"/>
                <a:cs typeface="+mn-cs"/>
              </a:rPr>
              <a:t>firstName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a:t>
            </a:r>
          </a:p>
          <a:p>
            <a:pPr fontAlgn="t"/>
            <a:r>
              <a:rPr lang="en-US" sz="1200" b="0" i="0" kern="1200" dirty="0" smtClean="0">
                <a:solidFill>
                  <a:schemeClr val="tx1"/>
                </a:solidFill>
                <a:effectLst/>
                <a:latin typeface="+mn-lt"/>
                <a:ea typeface="+mn-ea"/>
                <a:cs typeface="+mn-cs"/>
              </a:rPr>
              <a:t>	print("Hello, my name is", </a:t>
            </a:r>
            <a:r>
              <a:rPr lang="en-US" sz="1200" b="0" i="0" kern="1200" dirty="0" err="1" smtClean="0">
                <a:solidFill>
                  <a:schemeClr val="tx1"/>
                </a:solidFill>
                <a:effectLst/>
                <a:latin typeface="+mn-lt"/>
                <a:ea typeface="+mn-ea"/>
                <a:cs typeface="+mn-cs"/>
              </a:rPr>
              <a:t>firstName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a:t>
            </a:r>
          </a:p>
          <a:p>
            <a:pPr fontAlgn="t"/>
            <a:r>
              <a:rPr lang="en-US" sz="1200" b="0" i="0" kern="1200" dirty="0" smtClean="0">
                <a:solidFill>
                  <a:schemeClr val="tx1"/>
                </a:solidFill>
                <a:effectLst/>
                <a:latin typeface="+mn-lt"/>
                <a:ea typeface="+mn-ea"/>
                <a:cs typeface="+mn-cs"/>
              </a:rPr>
              <a:t>introduction("Skywalker", "Luke") </a:t>
            </a:r>
          </a:p>
          <a:p>
            <a:pPr fontAlgn="t"/>
            <a:r>
              <a:rPr lang="en-US" sz="1200" b="0" i="0" kern="1200" dirty="0" smtClean="0">
                <a:solidFill>
                  <a:schemeClr val="tx1"/>
                </a:solidFill>
                <a:effectLst/>
                <a:latin typeface="+mn-lt"/>
                <a:ea typeface="+mn-ea"/>
                <a:cs typeface="+mn-cs"/>
              </a:rPr>
              <a:t>introduction("Quick", "Jesse") </a:t>
            </a:r>
          </a:p>
          <a:p>
            <a:pPr fontAlgn="t"/>
            <a:r>
              <a:rPr lang="en-US" sz="1200" b="0" i="0" kern="1200" dirty="0" smtClean="0">
                <a:solidFill>
                  <a:schemeClr val="tx1"/>
                </a:solidFill>
                <a:effectLst/>
                <a:latin typeface="+mn-lt"/>
                <a:ea typeface="+mn-ea"/>
                <a:cs typeface="+mn-cs"/>
              </a:rPr>
              <a:t>introduction("Kent", "Clark")</a:t>
            </a:r>
          </a:p>
          <a:p>
            <a:pPr fontAlgn="t"/>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output will look different. Can you guess it?</a:t>
            </a:r>
          </a:p>
          <a:p>
            <a:pPr fontAlgn="t"/>
            <a:r>
              <a:rPr lang="en-US" sz="1200" b="0" i="0" kern="1200" dirty="0" smtClean="0">
                <a:solidFill>
                  <a:schemeClr val="tx1"/>
                </a:solidFill>
                <a:effectLst/>
                <a:latin typeface="+mn-lt"/>
                <a:ea typeface="+mn-ea"/>
                <a:cs typeface="+mn-cs"/>
              </a:rPr>
              <a:t>Run the code to see if you were right here, too. Are you surprised?</a:t>
            </a:r>
          </a:p>
          <a:p>
            <a:pPr fontAlgn="t"/>
            <a:r>
              <a:rPr lang="en-US" sz="1200" b="0" i="0" kern="1200" dirty="0" smtClean="0">
                <a:solidFill>
                  <a:schemeClr val="tx1"/>
                </a:solidFill>
                <a:effectLst/>
                <a:latin typeface="+mn-lt"/>
                <a:ea typeface="+mn-ea"/>
                <a:cs typeface="+mn-cs"/>
              </a:rPr>
              <a:t>Can you make the function more culture-independent?</a:t>
            </a:r>
          </a:p>
          <a:p>
            <a:pPr fontAlgn="t"/>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18</a:t>
            </a:fld>
            <a:endParaRPr lang="en-US"/>
          </a:p>
        </p:txBody>
      </p:sp>
    </p:spTree>
    <p:extLst>
      <p:ext uri="{BB962C8B-B14F-4D97-AF65-F5344CB8AC3E}">
        <p14:creationId xmlns:p14="http://schemas.microsoft.com/office/powerpoint/2010/main" val="3314455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Keyword argument passing</a:t>
            </a:r>
          </a:p>
          <a:p>
            <a:r>
              <a:rPr lang="en-US" sz="1200" b="0" i="0" kern="1200" dirty="0" smtClean="0">
                <a:solidFill>
                  <a:schemeClr val="tx1"/>
                </a:solidFill>
                <a:effectLst/>
                <a:latin typeface="+mn-lt"/>
                <a:ea typeface="+mn-ea"/>
                <a:cs typeface="+mn-cs"/>
              </a:rPr>
              <a:t>Python offers another convention for passing arguments, where </a:t>
            </a:r>
            <a:r>
              <a:rPr lang="en-US" sz="1200" b="1" i="0" kern="1200" dirty="0" smtClean="0">
                <a:solidFill>
                  <a:schemeClr val="tx1"/>
                </a:solidFill>
                <a:effectLst/>
                <a:latin typeface="+mn-lt"/>
                <a:ea typeface="+mn-ea"/>
                <a:cs typeface="+mn-cs"/>
              </a:rPr>
              <a:t>the meaning of the argument is dictated by its name</a:t>
            </a:r>
            <a:r>
              <a:rPr lang="en-US" sz="1200" b="0" i="0" kern="1200" dirty="0" smtClean="0">
                <a:solidFill>
                  <a:schemeClr val="tx1"/>
                </a:solidFill>
                <a:effectLst/>
                <a:latin typeface="+mn-lt"/>
                <a:ea typeface="+mn-ea"/>
                <a:cs typeface="+mn-cs"/>
              </a:rPr>
              <a:t>, not by its position - it's called </a:t>
            </a:r>
            <a:r>
              <a:rPr lang="en-US" sz="1200" b="1" i="0" kern="1200" dirty="0" smtClean="0">
                <a:solidFill>
                  <a:schemeClr val="tx1"/>
                </a:solidFill>
                <a:effectLst/>
                <a:latin typeface="+mn-lt"/>
                <a:ea typeface="+mn-ea"/>
                <a:cs typeface="+mn-cs"/>
              </a:rPr>
              <a:t>keyword argument passing</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Take a look at the snippet:</a:t>
            </a:r>
          </a:p>
          <a:p>
            <a:r>
              <a:rPr lang="en-US" dirty="0" err="1" smtClean="0"/>
              <a:t>def</a:t>
            </a:r>
            <a:r>
              <a:rPr lang="en-US" dirty="0" smtClean="0"/>
              <a:t> introduction(</a:t>
            </a:r>
            <a:r>
              <a:rPr lang="en-US" dirty="0" err="1" smtClean="0"/>
              <a:t>firstName</a:t>
            </a:r>
            <a:r>
              <a:rPr lang="en-US" dirty="0" smtClean="0"/>
              <a:t>, </a:t>
            </a:r>
            <a:r>
              <a:rPr lang="en-US" dirty="0" err="1" smtClean="0"/>
              <a:t>lastName</a:t>
            </a:r>
            <a:r>
              <a:rPr lang="en-US" dirty="0" smtClean="0"/>
              <a:t>): </a:t>
            </a:r>
          </a:p>
          <a:p>
            <a:r>
              <a:rPr lang="en-US" dirty="0" smtClean="0"/>
              <a:t>print("Hello, my name is", </a:t>
            </a:r>
            <a:r>
              <a:rPr lang="en-US" dirty="0" err="1" smtClean="0"/>
              <a:t>firstName</a:t>
            </a:r>
            <a:r>
              <a:rPr lang="en-US" dirty="0" smtClean="0"/>
              <a:t>, </a:t>
            </a:r>
            <a:r>
              <a:rPr lang="en-US" dirty="0" err="1" smtClean="0"/>
              <a:t>lastName</a:t>
            </a:r>
            <a:r>
              <a:rPr lang="en-US" dirty="0" smtClean="0"/>
              <a:t>) </a:t>
            </a:r>
          </a:p>
          <a:p>
            <a:r>
              <a:rPr lang="en-US" dirty="0" smtClean="0"/>
              <a:t>introduction(</a:t>
            </a:r>
            <a:r>
              <a:rPr lang="en-US" dirty="0" err="1" smtClean="0"/>
              <a:t>firstName</a:t>
            </a:r>
            <a:r>
              <a:rPr lang="en-US" dirty="0" smtClean="0"/>
              <a:t> = "James", </a:t>
            </a:r>
            <a:r>
              <a:rPr lang="en-US" dirty="0" err="1" smtClean="0"/>
              <a:t>lastName</a:t>
            </a:r>
            <a:r>
              <a:rPr lang="en-US" dirty="0" smtClean="0"/>
              <a:t> = "Bond") </a:t>
            </a:r>
          </a:p>
          <a:p>
            <a:r>
              <a:rPr lang="en-US" dirty="0" smtClean="0"/>
              <a:t>introduction(</a:t>
            </a:r>
            <a:r>
              <a:rPr lang="en-US" dirty="0" err="1" smtClean="0"/>
              <a:t>lastName</a:t>
            </a:r>
            <a:r>
              <a:rPr lang="en-US" dirty="0" smtClean="0"/>
              <a:t> = "Skywalker", </a:t>
            </a:r>
            <a:r>
              <a:rPr lang="en-US" dirty="0" err="1" smtClean="0"/>
              <a:t>firstName</a:t>
            </a:r>
            <a:r>
              <a:rPr lang="en-US" dirty="0" smtClean="0"/>
              <a:t> = "Luke")</a:t>
            </a:r>
            <a:br>
              <a:rPr lang="en-US" dirty="0" smtClean="0"/>
            </a:br>
            <a:r>
              <a:rPr lang="en-US" sz="1200" b="0" i="0" kern="1200" dirty="0" smtClean="0">
                <a:solidFill>
                  <a:schemeClr val="tx1"/>
                </a:solidFill>
                <a:effectLst/>
                <a:latin typeface="+mn-lt"/>
                <a:ea typeface="+mn-ea"/>
                <a:cs typeface="+mn-cs"/>
              </a:rPr>
              <a:t>The concept is clear - the values passed to the parameters are preceded by the target parameters' names, followed by the = sign.</a:t>
            </a:r>
          </a:p>
          <a:p>
            <a:r>
              <a:rPr lang="en-US" sz="1200" b="0" i="0" kern="1200" dirty="0" smtClean="0">
                <a:solidFill>
                  <a:schemeClr val="tx1"/>
                </a:solidFill>
                <a:effectLst/>
                <a:latin typeface="+mn-lt"/>
                <a:ea typeface="+mn-ea"/>
                <a:cs typeface="+mn-cs"/>
              </a:rPr>
              <a:t>The position doesn't matter here - each argument's value knows its destination on the basis of the name used.</a:t>
            </a:r>
          </a:p>
          <a:p>
            <a:r>
              <a:rPr lang="en-US" sz="1200" b="0" i="0" kern="1200" dirty="0" smtClean="0">
                <a:solidFill>
                  <a:schemeClr val="tx1"/>
                </a:solidFill>
                <a:effectLst/>
                <a:latin typeface="+mn-lt"/>
                <a:ea typeface="+mn-ea"/>
                <a:cs typeface="+mn-cs"/>
              </a:rPr>
              <a:t>You should be able to predict the output. Run the code to check if you were right.</a:t>
            </a:r>
          </a:p>
          <a:p>
            <a:r>
              <a:rPr lang="en-US" sz="1200" b="0" i="0" kern="1200" dirty="0" smtClean="0">
                <a:solidFill>
                  <a:schemeClr val="tx1"/>
                </a:solidFill>
                <a:effectLst/>
                <a:latin typeface="+mn-lt"/>
                <a:ea typeface="+mn-ea"/>
                <a:cs typeface="+mn-cs"/>
              </a:rPr>
              <a:t>Of course, you </a:t>
            </a:r>
            <a:r>
              <a:rPr lang="en-US" sz="1200" b="1" i="0" kern="1200" dirty="0" smtClean="0">
                <a:solidFill>
                  <a:schemeClr val="tx1"/>
                </a:solidFill>
                <a:effectLst/>
                <a:latin typeface="+mn-lt"/>
                <a:ea typeface="+mn-ea"/>
                <a:cs typeface="+mn-cs"/>
              </a:rPr>
              <a:t>mustn't use a non-existent parameter name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following snippet will cause a runtime error:</a:t>
            </a:r>
          </a:p>
          <a:p>
            <a:r>
              <a:rPr lang="en-US" dirty="0" err="1" smtClean="0"/>
              <a:t>def</a:t>
            </a:r>
            <a:r>
              <a:rPr lang="en-US" dirty="0" smtClean="0"/>
              <a:t> introduction(</a:t>
            </a:r>
            <a:r>
              <a:rPr lang="en-US" dirty="0" err="1" smtClean="0"/>
              <a:t>firstName</a:t>
            </a:r>
            <a:r>
              <a:rPr lang="en-US" dirty="0" smtClean="0"/>
              <a:t>, </a:t>
            </a:r>
            <a:r>
              <a:rPr lang="en-US" dirty="0" err="1" smtClean="0"/>
              <a:t>lastName</a:t>
            </a:r>
            <a:r>
              <a:rPr lang="en-US" dirty="0" smtClean="0"/>
              <a:t>): print("Hello, my name is", </a:t>
            </a:r>
            <a:r>
              <a:rPr lang="en-US" dirty="0" err="1" smtClean="0"/>
              <a:t>firstName</a:t>
            </a:r>
            <a:r>
              <a:rPr lang="en-US" dirty="0" smtClean="0"/>
              <a:t>, </a:t>
            </a:r>
            <a:r>
              <a:rPr lang="en-US" dirty="0" err="1" smtClean="0"/>
              <a:t>lastName</a:t>
            </a:r>
            <a:r>
              <a:rPr lang="en-US" dirty="0" smtClean="0"/>
              <a:t>) introduction(surname="Skywalker", </a:t>
            </a:r>
            <a:r>
              <a:rPr lang="en-US" dirty="0" err="1" smtClean="0"/>
              <a:t>firstName</a:t>
            </a:r>
            <a:r>
              <a:rPr lang="en-US" dirty="0" smtClean="0"/>
              <a:t>="Luke")</a:t>
            </a:r>
            <a:br>
              <a:rPr lang="en-US" dirty="0" smtClean="0"/>
            </a:br>
            <a:r>
              <a:rPr lang="en-US" sz="1200" b="0" i="0" kern="1200" dirty="0" smtClean="0">
                <a:solidFill>
                  <a:schemeClr val="tx1"/>
                </a:solidFill>
                <a:effectLst/>
                <a:latin typeface="+mn-lt"/>
                <a:ea typeface="+mn-ea"/>
                <a:cs typeface="+mn-cs"/>
              </a:rPr>
              <a:t>This is what Python will tell you:</a:t>
            </a:r>
          </a:p>
          <a:p>
            <a:r>
              <a:rPr lang="en-US" dirty="0" err="1" smtClean="0"/>
              <a:t>TypeError</a:t>
            </a:r>
            <a:r>
              <a:rPr lang="en-US" dirty="0" smtClean="0"/>
              <a:t>: introduction() got an unexpected keyword argument 'surname'</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19</a:t>
            </a:fld>
            <a:endParaRPr lang="en-US"/>
          </a:p>
        </p:txBody>
      </p:sp>
    </p:spTree>
    <p:extLst>
      <p:ext uri="{BB962C8B-B14F-4D97-AF65-F5344CB8AC3E}">
        <p14:creationId xmlns:p14="http://schemas.microsoft.com/office/powerpoint/2010/main" val="2616027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Mixing positional and keyword arguments</a:t>
            </a:r>
          </a:p>
          <a:p>
            <a:r>
              <a:rPr lang="en-US" sz="1200" b="0" i="0" kern="1200" dirty="0" smtClean="0">
                <a:solidFill>
                  <a:schemeClr val="tx1"/>
                </a:solidFill>
                <a:effectLst/>
                <a:latin typeface="+mn-lt"/>
                <a:ea typeface="+mn-ea"/>
                <a:cs typeface="+mn-cs"/>
              </a:rPr>
              <a:t>You can mix both fashions if you want - there is only one unbreakable rule: you have to put </a:t>
            </a:r>
            <a:r>
              <a:rPr lang="en-US" sz="1200" b="1" i="0" kern="1200" dirty="0" smtClean="0">
                <a:solidFill>
                  <a:schemeClr val="tx1"/>
                </a:solidFill>
                <a:effectLst/>
                <a:latin typeface="+mn-lt"/>
                <a:ea typeface="+mn-ea"/>
                <a:cs typeface="+mn-cs"/>
              </a:rPr>
              <a:t>positional arguments before keyword arguments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If you think for a moment, you'll certainly guess why.</a:t>
            </a:r>
          </a:p>
          <a:p>
            <a:r>
              <a:rPr lang="en-US" sz="1200" b="0" i="0" kern="1200" dirty="0" smtClean="0">
                <a:solidFill>
                  <a:schemeClr val="tx1"/>
                </a:solidFill>
                <a:effectLst/>
                <a:latin typeface="+mn-lt"/>
                <a:ea typeface="+mn-ea"/>
                <a:cs typeface="+mn-cs"/>
              </a:rPr>
              <a:t>To show you how it works, we'll use the following simple three-parameter function:</a:t>
            </a:r>
          </a:p>
          <a:p>
            <a:r>
              <a:rPr lang="en-US" dirty="0" err="1" smtClean="0"/>
              <a:t>def</a:t>
            </a:r>
            <a:r>
              <a:rPr lang="en-US" dirty="0" smtClean="0"/>
              <a:t> sum(a, b, c): print(a, "+", b, "+", c, "=", a + b + c)</a:t>
            </a:r>
            <a:br>
              <a:rPr lang="en-US" dirty="0" smtClean="0"/>
            </a:br>
            <a:r>
              <a:rPr lang="en-US" sz="1200" b="0" i="0" kern="1200" dirty="0" smtClean="0">
                <a:solidFill>
                  <a:schemeClr val="tx1"/>
                </a:solidFill>
                <a:effectLst/>
                <a:latin typeface="+mn-lt"/>
                <a:ea typeface="+mn-ea"/>
                <a:cs typeface="+mn-cs"/>
              </a:rPr>
              <a:t>Its purpose is to evaluate and present the sum of all its arguments.</a:t>
            </a:r>
          </a:p>
          <a:p>
            <a:r>
              <a:rPr lang="en-US" sz="1200" b="0" i="0" kern="1200" dirty="0" smtClean="0">
                <a:solidFill>
                  <a:schemeClr val="tx1"/>
                </a:solidFill>
                <a:effectLst/>
                <a:latin typeface="+mn-lt"/>
                <a:ea typeface="+mn-ea"/>
                <a:cs typeface="+mn-cs"/>
              </a:rPr>
              <a:t>The function, when invoked in the following way:</a:t>
            </a:r>
          </a:p>
          <a:p>
            <a:r>
              <a:rPr lang="en-US" dirty="0" smtClean="0"/>
              <a:t>sum(1, 2, 3)</a:t>
            </a:r>
            <a:br>
              <a:rPr lang="en-US" dirty="0" smtClean="0"/>
            </a:br>
            <a:r>
              <a:rPr lang="en-US" sz="1200" b="0" i="0" kern="1200" dirty="0" smtClean="0">
                <a:solidFill>
                  <a:schemeClr val="tx1"/>
                </a:solidFill>
                <a:effectLst/>
                <a:latin typeface="+mn-lt"/>
                <a:ea typeface="+mn-ea"/>
                <a:cs typeface="+mn-cs"/>
              </a:rPr>
              <a:t>will output:</a:t>
            </a:r>
          </a:p>
          <a:p>
            <a:r>
              <a:rPr lang="en-US" dirty="0" smtClean="0"/>
              <a:t>1 + 2 + 3 = 6</a:t>
            </a:r>
            <a:br>
              <a:rPr lang="en-US" dirty="0" smtClean="0"/>
            </a:br>
            <a:r>
              <a:rPr lang="en-US" sz="1200" b="0" i="0" kern="1200" dirty="0" smtClean="0">
                <a:solidFill>
                  <a:schemeClr val="tx1"/>
                </a:solidFill>
                <a:effectLst/>
                <a:latin typeface="+mn-lt"/>
                <a:ea typeface="+mn-ea"/>
                <a:cs typeface="+mn-cs"/>
              </a:rPr>
              <a:t>It was - as you may suspect - a pure example of </a:t>
            </a:r>
            <a:r>
              <a:rPr lang="en-US" sz="1200" b="1" i="0" kern="1200" dirty="0" smtClean="0">
                <a:solidFill>
                  <a:schemeClr val="tx1"/>
                </a:solidFill>
                <a:effectLst/>
                <a:latin typeface="+mn-lt"/>
                <a:ea typeface="+mn-ea"/>
                <a:cs typeface="+mn-cs"/>
              </a:rPr>
              <a:t>positional argument passing</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Of course, you can replace such an invocation with a purely keyword variant, like this:</a:t>
            </a:r>
          </a:p>
          <a:p>
            <a:r>
              <a:rPr lang="en-US" dirty="0" smtClean="0"/>
              <a:t>sum(c = 1, a = 2, b = 3)</a:t>
            </a:r>
            <a:br>
              <a:rPr lang="en-US" dirty="0" smtClean="0"/>
            </a:br>
            <a:r>
              <a:rPr lang="en-US" sz="1200" b="0" i="0" kern="1200" dirty="0" smtClean="0">
                <a:solidFill>
                  <a:schemeClr val="tx1"/>
                </a:solidFill>
                <a:effectLst/>
                <a:latin typeface="+mn-lt"/>
                <a:ea typeface="+mn-ea"/>
                <a:cs typeface="+mn-cs"/>
              </a:rPr>
              <a:t>Our program will output a line like this:</a:t>
            </a:r>
          </a:p>
          <a:p>
            <a:r>
              <a:rPr lang="en-US" dirty="0" smtClean="0"/>
              <a:t>2 + 3 + 1 = 6</a:t>
            </a:r>
            <a:br>
              <a:rPr lang="en-US" dirty="0" smtClean="0"/>
            </a:br>
            <a:r>
              <a:rPr lang="en-US" sz="1200" b="0" i="0" kern="1200" dirty="0" smtClean="0">
                <a:solidFill>
                  <a:schemeClr val="tx1"/>
                </a:solidFill>
                <a:effectLst/>
                <a:latin typeface="+mn-lt"/>
                <a:ea typeface="+mn-ea"/>
                <a:cs typeface="+mn-cs"/>
              </a:rPr>
              <a:t>Note the order of the values.</a:t>
            </a:r>
          </a:p>
          <a:p>
            <a:r>
              <a:rPr lang="en-US" sz="1200" b="0" i="0" kern="1200" dirty="0" smtClean="0">
                <a:solidFill>
                  <a:schemeClr val="tx1"/>
                </a:solidFill>
                <a:effectLst/>
                <a:latin typeface="+mn-lt"/>
                <a:ea typeface="+mn-ea"/>
                <a:cs typeface="+mn-cs"/>
              </a:rPr>
              <a:t>Let's try to mix both styles now.</a:t>
            </a:r>
          </a:p>
          <a:p>
            <a:r>
              <a:rPr lang="en-US" sz="1200" b="0" i="0" kern="1200" dirty="0" smtClean="0">
                <a:solidFill>
                  <a:schemeClr val="tx1"/>
                </a:solidFill>
                <a:effectLst/>
                <a:latin typeface="+mn-lt"/>
                <a:ea typeface="+mn-ea"/>
                <a:cs typeface="+mn-cs"/>
              </a:rPr>
              <a:t>Look at the function invocation below:</a:t>
            </a:r>
          </a:p>
          <a:p>
            <a:r>
              <a:rPr lang="en-US" dirty="0" smtClean="0"/>
              <a:t>sum(3, c = 1, b = 2)</a:t>
            </a:r>
            <a:br>
              <a:rPr lang="en-US" dirty="0" smtClean="0"/>
            </a:br>
            <a:r>
              <a:rPr lang="en-US" sz="1200" b="0" i="0" kern="1200" dirty="0" smtClean="0">
                <a:solidFill>
                  <a:schemeClr val="tx1"/>
                </a:solidFill>
                <a:effectLst/>
                <a:latin typeface="+mn-lt"/>
                <a:ea typeface="+mn-ea"/>
                <a:cs typeface="+mn-cs"/>
              </a:rPr>
              <a:t>Let's analyze it:</a:t>
            </a:r>
          </a:p>
          <a:p>
            <a:r>
              <a:rPr lang="en-US" sz="1200" b="0" i="0" kern="1200" dirty="0" smtClean="0">
                <a:solidFill>
                  <a:schemeClr val="tx1"/>
                </a:solidFill>
                <a:effectLst/>
                <a:latin typeface="+mn-lt"/>
                <a:ea typeface="+mn-ea"/>
                <a:cs typeface="+mn-cs"/>
              </a:rPr>
              <a:t>the argument (3) for the a parameter is passed using the positional way;</a:t>
            </a:r>
          </a:p>
          <a:p>
            <a:r>
              <a:rPr lang="en-US" sz="1200" b="0" i="0" kern="1200" dirty="0" smtClean="0">
                <a:solidFill>
                  <a:schemeClr val="tx1"/>
                </a:solidFill>
                <a:effectLst/>
                <a:latin typeface="+mn-lt"/>
                <a:ea typeface="+mn-ea"/>
                <a:cs typeface="+mn-cs"/>
              </a:rPr>
              <a:t>the arguments for c and b are specified as keyword ones.</a:t>
            </a:r>
          </a:p>
          <a:p>
            <a:r>
              <a:rPr lang="en-US" sz="1200" b="0" i="0" kern="1200" dirty="0" smtClean="0">
                <a:solidFill>
                  <a:schemeClr val="tx1"/>
                </a:solidFill>
                <a:effectLst/>
                <a:latin typeface="+mn-lt"/>
                <a:ea typeface="+mn-ea"/>
                <a:cs typeface="+mn-cs"/>
              </a:rPr>
              <a:t>This is what you'll see in the console:</a:t>
            </a:r>
          </a:p>
          <a:p>
            <a:r>
              <a:rPr lang="en-US" dirty="0" smtClean="0"/>
              <a:t>3 + 2 + 1 = 6</a:t>
            </a:r>
            <a:r>
              <a:rPr lang="en-US" sz="1200" b="0" i="0" kern="1200" dirty="0" smtClean="0">
                <a:solidFill>
                  <a:schemeClr val="tx1"/>
                </a:solidFill>
                <a:effectLst/>
                <a:latin typeface="+mn-lt"/>
                <a:ea typeface="+mn-ea"/>
                <a:cs typeface="+mn-cs"/>
              </a:rPr>
              <a:t>Be careful, and beware of mistakes. If you try to pass more than one value to one argument, all you'll get is a runtime error.</a:t>
            </a:r>
          </a:p>
          <a:p>
            <a:r>
              <a:rPr lang="en-US" sz="1600" b="1" i="1" kern="1200" dirty="0" smtClean="0">
                <a:solidFill>
                  <a:schemeClr val="tx1"/>
                </a:solidFill>
                <a:effectLst/>
                <a:latin typeface="+mn-lt"/>
                <a:ea typeface="+mn-ea"/>
                <a:cs typeface="+mn-cs"/>
              </a:rPr>
              <a:t>Look at the invocation below - it seems that we've tried to set a twice:</a:t>
            </a:r>
          </a:p>
          <a:p>
            <a:r>
              <a:rPr lang="en-US" dirty="0" smtClean="0"/>
              <a:t>sum(3, a = 1, b = 2)</a:t>
            </a:r>
            <a:br>
              <a:rPr lang="en-US" dirty="0" smtClean="0"/>
            </a:br>
            <a:r>
              <a:rPr lang="en-US" sz="1200" b="0" i="0" kern="1200" dirty="0" smtClean="0">
                <a:solidFill>
                  <a:schemeClr val="tx1"/>
                </a:solidFill>
                <a:effectLst/>
                <a:latin typeface="+mn-lt"/>
                <a:ea typeface="+mn-ea"/>
                <a:cs typeface="+mn-cs"/>
              </a:rPr>
              <a:t>Python's response:</a:t>
            </a:r>
          </a:p>
          <a:p>
            <a:r>
              <a:rPr lang="en-US" dirty="0" err="1" smtClean="0"/>
              <a:t>TypeError</a:t>
            </a:r>
            <a:r>
              <a:rPr lang="en-US" dirty="0" smtClean="0"/>
              <a:t>: sum() got multiple values for argument 'a'</a:t>
            </a:r>
            <a:br>
              <a:rPr lang="en-US" dirty="0" smtClean="0"/>
            </a:br>
            <a:r>
              <a:rPr lang="en-US" sz="1200" b="0" i="0" kern="1200" dirty="0" smtClean="0">
                <a:solidFill>
                  <a:schemeClr val="tx1"/>
                </a:solidFill>
                <a:effectLst/>
                <a:latin typeface="+mn-lt"/>
                <a:ea typeface="+mn-ea"/>
                <a:cs typeface="+mn-cs"/>
              </a:rPr>
              <a:t>Look at the </a:t>
            </a:r>
            <a:r>
              <a:rPr lang="en-US" sz="1200" b="0" i="0" kern="1200" dirty="0" err="1" smtClean="0">
                <a:solidFill>
                  <a:schemeClr val="tx1"/>
                </a:solidFill>
                <a:effectLst/>
                <a:latin typeface="+mn-lt"/>
                <a:ea typeface="+mn-ea"/>
                <a:cs typeface="+mn-cs"/>
              </a:rPr>
              <a:t>snipet</a:t>
            </a:r>
            <a:r>
              <a:rPr lang="en-US" sz="1200" b="0" i="0" kern="1200" dirty="0" smtClean="0">
                <a:solidFill>
                  <a:schemeClr val="tx1"/>
                </a:solidFill>
                <a:effectLst/>
                <a:latin typeface="+mn-lt"/>
                <a:ea typeface="+mn-ea"/>
                <a:cs typeface="+mn-cs"/>
              </a:rPr>
              <a:t> below. A code like this is fully correct, but it doesn't make much sense:</a:t>
            </a:r>
          </a:p>
          <a:p>
            <a:r>
              <a:rPr lang="en-US" dirty="0" smtClean="0"/>
              <a:t>sum(4, 3, c = 2)</a:t>
            </a:r>
            <a:br>
              <a:rPr lang="en-US" dirty="0" smtClean="0"/>
            </a:br>
            <a:r>
              <a:rPr lang="en-US" sz="1200" b="0" i="0" kern="1200" dirty="0" smtClean="0">
                <a:solidFill>
                  <a:schemeClr val="tx1"/>
                </a:solidFill>
                <a:effectLst/>
                <a:latin typeface="+mn-lt"/>
                <a:ea typeface="+mn-ea"/>
                <a:cs typeface="+mn-cs"/>
              </a:rPr>
              <a:t>Everything is right, but leaving in just one keyword argument looks a bit weird - what do you think?</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20</a:t>
            </a:fld>
            <a:endParaRPr lang="en-US"/>
          </a:p>
        </p:txBody>
      </p:sp>
    </p:spTree>
    <p:extLst>
      <p:ext uri="{BB962C8B-B14F-4D97-AF65-F5344CB8AC3E}">
        <p14:creationId xmlns:p14="http://schemas.microsoft.com/office/powerpoint/2010/main" val="913074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Parametrized functions - more details</a:t>
            </a:r>
          </a:p>
          <a:p>
            <a:r>
              <a:rPr lang="en-US" sz="1200" b="0" i="0" kern="1200" dirty="0" smtClean="0">
                <a:solidFill>
                  <a:schemeClr val="tx1"/>
                </a:solidFill>
                <a:effectLst/>
                <a:latin typeface="+mn-lt"/>
                <a:ea typeface="+mn-ea"/>
                <a:cs typeface="+mn-cs"/>
              </a:rPr>
              <a:t>It happens at times that a particular parameter's values are in use more often than others. Such arguments may have their </a:t>
            </a:r>
            <a:r>
              <a:rPr lang="en-US" sz="1200" b="1" i="0" kern="1200" dirty="0" smtClean="0">
                <a:solidFill>
                  <a:schemeClr val="tx1"/>
                </a:solidFill>
                <a:effectLst/>
                <a:latin typeface="+mn-lt"/>
                <a:ea typeface="+mn-ea"/>
                <a:cs typeface="+mn-cs"/>
              </a:rPr>
              <a:t>default (predefined) values</a:t>
            </a:r>
            <a:r>
              <a:rPr lang="en-US" sz="1200" b="0" i="0" kern="1200" dirty="0" smtClean="0">
                <a:solidFill>
                  <a:schemeClr val="tx1"/>
                </a:solidFill>
                <a:effectLst/>
                <a:latin typeface="+mn-lt"/>
                <a:ea typeface="+mn-ea"/>
                <a:cs typeface="+mn-cs"/>
              </a:rPr>
              <a:t> taken into consideration when their corresponding arguments have been omitted.</a:t>
            </a:r>
          </a:p>
          <a:p>
            <a:r>
              <a:rPr lang="en-US" sz="1200" b="0" i="0" kern="1200" dirty="0" smtClean="0">
                <a:solidFill>
                  <a:schemeClr val="tx1"/>
                </a:solidFill>
                <a:effectLst/>
                <a:latin typeface="+mn-lt"/>
                <a:ea typeface="+mn-ea"/>
                <a:cs typeface="+mn-cs"/>
              </a:rPr>
              <a:t>They say that the most popular English last name is </a:t>
            </a:r>
            <a:r>
              <a:rPr lang="en-US" sz="1200" b="0" i="1" kern="1200" dirty="0" smtClean="0">
                <a:solidFill>
                  <a:schemeClr val="tx1"/>
                </a:solidFill>
                <a:effectLst/>
                <a:latin typeface="+mn-lt"/>
                <a:ea typeface="+mn-ea"/>
                <a:cs typeface="+mn-cs"/>
              </a:rPr>
              <a:t>Smith</a:t>
            </a:r>
            <a:r>
              <a:rPr lang="en-US" sz="1200" b="0" i="0" kern="1200" dirty="0" smtClean="0">
                <a:solidFill>
                  <a:schemeClr val="tx1"/>
                </a:solidFill>
                <a:effectLst/>
                <a:latin typeface="+mn-lt"/>
                <a:ea typeface="+mn-ea"/>
                <a:cs typeface="+mn-cs"/>
              </a:rPr>
              <a:t>. Let's try to take this into account.</a:t>
            </a:r>
          </a:p>
          <a:p>
            <a:r>
              <a:rPr lang="en-US" sz="1200" b="0" i="0" kern="1200" dirty="0" smtClean="0">
                <a:solidFill>
                  <a:schemeClr val="tx1"/>
                </a:solidFill>
                <a:effectLst/>
                <a:latin typeface="+mn-lt"/>
                <a:ea typeface="+mn-ea"/>
                <a:cs typeface="+mn-cs"/>
              </a:rPr>
              <a:t>The default parameter's value is set using clear and pictorial syntax:</a:t>
            </a:r>
          </a:p>
          <a:p>
            <a:r>
              <a:rPr lang="en-US" dirty="0" err="1" smtClean="0"/>
              <a:t>def</a:t>
            </a:r>
            <a:r>
              <a:rPr lang="en-US" dirty="0" smtClean="0"/>
              <a:t> introduction(</a:t>
            </a:r>
            <a:r>
              <a:rPr lang="en-US" dirty="0" err="1" smtClean="0"/>
              <a:t>firstName</a:t>
            </a:r>
            <a:r>
              <a:rPr lang="en-US" dirty="0" smtClean="0"/>
              <a:t>, </a:t>
            </a:r>
            <a:r>
              <a:rPr lang="en-US" dirty="0" err="1" smtClean="0"/>
              <a:t>lastName</a:t>
            </a:r>
            <a:r>
              <a:rPr lang="en-US" dirty="0" smtClean="0"/>
              <a:t>="Smith"): print("Hello, my name is", </a:t>
            </a:r>
            <a:r>
              <a:rPr lang="en-US" dirty="0" err="1" smtClean="0"/>
              <a:t>fistName</a:t>
            </a:r>
            <a:r>
              <a:rPr lang="en-US" dirty="0" smtClean="0"/>
              <a:t>, </a:t>
            </a:r>
            <a:r>
              <a:rPr lang="en-US" dirty="0" err="1" smtClean="0"/>
              <a:t>lastName</a:t>
            </a:r>
            <a:r>
              <a:rPr lang="en-US" dirty="0" smtClean="0"/>
              <a:t>)</a:t>
            </a:r>
            <a:br>
              <a:rPr lang="en-US" dirty="0" smtClean="0"/>
            </a:br>
            <a:r>
              <a:rPr lang="en-US" sz="1200" b="0" i="0" kern="1200" dirty="0" smtClean="0">
                <a:solidFill>
                  <a:schemeClr val="tx1"/>
                </a:solidFill>
                <a:effectLst/>
                <a:latin typeface="+mn-lt"/>
                <a:ea typeface="+mn-ea"/>
                <a:cs typeface="+mn-cs"/>
              </a:rPr>
              <a:t>You only have to extend the parameter's name with the = sign, followed by the default value./p&gt;</a:t>
            </a:r>
          </a:p>
          <a:p>
            <a:r>
              <a:rPr lang="en-US" sz="1200" b="0" i="0" kern="1200" dirty="0" smtClean="0">
                <a:solidFill>
                  <a:schemeClr val="tx1"/>
                </a:solidFill>
                <a:effectLst/>
                <a:latin typeface="+mn-lt"/>
                <a:ea typeface="+mn-ea"/>
                <a:cs typeface="+mn-cs"/>
              </a:rPr>
              <a:t>Let's invoke the function as usual:</a:t>
            </a:r>
          </a:p>
          <a:p>
            <a:r>
              <a:rPr lang="en-US" dirty="0" smtClean="0"/>
              <a:t>introduction("James", "Doe")</a:t>
            </a:r>
            <a:br>
              <a:rPr lang="en-US" dirty="0" smtClean="0"/>
            </a:br>
            <a:r>
              <a:rPr lang="en-US" sz="1200" b="0" i="0" kern="1200" dirty="0" smtClean="0">
                <a:solidFill>
                  <a:schemeClr val="tx1"/>
                </a:solidFill>
                <a:effectLst/>
                <a:latin typeface="+mn-lt"/>
                <a:ea typeface="+mn-ea"/>
                <a:cs typeface="+mn-cs"/>
              </a:rPr>
              <a:t>Can you guess the output of the program? Run it and check if you were right.</a:t>
            </a:r>
          </a:p>
          <a:p>
            <a:r>
              <a:rPr lang="en-US" sz="1200" b="0" i="0" kern="1200" dirty="0" smtClean="0">
                <a:solidFill>
                  <a:schemeClr val="tx1"/>
                </a:solidFill>
                <a:effectLst/>
                <a:latin typeface="+mn-lt"/>
                <a:ea typeface="+mn-ea"/>
                <a:cs typeface="+mn-cs"/>
              </a:rPr>
              <a:t>And? Everything looks the same, but when you invoke the function in a way that looks a bit suspicious at first sight, like this:</a:t>
            </a:r>
          </a:p>
          <a:p>
            <a:r>
              <a:rPr lang="en-US" dirty="0" smtClean="0"/>
              <a:t>introduction("Henry")</a:t>
            </a:r>
            <a:br>
              <a:rPr lang="en-US" dirty="0" smtClean="0"/>
            </a:br>
            <a:r>
              <a:rPr lang="en-US" sz="1200" b="0" i="0" kern="1200" dirty="0" smtClean="0">
                <a:solidFill>
                  <a:schemeClr val="tx1"/>
                </a:solidFill>
                <a:effectLst/>
                <a:latin typeface="+mn-lt"/>
                <a:ea typeface="+mn-ea"/>
                <a:cs typeface="+mn-cs"/>
              </a:rPr>
              <a:t>or this:</a:t>
            </a:r>
          </a:p>
          <a:p>
            <a:r>
              <a:rPr lang="en-US" dirty="0" smtClean="0"/>
              <a:t>introduction(</a:t>
            </a:r>
            <a:r>
              <a:rPr lang="en-US" dirty="0" err="1" smtClean="0"/>
              <a:t>firstName</a:t>
            </a:r>
            <a:r>
              <a:rPr lang="en-US" dirty="0" smtClean="0"/>
              <a:t>="William")</a:t>
            </a:r>
            <a:br>
              <a:rPr lang="en-US" dirty="0" smtClean="0"/>
            </a:br>
            <a:r>
              <a:rPr lang="en-US" sz="1200" b="0" i="0" kern="1200" dirty="0" smtClean="0">
                <a:solidFill>
                  <a:schemeClr val="tx1"/>
                </a:solidFill>
                <a:effectLst/>
                <a:latin typeface="+mn-lt"/>
                <a:ea typeface="+mn-ea"/>
                <a:cs typeface="+mn-cs"/>
              </a:rPr>
              <a:t>there will be no error, and both invocations will succeed, while the console will show the following output:</a:t>
            </a:r>
          </a:p>
          <a:p>
            <a:r>
              <a:rPr lang="en-US" dirty="0" smtClean="0"/>
              <a:t>Hello, my name is Henry Smith Hello, my name is William Smith</a:t>
            </a:r>
            <a:br>
              <a:rPr lang="en-US" dirty="0" smtClean="0"/>
            </a:br>
            <a:r>
              <a:rPr lang="en-US" sz="1200" b="0" i="0" kern="1200" dirty="0" smtClean="0">
                <a:solidFill>
                  <a:schemeClr val="tx1"/>
                </a:solidFill>
                <a:effectLst/>
                <a:latin typeface="+mn-lt"/>
                <a:ea typeface="+mn-ea"/>
                <a:cs typeface="+mn-cs"/>
              </a:rPr>
              <a:t>Test it.</a:t>
            </a:r>
          </a:p>
          <a:p>
            <a:r>
              <a:rPr lang="en-US" sz="1200" b="0" i="0" kern="1200" dirty="0" smtClean="0">
                <a:solidFill>
                  <a:schemeClr val="tx1"/>
                </a:solidFill>
                <a:effectLst/>
                <a:latin typeface="+mn-lt"/>
                <a:ea typeface="+mn-ea"/>
                <a:cs typeface="+mn-cs"/>
              </a:rPr>
              <a:t>You can go further if it's useful. Both parameters have their default values now, look at the code below:</a:t>
            </a:r>
          </a:p>
          <a:p>
            <a:r>
              <a:rPr lang="en-US" dirty="0" err="1" smtClean="0"/>
              <a:t>def</a:t>
            </a:r>
            <a:r>
              <a:rPr lang="en-US" dirty="0" smtClean="0"/>
              <a:t> introduction(</a:t>
            </a:r>
            <a:r>
              <a:rPr lang="en-US" dirty="0" err="1" smtClean="0"/>
              <a:t>firstName</a:t>
            </a:r>
            <a:r>
              <a:rPr lang="en-US" dirty="0" smtClean="0"/>
              <a:t>="John", </a:t>
            </a:r>
            <a:r>
              <a:rPr lang="en-US" dirty="0" err="1" smtClean="0"/>
              <a:t>lastName</a:t>
            </a:r>
            <a:r>
              <a:rPr lang="en-US" dirty="0" smtClean="0"/>
              <a:t>="Smith"): print("Hello, my name is", </a:t>
            </a:r>
            <a:r>
              <a:rPr lang="en-US" dirty="0" err="1" smtClean="0"/>
              <a:t>firstName</a:t>
            </a:r>
            <a:r>
              <a:rPr lang="en-US" dirty="0" smtClean="0"/>
              <a:t>, </a:t>
            </a:r>
            <a:r>
              <a:rPr lang="en-US" dirty="0" err="1" smtClean="0"/>
              <a:t>lastName</a:t>
            </a:r>
            <a:r>
              <a:rPr lang="en-US" dirty="0" smtClean="0"/>
              <a:t>)</a:t>
            </a:r>
            <a:br>
              <a:rPr lang="en-US" dirty="0" smtClean="0"/>
            </a:br>
            <a:r>
              <a:rPr lang="en-US" sz="1200" b="0" i="0" kern="1200" dirty="0" smtClean="0">
                <a:solidFill>
                  <a:schemeClr val="tx1"/>
                </a:solidFill>
                <a:effectLst/>
                <a:latin typeface="+mn-lt"/>
                <a:ea typeface="+mn-ea"/>
                <a:cs typeface="+mn-cs"/>
              </a:rPr>
              <a:t>This makes the following invocation absolutely valid:</a:t>
            </a:r>
          </a:p>
          <a:p>
            <a:r>
              <a:rPr lang="en-US" dirty="0" smtClean="0"/>
              <a:t>introduction()</a:t>
            </a:r>
            <a:br>
              <a:rPr lang="en-US" dirty="0" smtClean="0"/>
            </a:br>
            <a:r>
              <a:rPr lang="en-US" sz="1200" b="0" i="0" kern="1200" dirty="0" smtClean="0">
                <a:solidFill>
                  <a:schemeClr val="tx1"/>
                </a:solidFill>
                <a:effectLst/>
                <a:latin typeface="+mn-lt"/>
                <a:ea typeface="+mn-ea"/>
                <a:cs typeface="+mn-cs"/>
              </a:rPr>
              <a:t>And this is the expected output:</a:t>
            </a:r>
          </a:p>
          <a:p>
            <a:r>
              <a:rPr lang="en-US" dirty="0" smtClean="0"/>
              <a:t>Hello, my name is John Smith</a:t>
            </a:r>
            <a:br>
              <a:rPr lang="en-US" dirty="0" smtClean="0"/>
            </a:br>
            <a:r>
              <a:rPr lang="en-US" sz="1200" b="0" i="0" kern="1200" dirty="0" smtClean="0">
                <a:solidFill>
                  <a:schemeClr val="tx1"/>
                </a:solidFill>
                <a:effectLst/>
                <a:latin typeface="+mn-lt"/>
                <a:ea typeface="+mn-ea"/>
                <a:cs typeface="+mn-cs"/>
              </a:rPr>
              <a:t>If you use one keyword argument, the remaining one will take the default value:</a:t>
            </a:r>
          </a:p>
          <a:p>
            <a:r>
              <a:rPr lang="en-US" dirty="0" smtClean="0"/>
              <a:t>introduction(</a:t>
            </a:r>
            <a:r>
              <a:rPr lang="en-US" dirty="0" err="1" smtClean="0"/>
              <a:t>lastName</a:t>
            </a:r>
            <a:r>
              <a:rPr lang="en-US" dirty="0" smtClean="0"/>
              <a:t>="Hopkins")</a:t>
            </a:r>
            <a:br>
              <a:rPr lang="en-US" dirty="0" smtClean="0"/>
            </a:br>
            <a:r>
              <a:rPr lang="en-US" sz="1200" b="0" i="0" kern="1200" dirty="0" smtClean="0">
                <a:solidFill>
                  <a:schemeClr val="tx1"/>
                </a:solidFill>
                <a:effectLst/>
                <a:latin typeface="+mn-lt"/>
                <a:ea typeface="+mn-ea"/>
                <a:cs typeface="+mn-cs"/>
              </a:rPr>
              <a:t>The output is:</a:t>
            </a:r>
          </a:p>
          <a:p>
            <a:r>
              <a:rPr lang="en-US" dirty="0" smtClean="0"/>
              <a:t>Hello, my name is John Hopkins</a:t>
            </a:r>
            <a:br>
              <a:rPr lang="en-US" dirty="0" smtClean="0"/>
            </a:br>
            <a:r>
              <a:rPr lang="en-US" sz="1200" b="0" i="0" kern="1200" dirty="0" smtClean="0">
                <a:solidFill>
                  <a:schemeClr val="tx1"/>
                </a:solidFill>
                <a:effectLst/>
                <a:latin typeface="+mn-lt"/>
                <a:ea typeface="+mn-ea"/>
                <a:cs typeface="+mn-cs"/>
              </a:rPr>
              <a:t>Test it.</a:t>
            </a:r>
          </a:p>
          <a:p>
            <a:r>
              <a:rPr lang="en-US" dirty="0" smtClean="0"/>
              <a:t/>
            </a:r>
            <a:br>
              <a:rPr lang="en-US" dirty="0" smtClean="0"/>
            </a:br>
            <a:r>
              <a:rPr lang="en-US" sz="1200" b="0" i="0" kern="1200" dirty="0" smtClean="0">
                <a:solidFill>
                  <a:schemeClr val="tx1"/>
                </a:solidFill>
                <a:effectLst/>
                <a:latin typeface="+mn-lt"/>
                <a:ea typeface="+mn-ea"/>
                <a:cs typeface="+mn-cs"/>
              </a:rPr>
              <a:t>Congratulations - you have just learned the basic ways of communicating with functions.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21</a:t>
            </a:fld>
            <a:endParaRPr lang="en-US"/>
          </a:p>
        </p:txBody>
      </p:sp>
    </p:spTree>
    <p:extLst>
      <p:ext uri="{BB962C8B-B14F-4D97-AF65-F5344CB8AC3E}">
        <p14:creationId xmlns:p14="http://schemas.microsoft.com/office/powerpoint/2010/main" val="2841590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3. You can use the keyword argument passing technique to </a:t>
            </a:r>
            <a:r>
              <a:rPr lang="en-US" sz="1200" b="1" i="0" kern="1200" dirty="0" smtClean="0">
                <a:solidFill>
                  <a:schemeClr val="tx1"/>
                </a:solidFill>
                <a:effectLst/>
                <a:latin typeface="+mn-lt"/>
                <a:ea typeface="+mn-ea"/>
                <a:cs typeface="+mn-cs"/>
              </a:rPr>
              <a:t>pre-define</a:t>
            </a:r>
            <a:r>
              <a:rPr lang="en-US" sz="1200" b="0" i="0" kern="1200" dirty="0" smtClean="0">
                <a:solidFill>
                  <a:schemeClr val="tx1"/>
                </a:solidFill>
                <a:effectLst/>
                <a:latin typeface="+mn-lt"/>
                <a:ea typeface="+mn-ea"/>
                <a:cs typeface="+mn-cs"/>
              </a:rPr>
              <a:t> a value for a given argument:</a:t>
            </a:r>
          </a:p>
          <a:p>
            <a:r>
              <a:rPr lang="en-US" dirty="0" err="1" smtClean="0"/>
              <a:t>def</a:t>
            </a:r>
            <a:r>
              <a:rPr lang="en-US" dirty="0" smtClean="0"/>
              <a:t> name(</a:t>
            </a:r>
            <a:r>
              <a:rPr lang="en-US" dirty="0" err="1" smtClean="0"/>
              <a:t>firstN</a:t>
            </a:r>
            <a:r>
              <a:rPr lang="en-US" dirty="0" smtClean="0"/>
              <a:t>, </a:t>
            </a:r>
            <a:r>
              <a:rPr lang="en-US" dirty="0" err="1" smtClean="0"/>
              <a:t>lastN</a:t>
            </a:r>
            <a:r>
              <a:rPr lang="en-US" dirty="0" smtClean="0"/>
              <a:t>="Smith"): print(</a:t>
            </a:r>
            <a:r>
              <a:rPr lang="en-US" dirty="0" err="1" smtClean="0"/>
              <a:t>firstN</a:t>
            </a:r>
            <a:r>
              <a:rPr lang="en-US" dirty="0" smtClean="0"/>
              <a:t>, </a:t>
            </a:r>
            <a:r>
              <a:rPr lang="en-US" dirty="0" err="1" smtClean="0"/>
              <a:t>lastN</a:t>
            </a:r>
            <a:r>
              <a:rPr lang="en-US" dirty="0" smtClean="0"/>
              <a:t>) name("Andy") # outputs: Andy Smith name("Betty", "Johnson") # outputs: Betty Johnson (the keyword argument replaced by "Johnson")</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25</a:t>
            </a:fld>
            <a:endParaRPr lang="en-US"/>
          </a:p>
        </p:txBody>
      </p:sp>
    </p:spTree>
    <p:extLst>
      <p:ext uri="{BB962C8B-B14F-4D97-AF65-F5344CB8AC3E}">
        <p14:creationId xmlns:p14="http://schemas.microsoft.com/office/powerpoint/2010/main" val="1674267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Take a look at the snippet in the editor.</a:t>
            </a:r>
          </a:p>
          <a:p>
            <a:r>
              <a:rPr lang="en-US" sz="1200" b="0" i="0" kern="1200" dirty="0" smtClean="0">
                <a:solidFill>
                  <a:schemeClr val="tx1"/>
                </a:solidFill>
                <a:effectLst/>
                <a:latin typeface="+mn-lt"/>
                <a:ea typeface="+mn-ea"/>
                <a:cs typeface="+mn-cs"/>
              </a:rPr>
              <a:t>It's rather simple, but we only want it to be an example of </a:t>
            </a:r>
            <a:r>
              <a:rPr lang="en-US" sz="1200" b="1" i="0" kern="1200" dirty="0" smtClean="0">
                <a:solidFill>
                  <a:schemeClr val="tx1"/>
                </a:solidFill>
                <a:effectLst/>
                <a:latin typeface="+mn-lt"/>
                <a:ea typeface="+mn-ea"/>
                <a:cs typeface="+mn-cs"/>
              </a:rPr>
              <a:t>transforming a repeating part of a code into a function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messages sent to the console by the print() function are always the same. Of course, there's nothing really bad in such a code, but try to imagine what you would have to do if your boss asked you to change the message to make it more polite, e.g., to start it with the phrase "Please,".</a:t>
            </a:r>
          </a:p>
          <a:p>
            <a:r>
              <a:rPr lang="en-US" sz="1200" b="0" i="0" kern="1200" dirty="0" smtClean="0">
                <a:solidFill>
                  <a:schemeClr val="tx1"/>
                </a:solidFill>
                <a:effectLst/>
                <a:latin typeface="+mn-lt"/>
                <a:ea typeface="+mn-ea"/>
                <a:cs typeface="+mn-cs"/>
              </a:rPr>
              <a:t>It seems that you'd have to spend some time changing all the occurrences of the message (you'd use a clipboard, of course, but it wouldn't make your life much easier). It's obvious that you'd probably make some mistakes during the amendment process, and you (and your boss) would get a bit frustrated.</a:t>
            </a:r>
          </a:p>
          <a:p>
            <a:r>
              <a:rPr lang="en-US" dirty="0" smtClean="0"/>
              <a:t/>
            </a:r>
            <a:br>
              <a:rPr lang="en-US" dirty="0" smtClean="0"/>
            </a:br>
            <a:r>
              <a:rPr lang="en-US" sz="1200" b="0" i="0" kern="1200" dirty="0" smtClean="0">
                <a:solidFill>
                  <a:schemeClr val="tx1"/>
                </a:solidFill>
                <a:effectLst/>
                <a:latin typeface="+mn-lt"/>
                <a:ea typeface="+mn-ea"/>
                <a:cs typeface="+mn-cs"/>
              </a:rPr>
              <a:t>Is it possible to separate such a </a:t>
            </a:r>
            <a:r>
              <a:rPr lang="en-US" sz="1200" b="0" i="1" kern="1200" dirty="0" smtClean="0">
                <a:solidFill>
                  <a:schemeClr val="tx1"/>
                </a:solidFill>
                <a:effectLst/>
                <a:latin typeface="+mn-lt"/>
                <a:ea typeface="+mn-ea"/>
                <a:cs typeface="+mn-cs"/>
              </a:rPr>
              <a:t>repeatable</a:t>
            </a:r>
            <a:r>
              <a:rPr lang="en-US" sz="1200" b="0" i="0" kern="1200" dirty="0" smtClean="0">
                <a:solidFill>
                  <a:schemeClr val="tx1"/>
                </a:solidFill>
                <a:effectLst/>
                <a:latin typeface="+mn-lt"/>
                <a:ea typeface="+mn-ea"/>
                <a:cs typeface="+mn-cs"/>
              </a:rPr>
              <a:t> part of the code, name it and make it reusable? It would mean that a </a:t>
            </a:r>
            <a:r>
              <a:rPr lang="en-US" sz="1200" b="1" i="0" kern="1200" dirty="0" smtClean="0">
                <a:solidFill>
                  <a:schemeClr val="tx1"/>
                </a:solidFill>
                <a:effectLst/>
                <a:latin typeface="+mn-lt"/>
                <a:ea typeface="+mn-ea"/>
                <a:cs typeface="+mn-cs"/>
              </a:rPr>
              <a:t>change made once in one place would be propagated to all the places where it's used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Of course, such a code should work only when it's explicitly launched.</a:t>
            </a:r>
          </a:p>
          <a:p>
            <a:r>
              <a:rPr lang="en-US" sz="1200" b="0" i="0" kern="1200" dirty="0" smtClean="0">
                <a:solidFill>
                  <a:schemeClr val="tx1"/>
                </a:solidFill>
                <a:effectLst/>
                <a:latin typeface="+mn-lt"/>
                <a:ea typeface="+mn-ea"/>
                <a:cs typeface="+mn-cs"/>
              </a:rPr>
              <a:t>Yes, it's possible. This is exactly what functions are for.</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4</a:t>
            </a:fld>
            <a:endParaRPr lang="en-US"/>
          </a:p>
        </p:txBody>
      </p:sp>
    </p:spTree>
    <p:extLst>
      <p:ext uri="{BB962C8B-B14F-4D97-AF65-F5344CB8AC3E}">
        <p14:creationId xmlns:p14="http://schemas.microsoft.com/office/powerpoint/2010/main" val="3726514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Exercise 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is the output of the following snippet?</a:t>
            </a:r>
          </a:p>
          <a:p>
            <a:r>
              <a:rPr lang="en-US" dirty="0" err="1" smtClean="0"/>
              <a:t>def</a:t>
            </a:r>
            <a:r>
              <a:rPr lang="en-US" dirty="0" smtClean="0"/>
              <a:t> intro(a="James Bond", b="Bond"): print("My name is", b + ".", a + ".") intro()</a:t>
            </a:r>
            <a:br>
              <a:rPr lang="en-US" dirty="0" smtClean="0"/>
            </a:br>
            <a:r>
              <a:rPr lang="en-US" sz="1200" b="0" i="0" kern="1200" dirty="0" smtClean="0">
                <a:solidFill>
                  <a:schemeClr val="tx1"/>
                </a:solidFill>
                <a:effectLst/>
                <a:latin typeface="+mn-lt"/>
                <a:ea typeface="+mn-ea"/>
                <a:cs typeface="+mn-cs"/>
              </a:rPr>
              <a:t>Check</a:t>
            </a:r>
          </a:p>
          <a:p>
            <a:r>
              <a:rPr lang="en-US" sz="1200" b="0" i="0" kern="1200" dirty="0" smtClean="0">
                <a:solidFill>
                  <a:schemeClr val="tx1"/>
                </a:solidFill>
                <a:effectLst/>
                <a:latin typeface="+mn-lt"/>
                <a:ea typeface="+mn-ea"/>
                <a:cs typeface="+mn-cs"/>
              </a:rPr>
              <a:t>My name is Bond. James Bond.</a:t>
            </a:r>
          </a:p>
          <a:p>
            <a:r>
              <a:rPr lang="en-US" dirty="0" smtClean="0"/>
              <a:t/>
            </a:r>
            <a:br>
              <a:rPr lang="en-US" dirty="0" smtClean="0"/>
            </a:br>
            <a:r>
              <a:rPr lang="en-US" sz="1200" b="1" i="0" kern="1200" dirty="0" smtClean="0">
                <a:solidFill>
                  <a:schemeClr val="tx1"/>
                </a:solidFill>
                <a:effectLst/>
                <a:latin typeface="+mn-lt"/>
                <a:ea typeface="+mn-ea"/>
                <a:cs typeface="+mn-cs"/>
              </a:rPr>
              <a:t>Exercise 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is the output of the following snippet?</a:t>
            </a:r>
          </a:p>
          <a:p>
            <a:r>
              <a:rPr lang="en-US" dirty="0" err="1" smtClean="0"/>
              <a:t>def</a:t>
            </a:r>
            <a:r>
              <a:rPr lang="en-US" dirty="0" smtClean="0"/>
              <a:t> intro(a="James Bond", b="Bond"): print("My name is", b + ".", a + ".") intro(b="Sean Connery")</a:t>
            </a:r>
            <a:br>
              <a:rPr lang="en-US" dirty="0" smtClean="0"/>
            </a:br>
            <a:r>
              <a:rPr lang="en-US" sz="1200" b="0" i="0" kern="1200" dirty="0" smtClean="0">
                <a:solidFill>
                  <a:schemeClr val="tx1"/>
                </a:solidFill>
                <a:effectLst/>
                <a:latin typeface="+mn-lt"/>
                <a:ea typeface="+mn-ea"/>
                <a:cs typeface="+mn-cs"/>
              </a:rPr>
              <a:t>Check</a:t>
            </a:r>
          </a:p>
          <a:p>
            <a:r>
              <a:rPr lang="en-US" sz="1200" b="0" i="0" kern="1200" dirty="0" smtClean="0">
                <a:solidFill>
                  <a:schemeClr val="tx1"/>
                </a:solidFill>
                <a:effectLst/>
                <a:latin typeface="+mn-lt"/>
                <a:ea typeface="+mn-ea"/>
                <a:cs typeface="+mn-cs"/>
              </a:rPr>
              <a:t>My name is Sean Connery. James Bond.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26</a:t>
            </a:fld>
            <a:endParaRPr lang="en-US"/>
          </a:p>
        </p:txBody>
      </p:sp>
    </p:spTree>
    <p:extLst>
      <p:ext uri="{BB962C8B-B14F-4D97-AF65-F5344CB8AC3E}">
        <p14:creationId xmlns:p14="http://schemas.microsoft.com/office/powerpoint/2010/main" val="1043131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Exercise 3</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is the output of the following snippet?</a:t>
            </a:r>
          </a:p>
          <a:p>
            <a:r>
              <a:rPr lang="en-US" dirty="0" err="1" smtClean="0"/>
              <a:t>def</a:t>
            </a:r>
            <a:r>
              <a:rPr lang="en-US" dirty="0" smtClean="0"/>
              <a:t> intro(a, b="Bond"): print("My name is", b + ".", a + ".") intro("Susan")</a:t>
            </a:r>
            <a:br>
              <a:rPr lang="en-US" dirty="0" smtClean="0"/>
            </a:br>
            <a:r>
              <a:rPr lang="en-US" sz="1200" b="0" i="0" kern="1200" dirty="0" smtClean="0">
                <a:solidFill>
                  <a:schemeClr val="tx1"/>
                </a:solidFill>
                <a:effectLst/>
                <a:latin typeface="+mn-lt"/>
                <a:ea typeface="+mn-ea"/>
                <a:cs typeface="+mn-cs"/>
              </a:rPr>
              <a:t>Check</a:t>
            </a:r>
          </a:p>
          <a:p>
            <a:r>
              <a:rPr lang="en-US" sz="1200" b="0" i="0" kern="1200" dirty="0" smtClean="0">
                <a:solidFill>
                  <a:schemeClr val="tx1"/>
                </a:solidFill>
                <a:effectLst/>
                <a:latin typeface="+mn-lt"/>
                <a:ea typeface="+mn-ea"/>
                <a:cs typeface="+mn-cs"/>
              </a:rPr>
              <a:t>My name is Bond. Susan.</a:t>
            </a:r>
          </a:p>
          <a:p>
            <a:r>
              <a:rPr lang="en-US" dirty="0" smtClean="0"/>
              <a:t/>
            </a:r>
            <a:br>
              <a:rPr lang="en-US" dirty="0" smtClean="0"/>
            </a:br>
            <a:r>
              <a:rPr lang="en-US" sz="1200" b="1" i="0" kern="1200" dirty="0" smtClean="0">
                <a:solidFill>
                  <a:schemeClr val="tx1"/>
                </a:solidFill>
                <a:effectLst/>
                <a:latin typeface="+mn-lt"/>
                <a:ea typeface="+mn-ea"/>
                <a:cs typeface="+mn-cs"/>
              </a:rPr>
              <a:t>Exercise 4</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is the output of the following snippet?</a:t>
            </a:r>
          </a:p>
          <a:p>
            <a:r>
              <a:rPr lang="en-US" dirty="0" err="1" smtClean="0"/>
              <a:t>def</a:t>
            </a:r>
            <a:r>
              <a:rPr lang="en-US" dirty="0" smtClean="0"/>
              <a:t> sum(a, b=2, c): print(a + b + c) sum(a=1, c=3)</a:t>
            </a:r>
            <a:br>
              <a:rPr lang="en-US" dirty="0" smtClean="0"/>
            </a:br>
            <a:r>
              <a:rPr lang="en-US" sz="1200" b="0" i="0" kern="1200" dirty="0" smtClean="0">
                <a:solidFill>
                  <a:schemeClr val="tx1"/>
                </a:solidFill>
                <a:effectLst/>
                <a:latin typeface="+mn-lt"/>
                <a:ea typeface="+mn-ea"/>
                <a:cs typeface="+mn-cs"/>
              </a:rPr>
              <a:t>Check</a:t>
            </a:r>
          </a:p>
          <a:p>
            <a:r>
              <a:rPr lang="en-US" sz="1200" b="0" i="0" kern="1200" dirty="0" err="1" smtClean="0">
                <a:solidFill>
                  <a:schemeClr val="tx1"/>
                </a:solidFill>
                <a:effectLst/>
                <a:latin typeface="+mn-lt"/>
                <a:ea typeface="+mn-ea"/>
                <a:cs typeface="+mn-cs"/>
              </a:rPr>
              <a:t>SyntaxError</a:t>
            </a:r>
            <a:r>
              <a:rPr lang="en-US" sz="1200" b="0" i="0" kern="1200" dirty="0" smtClean="0">
                <a:solidFill>
                  <a:schemeClr val="tx1"/>
                </a:solidFill>
                <a:effectLst/>
                <a:latin typeface="+mn-lt"/>
                <a:ea typeface="+mn-ea"/>
                <a:cs typeface="+mn-cs"/>
              </a:rPr>
              <a:t> - a non-default argument (c) follows a default argument (b=2)</a:t>
            </a:r>
          </a:p>
          <a:p>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27</a:t>
            </a:fld>
            <a:endParaRPr lang="en-US"/>
          </a:p>
        </p:txBody>
      </p:sp>
    </p:spTree>
    <p:extLst>
      <p:ext uri="{BB962C8B-B14F-4D97-AF65-F5344CB8AC3E}">
        <p14:creationId xmlns:p14="http://schemas.microsoft.com/office/powerpoint/2010/main" val="4217079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Effects and results: the return instruction</a:t>
            </a:r>
          </a:p>
          <a:p>
            <a:r>
              <a:rPr lang="en-US" sz="1200" b="0" i="0" kern="1200" dirty="0" smtClean="0">
                <a:solidFill>
                  <a:schemeClr val="tx1"/>
                </a:solidFill>
                <a:effectLst/>
                <a:latin typeface="+mn-lt"/>
                <a:ea typeface="+mn-ea"/>
                <a:cs typeface="+mn-cs"/>
              </a:rPr>
              <a:t>All the previously presented functions have some kind of effect - they produce some text and send it to the console.</a:t>
            </a:r>
          </a:p>
          <a:p>
            <a:r>
              <a:rPr lang="en-US" sz="1200" b="0" i="0" kern="1200" dirty="0" smtClean="0">
                <a:solidFill>
                  <a:schemeClr val="tx1"/>
                </a:solidFill>
                <a:effectLst/>
                <a:latin typeface="+mn-lt"/>
                <a:ea typeface="+mn-ea"/>
                <a:cs typeface="+mn-cs"/>
              </a:rPr>
              <a:t>Of course, functions - like their mathematical siblings - may have results.</a:t>
            </a:r>
          </a:p>
          <a:p>
            <a:r>
              <a:rPr lang="en-US" sz="1200" b="0" i="0" kern="1200" dirty="0" smtClean="0">
                <a:solidFill>
                  <a:schemeClr val="tx1"/>
                </a:solidFill>
                <a:effectLst/>
                <a:latin typeface="+mn-lt"/>
                <a:ea typeface="+mn-ea"/>
                <a:cs typeface="+mn-cs"/>
              </a:rPr>
              <a:t>To get </a:t>
            </a:r>
            <a:r>
              <a:rPr lang="en-US" sz="1200" b="1" i="0" kern="1200" dirty="0" smtClean="0">
                <a:solidFill>
                  <a:schemeClr val="tx1"/>
                </a:solidFill>
                <a:effectLst/>
                <a:latin typeface="+mn-lt"/>
                <a:ea typeface="+mn-ea"/>
                <a:cs typeface="+mn-cs"/>
              </a:rPr>
              <a:t>functions to return a value</a:t>
            </a:r>
            <a:r>
              <a:rPr lang="en-US" sz="1200" b="0" i="0" kern="1200" dirty="0" smtClean="0">
                <a:solidFill>
                  <a:schemeClr val="tx1"/>
                </a:solidFill>
                <a:effectLst/>
                <a:latin typeface="+mn-lt"/>
                <a:ea typeface="+mn-ea"/>
                <a:cs typeface="+mn-cs"/>
              </a:rPr>
              <a:t> (but not only for this purpose) you use the return instruction.</a:t>
            </a:r>
          </a:p>
          <a:p>
            <a:r>
              <a:rPr lang="en-US" sz="1200" b="0" i="0" kern="1200" dirty="0" smtClean="0">
                <a:solidFill>
                  <a:schemeClr val="tx1"/>
                </a:solidFill>
                <a:effectLst/>
                <a:latin typeface="+mn-lt"/>
                <a:ea typeface="+mn-ea"/>
                <a:cs typeface="+mn-cs"/>
              </a:rPr>
              <a:t>This word gives you a full picture of its capabilities. Note: it's a Python </a:t>
            </a:r>
            <a:r>
              <a:rPr lang="en-US" sz="1200" b="1" i="0" kern="1200" dirty="0" smtClean="0">
                <a:solidFill>
                  <a:schemeClr val="tx1"/>
                </a:solidFill>
                <a:effectLst/>
                <a:latin typeface="+mn-lt"/>
                <a:ea typeface="+mn-ea"/>
                <a:cs typeface="+mn-cs"/>
              </a:rPr>
              <a:t>keyword</a:t>
            </a:r>
            <a:r>
              <a:rPr lang="en-US" sz="1200" b="0" i="0" kern="1200" dirty="0" smtClean="0">
                <a:solidFill>
                  <a:schemeClr val="tx1"/>
                </a:solidFill>
                <a:effectLst/>
                <a:latin typeface="+mn-lt"/>
                <a:ea typeface="+mn-ea"/>
                <a:cs typeface="+mn-cs"/>
              </a:rPr>
              <a:t>.</a:t>
            </a:r>
          </a:p>
          <a:p>
            <a:r>
              <a:rPr lang="en-US" dirty="0" smtClean="0"/>
              <a:t/>
            </a:r>
            <a:br>
              <a:rPr lang="en-US" dirty="0" smtClean="0"/>
            </a:br>
            <a:r>
              <a:rPr lang="en-US" sz="1200" b="0" i="0" kern="1200" dirty="0" smtClean="0">
                <a:solidFill>
                  <a:schemeClr val="tx1"/>
                </a:solidFill>
                <a:effectLst/>
                <a:latin typeface="+mn-lt"/>
                <a:ea typeface="+mn-ea"/>
                <a:cs typeface="+mn-cs"/>
              </a:rPr>
              <a:t>The return instruction has </a:t>
            </a:r>
            <a:r>
              <a:rPr lang="en-US" sz="1200" b="1" i="0" kern="1200" dirty="0" smtClean="0">
                <a:solidFill>
                  <a:schemeClr val="tx1"/>
                </a:solidFill>
                <a:effectLst/>
                <a:latin typeface="+mn-lt"/>
                <a:ea typeface="+mn-ea"/>
                <a:cs typeface="+mn-cs"/>
              </a:rPr>
              <a:t>two different variants</a:t>
            </a:r>
            <a:r>
              <a:rPr lang="en-US" sz="1200" b="0" i="0" kern="1200" dirty="0" smtClean="0">
                <a:solidFill>
                  <a:schemeClr val="tx1"/>
                </a:solidFill>
                <a:effectLst/>
                <a:latin typeface="+mn-lt"/>
                <a:ea typeface="+mn-ea"/>
                <a:cs typeface="+mn-cs"/>
              </a:rPr>
              <a:t> - let's consider them separately.</a:t>
            </a:r>
          </a:p>
          <a:p>
            <a:r>
              <a:rPr lang="en-US" sz="1200" b="1" i="0" kern="1200" dirty="0" smtClean="0">
                <a:solidFill>
                  <a:schemeClr val="tx1"/>
                </a:solidFill>
                <a:effectLst/>
                <a:latin typeface="+mn-lt"/>
                <a:ea typeface="+mn-ea"/>
                <a:cs typeface="+mn-cs"/>
              </a:rPr>
              <a:t>return without an expression</a:t>
            </a:r>
          </a:p>
          <a:p>
            <a:r>
              <a:rPr lang="en-US" sz="1200" b="0" i="0" kern="1200" dirty="0" smtClean="0">
                <a:solidFill>
                  <a:schemeClr val="tx1"/>
                </a:solidFill>
                <a:effectLst/>
                <a:latin typeface="+mn-lt"/>
                <a:ea typeface="+mn-ea"/>
                <a:cs typeface="+mn-cs"/>
              </a:rPr>
              <a:t>The first consists of the keyword itself, without anything following it.</a:t>
            </a:r>
          </a:p>
          <a:p>
            <a:r>
              <a:rPr lang="en-US" sz="1200" b="0" i="0" kern="1200" dirty="0" smtClean="0">
                <a:solidFill>
                  <a:schemeClr val="tx1"/>
                </a:solidFill>
                <a:effectLst/>
                <a:latin typeface="+mn-lt"/>
                <a:ea typeface="+mn-ea"/>
                <a:cs typeface="+mn-cs"/>
              </a:rPr>
              <a:t>When used inside a function, it causes the </a:t>
            </a:r>
            <a:r>
              <a:rPr lang="en-US" sz="1200" b="1" i="0" kern="1200" dirty="0" smtClean="0">
                <a:solidFill>
                  <a:schemeClr val="tx1"/>
                </a:solidFill>
                <a:effectLst/>
                <a:latin typeface="+mn-lt"/>
                <a:ea typeface="+mn-ea"/>
                <a:cs typeface="+mn-cs"/>
              </a:rPr>
              <a:t>immediate termination of the function's execution, and an instant return (hence the name) to the point of invocation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Note: if a function is not intended to produce a result, </a:t>
            </a:r>
            <a:r>
              <a:rPr lang="en-US" sz="1200" b="1" i="0" kern="1200" dirty="0" smtClean="0">
                <a:solidFill>
                  <a:schemeClr val="tx1"/>
                </a:solidFill>
                <a:effectLst/>
                <a:latin typeface="+mn-lt"/>
                <a:ea typeface="+mn-ea"/>
                <a:cs typeface="+mn-cs"/>
              </a:rPr>
              <a:t>using the return instruction is not obligatory</a:t>
            </a:r>
            <a:r>
              <a:rPr lang="en-US" sz="1200" b="0" i="0" kern="1200" dirty="0" smtClean="0">
                <a:solidFill>
                  <a:schemeClr val="tx1"/>
                </a:solidFill>
                <a:effectLst/>
                <a:latin typeface="+mn-lt"/>
                <a:ea typeface="+mn-ea"/>
                <a:cs typeface="+mn-cs"/>
              </a:rPr>
              <a:t> - it will be executed implicitly at the end of the function.</a:t>
            </a:r>
          </a:p>
          <a:p>
            <a:r>
              <a:rPr lang="en-US" sz="1200" b="0" i="0" kern="1200" dirty="0" smtClean="0">
                <a:solidFill>
                  <a:schemeClr val="tx1"/>
                </a:solidFill>
                <a:effectLst/>
                <a:latin typeface="+mn-lt"/>
                <a:ea typeface="+mn-ea"/>
                <a:cs typeface="+mn-cs"/>
              </a:rPr>
              <a:t>Anyway, you can use it to </a:t>
            </a:r>
            <a:r>
              <a:rPr lang="en-US" sz="1200" b="1" i="0" kern="1200" dirty="0" smtClean="0">
                <a:solidFill>
                  <a:schemeClr val="tx1"/>
                </a:solidFill>
                <a:effectLst/>
                <a:latin typeface="+mn-lt"/>
                <a:ea typeface="+mn-ea"/>
                <a:cs typeface="+mn-cs"/>
              </a:rPr>
              <a:t>terminate a function's activities on demand</a:t>
            </a:r>
            <a:r>
              <a:rPr lang="en-US" sz="1200" b="0" i="0" kern="1200" dirty="0" smtClean="0">
                <a:solidFill>
                  <a:schemeClr val="tx1"/>
                </a:solidFill>
                <a:effectLst/>
                <a:latin typeface="+mn-lt"/>
                <a:ea typeface="+mn-ea"/>
                <a:cs typeface="+mn-cs"/>
              </a:rPr>
              <a:t>, before the control reaches the function's last line.</a:t>
            </a:r>
          </a:p>
          <a:p>
            <a:r>
              <a:rPr lang="en-US" sz="1200" b="0" i="0" kern="1200" dirty="0" smtClean="0">
                <a:solidFill>
                  <a:schemeClr val="tx1"/>
                </a:solidFill>
                <a:effectLst/>
                <a:latin typeface="+mn-lt"/>
                <a:ea typeface="+mn-ea"/>
                <a:cs typeface="+mn-cs"/>
              </a:rPr>
              <a:t>Let's consider the following function:</a:t>
            </a:r>
          </a:p>
          <a:p>
            <a:endParaRPr lang="en-US" dirty="0" smtClean="0"/>
          </a:p>
          <a:p>
            <a:endParaRPr lang="en-US" dirty="0" smtClean="0"/>
          </a:p>
          <a:p>
            <a:r>
              <a:rPr lang="en-US" dirty="0" err="1" smtClean="0"/>
              <a:t>def</a:t>
            </a:r>
            <a:r>
              <a:rPr lang="en-US" dirty="0" smtClean="0"/>
              <a:t> </a:t>
            </a:r>
            <a:r>
              <a:rPr lang="en-US" dirty="0" err="1" smtClean="0"/>
              <a:t>happyNewYear</a:t>
            </a:r>
            <a:r>
              <a:rPr lang="en-US" dirty="0" smtClean="0"/>
              <a:t>(wishes = True):</a:t>
            </a:r>
          </a:p>
          <a:p>
            <a:r>
              <a:rPr lang="en-US" dirty="0" smtClean="0"/>
              <a:t>    print("Three...")</a:t>
            </a:r>
          </a:p>
          <a:p>
            <a:r>
              <a:rPr lang="en-US" dirty="0" smtClean="0"/>
              <a:t>    print("Two...")</a:t>
            </a:r>
          </a:p>
          <a:p>
            <a:r>
              <a:rPr lang="en-US" dirty="0" smtClean="0"/>
              <a:t>    print("One...")</a:t>
            </a:r>
          </a:p>
          <a:p>
            <a:r>
              <a:rPr lang="en-US" dirty="0" smtClean="0"/>
              <a:t>    if not wishes:</a:t>
            </a:r>
          </a:p>
          <a:p>
            <a:r>
              <a:rPr lang="en-US" dirty="0" smtClean="0"/>
              <a:t>        return</a:t>
            </a:r>
          </a:p>
          <a:p>
            <a:r>
              <a:rPr lang="en-US" dirty="0" smtClean="0"/>
              <a:t>    </a:t>
            </a:r>
          </a:p>
          <a:p>
            <a:r>
              <a:rPr lang="en-US" dirty="0" smtClean="0"/>
              <a:t>    print("Happy New Year!")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happyNewYear</a:t>
            </a:r>
            <a:r>
              <a:rPr lang="en-US" dirty="0" smtClean="0"/>
              <a:t>()</a:t>
            </a:r>
          </a:p>
          <a:p>
            <a:endParaRPr lang="en-US" dirty="0" smtClean="0"/>
          </a:p>
          <a:p>
            <a:r>
              <a:rPr lang="en-US" dirty="0" err="1" smtClean="0"/>
              <a:t>happyNewYear</a:t>
            </a:r>
            <a:r>
              <a:rPr lang="en-US" dirty="0" smtClean="0"/>
              <a:t>(False)</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28</a:t>
            </a:fld>
            <a:endParaRPr lang="en-US"/>
          </a:p>
        </p:txBody>
      </p:sp>
    </p:spTree>
    <p:extLst>
      <p:ext uri="{BB962C8B-B14F-4D97-AF65-F5344CB8AC3E}">
        <p14:creationId xmlns:p14="http://schemas.microsoft.com/office/powerpoint/2010/main" val="1810500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return with an expression</a:t>
            </a:r>
          </a:p>
          <a:p>
            <a:r>
              <a:rPr lang="en-US" sz="1200" b="0" i="0" kern="1200" dirty="0" smtClean="0">
                <a:solidFill>
                  <a:schemeClr val="tx1"/>
                </a:solidFill>
                <a:effectLst/>
                <a:latin typeface="+mn-lt"/>
                <a:ea typeface="+mn-ea"/>
                <a:cs typeface="+mn-cs"/>
              </a:rPr>
              <a:t>The second return variant is </a:t>
            </a:r>
            <a:r>
              <a:rPr lang="en-US" sz="1200" b="1" i="0" kern="1200" dirty="0" smtClean="0">
                <a:solidFill>
                  <a:schemeClr val="tx1"/>
                </a:solidFill>
                <a:effectLst/>
                <a:latin typeface="+mn-lt"/>
                <a:ea typeface="+mn-ea"/>
                <a:cs typeface="+mn-cs"/>
              </a:rPr>
              <a:t>extended with an expression</a:t>
            </a:r>
            <a:r>
              <a:rPr lang="en-US" sz="1200" b="0" i="0" kern="1200" dirty="0" smtClean="0">
                <a:solidFill>
                  <a:schemeClr val="tx1"/>
                </a:solidFill>
                <a:effectLst/>
                <a:latin typeface="+mn-lt"/>
                <a:ea typeface="+mn-ea"/>
                <a:cs typeface="+mn-cs"/>
              </a:rPr>
              <a:t>:</a:t>
            </a:r>
          </a:p>
          <a:p>
            <a:r>
              <a:rPr lang="en-US" dirty="0" smtClean="0"/>
              <a:t>function(): return expression</a:t>
            </a:r>
            <a:br>
              <a:rPr lang="en-US" dirty="0" smtClean="0"/>
            </a:br>
            <a:r>
              <a:rPr lang="en-US" sz="1200" b="0" i="0" kern="1200" dirty="0" smtClean="0">
                <a:solidFill>
                  <a:schemeClr val="tx1"/>
                </a:solidFill>
                <a:effectLst/>
                <a:latin typeface="+mn-lt"/>
                <a:ea typeface="+mn-ea"/>
                <a:cs typeface="+mn-cs"/>
              </a:rPr>
              <a:t>There are two consequences of using it:</a:t>
            </a:r>
          </a:p>
          <a:p>
            <a:r>
              <a:rPr lang="en-US" sz="1200" b="0" i="0" kern="1200" dirty="0" smtClean="0">
                <a:solidFill>
                  <a:schemeClr val="tx1"/>
                </a:solidFill>
                <a:effectLst/>
                <a:latin typeface="+mn-lt"/>
                <a:ea typeface="+mn-ea"/>
                <a:cs typeface="+mn-cs"/>
              </a:rPr>
              <a:t>it causes the </a:t>
            </a:r>
            <a:r>
              <a:rPr lang="en-US" sz="1200" b="1" i="0" kern="1200" dirty="0" smtClean="0">
                <a:solidFill>
                  <a:schemeClr val="tx1"/>
                </a:solidFill>
                <a:effectLst/>
                <a:latin typeface="+mn-lt"/>
                <a:ea typeface="+mn-ea"/>
                <a:cs typeface="+mn-cs"/>
              </a:rPr>
              <a:t>immediate termination of the function's execution</a:t>
            </a:r>
            <a:r>
              <a:rPr lang="en-US" sz="1200" b="0" i="0" kern="1200" dirty="0" smtClean="0">
                <a:solidFill>
                  <a:schemeClr val="tx1"/>
                </a:solidFill>
                <a:effectLst/>
                <a:latin typeface="+mn-lt"/>
                <a:ea typeface="+mn-ea"/>
                <a:cs typeface="+mn-cs"/>
              </a:rPr>
              <a:t> (nothing new compared to the first variant)</a:t>
            </a:r>
          </a:p>
          <a:p>
            <a:r>
              <a:rPr lang="en-US" sz="1200" b="0" i="0" kern="1200" dirty="0" smtClean="0">
                <a:solidFill>
                  <a:schemeClr val="tx1"/>
                </a:solidFill>
                <a:effectLst/>
                <a:latin typeface="+mn-lt"/>
                <a:ea typeface="+mn-ea"/>
                <a:cs typeface="+mn-cs"/>
              </a:rPr>
              <a:t>moreover, the function will </a:t>
            </a:r>
            <a:r>
              <a:rPr lang="en-US" sz="1200" b="1" i="0" kern="1200" dirty="0" smtClean="0">
                <a:solidFill>
                  <a:schemeClr val="tx1"/>
                </a:solidFill>
                <a:effectLst/>
                <a:latin typeface="+mn-lt"/>
                <a:ea typeface="+mn-ea"/>
                <a:cs typeface="+mn-cs"/>
              </a:rPr>
              <a:t>evaluate the expression's value and will return (hence the name once again) it as the function's result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Yes, we already know - this example isn't really sophisticated:</a:t>
            </a:r>
          </a:p>
          <a:p>
            <a:endParaRPr lang="en-US" dirty="0" smtClean="0"/>
          </a:p>
          <a:p>
            <a:endParaRPr lang="en-US" dirty="0" smtClean="0"/>
          </a:p>
          <a:p>
            <a:r>
              <a:rPr lang="en-US" dirty="0" err="1" smtClean="0"/>
              <a:t>def</a:t>
            </a:r>
            <a:r>
              <a:rPr lang="en-US" dirty="0" smtClean="0"/>
              <a:t> </a:t>
            </a:r>
            <a:r>
              <a:rPr lang="en-US" dirty="0" err="1" smtClean="0"/>
              <a:t>boringFunction</a:t>
            </a:r>
            <a:r>
              <a:rPr lang="en-US" dirty="0" smtClean="0"/>
              <a:t>():</a:t>
            </a:r>
          </a:p>
          <a:p>
            <a:r>
              <a:rPr lang="en-US" dirty="0" smtClean="0"/>
              <a:t>    return 123</a:t>
            </a:r>
          </a:p>
          <a:p>
            <a:endParaRPr lang="en-US" dirty="0" smtClean="0"/>
          </a:p>
          <a:p>
            <a:r>
              <a:rPr lang="en-US" dirty="0" smtClean="0"/>
              <a:t>x = </a:t>
            </a:r>
            <a:r>
              <a:rPr lang="en-US" dirty="0" err="1" smtClean="0"/>
              <a:t>boringFunction</a:t>
            </a:r>
            <a:r>
              <a:rPr lang="en-US" dirty="0" smtClean="0"/>
              <a:t>()</a:t>
            </a:r>
          </a:p>
          <a:p>
            <a:endParaRPr lang="en-US" dirty="0" smtClean="0"/>
          </a:p>
          <a:p>
            <a:r>
              <a:rPr lang="en-US" dirty="0" smtClean="0"/>
              <a:t>print("The </a:t>
            </a:r>
            <a:r>
              <a:rPr lang="en-US" dirty="0" err="1" smtClean="0"/>
              <a:t>boringFunction</a:t>
            </a:r>
            <a:r>
              <a:rPr lang="en-US" dirty="0" smtClean="0"/>
              <a:t> has returned its result. It's:", x)</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29</a:t>
            </a:fld>
            <a:endParaRPr lang="en-US"/>
          </a:p>
        </p:txBody>
      </p:sp>
    </p:spTree>
    <p:extLst>
      <p:ext uri="{BB962C8B-B14F-4D97-AF65-F5344CB8AC3E}">
        <p14:creationId xmlns:p14="http://schemas.microsoft.com/office/powerpoint/2010/main" val="41437737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def</a:t>
            </a:r>
            <a:r>
              <a:rPr lang="en-US" dirty="0" smtClean="0"/>
              <a:t> </a:t>
            </a:r>
            <a:r>
              <a:rPr lang="en-US" dirty="0" err="1" smtClean="0"/>
              <a:t>boringFunction</a:t>
            </a:r>
            <a:r>
              <a:rPr lang="en-US" dirty="0" smtClean="0"/>
              <a:t>():</a:t>
            </a:r>
          </a:p>
          <a:p>
            <a:r>
              <a:rPr lang="en-US" dirty="0" smtClean="0"/>
              <a:t>    print("'Boredom Mode' ON.")</a:t>
            </a:r>
          </a:p>
          <a:p>
            <a:r>
              <a:rPr lang="en-US" dirty="0" smtClean="0"/>
              <a:t>    return 123</a:t>
            </a:r>
          </a:p>
          <a:p>
            <a:endParaRPr lang="en-US" dirty="0" smtClean="0"/>
          </a:p>
          <a:p>
            <a:r>
              <a:rPr lang="en-US" dirty="0" smtClean="0"/>
              <a:t>print("This lesson is interesting!)</a:t>
            </a:r>
          </a:p>
          <a:p>
            <a:r>
              <a:rPr lang="en-US" dirty="0" err="1" smtClean="0"/>
              <a:t>boringFunction</a:t>
            </a:r>
            <a:r>
              <a:rPr lang="en-US" dirty="0" smtClean="0"/>
              <a:t>()</a:t>
            </a:r>
          </a:p>
          <a:p>
            <a:r>
              <a:rPr lang="en-US" dirty="0" smtClean="0"/>
              <a:t>print("This lesson is boring...")</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30</a:t>
            </a:fld>
            <a:endParaRPr lang="en-US"/>
          </a:p>
        </p:txBody>
      </p:sp>
    </p:spTree>
    <p:extLst>
      <p:ext uri="{BB962C8B-B14F-4D97-AF65-F5344CB8AC3E}">
        <p14:creationId xmlns:p14="http://schemas.microsoft.com/office/powerpoint/2010/main" val="4031185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 few words about None</a:t>
            </a:r>
          </a:p>
          <a:p>
            <a:r>
              <a:rPr lang="en-US" sz="1200" b="0" i="0" kern="1200" dirty="0" smtClean="0">
                <a:solidFill>
                  <a:schemeClr val="tx1"/>
                </a:solidFill>
                <a:effectLst/>
                <a:latin typeface="+mn-lt"/>
                <a:ea typeface="+mn-ea"/>
                <a:cs typeface="+mn-cs"/>
              </a:rPr>
              <a:t>Let us introduce you to a very curious value (to be honest, a none value) named None.</a:t>
            </a:r>
          </a:p>
          <a:p>
            <a:r>
              <a:rPr lang="en-US" sz="1200" b="0" i="0" kern="1200" dirty="0" smtClean="0">
                <a:solidFill>
                  <a:schemeClr val="tx1"/>
                </a:solidFill>
                <a:effectLst/>
                <a:latin typeface="+mn-lt"/>
                <a:ea typeface="+mn-ea"/>
                <a:cs typeface="+mn-cs"/>
              </a:rPr>
              <a:t>Its data doesn't represent any reasonable value - actually, it's not a value at all; hence, it </a:t>
            </a:r>
            <a:r>
              <a:rPr lang="en-US" sz="1200" b="1" i="0" kern="1200" dirty="0" smtClean="0">
                <a:solidFill>
                  <a:schemeClr val="tx1"/>
                </a:solidFill>
                <a:effectLst/>
                <a:latin typeface="+mn-lt"/>
                <a:ea typeface="+mn-ea"/>
                <a:cs typeface="+mn-cs"/>
              </a:rPr>
              <a:t>mustn't take part in any expressions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For example, a snippet like this:</a:t>
            </a:r>
          </a:p>
          <a:p>
            <a:r>
              <a:rPr lang="en-US" dirty="0" smtClean="0"/>
              <a:t>print(None + 2)</a:t>
            </a:r>
            <a:br>
              <a:rPr lang="en-US" dirty="0" smtClean="0"/>
            </a:br>
            <a:r>
              <a:rPr lang="en-US" sz="1200" b="0" i="0" kern="1200" dirty="0" smtClean="0">
                <a:solidFill>
                  <a:schemeClr val="tx1"/>
                </a:solidFill>
                <a:effectLst/>
                <a:latin typeface="+mn-lt"/>
                <a:ea typeface="+mn-ea"/>
                <a:cs typeface="+mn-cs"/>
              </a:rPr>
              <a:t>will cause a runtime error, described by the following diagnostic message:</a:t>
            </a:r>
          </a:p>
          <a:p>
            <a:r>
              <a:rPr lang="en-US" dirty="0" err="1" smtClean="0"/>
              <a:t>TypeError</a:t>
            </a:r>
            <a:r>
              <a:rPr lang="en-US" dirty="0" smtClean="0"/>
              <a:t>: unsupported operand type(s) for +: '</a:t>
            </a:r>
            <a:r>
              <a:rPr lang="en-US" dirty="0" err="1" smtClean="0"/>
              <a:t>NoneType</a:t>
            </a:r>
            <a:r>
              <a:rPr lang="en-US" dirty="0" smtClean="0"/>
              <a:t>' and '</a:t>
            </a:r>
            <a:r>
              <a:rPr lang="en-US" dirty="0" err="1" smtClean="0"/>
              <a:t>int</a:t>
            </a:r>
            <a:r>
              <a:rPr lang="en-US" dirty="0" smtClean="0"/>
              <a:t>'</a:t>
            </a:r>
            <a:br>
              <a:rPr lang="en-US" dirty="0" smtClean="0"/>
            </a:br>
            <a:r>
              <a:rPr lang="en-US" sz="1200" b="0" i="0" kern="1200" dirty="0" smtClean="0">
                <a:solidFill>
                  <a:schemeClr val="tx1"/>
                </a:solidFill>
                <a:effectLst/>
                <a:latin typeface="+mn-lt"/>
                <a:ea typeface="+mn-ea"/>
                <a:cs typeface="+mn-cs"/>
              </a:rPr>
              <a:t>Note: None is a </a:t>
            </a:r>
            <a:r>
              <a:rPr lang="en-US" sz="1200" b="1" i="0" kern="1200" dirty="0" smtClean="0">
                <a:solidFill>
                  <a:schemeClr val="tx1"/>
                </a:solidFill>
                <a:effectLst/>
                <a:latin typeface="+mn-lt"/>
                <a:ea typeface="+mn-ea"/>
                <a:cs typeface="+mn-cs"/>
              </a:rPr>
              <a:t>keyword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There are only two kinds of circumstances when None can be safely used:</a:t>
            </a:r>
          </a:p>
          <a:p>
            <a:r>
              <a:rPr lang="en-US" sz="1200" b="0" i="0" kern="1200" dirty="0" smtClean="0">
                <a:solidFill>
                  <a:schemeClr val="tx1"/>
                </a:solidFill>
                <a:effectLst/>
                <a:latin typeface="+mn-lt"/>
                <a:ea typeface="+mn-ea"/>
                <a:cs typeface="+mn-cs"/>
              </a:rPr>
              <a:t>when you </a:t>
            </a:r>
            <a:r>
              <a:rPr lang="en-US" sz="1200" b="1" i="0" kern="1200" dirty="0" smtClean="0">
                <a:solidFill>
                  <a:schemeClr val="tx1"/>
                </a:solidFill>
                <a:effectLst/>
                <a:latin typeface="+mn-lt"/>
                <a:ea typeface="+mn-ea"/>
                <a:cs typeface="+mn-cs"/>
              </a:rPr>
              <a:t>assign it to a variable</a:t>
            </a:r>
            <a:r>
              <a:rPr lang="en-US" sz="1200" b="0" i="0" kern="1200" dirty="0" smtClean="0">
                <a:solidFill>
                  <a:schemeClr val="tx1"/>
                </a:solidFill>
                <a:effectLst/>
                <a:latin typeface="+mn-lt"/>
                <a:ea typeface="+mn-ea"/>
                <a:cs typeface="+mn-cs"/>
              </a:rPr>
              <a:t> (or return it as a</a:t>
            </a:r>
            <a:r>
              <a:rPr lang="en-US" sz="1200" b="1" i="0" kern="1200" dirty="0" smtClean="0">
                <a:solidFill>
                  <a:schemeClr val="tx1"/>
                </a:solidFill>
                <a:effectLst/>
                <a:latin typeface="+mn-lt"/>
                <a:ea typeface="+mn-ea"/>
                <a:cs typeface="+mn-cs"/>
              </a:rPr>
              <a:t> function's result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when you </a:t>
            </a:r>
            <a:r>
              <a:rPr lang="en-US" sz="1200" b="1" i="0" kern="1200" dirty="0" smtClean="0">
                <a:solidFill>
                  <a:schemeClr val="tx1"/>
                </a:solidFill>
                <a:effectLst/>
                <a:latin typeface="+mn-lt"/>
                <a:ea typeface="+mn-ea"/>
                <a:cs typeface="+mn-cs"/>
              </a:rPr>
              <a:t>compare it with a variable</a:t>
            </a:r>
            <a:r>
              <a:rPr lang="en-US" sz="1200" b="0" i="0" kern="1200" dirty="0" smtClean="0">
                <a:solidFill>
                  <a:schemeClr val="tx1"/>
                </a:solidFill>
                <a:effectLst/>
                <a:latin typeface="+mn-lt"/>
                <a:ea typeface="+mn-ea"/>
                <a:cs typeface="+mn-cs"/>
              </a:rPr>
              <a:t> to diagnose its internal state.</a:t>
            </a:r>
          </a:p>
          <a:p>
            <a:r>
              <a:rPr lang="en-US" sz="1200" b="0" i="0" kern="1200" dirty="0" smtClean="0">
                <a:solidFill>
                  <a:schemeClr val="tx1"/>
                </a:solidFill>
                <a:effectLst/>
                <a:latin typeface="+mn-lt"/>
                <a:ea typeface="+mn-ea"/>
                <a:cs typeface="+mn-cs"/>
              </a:rPr>
              <a:t>Just like here:</a:t>
            </a:r>
          </a:p>
          <a:p>
            <a:r>
              <a:rPr lang="en-US" dirty="0" smtClean="0"/>
              <a:t>value = None </a:t>
            </a:r>
            <a:endParaRPr lang="en-US" dirty="0" smtClean="0"/>
          </a:p>
          <a:p>
            <a:r>
              <a:rPr lang="en-US" dirty="0" smtClean="0"/>
              <a:t>if </a:t>
            </a:r>
            <a:r>
              <a:rPr lang="en-US" dirty="0" smtClean="0"/>
              <a:t>value == None: </a:t>
            </a:r>
            <a:endParaRPr lang="en-US" dirty="0" smtClean="0"/>
          </a:p>
          <a:p>
            <a:r>
              <a:rPr lang="en-US" dirty="0" smtClean="0"/>
              <a:t>	print</a:t>
            </a:r>
            <a:r>
              <a:rPr lang="en-US" dirty="0" smtClean="0"/>
              <a:t>("Sorry, you don't carry any value</a:t>
            </a:r>
            <a:r>
              <a:rPr lang="en-US" dirty="0" smtClean="0"/>
              <a:t>")</a:t>
            </a:r>
          </a:p>
          <a:p>
            <a:r>
              <a:rPr lang="en-US" dirty="0" smtClean="0"/>
              <a:t/>
            </a:r>
            <a:br>
              <a:rPr lang="en-US" dirty="0" smtClean="0"/>
            </a:br>
            <a:r>
              <a:rPr lang="en-US" sz="1200" b="0" i="0" kern="1200" dirty="0" smtClean="0">
                <a:solidFill>
                  <a:schemeClr val="tx1"/>
                </a:solidFill>
                <a:effectLst/>
                <a:latin typeface="+mn-lt"/>
                <a:ea typeface="+mn-ea"/>
                <a:cs typeface="+mn-cs"/>
              </a:rPr>
              <a:t>Don't forget this: if a function doesn't return a certain value using a return expression clause, it is assumed that it </a:t>
            </a:r>
            <a:r>
              <a:rPr lang="en-US" sz="1200" b="1" i="0" kern="1200" dirty="0" smtClean="0">
                <a:solidFill>
                  <a:schemeClr val="tx1"/>
                </a:solidFill>
                <a:effectLst/>
                <a:latin typeface="+mn-lt"/>
                <a:ea typeface="+mn-ea"/>
                <a:cs typeface="+mn-cs"/>
              </a:rPr>
              <a:t>implicitly returns None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Let's test it.</a:t>
            </a:r>
          </a:p>
          <a:p>
            <a:endParaRPr lang="en-US" dirty="0" smtClean="0"/>
          </a:p>
          <a:p>
            <a:r>
              <a:rPr lang="en-US" dirty="0" err="1" smtClean="0"/>
              <a:t>def</a:t>
            </a:r>
            <a:r>
              <a:rPr lang="en-US" dirty="0" smtClean="0"/>
              <a:t> </a:t>
            </a:r>
            <a:r>
              <a:rPr lang="en-US" dirty="0" err="1" smtClean="0"/>
              <a:t>strangeFunction</a:t>
            </a:r>
            <a:r>
              <a:rPr lang="en-US" dirty="0" smtClean="0"/>
              <a:t>(n):</a:t>
            </a:r>
          </a:p>
          <a:p>
            <a:r>
              <a:rPr lang="en-US" dirty="0" smtClean="0"/>
              <a:t>    if(n % 2 == 0):</a:t>
            </a:r>
          </a:p>
          <a:p>
            <a:r>
              <a:rPr lang="en-US" dirty="0" smtClean="0"/>
              <a:t>        return True</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31</a:t>
            </a:fld>
            <a:endParaRPr lang="en-US"/>
          </a:p>
        </p:txBody>
      </p:sp>
    </p:spTree>
    <p:extLst>
      <p:ext uri="{BB962C8B-B14F-4D97-AF65-F5344CB8AC3E}">
        <p14:creationId xmlns:p14="http://schemas.microsoft.com/office/powerpoint/2010/main" val="4257592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first is: </a:t>
            </a:r>
            <a:r>
              <a:rPr lang="en-US" sz="1200" b="1" i="0" kern="1200" dirty="0" smtClean="0">
                <a:solidFill>
                  <a:schemeClr val="tx1"/>
                </a:solidFill>
                <a:effectLst/>
                <a:latin typeface="+mn-lt"/>
                <a:ea typeface="+mn-ea"/>
                <a:cs typeface="+mn-cs"/>
              </a:rPr>
              <a:t>may a list be sent to a function as an argument?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Of course it may! Any entity recognizable by Python can play the role of a function argument, although it has to be assured that the function is able to cope with it.</a:t>
            </a:r>
          </a:p>
          <a:p>
            <a:r>
              <a:rPr lang="en-US" sz="1200" b="0" i="0" kern="1200" dirty="0" smtClean="0">
                <a:solidFill>
                  <a:schemeClr val="tx1"/>
                </a:solidFill>
                <a:effectLst/>
                <a:latin typeface="+mn-lt"/>
                <a:ea typeface="+mn-ea"/>
                <a:cs typeface="+mn-cs"/>
              </a:rPr>
              <a:t>So, if you pass a list to a function, the function has to handle it like a list.</a:t>
            </a:r>
          </a:p>
          <a:p>
            <a:endParaRPr lang="en-US" dirty="0" smtClean="0"/>
          </a:p>
          <a:p>
            <a:r>
              <a:rPr lang="en-US" dirty="0" err="1" smtClean="0"/>
              <a:t>def</a:t>
            </a:r>
            <a:r>
              <a:rPr lang="en-US" dirty="0" smtClean="0"/>
              <a:t> </a:t>
            </a:r>
            <a:r>
              <a:rPr lang="en-US" dirty="0" err="1" smtClean="0"/>
              <a:t>sumOfList</a:t>
            </a:r>
            <a:r>
              <a:rPr lang="en-US" dirty="0" smtClean="0"/>
              <a:t>(</a:t>
            </a:r>
            <a:r>
              <a:rPr lang="en-US" dirty="0" err="1" smtClean="0"/>
              <a:t>lst</a:t>
            </a:r>
            <a:r>
              <a:rPr lang="en-US" dirty="0" smtClean="0"/>
              <a:t>):</a:t>
            </a:r>
          </a:p>
          <a:p>
            <a:r>
              <a:rPr lang="en-US" dirty="0" smtClean="0"/>
              <a:t>    sum = 0</a:t>
            </a:r>
          </a:p>
          <a:p>
            <a:r>
              <a:rPr lang="en-US" dirty="0" smtClean="0"/>
              <a:t>    </a:t>
            </a:r>
          </a:p>
          <a:p>
            <a:r>
              <a:rPr lang="en-US" dirty="0" smtClean="0"/>
              <a:t>    for </a:t>
            </a:r>
            <a:r>
              <a:rPr lang="en-US" dirty="0" err="1" smtClean="0"/>
              <a:t>elem</a:t>
            </a:r>
            <a:r>
              <a:rPr lang="en-US" dirty="0" smtClean="0"/>
              <a:t> in </a:t>
            </a:r>
            <a:r>
              <a:rPr lang="en-US" dirty="0" err="1" smtClean="0"/>
              <a:t>lst</a:t>
            </a:r>
            <a:r>
              <a:rPr lang="en-US" dirty="0" smtClean="0"/>
              <a:t>:</a:t>
            </a:r>
          </a:p>
          <a:p>
            <a:r>
              <a:rPr lang="en-US" dirty="0" smtClean="0"/>
              <a:t>        sum += </a:t>
            </a:r>
            <a:r>
              <a:rPr lang="en-US" dirty="0" err="1" smtClean="0"/>
              <a:t>elem</a:t>
            </a:r>
            <a:endParaRPr lang="en-US" dirty="0" smtClean="0"/>
          </a:p>
          <a:p>
            <a:r>
              <a:rPr lang="en-US" dirty="0" smtClean="0"/>
              <a:t>    </a:t>
            </a:r>
          </a:p>
          <a:p>
            <a:r>
              <a:rPr lang="en-US" dirty="0" smtClean="0"/>
              <a:t>    return sum</a:t>
            </a:r>
          </a:p>
          <a:p>
            <a:endParaRPr lang="en-US" dirty="0" smtClean="0"/>
          </a:p>
          <a:p>
            <a:r>
              <a:rPr lang="en-US" dirty="0" smtClean="0"/>
              <a:t>print(</a:t>
            </a:r>
            <a:r>
              <a:rPr lang="en-US" dirty="0" err="1" smtClean="0"/>
              <a:t>sumOfList</a:t>
            </a:r>
            <a:r>
              <a:rPr lang="en-US" dirty="0" smtClean="0"/>
              <a:t>([5, 4, 3]))</a:t>
            </a:r>
            <a:br>
              <a:rPr lang="en-US" dirty="0" smtClean="0"/>
            </a:br>
            <a:endParaRPr lang="en-US" dirty="0" smtClean="0"/>
          </a:p>
          <a:p>
            <a:endParaRPr lang="en-US" dirty="0" smtClean="0"/>
          </a:p>
          <a:p>
            <a:r>
              <a:rPr lang="en-US" dirty="0" smtClean="0"/>
              <a:t>print(</a:t>
            </a:r>
            <a:r>
              <a:rPr lang="en-US" dirty="0" err="1" smtClean="0"/>
              <a:t>sumOfList</a:t>
            </a:r>
            <a:r>
              <a:rPr lang="en-US" dirty="0" smtClean="0"/>
              <a:t>(5))</a:t>
            </a:r>
            <a:br>
              <a:rPr lang="en-US" dirty="0" smtClean="0"/>
            </a:br>
            <a:r>
              <a:rPr lang="en-US" sz="1200" b="0" i="0" kern="1200" dirty="0" smtClean="0">
                <a:solidFill>
                  <a:schemeClr val="tx1"/>
                </a:solidFill>
                <a:effectLst/>
                <a:latin typeface="+mn-lt"/>
                <a:ea typeface="+mn-ea"/>
                <a:cs typeface="+mn-cs"/>
              </a:rPr>
              <a:t>Python's response will be unequivocal:</a:t>
            </a:r>
          </a:p>
          <a:p>
            <a:r>
              <a:rPr lang="en-US" dirty="0" err="1" smtClean="0"/>
              <a:t>TypeError</a:t>
            </a:r>
            <a:r>
              <a:rPr lang="en-US" dirty="0" smtClean="0"/>
              <a:t>: '</a:t>
            </a:r>
            <a:r>
              <a:rPr lang="en-US" dirty="0" err="1" smtClean="0"/>
              <a:t>int</a:t>
            </a:r>
            <a:r>
              <a:rPr lang="en-US" dirty="0" smtClean="0"/>
              <a:t>' object is not </a:t>
            </a:r>
            <a:r>
              <a:rPr lang="en-US" dirty="0" err="1" smtClean="0"/>
              <a:t>iterable</a:t>
            </a:r>
            <a:r>
              <a:rPr lang="en-US" dirty="0" smtClean="0"/>
              <a:t/>
            </a:r>
            <a:br>
              <a:rPr lang="en-US" dirty="0" smtClean="0"/>
            </a:br>
            <a:r>
              <a:rPr lang="en-US" sz="1200" b="0" i="0" kern="1200" dirty="0" smtClean="0">
                <a:solidFill>
                  <a:schemeClr val="tx1"/>
                </a:solidFill>
                <a:effectLst/>
                <a:latin typeface="+mn-lt"/>
                <a:ea typeface="+mn-ea"/>
                <a:cs typeface="+mn-cs"/>
              </a:rPr>
              <a:t>This is caused by the fact that a </a:t>
            </a:r>
            <a:r>
              <a:rPr lang="en-US" sz="1200" b="1" i="0" kern="1200" dirty="0" smtClean="0">
                <a:solidFill>
                  <a:schemeClr val="tx1"/>
                </a:solidFill>
                <a:effectLst/>
                <a:latin typeface="+mn-lt"/>
                <a:ea typeface="+mn-ea"/>
                <a:cs typeface="+mn-cs"/>
              </a:rPr>
              <a:t>single integer value mustn't be iterated through by the for loop</a:t>
            </a:r>
            <a:r>
              <a:rPr lang="en-US" sz="1200" b="0" i="0" kern="1200" dirty="0" smtClean="0">
                <a:solidFill>
                  <a:schemeClr val="tx1"/>
                </a:solidFill>
                <a:effectLst/>
                <a:latin typeface="+mn-lt"/>
                <a:ea typeface="+mn-ea"/>
                <a:cs typeface="+mn-cs"/>
              </a:rPr>
              <a:t>.</a:t>
            </a:r>
          </a:p>
          <a:p>
            <a:r>
              <a:rPr lang="en-US" dirty="0" smtClean="0"/>
              <a:t/>
            </a:r>
            <a:br>
              <a:rPr lang="en-US" dirty="0" smtClean="0"/>
            </a:br>
            <a:r>
              <a:rPr lang="en-US" sz="1200" b="0" i="0" kern="1200" dirty="0" smtClean="0">
                <a:solidFill>
                  <a:schemeClr val="tx1"/>
                </a:solidFill>
                <a:effectLst/>
                <a:latin typeface="+mn-lt"/>
                <a:ea typeface="+mn-ea"/>
                <a:cs typeface="+mn-cs"/>
              </a:rPr>
              <a:t>Yes, of course! Any entity recognizable by Python can be a function result.</a:t>
            </a:r>
          </a:p>
          <a:p>
            <a:r>
              <a:rPr lang="en-US" sz="1200" b="0" i="0" kern="1200" dirty="0" smtClean="0">
                <a:solidFill>
                  <a:schemeClr val="tx1"/>
                </a:solidFill>
                <a:effectLst/>
                <a:latin typeface="+mn-lt"/>
                <a:ea typeface="+mn-ea"/>
                <a:cs typeface="+mn-cs"/>
              </a:rPr>
              <a:t>Look at the code in the editor. The program's output will be like this:</a:t>
            </a:r>
          </a:p>
          <a:p>
            <a:r>
              <a:rPr lang="en-US" dirty="0" smtClean="0"/>
              <a:t>[4, 3, 2, 1, 0]</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32</a:t>
            </a:fld>
            <a:endParaRPr lang="en-US"/>
          </a:p>
        </p:txBody>
      </p:sp>
    </p:spTree>
    <p:extLst>
      <p:ext uri="{BB962C8B-B14F-4D97-AF65-F5344CB8AC3E}">
        <p14:creationId xmlns:p14="http://schemas.microsoft.com/office/powerpoint/2010/main" val="2797251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b="0" i="0" kern="1200" dirty="0" smtClean="0">
                <a:solidFill>
                  <a:schemeClr val="tx1"/>
                </a:solidFill>
                <a:effectLst/>
                <a:latin typeface="+mn-lt"/>
                <a:ea typeface="+mn-ea"/>
                <a:cs typeface="+mn-cs"/>
              </a:rPr>
              <a:t>The second question is: </a:t>
            </a:r>
            <a:r>
              <a:rPr lang="en-US" sz="1200" b="1" i="0" kern="1200" dirty="0" smtClean="0">
                <a:solidFill>
                  <a:schemeClr val="tx1"/>
                </a:solidFill>
                <a:effectLst/>
                <a:latin typeface="+mn-lt"/>
                <a:ea typeface="+mn-ea"/>
                <a:cs typeface="+mn-cs"/>
              </a:rPr>
              <a:t>may a list be a function result?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Yes, of course! Any entity recognizable by Python can be a function result.</a:t>
            </a:r>
          </a:p>
          <a:p>
            <a:r>
              <a:rPr lang="en-US" sz="1200" b="0" i="0" kern="1200" dirty="0" smtClean="0">
                <a:solidFill>
                  <a:schemeClr val="tx1"/>
                </a:solidFill>
                <a:effectLst/>
                <a:latin typeface="+mn-lt"/>
                <a:ea typeface="+mn-ea"/>
                <a:cs typeface="+mn-cs"/>
              </a:rPr>
              <a:t>Look at the code in the editor. The program's output will be like this:</a:t>
            </a:r>
          </a:p>
          <a:p>
            <a:r>
              <a:rPr lang="en-US" dirty="0" smtClean="0"/>
              <a:t>[4, 3, 2, 1, 0]</a:t>
            </a:r>
            <a:br>
              <a:rPr lang="en-US" dirty="0" smtClean="0"/>
            </a:br>
            <a:r>
              <a:rPr lang="en-US" sz="1200" b="0" i="0" kern="1200" dirty="0" smtClean="0">
                <a:solidFill>
                  <a:schemeClr val="tx1"/>
                </a:solidFill>
                <a:effectLst/>
                <a:latin typeface="+mn-lt"/>
                <a:ea typeface="+mn-ea"/>
                <a:cs typeface="+mn-cs"/>
              </a:rPr>
              <a:t>Now you can write functions with and without results.</a:t>
            </a:r>
          </a:p>
          <a:p>
            <a:r>
              <a:rPr lang="en-US" sz="1200" b="0" i="0" kern="1200" dirty="0" smtClean="0">
                <a:solidFill>
                  <a:schemeClr val="tx1"/>
                </a:solidFill>
                <a:effectLst/>
                <a:latin typeface="+mn-lt"/>
                <a:ea typeface="+mn-ea"/>
                <a:cs typeface="+mn-cs"/>
              </a:rPr>
              <a:t>Let's dive a little deeper into the issues connected with variables in functions. This is essential for creating effective and safe functions.</a:t>
            </a:r>
          </a:p>
          <a:p>
            <a:endParaRPr lang="en-US" dirty="0" smtClean="0"/>
          </a:p>
          <a:p>
            <a:endParaRPr lang="en-US" dirty="0" smtClean="0"/>
          </a:p>
          <a:p>
            <a:endParaRPr lang="en-US" dirty="0" smtClean="0"/>
          </a:p>
          <a:p>
            <a:r>
              <a:rPr lang="en-US" dirty="0" err="1" smtClean="0"/>
              <a:t>def</a:t>
            </a:r>
            <a:r>
              <a:rPr lang="en-US" dirty="0" smtClean="0"/>
              <a:t> </a:t>
            </a:r>
            <a:r>
              <a:rPr lang="en-US" dirty="0" err="1" smtClean="0"/>
              <a:t>strangeListFunction</a:t>
            </a:r>
            <a:r>
              <a:rPr lang="en-US" dirty="0" smtClean="0"/>
              <a:t>(n):</a:t>
            </a:r>
          </a:p>
          <a:p>
            <a:r>
              <a:rPr lang="en-US" dirty="0" smtClean="0"/>
              <a:t>    </a:t>
            </a:r>
            <a:r>
              <a:rPr lang="en-US" dirty="0" err="1" smtClean="0"/>
              <a:t>strangeList</a:t>
            </a:r>
            <a:r>
              <a:rPr lang="en-US" dirty="0" smtClean="0"/>
              <a:t> = []</a:t>
            </a:r>
          </a:p>
          <a:p>
            <a:r>
              <a:rPr lang="en-US" dirty="0" smtClean="0"/>
              <a:t>    </a:t>
            </a:r>
          </a:p>
          <a:p>
            <a:r>
              <a:rPr lang="en-US" dirty="0" smtClean="0"/>
              <a:t>    for </a:t>
            </a:r>
            <a:r>
              <a:rPr lang="en-US" dirty="0" err="1" smtClean="0"/>
              <a:t>i</a:t>
            </a:r>
            <a:r>
              <a:rPr lang="en-US" dirty="0" smtClean="0"/>
              <a:t> in range(0, n):</a:t>
            </a:r>
          </a:p>
          <a:p>
            <a:r>
              <a:rPr lang="en-US" dirty="0" smtClean="0"/>
              <a:t>        </a:t>
            </a:r>
            <a:r>
              <a:rPr lang="en-US" dirty="0" err="1" smtClean="0"/>
              <a:t>strangeList.insert</a:t>
            </a:r>
            <a:r>
              <a:rPr lang="en-US" dirty="0" smtClean="0"/>
              <a:t>(0, </a:t>
            </a:r>
            <a:r>
              <a:rPr lang="en-US" dirty="0" err="1" smtClean="0"/>
              <a:t>i</a:t>
            </a:r>
            <a:r>
              <a:rPr lang="en-US" dirty="0" smtClean="0"/>
              <a:t>)</a:t>
            </a:r>
          </a:p>
          <a:p>
            <a:r>
              <a:rPr lang="en-US" dirty="0" smtClean="0"/>
              <a:t>    </a:t>
            </a:r>
          </a:p>
          <a:p>
            <a:r>
              <a:rPr lang="en-US" dirty="0" smtClean="0"/>
              <a:t>    return </a:t>
            </a:r>
            <a:r>
              <a:rPr lang="en-US" dirty="0" err="1" smtClean="0"/>
              <a:t>strangeList</a:t>
            </a:r>
            <a:endParaRPr lang="en-US" dirty="0" smtClean="0"/>
          </a:p>
          <a:p>
            <a:endParaRPr lang="en-US" dirty="0" smtClean="0"/>
          </a:p>
          <a:p>
            <a:r>
              <a:rPr lang="en-US" dirty="0" smtClean="0"/>
              <a:t>print(</a:t>
            </a:r>
            <a:r>
              <a:rPr lang="en-US" dirty="0" err="1" smtClean="0"/>
              <a:t>strangeListFunction</a:t>
            </a:r>
            <a:r>
              <a:rPr lang="en-US" dirty="0" smtClean="0"/>
              <a:t>(5))</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33</a:t>
            </a:fld>
            <a:endParaRPr lang="en-US"/>
          </a:p>
        </p:txBody>
      </p:sp>
    </p:spTree>
    <p:extLst>
      <p:ext uri="{BB962C8B-B14F-4D97-AF65-F5344CB8AC3E}">
        <p14:creationId xmlns:p14="http://schemas.microsoft.com/office/powerpoint/2010/main" val="41397691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rPr>
              <a:t>LAB</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Estimated time</a:t>
            </a:r>
          </a:p>
          <a:p>
            <a:r>
              <a:rPr lang="en-US" sz="1200" b="0" i="0" kern="1200" dirty="0" smtClean="0">
                <a:solidFill>
                  <a:schemeClr val="tx1"/>
                </a:solidFill>
                <a:effectLst/>
                <a:latin typeface="+mn-lt"/>
                <a:ea typeface="+mn-ea"/>
                <a:cs typeface="+mn-cs"/>
              </a:rPr>
              <a:t>10-15 minutes</a:t>
            </a:r>
          </a:p>
          <a:p>
            <a:r>
              <a:rPr lang="en-US" sz="1200" b="1" i="0" kern="1200" dirty="0" smtClean="0">
                <a:solidFill>
                  <a:schemeClr val="tx1"/>
                </a:solidFill>
                <a:effectLst/>
                <a:latin typeface="+mn-lt"/>
                <a:ea typeface="+mn-ea"/>
                <a:cs typeface="+mn-cs"/>
              </a:rPr>
              <a:t>Level of difficulty</a:t>
            </a:r>
          </a:p>
          <a:p>
            <a:r>
              <a:rPr lang="en-US" sz="1200" b="0" i="0" kern="1200" dirty="0" smtClean="0">
                <a:solidFill>
                  <a:schemeClr val="tx1"/>
                </a:solidFill>
                <a:effectLst/>
                <a:latin typeface="+mn-lt"/>
                <a:ea typeface="+mn-ea"/>
                <a:cs typeface="+mn-cs"/>
              </a:rPr>
              <a:t>Easy</a:t>
            </a:r>
          </a:p>
          <a:p>
            <a:r>
              <a:rPr lang="en-US" sz="1200" b="1" i="0" kern="1200" dirty="0" smtClean="0">
                <a:solidFill>
                  <a:schemeClr val="tx1"/>
                </a:solidFill>
                <a:effectLst/>
                <a:latin typeface="+mn-lt"/>
                <a:ea typeface="+mn-ea"/>
                <a:cs typeface="+mn-cs"/>
              </a:rPr>
              <a:t>Scenario</a:t>
            </a:r>
          </a:p>
          <a:p>
            <a:r>
              <a:rPr lang="en-US" sz="1200" b="0" i="0" kern="1200" dirty="0" smtClean="0">
                <a:solidFill>
                  <a:schemeClr val="tx1"/>
                </a:solidFill>
                <a:effectLst/>
                <a:latin typeface="+mn-lt"/>
                <a:ea typeface="+mn-ea"/>
                <a:cs typeface="+mn-cs"/>
              </a:rPr>
              <a:t>Your task is to write and test a function which takes one argument (a year) and returns True if the year is a </a:t>
            </a:r>
            <a:r>
              <a:rPr lang="en-US" sz="1200" b="0" i="1" kern="1200" dirty="0" smtClean="0">
                <a:solidFill>
                  <a:schemeClr val="tx1"/>
                </a:solidFill>
                <a:effectLst/>
                <a:latin typeface="+mn-lt"/>
                <a:ea typeface="+mn-ea"/>
                <a:cs typeface="+mn-cs"/>
              </a:rPr>
              <a:t>leap year</a:t>
            </a:r>
            <a:r>
              <a:rPr lang="en-US" sz="1200" b="0" i="0" kern="1200" dirty="0" smtClean="0">
                <a:solidFill>
                  <a:schemeClr val="tx1"/>
                </a:solidFill>
                <a:effectLst/>
                <a:latin typeface="+mn-lt"/>
                <a:ea typeface="+mn-ea"/>
                <a:cs typeface="+mn-cs"/>
              </a:rPr>
              <a:t>, or False otherwise.</a:t>
            </a:r>
          </a:p>
          <a:p>
            <a:r>
              <a:rPr lang="en-US" sz="1200" b="0" i="0" kern="1200" dirty="0" smtClean="0">
                <a:solidFill>
                  <a:schemeClr val="tx1"/>
                </a:solidFill>
                <a:effectLst/>
                <a:latin typeface="+mn-lt"/>
                <a:ea typeface="+mn-ea"/>
                <a:cs typeface="+mn-cs"/>
              </a:rPr>
              <a:t>The seed of the function is already sown in the skeleton code in the editor.</a:t>
            </a:r>
          </a:p>
          <a:p>
            <a:r>
              <a:rPr lang="en-US" sz="1200" b="0" i="0" kern="1200" dirty="0" smtClean="0">
                <a:solidFill>
                  <a:schemeClr val="tx1"/>
                </a:solidFill>
                <a:effectLst/>
                <a:latin typeface="+mn-lt"/>
                <a:ea typeface="+mn-ea"/>
                <a:cs typeface="+mn-cs"/>
              </a:rPr>
              <a:t>Note: we've also prepared a short testing code, which you can use to test your function.</a:t>
            </a:r>
          </a:p>
          <a:p>
            <a:r>
              <a:rPr lang="en-US" sz="1200" b="0" i="0" kern="1200" dirty="0" smtClean="0">
                <a:solidFill>
                  <a:schemeClr val="tx1"/>
                </a:solidFill>
                <a:effectLst/>
                <a:latin typeface="+mn-lt"/>
                <a:ea typeface="+mn-ea"/>
                <a:cs typeface="+mn-cs"/>
              </a:rPr>
              <a:t>The code uses two lists - one with the test data, and the other containing the expected results. The code will tell you if any of your results are invalid.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34</a:t>
            </a:fld>
            <a:endParaRPr lang="en-US"/>
          </a:p>
        </p:txBody>
      </p:sp>
    </p:spTree>
    <p:extLst>
      <p:ext uri="{BB962C8B-B14F-4D97-AF65-F5344CB8AC3E}">
        <p14:creationId xmlns:p14="http://schemas.microsoft.com/office/powerpoint/2010/main" val="37013108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rPr>
              <a:t>LAB</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Estimated time</a:t>
            </a:r>
          </a:p>
          <a:p>
            <a:r>
              <a:rPr lang="en-US" sz="1200" b="0" i="0" kern="1200" dirty="0" smtClean="0">
                <a:solidFill>
                  <a:schemeClr val="tx1"/>
                </a:solidFill>
                <a:effectLst/>
                <a:latin typeface="+mn-lt"/>
                <a:ea typeface="+mn-ea"/>
                <a:cs typeface="+mn-cs"/>
              </a:rPr>
              <a:t>15-20 minutes</a:t>
            </a:r>
          </a:p>
          <a:p>
            <a:r>
              <a:rPr lang="en-US" sz="1200" b="1" i="0" kern="1200" dirty="0" smtClean="0">
                <a:solidFill>
                  <a:schemeClr val="tx1"/>
                </a:solidFill>
                <a:effectLst/>
                <a:latin typeface="+mn-lt"/>
                <a:ea typeface="+mn-ea"/>
                <a:cs typeface="+mn-cs"/>
              </a:rPr>
              <a:t>Level of difficulty</a:t>
            </a:r>
          </a:p>
          <a:p>
            <a:r>
              <a:rPr lang="en-US" sz="1200" b="0" i="0" kern="1200" dirty="0" smtClean="0">
                <a:solidFill>
                  <a:schemeClr val="tx1"/>
                </a:solidFill>
                <a:effectLst/>
                <a:latin typeface="+mn-lt"/>
                <a:ea typeface="+mn-ea"/>
                <a:cs typeface="+mn-cs"/>
              </a:rPr>
              <a:t>Medium</a:t>
            </a:r>
          </a:p>
          <a:p>
            <a:r>
              <a:rPr lang="en-US" sz="1200" b="1" i="0" kern="1200" dirty="0" smtClean="0">
                <a:solidFill>
                  <a:schemeClr val="tx1"/>
                </a:solidFill>
                <a:effectLst/>
                <a:latin typeface="+mn-lt"/>
                <a:ea typeface="+mn-ea"/>
                <a:cs typeface="+mn-cs"/>
              </a:rPr>
              <a:t>Prerequisites</a:t>
            </a:r>
          </a:p>
          <a:p>
            <a:r>
              <a:rPr lang="en-US" sz="1200" b="0" i="0" kern="1200" dirty="0" smtClean="0">
                <a:solidFill>
                  <a:schemeClr val="tx1"/>
                </a:solidFill>
                <a:effectLst/>
                <a:latin typeface="+mn-lt"/>
                <a:ea typeface="+mn-ea"/>
                <a:cs typeface="+mn-cs"/>
              </a:rPr>
              <a:t>LAB 4.1.3.6</a:t>
            </a:r>
          </a:p>
          <a:p>
            <a:r>
              <a:rPr lang="en-US" sz="1200" b="1" i="0" kern="1200" dirty="0" smtClean="0">
                <a:solidFill>
                  <a:schemeClr val="tx1"/>
                </a:solidFill>
                <a:effectLst/>
                <a:latin typeface="+mn-lt"/>
                <a:ea typeface="+mn-ea"/>
                <a:cs typeface="+mn-cs"/>
              </a:rPr>
              <a:t>Scenario</a:t>
            </a:r>
          </a:p>
          <a:p>
            <a:r>
              <a:rPr lang="en-US" sz="1200" b="0" i="0" kern="1200" dirty="0" smtClean="0">
                <a:solidFill>
                  <a:schemeClr val="tx1"/>
                </a:solidFill>
                <a:effectLst/>
                <a:latin typeface="+mn-lt"/>
                <a:ea typeface="+mn-ea"/>
                <a:cs typeface="+mn-cs"/>
              </a:rPr>
              <a:t>Your task is to write and test a function which takes two arguments (a year and a month) and returns the number of days for the given month/year pair (while only February is sensitive to the year value, your function should be universal).</a:t>
            </a:r>
          </a:p>
          <a:p>
            <a:r>
              <a:rPr lang="en-US" sz="1200" b="0" i="0" kern="1200" dirty="0" smtClean="0">
                <a:solidFill>
                  <a:schemeClr val="tx1"/>
                </a:solidFill>
                <a:effectLst/>
                <a:latin typeface="+mn-lt"/>
                <a:ea typeface="+mn-ea"/>
                <a:cs typeface="+mn-cs"/>
              </a:rPr>
              <a:t>The initial part of the function is ready. Now, convince the function to return None if its arguments don't make sense.</a:t>
            </a:r>
          </a:p>
          <a:p>
            <a:r>
              <a:rPr lang="en-US" sz="1200" b="0" i="0" kern="1200" dirty="0" smtClean="0">
                <a:solidFill>
                  <a:schemeClr val="tx1"/>
                </a:solidFill>
                <a:effectLst/>
                <a:latin typeface="+mn-lt"/>
                <a:ea typeface="+mn-ea"/>
                <a:cs typeface="+mn-cs"/>
              </a:rPr>
              <a:t>Of course, you can (and should) use the previously written and tested function (LAB 4.1.3.6). It may be very helpful. We encourage you to use a list filled with the months' lengths. You can create it inside the function - this trick will significantly shorten the code.</a:t>
            </a:r>
          </a:p>
          <a:p>
            <a:r>
              <a:rPr lang="en-US" sz="1200" b="0" i="0" kern="1200" dirty="0" smtClean="0">
                <a:solidFill>
                  <a:schemeClr val="tx1"/>
                </a:solidFill>
                <a:effectLst/>
                <a:latin typeface="+mn-lt"/>
                <a:ea typeface="+mn-ea"/>
                <a:cs typeface="+mn-cs"/>
              </a:rPr>
              <a:t>We've prepared a testing code. Expand it to include more test cases.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35</a:t>
            </a:fld>
            <a:endParaRPr lang="en-US"/>
          </a:p>
        </p:txBody>
      </p:sp>
    </p:spTree>
    <p:extLst>
      <p:ext uri="{BB962C8B-B14F-4D97-AF65-F5344CB8AC3E}">
        <p14:creationId xmlns:p14="http://schemas.microsoft.com/office/powerpoint/2010/main" val="1975375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5</a:t>
            </a:fld>
            <a:endParaRPr lang="en-US"/>
          </a:p>
        </p:txBody>
      </p:sp>
    </p:spTree>
    <p:extLst>
      <p:ext uri="{BB962C8B-B14F-4D97-AF65-F5344CB8AC3E}">
        <p14:creationId xmlns:p14="http://schemas.microsoft.com/office/powerpoint/2010/main" val="21112949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rPr>
              <a:t>LAB</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Estimated time</a:t>
            </a:r>
          </a:p>
          <a:p>
            <a:r>
              <a:rPr lang="en-US" sz="1200" b="0" i="0" kern="1200" dirty="0" smtClean="0">
                <a:solidFill>
                  <a:schemeClr val="tx1"/>
                </a:solidFill>
                <a:effectLst/>
                <a:latin typeface="+mn-lt"/>
                <a:ea typeface="+mn-ea"/>
                <a:cs typeface="+mn-cs"/>
              </a:rPr>
              <a:t>20-30 minutes</a:t>
            </a:r>
          </a:p>
          <a:p>
            <a:r>
              <a:rPr lang="en-US" sz="1200" b="1" i="0" kern="1200" dirty="0" smtClean="0">
                <a:solidFill>
                  <a:schemeClr val="tx1"/>
                </a:solidFill>
                <a:effectLst/>
                <a:latin typeface="+mn-lt"/>
                <a:ea typeface="+mn-ea"/>
                <a:cs typeface="+mn-cs"/>
              </a:rPr>
              <a:t>Level of difficulty</a:t>
            </a:r>
          </a:p>
          <a:p>
            <a:r>
              <a:rPr lang="en-US" sz="1200" b="0" i="0" kern="1200" dirty="0" smtClean="0">
                <a:solidFill>
                  <a:schemeClr val="tx1"/>
                </a:solidFill>
                <a:effectLst/>
                <a:latin typeface="+mn-lt"/>
                <a:ea typeface="+mn-ea"/>
                <a:cs typeface="+mn-cs"/>
              </a:rPr>
              <a:t>Medium</a:t>
            </a:r>
          </a:p>
          <a:p>
            <a:r>
              <a:rPr lang="en-US" sz="1200" b="1" i="0" kern="1200" dirty="0" smtClean="0">
                <a:solidFill>
                  <a:schemeClr val="tx1"/>
                </a:solidFill>
                <a:effectLst/>
                <a:latin typeface="+mn-lt"/>
                <a:ea typeface="+mn-ea"/>
                <a:cs typeface="+mn-cs"/>
              </a:rPr>
              <a:t>Prerequisites</a:t>
            </a:r>
          </a:p>
          <a:p>
            <a:r>
              <a:rPr lang="en-US" sz="1200" b="0" i="0" kern="1200" dirty="0" smtClean="0">
                <a:solidFill>
                  <a:schemeClr val="tx1"/>
                </a:solidFill>
                <a:effectLst/>
                <a:latin typeface="+mn-lt"/>
                <a:ea typeface="+mn-ea"/>
                <a:cs typeface="+mn-cs"/>
              </a:rPr>
              <a:t>LAB 4.1.3.6</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LAB 4.1.3.7</a:t>
            </a:r>
          </a:p>
          <a:p>
            <a:r>
              <a:rPr lang="en-US" sz="1200" b="1" i="0" kern="1200" dirty="0" smtClean="0">
                <a:solidFill>
                  <a:schemeClr val="tx1"/>
                </a:solidFill>
                <a:effectLst/>
                <a:latin typeface="+mn-lt"/>
                <a:ea typeface="+mn-ea"/>
                <a:cs typeface="+mn-cs"/>
              </a:rPr>
              <a:t>Objectives</a:t>
            </a:r>
          </a:p>
          <a:p>
            <a:r>
              <a:rPr lang="en-US" sz="1200" b="0" i="0" kern="1200" dirty="0" smtClean="0">
                <a:solidFill>
                  <a:schemeClr val="tx1"/>
                </a:solidFill>
                <a:effectLst/>
                <a:latin typeface="+mn-lt"/>
                <a:ea typeface="+mn-ea"/>
                <a:cs typeface="+mn-cs"/>
              </a:rPr>
              <a:t>Familiarize the student with:</a:t>
            </a:r>
          </a:p>
          <a:p>
            <a:r>
              <a:rPr lang="en-US" sz="1200" b="0" i="0" kern="1200" dirty="0" smtClean="0">
                <a:solidFill>
                  <a:schemeClr val="tx1"/>
                </a:solidFill>
                <a:effectLst/>
                <a:latin typeface="+mn-lt"/>
                <a:ea typeface="+mn-ea"/>
                <a:cs typeface="+mn-cs"/>
              </a:rPr>
              <a:t>projecting and writing parameterized functions;</a:t>
            </a:r>
          </a:p>
          <a:p>
            <a:r>
              <a:rPr lang="en-US" sz="1200" b="0" i="0" kern="1200" dirty="0" smtClean="0">
                <a:solidFill>
                  <a:schemeClr val="tx1"/>
                </a:solidFill>
                <a:effectLst/>
                <a:latin typeface="+mn-lt"/>
                <a:ea typeface="+mn-ea"/>
                <a:cs typeface="+mn-cs"/>
              </a:rPr>
              <a:t>utilizing the return statement;</a:t>
            </a:r>
          </a:p>
          <a:p>
            <a:r>
              <a:rPr lang="en-US" sz="1200" b="0" i="0" kern="1200" dirty="0" smtClean="0">
                <a:solidFill>
                  <a:schemeClr val="tx1"/>
                </a:solidFill>
                <a:effectLst/>
                <a:latin typeface="+mn-lt"/>
                <a:ea typeface="+mn-ea"/>
                <a:cs typeface="+mn-cs"/>
              </a:rPr>
              <a:t>building a set of utility functions;</a:t>
            </a:r>
          </a:p>
          <a:p>
            <a:r>
              <a:rPr lang="en-US" sz="1200" b="0" i="0" kern="1200" dirty="0" smtClean="0">
                <a:solidFill>
                  <a:schemeClr val="tx1"/>
                </a:solidFill>
                <a:effectLst/>
                <a:latin typeface="+mn-lt"/>
                <a:ea typeface="+mn-ea"/>
                <a:cs typeface="+mn-cs"/>
              </a:rPr>
              <a:t>utilizing the student's own functions.</a:t>
            </a:r>
          </a:p>
          <a:p>
            <a:r>
              <a:rPr lang="en-US" sz="1200" b="1" i="0" kern="1200" dirty="0" smtClean="0">
                <a:solidFill>
                  <a:schemeClr val="tx1"/>
                </a:solidFill>
                <a:effectLst/>
                <a:latin typeface="+mn-lt"/>
                <a:ea typeface="+mn-ea"/>
                <a:cs typeface="+mn-cs"/>
              </a:rPr>
              <a:t>Scenario</a:t>
            </a:r>
          </a:p>
          <a:p>
            <a:r>
              <a:rPr lang="en-US" sz="1200" b="0" i="0" kern="1200" dirty="0" smtClean="0">
                <a:solidFill>
                  <a:schemeClr val="tx1"/>
                </a:solidFill>
                <a:effectLst/>
                <a:latin typeface="+mn-lt"/>
                <a:ea typeface="+mn-ea"/>
                <a:cs typeface="+mn-cs"/>
              </a:rPr>
              <a:t>Your task is to write and test a function which takes three arguments (a year, a month, and a day of the month) and returns the corresponding day of the year, or returns None if any of the arguments is invalid.</a:t>
            </a:r>
          </a:p>
          <a:p>
            <a:r>
              <a:rPr lang="en-US" sz="1200" b="0" i="0" kern="1200" dirty="0" smtClean="0">
                <a:solidFill>
                  <a:schemeClr val="tx1"/>
                </a:solidFill>
                <a:effectLst/>
                <a:latin typeface="+mn-lt"/>
                <a:ea typeface="+mn-ea"/>
                <a:cs typeface="+mn-cs"/>
              </a:rPr>
              <a:t>Use the previously written and tested functions. Add some test cases to the code. This test is only a beginning</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36</a:t>
            </a:fld>
            <a:endParaRPr lang="en-US"/>
          </a:p>
        </p:txBody>
      </p:sp>
    </p:spTree>
    <p:extLst>
      <p:ext uri="{BB962C8B-B14F-4D97-AF65-F5344CB8AC3E}">
        <p14:creationId xmlns:p14="http://schemas.microsoft.com/office/powerpoint/2010/main" val="12942953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Estimated time</a:t>
            </a:r>
          </a:p>
          <a:p>
            <a:pPr fontAlgn="t"/>
            <a:r>
              <a:rPr lang="en-US" sz="1200" b="0" i="0" kern="1200" dirty="0" smtClean="0">
                <a:solidFill>
                  <a:schemeClr val="tx1"/>
                </a:solidFill>
                <a:effectLst/>
                <a:latin typeface="+mn-lt"/>
                <a:ea typeface="+mn-ea"/>
                <a:cs typeface="+mn-cs"/>
              </a:rPr>
              <a:t>15-20 minutes</a:t>
            </a:r>
          </a:p>
          <a:p>
            <a:pPr fontAlgn="t"/>
            <a:r>
              <a:rPr lang="en-US" sz="1200" b="1" i="0" kern="1200" dirty="0" smtClean="0">
                <a:solidFill>
                  <a:schemeClr val="tx1"/>
                </a:solidFill>
                <a:effectLst/>
                <a:latin typeface="+mn-lt"/>
                <a:ea typeface="+mn-ea"/>
                <a:cs typeface="+mn-cs"/>
              </a:rPr>
              <a:t>Level of difficulty</a:t>
            </a:r>
          </a:p>
          <a:p>
            <a:pPr fontAlgn="t"/>
            <a:r>
              <a:rPr lang="en-US" sz="1200" b="0" i="0" kern="1200" dirty="0" smtClean="0">
                <a:solidFill>
                  <a:schemeClr val="tx1"/>
                </a:solidFill>
                <a:effectLst/>
                <a:latin typeface="+mn-lt"/>
                <a:ea typeface="+mn-ea"/>
                <a:cs typeface="+mn-cs"/>
              </a:rPr>
              <a:t>Medium</a:t>
            </a:r>
          </a:p>
          <a:p>
            <a:pPr fontAlgn="t"/>
            <a:r>
              <a:rPr lang="en-US" sz="1200" b="1" i="0" kern="1200" dirty="0" smtClean="0">
                <a:solidFill>
                  <a:schemeClr val="tx1"/>
                </a:solidFill>
                <a:effectLst/>
                <a:latin typeface="+mn-lt"/>
                <a:ea typeface="+mn-ea"/>
                <a:cs typeface="+mn-cs"/>
              </a:rPr>
              <a:t>Objectives</a:t>
            </a:r>
          </a:p>
          <a:p>
            <a:pPr fontAlgn="t"/>
            <a:r>
              <a:rPr lang="en-US" sz="1200" b="0" i="0" kern="1200" dirty="0" smtClean="0">
                <a:solidFill>
                  <a:schemeClr val="tx1"/>
                </a:solidFill>
                <a:effectLst/>
                <a:latin typeface="+mn-lt"/>
                <a:ea typeface="+mn-ea"/>
                <a:cs typeface="+mn-cs"/>
              </a:rPr>
              <a:t>familiarizing the student with classic notions and algorithms;</a:t>
            </a:r>
          </a:p>
          <a:p>
            <a:pPr fontAlgn="t"/>
            <a:r>
              <a:rPr lang="en-US" sz="1200" b="0" i="0" kern="1200" dirty="0" smtClean="0">
                <a:solidFill>
                  <a:schemeClr val="tx1"/>
                </a:solidFill>
                <a:effectLst/>
                <a:latin typeface="+mn-lt"/>
                <a:ea typeface="+mn-ea"/>
                <a:cs typeface="+mn-cs"/>
              </a:rPr>
              <a:t>improving the student's skills in defining and using functions.</a:t>
            </a:r>
          </a:p>
          <a:p>
            <a:pPr fontAlgn="t"/>
            <a:r>
              <a:rPr lang="en-US" sz="1200" b="1" i="0" kern="1200" dirty="0" smtClean="0">
                <a:solidFill>
                  <a:schemeClr val="tx1"/>
                </a:solidFill>
                <a:effectLst/>
                <a:latin typeface="+mn-lt"/>
                <a:ea typeface="+mn-ea"/>
                <a:cs typeface="+mn-cs"/>
              </a:rPr>
              <a:t>Scenario</a:t>
            </a:r>
          </a:p>
          <a:p>
            <a:pPr fontAlgn="t"/>
            <a:r>
              <a:rPr lang="en-US" sz="1200" b="0" i="1" kern="1200" dirty="0" smtClean="0">
                <a:solidFill>
                  <a:schemeClr val="tx1"/>
                </a:solidFill>
                <a:effectLst/>
                <a:latin typeface="+mn-lt"/>
                <a:ea typeface="+mn-ea"/>
                <a:cs typeface="+mn-cs"/>
              </a:rPr>
              <a:t>A natural number is </a:t>
            </a:r>
            <a:r>
              <a:rPr lang="en-US" sz="1200" b="1" i="1" kern="1200" dirty="0" smtClean="0">
                <a:solidFill>
                  <a:schemeClr val="tx1"/>
                </a:solidFill>
                <a:effectLst/>
                <a:latin typeface="+mn-lt"/>
                <a:ea typeface="+mn-ea"/>
                <a:cs typeface="+mn-cs"/>
              </a:rPr>
              <a:t>prime</a:t>
            </a:r>
            <a:r>
              <a:rPr lang="en-US" sz="1200" b="0" i="1" kern="1200" dirty="0" smtClean="0">
                <a:solidFill>
                  <a:schemeClr val="tx1"/>
                </a:solidFill>
                <a:effectLst/>
                <a:latin typeface="+mn-lt"/>
                <a:ea typeface="+mn-ea"/>
                <a:cs typeface="+mn-cs"/>
              </a:rPr>
              <a:t> if it is greater than 1 and has no divisors other than 1 and itself.</a:t>
            </a:r>
            <a:endParaRPr lang="en-US" sz="1200" b="0" i="0" kern="1200" dirty="0" smtClean="0">
              <a:solidFill>
                <a:schemeClr val="tx1"/>
              </a:solidFill>
              <a:effectLst/>
              <a:latin typeface="+mn-lt"/>
              <a:ea typeface="+mn-ea"/>
              <a:cs typeface="+mn-cs"/>
            </a:endParaRPr>
          </a:p>
          <a:p>
            <a:pPr fontAlgn="t"/>
            <a:r>
              <a:rPr lang="en-US" sz="1200" b="0" i="0" kern="1200" dirty="0" smtClean="0">
                <a:solidFill>
                  <a:schemeClr val="tx1"/>
                </a:solidFill>
                <a:effectLst/>
                <a:latin typeface="+mn-lt"/>
                <a:ea typeface="+mn-ea"/>
                <a:cs typeface="+mn-cs"/>
              </a:rPr>
              <a:t>Complicated? Not at all. For example, 8 isn't a prime number, as you can divide it by 2 and 4 (we can't use divisors equal to 1 and 8, as the definition prohibits this).</a:t>
            </a:r>
          </a:p>
          <a:p>
            <a:pPr fontAlgn="t"/>
            <a:r>
              <a:rPr lang="en-US" sz="1200" b="0" i="0" kern="1200" dirty="0" smtClean="0">
                <a:solidFill>
                  <a:schemeClr val="tx1"/>
                </a:solidFill>
                <a:effectLst/>
                <a:latin typeface="+mn-lt"/>
                <a:ea typeface="+mn-ea"/>
                <a:cs typeface="+mn-cs"/>
              </a:rPr>
              <a:t>On the other hand, 7 is a prime number, as we can't find any legal divisors for it.</a:t>
            </a:r>
          </a:p>
          <a:p>
            <a:pPr fontAlgn="t"/>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Your task is to write a function checking whether a number is prime or not.</a:t>
            </a:r>
          </a:p>
          <a:p>
            <a:pPr fontAlgn="t"/>
            <a:r>
              <a:rPr lang="en-US" sz="1200" b="0" i="0" kern="1200" dirty="0" smtClean="0">
                <a:solidFill>
                  <a:schemeClr val="tx1"/>
                </a:solidFill>
                <a:effectLst/>
                <a:latin typeface="+mn-lt"/>
                <a:ea typeface="+mn-ea"/>
                <a:cs typeface="+mn-cs"/>
              </a:rPr>
              <a:t>The function:</a:t>
            </a:r>
          </a:p>
          <a:p>
            <a:pPr fontAlgn="t"/>
            <a:r>
              <a:rPr lang="en-US" sz="1200" b="0" i="0" kern="1200" dirty="0" smtClean="0">
                <a:solidFill>
                  <a:schemeClr val="tx1"/>
                </a:solidFill>
                <a:effectLst/>
                <a:latin typeface="+mn-lt"/>
                <a:ea typeface="+mn-ea"/>
                <a:cs typeface="+mn-cs"/>
              </a:rPr>
              <a:t>is called </a:t>
            </a:r>
            <a:r>
              <a:rPr lang="en-US" sz="1200" b="0" i="0" kern="1200" dirty="0" err="1" smtClean="0">
                <a:solidFill>
                  <a:schemeClr val="tx1"/>
                </a:solidFill>
                <a:effectLst/>
                <a:latin typeface="+mn-lt"/>
                <a:ea typeface="+mn-ea"/>
                <a:cs typeface="+mn-cs"/>
              </a:rPr>
              <a:t>isPrime</a:t>
            </a:r>
            <a:r>
              <a:rPr lang="en-US" sz="1200" b="0" i="0" kern="1200" dirty="0" smtClean="0">
                <a:solidFill>
                  <a:schemeClr val="tx1"/>
                </a:solidFill>
                <a:effectLst/>
                <a:latin typeface="+mn-lt"/>
                <a:ea typeface="+mn-ea"/>
                <a:cs typeface="+mn-cs"/>
              </a:rPr>
              <a:t>;</a:t>
            </a:r>
          </a:p>
          <a:p>
            <a:pPr fontAlgn="t"/>
            <a:r>
              <a:rPr lang="en-US" sz="1200" b="0" i="0" kern="1200" dirty="0" smtClean="0">
                <a:solidFill>
                  <a:schemeClr val="tx1"/>
                </a:solidFill>
                <a:effectLst/>
                <a:latin typeface="+mn-lt"/>
                <a:ea typeface="+mn-ea"/>
                <a:cs typeface="+mn-cs"/>
              </a:rPr>
              <a:t>takes one argument (the value to check)</a:t>
            </a:r>
          </a:p>
          <a:p>
            <a:pPr fontAlgn="t"/>
            <a:r>
              <a:rPr lang="en-US" sz="1200" b="0" i="0" kern="1200" dirty="0" smtClean="0">
                <a:solidFill>
                  <a:schemeClr val="tx1"/>
                </a:solidFill>
                <a:effectLst/>
                <a:latin typeface="+mn-lt"/>
                <a:ea typeface="+mn-ea"/>
                <a:cs typeface="+mn-cs"/>
              </a:rPr>
              <a:t>returns True if the argument is a prime number, and False otherwise.</a:t>
            </a:r>
          </a:p>
          <a:p>
            <a:pPr fontAlgn="t"/>
            <a:r>
              <a:rPr lang="en-US" sz="1200" b="0" i="0" kern="1200" dirty="0" smtClean="0">
                <a:solidFill>
                  <a:schemeClr val="tx1"/>
                </a:solidFill>
                <a:effectLst/>
                <a:latin typeface="+mn-lt"/>
                <a:ea typeface="+mn-ea"/>
                <a:cs typeface="+mn-cs"/>
              </a:rPr>
              <a:t>Hint: try to divide the argument by all subsequent values (starting from 2) and check the remainder - if it's zero, your number cannot be a prime; think carefully about when you should stop the process.</a:t>
            </a:r>
          </a:p>
          <a:p>
            <a:pPr fontAlgn="t"/>
            <a:r>
              <a:rPr lang="en-US" sz="1200" b="0" i="0" kern="1200" dirty="0" smtClean="0">
                <a:solidFill>
                  <a:schemeClr val="tx1"/>
                </a:solidFill>
                <a:effectLst/>
                <a:latin typeface="+mn-lt"/>
                <a:ea typeface="+mn-ea"/>
                <a:cs typeface="+mn-cs"/>
              </a:rPr>
              <a:t>If you need to know the square root of any value, you can utilize the ** operator. Remember: the square root of x is the same as x</a:t>
            </a:r>
            <a:r>
              <a:rPr lang="en-US" sz="1200" b="0" i="0" kern="1200" baseline="30000" dirty="0" smtClean="0">
                <a:solidFill>
                  <a:schemeClr val="tx1"/>
                </a:solidFill>
                <a:effectLst/>
                <a:latin typeface="+mn-lt"/>
                <a:ea typeface="+mn-ea"/>
                <a:cs typeface="+mn-cs"/>
              </a:rPr>
              <a:t>0.5</a:t>
            </a:r>
            <a:endParaRPr lang="en-US" sz="1200" b="0" i="0" kern="1200" dirty="0" smtClean="0">
              <a:solidFill>
                <a:schemeClr val="tx1"/>
              </a:solidFill>
              <a:effectLst/>
              <a:latin typeface="+mn-lt"/>
              <a:ea typeface="+mn-ea"/>
              <a:cs typeface="+mn-cs"/>
            </a:endParaRPr>
          </a:p>
          <a:p>
            <a:pPr fontAlgn="t"/>
            <a:r>
              <a:rPr lang="en-US" sz="1200" b="0" i="0" kern="1200" dirty="0" smtClean="0">
                <a:solidFill>
                  <a:schemeClr val="tx1"/>
                </a:solidFill>
                <a:effectLst/>
                <a:latin typeface="+mn-lt"/>
                <a:ea typeface="+mn-ea"/>
                <a:cs typeface="+mn-cs"/>
              </a:rPr>
              <a:t>Complete the code in the editor.</a:t>
            </a:r>
          </a:p>
          <a:p>
            <a:pPr fontAlgn="t"/>
            <a:r>
              <a:rPr lang="en-US" sz="1200" b="0" i="0" kern="1200" dirty="0" smtClean="0">
                <a:solidFill>
                  <a:schemeClr val="tx1"/>
                </a:solidFill>
                <a:effectLst/>
                <a:latin typeface="+mn-lt"/>
                <a:ea typeface="+mn-ea"/>
                <a:cs typeface="+mn-cs"/>
              </a:rPr>
              <a:t>Run your code and check whether your output is the same as ours.</a:t>
            </a:r>
          </a:p>
          <a:p>
            <a:pPr fontAlgn="t"/>
            <a:r>
              <a:rPr lang="en-US" sz="1200" b="1" i="0" kern="1200" dirty="0" smtClean="0">
                <a:solidFill>
                  <a:schemeClr val="tx1"/>
                </a:solidFill>
                <a:effectLst/>
                <a:latin typeface="+mn-lt"/>
                <a:ea typeface="+mn-ea"/>
                <a:cs typeface="+mn-cs"/>
              </a:rPr>
              <a:t>Test Data</a:t>
            </a:r>
          </a:p>
          <a:p>
            <a:pPr fontAlgn="t"/>
            <a:r>
              <a:rPr lang="en-US" sz="1200" b="0" i="0" kern="1200" dirty="0" smtClean="0">
                <a:solidFill>
                  <a:schemeClr val="tx1"/>
                </a:solidFill>
                <a:effectLst/>
                <a:latin typeface="+mn-lt"/>
                <a:ea typeface="+mn-ea"/>
                <a:cs typeface="+mn-cs"/>
              </a:rPr>
              <a:t>Expected output:</a:t>
            </a:r>
          </a:p>
          <a:p>
            <a:pPr fontAlgn="t"/>
            <a:r>
              <a:rPr lang="en-US" sz="1200" b="0" i="0" kern="1200" dirty="0" smtClean="0">
                <a:solidFill>
                  <a:schemeClr val="tx1"/>
                </a:solidFill>
                <a:effectLst/>
                <a:latin typeface="+mn-lt"/>
                <a:ea typeface="+mn-ea"/>
                <a:cs typeface="+mn-cs"/>
              </a:rPr>
              <a:t>2 3 5 7 11 13 17 19</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37</a:t>
            </a:fld>
            <a:endParaRPr lang="en-US"/>
          </a:p>
        </p:txBody>
      </p:sp>
    </p:spTree>
    <p:extLst>
      <p:ext uri="{BB962C8B-B14F-4D97-AF65-F5344CB8AC3E}">
        <p14:creationId xmlns:p14="http://schemas.microsoft.com/office/powerpoint/2010/main" val="1837126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Estimated time</a:t>
            </a:r>
          </a:p>
          <a:p>
            <a:r>
              <a:rPr lang="en-US" sz="1200" b="0" i="0" kern="1200" dirty="0" smtClean="0">
                <a:solidFill>
                  <a:schemeClr val="tx1"/>
                </a:solidFill>
                <a:effectLst/>
                <a:latin typeface="+mn-lt"/>
                <a:ea typeface="+mn-ea"/>
                <a:cs typeface="+mn-cs"/>
              </a:rPr>
              <a:t>10-15 minutes</a:t>
            </a:r>
          </a:p>
          <a:p>
            <a:r>
              <a:rPr lang="en-US" sz="1200" b="1" i="0" kern="1200" dirty="0" smtClean="0">
                <a:solidFill>
                  <a:schemeClr val="tx1"/>
                </a:solidFill>
                <a:effectLst/>
                <a:latin typeface="+mn-lt"/>
                <a:ea typeface="+mn-ea"/>
                <a:cs typeface="+mn-cs"/>
              </a:rPr>
              <a:t>Level of difficulty</a:t>
            </a:r>
          </a:p>
          <a:p>
            <a:r>
              <a:rPr lang="en-US" sz="1200" b="0" i="0" kern="1200" dirty="0" smtClean="0">
                <a:solidFill>
                  <a:schemeClr val="tx1"/>
                </a:solidFill>
                <a:effectLst/>
                <a:latin typeface="+mn-lt"/>
                <a:ea typeface="+mn-ea"/>
                <a:cs typeface="+mn-cs"/>
              </a:rPr>
              <a:t>Easy</a:t>
            </a:r>
          </a:p>
          <a:p>
            <a:r>
              <a:rPr lang="en-US" sz="1200" b="1" i="0" kern="1200" dirty="0" smtClean="0">
                <a:solidFill>
                  <a:schemeClr val="tx1"/>
                </a:solidFill>
                <a:effectLst/>
                <a:latin typeface="+mn-lt"/>
                <a:ea typeface="+mn-ea"/>
                <a:cs typeface="+mn-cs"/>
              </a:rPr>
              <a:t>Objectives</a:t>
            </a:r>
          </a:p>
          <a:p>
            <a:r>
              <a:rPr lang="en-US" sz="1200" b="0" i="0" kern="1200" dirty="0" smtClean="0">
                <a:solidFill>
                  <a:schemeClr val="tx1"/>
                </a:solidFill>
                <a:effectLst/>
                <a:latin typeface="+mn-lt"/>
                <a:ea typeface="+mn-ea"/>
                <a:cs typeface="+mn-cs"/>
              </a:rPr>
              <a:t>improving the student's skills in defining, using and testing functions.</a:t>
            </a:r>
          </a:p>
          <a:p>
            <a:r>
              <a:rPr lang="en-US" sz="1200" b="1" i="0" kern="1200" dirty="0" smtClean="0">
                <a:solidFill>
                  <a:schemeClr val="tx1"/>
                </a:solidFill>
                <a:effectLst/>
                <a:latin typeface="+mn-lt"/>
                <a:ea typeface="+mn-ea"/>
                <a:cs typeface="+mn-cs"/>
              </a:rPr>
              <a:t>Scenario</a:t>
            </a:r>
          </a:p>
          <a:p>
            <a:r>
              <a:rPr lang="en-US" sz="1200" b="0" i="0" kern="1200" dirty="0" smtClean="0">
                <a:solidFill>
                  <a:schemeClr val="tx1"/>
                </a:solidFill>
                <a:effectLst/>
                <a:latin typeface="+mn-lt"/>
                <a:ea typeface="+mn-ea"/>
                <a:cs typeface="+mn-cs"/>
              </a:rPr>
              <a:t>A car's fuel consumption may be expressed in many different ways. For example, in Europe, it is shown as the amount of fuel consumed per 100 kilometers.</a:t>
            </a:r>
          </a:p>
          <a:p>
            <a:r>
              <a:rPr lang="en-US" sz="1200" b="0" i="0" kern="1200" dirty="0" smtClean="0">
                <a:solidFill>
                  <a:schemeClr val="tx1"/>
                </a:solidFill>
                <a:effectLst/>
                <a:latin typeface="+mn-lt"/>
                <a:ea typeface="+mn-ea"/>
                <a:cs typeface="+mn-cs"/>
              </a:rPr>
              <a:t>In the USA, it is shown as the number of miles traveled by a car using one gallon of fuel.</a:t>
            </a:r>
          </a:p>
          <a:p>
            <a:r>
              <a:rPr lang="en-US" sz="1200" b="0" i="0" kern="1200" dirty="0" smtClean="0">
                <a:solidFill>
                  <a:schemeClr val="tx1"/>
                </a:solidFill>
                <a:effectLst/>
                <a:latin typeface="+mn-lt"/>
                <a:ea typeface="+mn-ea"/>
                <a:cs typeface="+mn-cs"/>
              </a:rPr>
              <a:t>Your task is to write a pair of functions converting l/100km into mpg, and vice versa.</a:t>
            </a:r>
          </a:p>
          <a:p>
            <a:r>
              <a:rPr lang="en-US" sz="1200" b="0" i="0" kern="1200" dirty="0" smtClean="0">
                <a:solidFill>
                  <a:schemeClr val="tx1"/>
                </a:solidFill>
                <a:effectLst/>
                <a:latin typeface="+mn-lt"/>
                <a:ea typeface="+mn-ea"/>
                <a:cs typeface="+mn-cs"/>
              </a:rPr>
              <a:t>The functions:</a:t>
            </a:r>
          </a:p>
          <a:p>
            <a:r>
              <a:rPr lang="en-US" sz="1200" b="0" i="0" kern="1200" dirty="0" smtClean="0">
                <a:solidFill>
                  <a:schemeClr val="tx1"/>
                </a:solidFill>
                <a:effectLst/>
                <a:latin typeface="+mn-lt"/>
                <a:ea typeface="+mn-ea"/>
                <a:cs typeface="+mn-cs"/>
              </a:rPr>
              <a:t>are named l100kmtompg and mpgtol100km respectively;</a:t>
            </a:r>
          </a:p>
          <a:p>
            <a:r>
              <a:rPr lang="en-US" sz="1200" b="0" i="0" kern="1200" dirty="0" smtClean="0">
                <a:solidFill>
                  <a:schemeClr val="tx1"/>
                </a:solidFill>
                <a:effectLst/>
                <a:latin typeface="+mn-lt"/>
                <a:ea typeface="+mn-ea"/>
                <a:cs typeface="+mn-cs"/>
              </a:rPr>
              <a:t>take one argument (the value corresponding to their names)</a:t>
            </a:r>
          </a:p>
          <a:p>
            <a:r>
              <a:rPr lang="en-US" sz="1200" b="0" i="0" kern="1200" dirty="0" smtClean="0">
                <a:solidFill>
                  <a:schemeClr val="tx1"/>
                </a:solidFill>
                <a:effectLst/>
                <a:latin typeface="+mn-lt"/>
                <a:ea typeface="+mn-ea"/>
                <a:cs typeface="+mn-cs"/>
              </a:rPr>
              <a:t>Complete the code in the editor.</a:t>
            </a:r>
          </a:p>
          <a:p>
            <a:r>
              <a:rPr lang="en-US" sz="1200" b="0" i="0" kern="1200" dirty="0" smtClean="0">
                <a:solidFill>
                  <a:schemeClr val="tx1"/>
                </a:solidFill>
                <a:effectLst/>
                <a:latin typeface="+mn-lt"/>
                <a:ea typeface="+mn-ea"/>
                <a:cs typeface="+mn-cs"/>
              </a:rPr>
              <a:t>Run your code and check whether your output is the same as ours.</a:t>
            </a:r>
          </a:p>
          <a:p>
            <a:r>
              <a:rPr lang="en-US" sz="1200" b="0" i="0" kern="1200" dirty="0" smtClean="0">
                <a:solidFill>
                  <a:schemeClr val="tx1"/>
                </a:solidFill>
                <a:effectLst/>
                <a:latin typeface="+mn-lt"/>
                <a:ea typeface="+mn-ea"/>
                <a:cs typeface="+mn-cs"/>
              </a:rPr>
              <a:t>Here is some information to help you:</a:t>
            </a:r>
          </a:p>
          <a:p>
            <a:r>
              <a:rPr lang="en-US" sz="1200" b="0" i="0" kern="1200" dirty="0" smtClean="0">
                <a:solidFill>
                  <a:schemeClr val="tx1"/>
                </a:solidFill>
                <a:effectLst/>
                <a:latin typeface="+mn-lt"/>
                <a:ea typeface="+mn-ea"/>
                <a:cs typeface="+mn-cs"/>
              </a:rPr>
              <a:t>1 American mile = 1609.344 </a:t>
            </a:r>
            <a:r>
              <a:rPr lang="en-US" sz="1200" b="0" i="0" kern="1200" dirty="0" err="1" smtClean="0">
                <a:solidFill>
                  <a:schemeClr val="tx1"/>
                </a:solidFill>
                <a:effectLst/>
                <a:latin typeface="+mn-lt"/>
                <a:ea typeface="+mn-ea"/>
                <a:cs typeface="+mn-cs"/>
              </a:rPr>
              <a:t>metres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1 American gallon = 3.785411784 </a:t>
            </a:r>
            <a:r>
              <a:rPr lang="en-US" sz="1200" b="0" i="0" kern="1200" dirty="0" err="1" smtClean="0">
                <a:solidFill>
                  <a:schemeClr val="tx1"/>
                </a:solidFill>
                <a:effectLst/>
                <a:latin typeface="+mn-lt"/>
                <a:ea typeface="+mn-ea"/>
                <a:cs typeface="+mn-cs"/>
              </a:rPr>
              <a:t>litres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Test Data</a:t>
            </a:r>
          </a:p>
          <a:p>
            <a:r>
              <a:rPr lang="en-US" sz="1200" b="0" i="0" kern="1200" dirty="0" smtClean="0">
                <a:solidFill>
                  <a:schemeClr val="tx1"/>
                </a:solidFill>
                <a:effectLst/>
                <a:latin typeface="+mn-lt"/>
                <a:ea typeface="+mn-ea"/>
                <a:cs typeface="+mn-cs"/>
              </a:rPr>
              <a:t>Expected output:</a:t>
            </a:r>
          </a:p>
          <a:p>
            <a:r>
              <a:rPr lang="en-US" dirty="0" smtClean="0"/>
              <a:t>60.31143162393162 </a:t>
            </a:r>
          </a:p>
          <a:p>
            <a:r>
              <a:rPr lang="en-US" dirty="0" smtClean="0"/>
              <a:t>31.36194444444444 </a:t>
            </a:r>
          </a:p>
          <a:p>
            <a:r>
              <a:rPr lang="en-US" dirty="0" smtClean="0"/>
              <a:t>23.52145833333333 </a:t>
            </a:r>
          </a:p>
          <a:p>
            <a:r>
              <a:rPr lang="en-US" dirty="0" smtClean="0"/>
              <a:t>3.9007393587617467 </a:t>
            </a:r>
          </a:p>
          <a:p>
            <a:r>
              <a:rPr lang="en-US" dirty="0" smtClean="0"/>
              <a:t>7.490910297239916 </a:t>
            </a:r>
          </a:p>
          <a:p>
            <a:r>
              <a:rPr lang="en-US" dirty="0" smtClean="0"/>
              <a:t>10.009131205673757</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38</a:t>
            </a:fld>
            <a:endParaRPr lang="en-US"/>
          </a:p>
        </p:txBody>
      </p:sp>
    </p:spTree>
    <p:extLst>
      <p:ext uri="{BB962C8B-B14F-4D97-AF65-F5344CB8AC3E}">
        <p14:creationId xmlns:p14="http://schemas.microsoft.com/office/powerpoint/2010/main" val="25471475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Exercise 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is the output of the following snippet?</a:t>
            </a:r>
          </a:p>
          <a:p>
            <a:r>
              <a:rPr lang="en-US" dirty="0" err="1" smtClean="0"/>
              <a:t>def</a:t>
            </a:r>
            <a:r>
              <a:rPr lang="en-US" dirty="0" smtClean="0"/>
              <a:t> hi(): return print("Hi!") hi()</a:t>
            </a:r>
            <a:br>
              <a:rPr lang="en-US" dirty="0" smtClean="0"/>
            </a:br>
            <a:r>
              <a:rPr lang="en-US" sz="1200" b="0" i="0" kern="1200" dirty="0" smtClean="0">
                <a:solidFill>
                  <a:schemeClr val="tx1"/>
                </a:solidFill>
                <a:effectLst/>
                <a:latin typeface="+mn-lt"/>
                <a:ea typeface="+mn-ea"/>
                <a:cs typeface="+mn-cs"/>
              </a:rPr>
              <a:t>Check</a:t>
            </a:r>
          </a:p>
          <a:p>
            <a:r>
              <a:rPr lang="en-US" sz="1200" b="0" i="0" kern="1200" dirty="0" smtClean="0">
                <a:solidFill>
                  <a:schemeClr val="tx1"/>
                </a:solidFill>
                <a:effectLst/>
                <a:latin typeface="+mn-lt"/>
                <a:ea typeface="+mn-ea"/>
                <a:cs typeface="+mn-cs"/>
              </a:rPr>
              <a:t>the function will return an implicit None value</a:t>
            </a:r>
          </a:p>
          <a:p>
            <a:r>
              <a:rPr lang="en-US" dirty="0" smtClean="0"/>
              <a:t/>
            </a:r>
            <a:br>
              <a:rPr lang="en-US" dirty="0" smtClean="0"/>
            </a:br>
            <a:r>
              <a:rPr lang="en-US" sz="1200" b="1" i="0" kern="1200" dirty="0" smtClean="0">
                <a:solidFill>
                  <a:schemeClr val="tx1"/>
                </a:solidFill>
                <a:effectLst/>
                <a:latin typeface="+mn-lt"/>
                <a:ea typeface="+mn-ea"/>
                <a:cs typeface="+mn-cs"/>
              </a:rPr>
              <a:t>Exercise 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is the output of the following snippet?</a:t>
            </a:r>
          </a:p>
          <a:p>
            <a:r>
              <a:rPr lang="en-US" dirty="0" err="1" smtClean="0"/>
              <a:t>def</a:t>
            </a:r>
            <a:r>
              <a:rPr lang="en-US" dirty="0" smtClean="0"/>
              <a:t> </a:t>
            </a:r>
            <a:r>
              <a:rPr lang="en-US" dirty="0" err="1" smtClean="0"/>
              <a:t>isInt</a:t>
            </a:r>
            <a:r>
              <a:rPr lang="en-US" dirty="0" smtClean="0"/>
              <a:t>(data): if type(data) == </a:t>
            </a:r>
            <a:r>
              <a:rPr lang="en-US" dirty="0" err="1" smtClean="0"/>
              <a:t>int</a:t>
            </a:r>
            <a:r>
              <a:rPr lang="en-US" dirty="0" smtClean="0"/>
              <a:t>: return True </a:t>
            </a:r>
            <a:r>
              <a:rPr lang="en-US" dirty="0" err="1" smtClean="0"/>
              <a:t>elif</a:t>
            </a:r>
            <a:r>
              <a:rPr lang="en-US" dirty="0" smtClean="0"/>
              <a:t> type(data) == float: return False print(</a:t>
            </a:r>
            <a:r>
              <a:rPr lang="en-US" dirty="0" err="1" smtClean="0"/>
              <a:t>isInt</a:t>
            </a:r>
            <a:r>
              <a:rPr lang="en-US" dirty="0" smtClean="0"/>
              <a:t>(5)) print(</a:t>
            </a:r>
            <a:r>
              <a:rPr lang="en-US" dirty="0" err="1" smtClean="0"/>
              <a:t>isInt</a:t>
            </a:r>
            <a:r>
              <a:rPr lang="en-US" dirty="0" smtClean="0"/>
              <a:t>(5.0)) print(</a:t>
            </a:r>
            <a:r>
              <a:rPr lang="en-US" dirty="0" err="1" smtClean="0"/>
              <a:t>isInt</a:t>
            </a:r>
            <a:r>
              <a:rPr lang="en-US" dirty="0" smtClean="0"/>
              <a:t>("5"))</a:t>
            </a:r>
            <a:br>
              <a:rPr lang="en-US" dirty="0" smtClean="0"/>
            </a:br>
            <a:r>
              <a:rPr lang="en-US" sz="1200" b="0" i="0" kern="1200" dirty="0" smtClean="0">
                <a:solidFill>
                  <a:schemeClr val="tx1"/>
                </a:solidFill>
                <a:effectLst/>
                <a:latin typeface="+mn-lt"/>
                <a:ea typeface="+mn-ea"/>
                <a:cs typeface="+mn-cs"/>
              </a:rPr>
              <a:t>Check</a:t>
            </a:r>
          </a:p>
          <a:p>
            <a:r>
              <a:rPr lang="en-US" sz="1200" b="0" i="0" kern="1200" dirty="0" smtClean="0">
                <a:solidFill>
                  <a:schemeClr val="tx1"/>
                </a:solidFill>
                <a:effectLst/>
                <a:latin typeface="+mn-lt"/>
                <a:ea typeface="+mn-ea"/>
                <a:cs typeface="+mn-cs"/>
              </a:rPr>
              <a:t>True False None</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43</a:t>
            </a:fld>
            <a:endParaRPr lang="en-US"/>
          </a:p>
        </p:txBody>
      </p:sp>
    </p:spTree>
    <p:extLst>
      <p:ext uri="{BB962C8B-B14F-4D97-AF65-F5344CB8AC3E}">
        <p14:creationId xmlns:p14="http://schemas.microsoft.com/office/powerpoint/2010/main" val="7061058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Exercise 3</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is the output of the following snippet?</a:t>
            </a:r>
          </a:p>
          <a:p>
            <a:r>
              <a:rPr lang="en-US" dirty="0" err="1" smtClean="0"/>
              <a:t>def</a:t>
            </a:r>
            <a:r>
              <a:rPr lang="en-US" dirty="0" smtClean="0"/>
              <a:t> </a:t>
            </a:r>
            <a:r>
              <a:rPr lang="en-US" dirty="0" err="1" smtClean="0"/>
              <a:t>evenNumLst</a:t>
            </a:r>
            <a:r>
              <a:rPr lang="en-US" dirty="0" smtClean="0"/>
              <a:t>(ran): </a:t>
            </a:r>
            <a:r>
              <a:rPr lang="en-US" dirty="0" err="1" smtClean="0"/>
              <a:t>lst</a:t>
            </a:r>
            <a:r>
              <a:rPr lang="en-US" dirty="0" smtClean="0"/>
              <a:t> = [] for </a:t>
            </a:r>
            <a:r>
              <a:rPr lang="en-US" dirty="0" err="1" smtClean="0"/>
              <a:t>num</a:t>
            </a:r>
            <a:r>
              <a:rPr lang="en-US" dirty="0" smtClean="0"/>
              <a:t> in range(ran): if </a:t>
            </a:r>
            <a:r>
              <a:rPr lang="en-US" dirty="0" err="1" smtClean="0"/>
              <a:t>num</a:t>
            </a:r>
            <a:r>
              <a:rPr lang="en-US" dirty="0" smtClean="0"/>
              <a:t> % 2 == 0: </a:t>
            </a:r>
            <a:r>
              <a:rPr lang="en-US" dirty="0" err="1" smtClean="0"/>
              <a:t>lst.append</a:t>
            </a:r>
            <a:r>
              <a:rPr lang="en-US" dirty="0" smtClean="0"/>
              <a:t>(</a:t>
            </a:r>
            <a:r>
              <a:rPr lang="en-US" dirty="0" err="1" smtClean="0"/>
              <a:t>num</a:t>
            </a:r>
            <a:r>
              <a:rPr lang="en-US" dirty="0" smtClean="0"/>
              <a:t>) return </a:t>
            </a:r>
            <a:r>
              <a:rPr lang="en-US" dirty="0" err="1" smtClean="0"/>
              <a:t>lst</a:t>
            </a:r>
            <a:r>
              <a:rPr lang="en-US" dirty="0" smtClean="0"/>
              <a:t> print(</a:t>
            </a:r>
            <a:r>
              <a:rPr lang="en-US" dirty="0" err="1" smtClean="0"/>
              <a:t>evenNumLst</a:t>
            </a:r>
            <a:r>
              <a:rPr lang="en-US" dirty="0" smtClean="0"/>
              <a:t>(11))</a:t>
            </a:r>
            <a:br>
              <a:rPr lang="en-US" dirty="0" smtClean="0"/>
            </a:br>
            <a:r>
              <a:rPr lang="en-US" sz="1200" b="0" i="0" kern="1200" dirty="0" smtClean="0">
                <a:solidFill>
                  <a:schemeClr val="tx1"/>
                </a:solidFill>
                <a:effectLst/>
                <a:latin typeface="+mn-lt"/>
                <a:ea typeface="+mn-ea"/>
                <a:cs typeface="+mn-cs"/>
              </a:rPr>
              <a:t>Check</a:t>
            </a:r>
          </a:p>
          <a:p>
            <a:r>
              <a:rPr lang="en-US" sz="1200" b="0" i="0" kern="1200" dirty="0" smtClean="0">
                <a:solidFill>
                  <a:schemeClr val="tx1"/>
                </a:solidFill>
                <a:effectLst/>
                <a:latin typeface="+mn-lt"/>
                <a:ea typeface="+mn-ea"/>
                <a:cs typeface="+mn-cs"/>
              </a:rPr>
              <a:t>[0, 2, 4, 6, 8, 10]</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44</a:t>
            </a:fld>
            <a:endParaRPr lang="en-US"/>
          </a:p>
        </p:txBody>
      </p:sp>
    </p:spTree>
    <p:extLst>
      <p:ext uri="{BB962C8B-B14F-4D97-AF65-F5344CB8AC3E}">
        <p14:creationId xmlns:p14="http://schemas.microsoft.com/office/powerpoint/2010/main" val="40864370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Exercise 4</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is the output of the following snippet?</a:t>
            </a:r>
          </a:p>
          <a:p>
            <a:r>
              <a:rPr lang="en-US" dirty="0" err="1" smtClean="0"/>
              <a:t>def</a:t>
            </a:r>
            <a:r>
              <a:rPr lang="en-US" dirty="0" smtClean="0"/>
              <a:t> </a:t>
            </a:r>
            <a:r>
              <a:rPr lang="en-US" dirty="0" err="1" smtClean="0"/>
              <a:t>listUpdater</a:t>
            </a:r>
            <a:r>
              <a:rPr lang="en-US" dirty="0" smtClean="0"/>
              <a:t>(</a:t>
            </a:r>
            <a:r>
              <a:rPr lang="en-US" dirty="0" err="1" smtClean="0"/>
              <a:t>lst</a:t>
            </a:r>
            <a:r>
              <a:rPr lang="en-US" dirty="0" smtClean="0"/>
              <a:t>): </a:t>
            </a:r>
            <a:r>
              <a:rPr lang="en-US" dirty="0" err="1" smtClean="0"/>
              <a:t>updList</a:t>
            </a:r>
            <a:r>
              <a:rPr lang="en-US" dirty="0" smtClean="0"/>
              <a:t> = [] for </a:t>
            </a:r>
            <a:r>
              <a:rPr lang="en-US" dirty="0" err="1" smtClean="0"/>
              <a:t>elem</a:t>
            </a:r>
            <a:r>
              <a:rPr lang="en-US" dirty="0" smtClean="0"/>
              <a:t> in </a:t>
            </a:r>
            <a:r>
              <a:rPr lang="en-US" dirty="0" err="1" smtClean="0"/>
              <a:t>lst</a:t>
            </a:r>
            <a:r>
              <a:rPr lang="en-US" dirty="0" smtClean="0"/>
              <a:t>: </a:t>
            </a:r>
            <a:r>
              <a:rPr lang="en-US" dirty="0" err="1" smtClean="0"/>
              <a:t>elem</a:t>
            </a:r>
            <a:r>
              <a:rPr lang="en-US" dirty="0" smtClean="0"/>
              <a:t> **= 2 </a:t>
            </a:r>
            <a:r>
              <a:rPr lang="en-US" dirty="0" err="1" smtClean="0"/>
              <a:t>updList.append</a:t>
            </a:r>
            <a:r>
              <a:rPr lang="en-US" dirty="0" smtClean="0"/>
              <a:t>(</a:t>
            </a:r>
            <a:r>
              <a:rPr lang="en-US" dirty="0" err="1" smtClean="0"/>
              <a:t>elem</a:t>
            </a:r>
            <a:r>
              <a:rPr lang="en-US" dirty="0" smtClean="0"/>
              <a:t>) return </a:t>
            </a:r>
            <a:r>
              <a:rPr lang="en-US" dirty="0" err="1" smtClean="0"/>
              <a:t>updList</a:t>
            </a:r>
            <a:r>
              <a:rPr lang="en-US" dirty="0" smtClean="0"/>
              <a:t> l = [1, 2, 3, 4, 5] print(</a:t>
            </a:r>
            <a:r>
              <a:rPr lang="en-US" dirty="0" err="1" smtClean="0"/>
              <a:t>listUpdater</a:t>
            </a:r>
            <a:r>
              <a:rPr lang="en-US" dirty="0" smtClean="0"/>
              <a:t>(l))</a:t>
            </a:r>
            <a:br>
              <a:rPr lang="en-US" dirty="0" smtClean="0"/>
            </a:br>
            <a:r>
              <a:rPr lang="en-US" sz="1200" b="0" i="0" kern="1200" dirty="0" smtClean="0">
                <a:solidFill>
                  <a:schemeClr val="tx1"/>
                </a:solidFill>
                <a:effectLst/>
                <a:latin typeface="+mn-lt"/>
                <a:ea typeface="+mn-ea"/>
                <a:cs typeface="+mn-cs"/>
              </a:rPr>
              <a:t>Check</a:t>
            </a:r>
          </a:p>
          <a:p>
            <a:r>
              <a:rPr lang="en-US" sz="1200" b="0" i="0" kern="1200" dirty="0" smtClean="0">
                <a:solidFill>
                  <a:schemeClr val="tx1"/>
                </a:solidFill>
                <a:effectLst/>
                <a:latin typeface="+mn-lt"/>
                <a:ea typeface="+mn-ea"/>
                <a:cs typeface="+mn-cs"/>
              </a:rPr>
              <a:t>[1, 4, 9, 16, 25]</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45</a:t>
            </a:fld>
            <a:endParaRPr lang="en-US"/>
          </a:p>
        </p:txBody>
      </p:sp>
    </p:spTree>
    <p:extLst>
      <p:ext uri="{BB962C8B-B14F-4D97-AF65-F5344CB8AC3E}">
        <p14:creationId xmlns:p14="http://schemas.microsoft.com/office/powerpoint/2010/main" val="27185004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def scopeTest():</a:t>
            </a:r>
          </a:p>
          <a:p>
            <a:r>
              <a:rPr lang="it-IT" dirty="0" smtClean="0"/>
              <a:t>    x = 123</a:t>
            </a:r>
          </a:p>
          <a:p>
            <a:endParaRPr lang="it-IT" dirty="0" smtClean="0"/>
          </a:p>
          <a:p>
            <a:r>
              <a:rPr lang="it-IT" dirty="0" smtClean="0"/>
              <a:t>scopeTest()</a:t>
            </a:r>
          </a:p>
          <a:p>
            <a:r>
              <a:rPr lang="it-IT" dirty="0" smtClean="0"/>
              <a:t>print(x)</a:t>
            </a:r>
          </a:p>
          <a:p>
            <a:endParaRPr lang="it-IT" dirty="0" smtClean="0"/>
          </a:p>
          <a:p>
            <a:endParaRPr lang="en-US" dirty="0" smtClean="0"/>
          </a:p>
          <a:p>
            <a:r>
              <a:rPr lang="en-US" dirty="0" err="1" smtClean="0"/>
              <a:t>def</a:t>
            </a:r>
            <a:r>
              <a:rPr lang="en-US" dirty="0" smtClean="0"/>
              <a:t> </a:t>
            </a:r>
            <a:r>
              <a:rPr lang="en-US" dirty="0" err="1" smtClean="0"/>
              <a:t>myFunction</a:t>
            </a:r>
            <a:r>
              <a:rPr lang="en-US" dirty="0" smtClean="0"/>
              <a:t>():</a:t>
            </a:r>
          </a:p>
          <a:p>
            <a:r>
              <a:rPr lang="en-US" dirty="0" smtClean="0"/>
              <a:t>    print("Do I know that variable?", </a:t>
            </a:r>
            <a:r>
              <a:rPr lang="en-US" dirty="0" err="1" smtClean="0"/>
              <a:t>var</a:t>
            </a:r>
            <a:r>
              <a:rPr lang="en-US" dirty="0" smtClean="0"/>
              <a:t>)</a:t>
            </a:r>
          </a:p>
          <a:p>
            <a:endParaRPr lang="en-US" dirty="0" smtClean="0"/>
          </a:p>
          <a:p>
            <a:r>
              <a:rPr lang="en-US" dirty="0" err="1" smtClean="0"/>
              <a:t>var</a:t>
            </a:r>
            <a:r>
              <a:rPr lang="en-US" dirty="0" smtClean="0"/>
              <a:t> = 1</a:t>
            </a:r>
          </a:p>
          <a:p>
            <a:r>
              <a:rPr lang="en-US" dirty="0" err="1" smtClean="0"/>
              <a:t>myFunction</a:t>
            </a:r>
            <a:r>
              <a:rPr lang="en-US" dirty="0" smtClean="0"/>
              <a:t>()</a:t>
            </a:r>
          </a:p>
          <a:p>
            <a:r>
              <a:rPr lang="en-US" dirty="0" smtClean="0"/>
              <a:t>print(</a:t>
            </a:r>
            <a:r>
              <a:rPr lang="en-US" dirty="0" err="1" smtClean="0"/>
              <a:t>var</a:t>
            </a:r>
            <a:r>
              <a:rPr lang="en-US" dirty="0" smtClean="0"/>
              <a:t>)</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46</a:t>
            </a:fld>
            <a:endParaRPr lang="en-US"/>
          </a:p>
        </p:txBody>
      </p:sp>
    </p:spTree>
    <p:extLst>
      <p:ext uri="{BB962C8B-B14F-4D97-AF65-F5344CB8AC3E}">
        <p14:creationId xmlns:p14="http://schemas.microsoft.com/office/powerpoint/2010/main" val="21270865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variable created inside the function is not the same as when defined outside it – </a:t>
            </a:r>
          </a:p>
          <a:p>
            <a:r>
              <a:rPr lang="en-US" sz="1200" b="0" i="0" kern="1200" dirty="0" smtClean="0">
                <a:solidFill>
                  <a:schemeClr val="tx1"/>
                </a:solidFill>
                <a:effectLst/>
                <a:latin typeface="+mn-lt"/>
                <a:ea typeface="+mn-ea"/>
                <a:cs typeface="+mn-cs"/>
              </a:rPr>
              <a:t>it seems that there two different variables of the same name;</a:t>
            </a:r>
          </a:p>
          <a:p>
            <a:r>
              <a:rPr lang="en-US" sz="1200" b="0" i="0" kern="1200" dirty="0" smtClean="0">
                <a:solidFill>
                  <a:schemeClr val="tx1"/>
                </a:solidFill>
                <a:effectLst/>
                <a:latin typeface="+mn-lt"/>
                <a:ea typeface="+mn-ea"/>
                <a:cs typeface="+mn-cs"/>
              </a:rPr>
              <a:t>moreover, the function's variable shadows the variable coming from the outside world.</a:t>
            </a:r>
          </a:p>
          <a:p>
            <a:endParaRPr lang="en-US" dirty="0" smtClean="0"/>
          </a:p>
          <a:p>
            <a:r>
              <a:rPr lang="en-US" dirty="0" err="1" smtClean="0"/>
              <a:t>def</a:t>
            </a:r>
            <a:r>
              <a:rPr lang="en-US" dirty="0" smtClean="0"/>
              <a:t> </a:t>
            </a:r>
            <a:r>
              <a:rPr lang="en-US" dirty="0" err="1" smtClean="0"/>
              <a:t>myFunction</a:t>
            </a:r>
            <a:r>
              <a:rPr lang="en-US" dirty="0" smtClean="0"/>
              <a:t>():</a:t>
            </a:r>
          </a:p>
          <a:p>
            <a:r>
              <a:rPr lang="en-US" dirty="0" smtClean="0"/>
              <a:t>    </a:t>
            </a:r>
            <a:r>
              <a:rPr lang="en-US" dirty="0" err="1" smtClean="0"/>
              <a:t>var</a:t>
            </a:r>
            <a:r>
              <a:rPr lang="en-US" dirty="0" smtClean="0"/>
              <a:t> = 2</a:t>
            </a:r>
          </a:p>
          <a:p>
            <a:r>
              <a:rPr lang="en-US" dirty="0" smtClean="0"/>
              <a:t>    print("Do I know that variable?", </a:t>
            </a:r>
            <a:r>
              <a:rPr lang="en-US" dirty="0" err="1" smtClean="0"/>
              <a:t>var</a:t>
            </a:r>
            <a:r>
              <a:rPr lang="en-US" dirty="0" smtClean="0"/>
              <a:t>)</a:t>
            </a:r>
          </a:p>
          <a:p>
            <a:endParaRPr lang="en-US" dirty="0" smtClean="0"/>
          </a:p>
          <a:p>
            <a:r>
              <a:rPr lang="en-US" dirty="0" err="1" smtClean="0"/>
              <a:t>var</a:t>
            </a:r>
            <a:r>
              <a:rPr lang="en-US" dirty="0" smtClean="0"/>
              <a:t> = 1</a:t>
            </a:r>
          </a:p>
          <a:p>
            <a:r>
              <a:rPr lang="en-US" dirty="0" err="1" smtClean="0"/>
              <a:t>myFunction</a:t>
            </a:r>
            <a:r>
              <a:rPr lang="en-US" dirty="0" smtClean="0"/>
              <a:t>()</a:t>
            </a:r>
          </a:p>
          <a:p>
            <a:r>
              <a:rPr lang="en-US" dirty="0" smtClean="0"/>
              <a:t>print(</a:t>
            </a:r>
            <a:r>
              <a:rPr lang="en-US" dirty="0" err="1" smtClean="0"/>
              <a:t>var</a:t>
            </a:r>
            <a:r>
              <a:rPr lang="en-US" dirty="0" smtClean="0"/>
              <a:t>)</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47</a:t>
            </a:fld>
            <a:endParaRPr lang="en-US"/>
          </a:p>
        </p:txBody>
      </p:sp>
    </p:spTree>
    <p:extLst>
      <p:ext uri="{BB962C8B-B14F-4D97-AF65-F5344CB8AC3E}">
        <p14:creationId xmlns:p14="http://schemas.microsoft.com/office/powerpoint/2010/main" val="17461448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def</a:t>
            </a:r>
            <a:r>
              <a:rPr lang="en-US" dirty="0" smtClean="0"/>
              <a:t> </a:t>
            </a:r>
            <a:r>
              <a:rPr lang="en-US" dirty="0" err="1" smtClean="0"/>
              <a:t>myFunction</a:t>
            </a:r>
            <a:r>
              <a:rPr lang="en-US" dirty="0" smtClean="0"/>
              <a:t>():</a:t>
            </a:r>
          </a:p>
          <a:p>
            <a:r>
              <a:rPr lang="en-US" dirty="0" smtClean="0"/>
              <a:t>    global </a:t>
            </a:r>
            <a:r>
              <a:rPr lang="en-US" dirty="0" err="1" smtClean="0"/>
              <a:t>var</a:t>
            </a:r>
            <a:endParaRPr lang="en-US" dirty="0" smtClean="0"/>
          </a:p>
          <a:p>
            <a:r>
              <a:rPr lang="en-US" dirty="0" smtClean="0"/>
              <a:t>    </a:t>
            </a:r>
            <a:r>
              <a:rPr lang="en-US" dirty="0" err="1" smtClean="0"/>
              <a:t>var</a:t>
            </a:r>
            <a:r>
              <a:rPr lang="en-US" dirty="0" smtClean="0"/>
              <a:t> = 2</a:t>
            </a:r>
          </a:p>
          <a:p>
            <a:r>
              <a:rPr lang="en-US" dirty="0" smtClean="0"/>
              <a:t>    print("Do I know that variable?", </a:t>
            </a:r>
            <a:r>
              <a:rPr lang="en-US" dirty="0" err="1" smtClean="0"/>
              <a:t>var</a:t>
            </a:r>
            <a:r>
              <a:rPr lang="en-US" dirty="0" smtClean="0"/>
              <a:t>)</a:t>
            </a:r>
          </a:p>
          <a:p>
            <a:endParaRPr lang="en-US" dirty="0" smtClean="0"/>
          </a:p>
          <a:p>
            <a:r>
              <a:rPr lang="en-US" dirty="0" err="1" smtClean="0"/>
              <a:t>var</a:t>
            </a:r>
            <a:r>
              <a:rPr lang="en-US" dirty="0" smtClean="0"/>
              <a:t> = 1</a:t>
            </a:r>
          </a:p>
          <a:p>
            <a:r>
              <a:rPr lang="en-US" dirty="0" err="1" smtClean="0"/>
              <a:t>myFunction</a:t>
            </a:r>
            <a:r>
              <a:rPr lang="en-US" dirty="0" smtClean="0"/>
              <a:t>()</a:t>
            </a:r>
          </a:p>
          <a:p>
            <a:r>
              <a:rPr lang="en-US" dirty="0" smtClean="0"/>
              <a:t>print(</a:t>
            </a:r>
            <a:r>
              <a:rPr lang="en-US" dirty="0" err="1" smtClean="0"/>
              <a:t>var</a:t>
            </a:r>
            <a:r>
              <a:rPr lang="en-US" dirty="0" smtClean="0"/>
              <a:t>)</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48</a:t>
            </a:fld>
            <a:endParaRPr lang="en-US"/>
          </a:p>
        </p:txBody>
      </p:sp>
    </p:spTree>
    <p:extLst>
      <p:ext uri="{BB962C8B-B14F-4D97-AF65-F5344CB8AC3E}">
        <p14:creationId xmlns:p14="http://schemas.microsoft.com/office/powerpoint/2010/main" val="15507460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changing the parameter's value doesn't propagate outside the function</a:t>
            </a:r>
            <a:r>
              <a:rPr lang="en-US" sz="1200" b="0" i="0" kern="1200" dirty="0" smtClean="0">
                <a:solidFill>
                  <a:schemeClr val="tx1"/>
                </a:solidFill>
                <a:effectLst/>
                <a:latin typeface="+mn-lt"/>
                <a:ea typeface="+mn-ea"/>
                <a:cs typeface="+mn-cs"/>
              </a:rPr>
              <a:t> (in any case, not when the variable is a scalar, like in the example).</a:t>
            </a:r>
          </a:p>
          <a:p>
            <a:r>
              <a:rPr lang="en-US" sz="1200" b="0" i="0" kern="1200" dirty="0" smtClean="0">
                <a:solidFill>
                  <a:schemeClr val="tx1"/>
                </a:solidFill>
                <a:effectLst/>
                <a:latin typeface="+mn-lt"/>
                <a:ea typeface="+mn-ea"/>
                <a:cs typeface="+mn-cs"/>
              </a:rPr>
              <a:t>This also means that a function receives the </a:t>
            </a:r>
            <a:r>
              <a:rPr lang="en-US" sz="1200" b="1" i="0" kern="1200" dirty="0" smtClean="0">
                <a:solidFill>
                  <a:schemeClr val="tx1"/>
                </a:solidFill>
                <a:effectLst/>
                <a:latin typeface="+mn-lt"/>
                <a:ea typeface="+mn-ea"/>
                <a:cs typeface="+mn-cs"/>
              </a:rPr>
              <a:t>argument's value</a:t>
            </a:r>
            <a:r>
              <a:rPr lang="en-US" sz="1200" b="0" i="0" kern="1200" dirty="0" smtClean="0">
                <a:solidFill>
                  <a:schemeClr val="tx1"/>
                </a:solidFill>
                <a:effectLst/>
                <a:latin typeface="+mn-lt"/>
                <a:ea typeface="+mn-ea"/>
                <a:cs typeface="+mn-cs"/>
              </a:rPr>
              <a:t>, not the argument itself. This is true for scalars.</a:t>
            </a:r>
          </a:p>
          <a:p>
            <a:endParaRPr lang="en-US" dirty="0" smtClean="0"/>
          </a:p>
          <a:p>
            <a:r>
              <a:rPr lang="en-US" dirty="0" err="1" smtClean="0"/>
              <a:t>def</a:t>
            </a:r>
            <a:r>
              <a:rPr lang="en-US" dirty="0" smtClean="0"/>
              <a:t> </a:t>
            </a:r>
            <a:r>
              <a:rPr lang="en-US" dirty="0" err="1" smtClean="0"/>
              <a:t>myFunction</a:t>
            </a:r>
            <a:r>
              <a:rPr lang="en-US" dirty="0" smtClean="0"/>
              <a:t>(n):</a:t>
            </a:r>
          </a:p>
          <a:p>
            <a:r>
              <a:rPr lang="en-US" dirty="0" smtClean="0"/>
              <a:t>    print("I got", n)</a:t>
            </a:r>
          </a:p>
          <a:p>
            <a:r>
              <a:rPr lang="en-US" dirty="0" smtClean="0"/>
              <a:t>    n += 1</a:t>
            </a:r>
          </a:p>
          <a:p>
            <a:r>
              <a:rPr lang="en-US" dirty="0" smtClean="0"/>
              <a:t>    print("I have", n)</a:t>
            </a:r>
          </a:p>
          <a:p>
            <a:endParaRPr lang="en-US" dirty="0" smtClean="0"/>
          </a:p>
          <a:p>
            <a:r>
              <a:rPr lang="en-US" dirty="0" err="1" smtClean="0"/>
              <a:t>var</a:t>
            </a:r>
            <a:r>
              <a:rPr lang="en-US" dirty="0" smtClean="0"/>
              <a:t> = 1</a:t>
            </a:r>
          </a:p>
          <a:p>
            <a:r>
              <a:rPr lang="en-US" dirty="0" err="1" smtClean="0"/>
              <a:t>myFunction</a:t>
            </a:r>
            <a:r>
              <a:rPr lang="en-US" dirty="0" smtClean="0"/>
              <a:t>(</a:t>
            </a:r>
            <a:r>
              <a:rPr lang="en-US" dirty="0" err="1" smtClean="0"/>
              <a:t>var</a:t>
            </a:r>
            <a:r>
              <a:rPr lang="en-US" dirty="0" smtClean="0"/>
              <a:t>)</a:t>
            </a:r>
          </a:p>
          <a:p>
            <a:r>
              <a:rPr lang="en-US" dirty="0" smtClean="0"/>
              <a:t>print(</a:t>
            </a:r>
            <a:r>
              <a:rPr lang="en-US" dirty="0" err="1" smtClean="0"/>
              <a:t>var</a:t>
            </a:r>
            <a:r>
              <a:rPr lang="en-US" dirty="0" smtClean="0"/>
              <a:t>)</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49</a:t>
            </a:fld>
            <a:endParaRPr lang="en-US"/>
          </a:p>
        </p:txBody>
      </p:sp>
    </p:spTree>
    <p:extLst>
      <p:ext uri="{BB962C8B-B14F-4D97-AF65-F5344CB8AC3E}">
        <p14:creationId xmlns:p14="http://schemas.microsoft.com/office/powerpoint/2010/main" val="926120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It seems inconceivable that more than one programmer should write the same piece of code at the same time, so the job has to be dispersed among all the team members.</a:t>
            </a:r>
          </a:p>
          <a:p>
            <a:r>
              <a:rPr lang="en-US" sz="1200" b="0" i="0" kern="1200" dirty="0" smtClean="0">
                <a:solidFill>
                  <a:schemeClr val="tx1"/>
                </a:solidFill>
                <a:effectLst/>
                <a:latin typeface="+mn-lt"/>
                <a:ea typeface="+mn-ea"/>
                <a:cs typeface="+mn-cs"/>
              </a:rPr>
              <a:t>This kind of decomposition has a different purpose to the one described previously - it's not only about </a:t>
            </a:r>
            <a:r>
              <a:rPr lang="en-US" sz="1200" b="1" i="0" kern="1200" dirty="0" smtClean="0">
                <a:solidFill>
                  <a:schemeClr val="tx1"/>
                </a:solidFill>
                <a:effectLst/>
                <a:latin typeface="+mn-lt"/>
                <a:ea typeface="+mn-ea"/>
                <a:cs typeface="+mn-cs"/>
              </a:rPr>
              <a:t>sharing the work</a:t>
            </a:r>
            <a:r>
              <a:rPr lang="en-US" sz="1200" b="0" i="0" kern="1200" dirty="0" smtClean="0">
                <a:solidFill>
                  <a:schemeClr val="tx1"/>
                </a:solidFill>
                <a:effectLst/>
                <a:latin typeface="+mn-lt"/>
                <a:ea typeface="+mn-ea"/>
                <a:cs typeface="+mn-cs"/>
              </a:rPr>
              <a:t>, but also about </a:t>
            </a:r>
            <a:r>
              <a:rPr lang="en-US" sz="1200" b="1" i="0" kern="1200" dirty="0" smtClean="0">
                <a:solidFill>
                  <a:schemeClr val="tx1"/>
                </a:solidFill>
                <a:effectLst/>
                <a:latin typeface="+mn-lt"/>
                <a:ea typeface="+mn-ea"/>
                <a:cs typeface="+mn-cs"/>
              </a:rPr>
              <a:t>sharing the responsibility</a:t>
            </a:r>
            <a:r>
              <a:rPr lang="en-US" sz="1200" b="0" i="0" kern="1200" dirty="0" smtClean="0">
                <a:solidFill>
                  <a:schemeClr val="tx1"/>
                </a:solidFill>
                <a:effectLst/>
                <a:latin typeface="+mn-lt"/>
                <a:ea typeface="+mn-ea"/>
                <a:cs typeface="+mn-cs"/>
              </a:rPr>
              <a:t> among many developers.</a:t>
            </a:r>
          </a:p>
          <a:p>
            <a:r>
              <a:rPr lang="en-US" sz="1200" b="0" i="0" kern="1200" dirty="0" smtClean="0">
                <a:solidFill>
                  <a:schemeClr val="tx1"/>
                </a:solidFill>
                <a:effectLst/>
                <a:latin typeface="+mn-lt"/>
                <a:ea typeface="+mn-ea"/>
                <a:cs typeface="+mn-cs"/>
              </a:rPr>
              <a:t>Each of them writes a clearly defined and described set of functions, which when </a:t>
            </a:r>
            <a:r>
              <a:rPr lang="en-US" sz="1200" b="1" i="0" kern="1200" dirty="0" smtClean="0">
                <a:solidFill>
                  <a:schemeClr val="tx1"/>
                </a:solidFill>
                <a:effectLst/>
                <a:latin typeface="+mn-lt"/>
                <a:ea typeface="+mn-ea"/>
                <a:cs typeface="+mn-cs"/>
              </a:rPr>
              <a:t>combined into the module</a:t>
            </a:r>
            <a:r>
              <a:rPr lang="en-US" sz="1200" b="0" i="0" kern="1200" dirty="0" smtClean="0">
                <a:solidFill>
                  <a:schemeClr val="tx1"/>
                </a:solidFill>
                <a:effectLst/>
                <a:latin typeface="+mn-lt"/>
                <a:ea typeface="+mn-ea"/>
                <a:cs typeface="+mn-cs"/>
              </a:rPr>
              <a:t> (we'll tell you about this a bit later) will give the final product.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This leads us directly to the third condition: if you're going to divide the work among multiple programmers, </a:t>
            </a:r>
            <a:r>
              <a:rPr lang="en-US" sz="1200" b="1" i="0" kern="1200" dirty="0" smtClean="0">
                <a:solidFill>
                  <a:schemeClr val="tx1"/>
                </a:solidFill>
                <a:effectLst/>
                <a:latin typeface="+mn-lt"/>
                <a:ea typeface="+mn-ea"/>
                <a:cs typeface="+mn-cs"/>
              </a:rPr>
              <a:t>decompose the problem to allow the product to be implemented as a set of separately written functions packed together in different modules</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2480433E-26EE-4371-9186-14FFBE032A5E}" type="slidenum">
              <a:rPr lang="en-US" smtClean="0"/>
              <a:t>6</a:t>
            </a:fld>
            <a:endParaRPr lang="en-US"/>
          </a:p>
        </p:txBody>
      </p:sp>
    </p:spTree>
    <p:extLst>
      <p:ext uri="{BB962C8B-B14F-4D97-AF65-F5344CB8AC3E}">
        <p14:creationId xmlns:p14="http://schemas.microsoft.com/office/powerpoint/2010/main" val="10305470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seems that the former rule still works with lists.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Can you explain it?</a:t>
            </a:r>
          </a:p>
          <a:p>
            <a:r>
              <a:rPr lang="en-US" sz="1200" b="0" i="0" kern="1200" dirty="0" smtClean="0">
                <a:solidFill>
                  <a:schemeClr val="tx1"/>
                </a:solidFill>
                <a:effectLst/>
                <a:latin typeface="+mn-lt"/>
                <a:ea typeface="+mn-ea"/>
                <a:cs typeface="+mn-cs"/>
              </a:rPr>
              <a:t>Let's try:</a:t>
            </a:r>
          </a:p>
          <a:p>
            <a:r>
              <a:rPr lang="en-US" sz="1200" b="0" i="0" kern="1200" dirty="0" smtClean="0">
                <a:solidFill>
                  <a:schemeClr val="tx1"/>
                </a:solidFill>
                <a:effectLst/>
                <a:latin typeface="+mn-lt"/>
                <a:ea typeface="+mn-ea"/>
                <a:cs typeface="+mn-cs"/>
              </a:rPr>
              <a:t>if the argument is a list, then changing the value of the corresponding parameter doesn't affect the list (remember: variables containing lists are stored in a different way than scalars)</a:t>
            </a:r>
          </a:p>
          <a:p>
            <a:r>
              <a:rPr lang="en-US" sz="1200" b="0" i="0" kern="1200" dirty="0" smtClean="0">
                <a:solidFill>
                  <a:schemeClr val="tx1"/>
                </a:solidFill>
                <a:effectLst/>
                <a:latin typeface="+mn-lt"/>
                <a:ea typeface="+mn-ea"/>
                <a:cs typeface="+mn-cs"/>
              </a:rPr>
              <a:t>but if you change a list identified by the parameter (note: the list, not the parameter!), the list will reflect the change.</a:t>
            </a:r>
          </a:p>
          <a:p>
            <a:r>
              <a:rPr lang="en-US" sz="1200" b="0" i="0" kern="1200" dirty="0" smtClean="0">
                <a:solidFill>
                  <a:schemeClr val="tx1"/>
                </a:solidFill>
                <a:effectLst/>
                <a:latin typeface="+mn-lt"/>
                <a:ea typeface="+mn-ea"/>
                <a:cs typeface="+mn-cs"/>
              </a:rPr>
              <a:t>It's time to write some example functions. You'll do that in the next section.</a:t>
            </a:r>
          </a:p>
          <a:p>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50</a:t>
            </a:fld>
            <a:endParaRPr lang="en-US"/>
          </a:p>
        </p:txBody>
      </p:sp>
    </p:spTree>
    <p:extLst>
      <p:ext uri="{BB962C8B-B14F-4D97-AF65-F5344CB8AC3E}">
        <p14:creationId xmlns:p14="http://schemas.microsoft.com/office/powerpoint/2010/main" val="39207307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NameError</a:t>
            </a:r>
            <a:r>
              <a:rPr lang="en-US" sz="1200" b="0" i="0" kern="1200" dirty="0" smtClean="0">
                <a:solidFill>
                  <a:schemeClr val="tx1"/>
                </a:solidFill>
                <a:effectLst/>
                <a:latin typeface="+mn-lt"/>
                <a:ea typeface="+mn-ea"/>
                <a:cs typeface="+mn-cs"/>
              </a:rPr>
              <a:t> exception will be thrown (</a:t>
            </a:r>
            <a:r>
              <a:rPr lang="en-US" sz="1200" b="0" i="0" kern="1200" dirty="0" err="1" smtClean="0">
                <a:solidFill>
                  <a:schemeClr val="tx1"/>
                </a:solidFill>
                <a:effectLst/>
                <a:latin typeface="+mn-lt"/>
                <a:ea typeface="+mn-ea"/>
                <a:cs typeface="+mn-cs"/>
              </a:rPr>
              <a:t>NameError</a:t>
            </a:r>
            <a:r>
              <a:rPr lang="en-US" sz="1200" b="0" i="0" kern="1200" dirty="0" smtClean="0">
                <a:solidFill>
                  <a:schemeClr val="tx1"/>
                </a:solidFill>
                <a:effectLst/>
                <a:latin typeface="+mn-lt"/>
                <a:ea typeface="+mn-ea"/>
                <a:cs typeface="+mn-cs"/>
              </a:rPr>
              <a:t>: name 'alt' is not defined)</a:t>
            </a:r>
          </a:p>
          <a:p>
            <a:pPr marL="228600" indent="-228600">
              <a:buAutoNum type="arabicPlain" startAt="2"/>
            </a:pPr>
            <a:r>
              <a:rPr lang="en-US" baseline="0" dirty="0" smtClean="0"/>
              <a:t>1</a:t>
            </a:r>
          </a:p>
          <a:p>
            <a:pPr marL="0" indent="0">
              <a:buNone/>
            </a:pPr>
            <a:endParaRPr lang="en-US" baseline="0" dirty="0" smtClean="0"/>
          </a:p>
          <a:p>
            <a:pPr marL="0" indent="0">
              <a:buNone/>
            </a:pP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54</a:t>
            </a:fld>
            <a:endParaRPr lang="en-US"/>
          </a:p>
        </p:txBody>
      </p:sp>
    </p:spTree>
    <p:extLst>
      <p:ext uri="{BB962C8B-B14F-4D97-AF65-F5344CB8AC3E}">
        <p14:creationId xmlns:p14="http://schemas.microsoft.com/office/powerpoint/2010/main" val="42396809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lain" startAt="2"/>
            </a:pPr>
            <a:r>
              <a:rPr lang="en-US" dirty="0" smtClean="0"/>
              <a:t>3</a:t>
            </a:r>
          </a:p>
          <a:p>
            <a:pPr marL="0" indent="0">
              <a:buNone/>
            </a:pPr>
            <a:r>
              <a:rPr lang="en-US" dirty="0" smtClean="0"/>
              <a:t>2</a:t>
            </a:r>
            <a:r>
              <a:rPr lang="en-US" baseline="0" dirty="0" smtClean="0"/>
              <a:t>    2</a:t>
            </a:r>
            <a:endParaRPr lang="en-US" dirty="0" smtClean="0"/>
          </a:p>
        </p:txBody>
      </p:sp>
      <p:sp>
        <p:nvSpPr>
          <p:cNvPr id="4" name="Slide Number Placeholder 3"/>
          <p:cNvSpPr>
            <a:spLocks noGrp="1"/>
          </p:cNvSpPr>
          <p:nvPr>
            <p:ph type="sldNum" sz="quarter" idx="10"/>
          </p:nvPr>
        </p:nvSpPr>
        <p:spPr/>
        <p:txBody>
          <a:bodyPr/>
          <a:lstStyle/>
          <a:p>
            <a:fld id="{2480433E-26EE-4371-9186-14FFBE032A5E}" type="slidenum">
              <a:rPr lang="en-US" smtClean="0"/>
              <a:t>55</a:t>
            </a:fld>
            <a:endParaRPr lang="en-US"/>
          </a:p>
        </p:txBody>
      </p:sp>
    </p:spTree>
    <p:extLst>
      <p:ext uri="{BB962C8B-B14F-4D97-AF65-F5344CB8AC3E}">
        <p14:creationId xmlns:p14="http://schemas.microsoft.com/office/powerpoint/2010/main" val="28988342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Second, take a look at the way the </a:t>
            </a:r>
            <a:r>
              <a:rPr lang="en-US" sz="1200" b="1" i="0" kern="1200" dirty="0" smtClean="0">
                <a:solidFill>
                  <a:schemeClr val="tx1"/>
                </a:solidFill>
                <a:effectLst/>
                <a:latin typeface="+mn-lt"/>
                <a:ea typeface="+mn-ea"/>
                <a:cs typeface="+mn-cs"/>
              </a:rPr>
              <a:t>backslash</a:t>
            </a:r>
            <a:r>
              <a:rPr lang="en-US" sz="1200" b="0" i="0" kern="1200" dirty="0" smtClean="0">
                <a:solidFill>
                  <a:schemeClr val="tx1"/>
                </a:solidFill>
                <a:effectLst/>
                <a:latin typeface="+mn-lt"/>
                <a:ea typeface="+mn-ea"/>
                <a:cs typeface="+mn-cs"/>
              </a:rPr>
              <a:t> (</a:t>
            </a:r>
            <a:r>
              <a:rPr lang="en-US" dirty="0" smtClean="0"/>
              <a:t>\</a:t>
            </a:r>
            <a:r>
              <a:rPr lang="en-US" sz="1200" b="0" i="0" kern="1200" dirty="0" smtClean="0">
                <a:solidFill>
                  <a:schemeClr val="tx1"/>
                </a:solidFill>
                <a:effectLst/>
                <a:latin typeface="+mn-lt"/>
                <a:ea typeface="+mn-ea"/>
                <a:cs typeface="+mn-cs"/>
              </a:rPr>
              <a:t>) symbol is used. If you use it in Python code and end a line with it, it will tell Python to continue the line of code in the next line of code.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Okay, but there's something we omitted too easily - the imperial measurements. This function is not too useful for people accustomed to pounds, feet and inches.</a:t>
            </a:r>
          </a:p>
          <a:p>
            <a:r>
              <a:rPr lang="en-US" sz="1200" b="0" i="0" kern="1200" dirty="0" smtClean="0">
                <a:solidFill>
                  <a:schemeClr val="tx1"/>
                </a:solidFill>
                <a:effectLst/>
                <a:latin typeface="+mn-lt"/>
                <a:ea typeface="+mn-ea"/>
                <a:cs typeface="+mn-cs"/>
              </a:rPr>
              <a:t>What can be done for them?</a:t>
            </a:r>
          </a:p>
          <a:p>
            <a:r>
              <a:rPr lang="en-US" sz="1200" b="0" i="0" kern="1200" dirty="0" smtClean="0">
                <a:solidFill>
                  <a:schemeClr val="tx1"/>
                </a:solidFill>
                <a:effectLst/>
                <a:latin typeface="+mn-lt"/>
                <a:ea typeface="+mn-ea"/>
                <a:cs typeface="+mn-cs"/>
              </a:rPr>
              <a:t>We can write two simple functions to </a:t>
            </a:r>
            <a:r>
              <a:rPr lang="en-US" sz="1200" b="1" i="0" kern="1200" dirty="0" smtClean="0">
                <a:solidFill>
                  <a:schemeClr val="tx1"/>
                </a:solidFill>
                <a:effectLst/>
                <a:latin typeface="+mn-lt"/>
                <a:ea typeface="+mn-ea"/>
                <a:cs typeface="+mn-cs"/>
              </a:rPr>
              <a:t>convert imperial units to metric ones</a:t>
            </a:r>
            <a:r>
              <a:rPr lang="en-US" sz="1200" b="0" i="0" kern="1200" dirty="0" smtClean="0">
                <a:solidFill>
                  <a:schemeClr val="tx1"/>
                </a:solidFill>
                <a:effectLst/>
                <a:latin typeface="+mn-lt"/>
                <a:ea typeface="+mn-ea"/>
                <a:cs typeface="+mn-cs"/>
              </a:rPr>
              <a:t>. Let's start with pounds.</a:t>
            </a:r>
          </a:p>
          <a:p>
            <a:r>
              <a:rPr lang="en-US" sz="1200" b="0" i="0" kern="1200" dirty="0" smtClean="0">
                <a:solidFill>
                  <a:schemeClr val="tx1"/>
                </a:solidFill>
                <a:effectLst/>
                <a:latin typeface="+mn-lt"/>
                <a:ea typeface="+mn-ea"/>
                <a:cs typeface="+mn-cs"/>
              </a:rPr>
              <a:t>It is a well-known fact that 1 </a:t>
            </a:r>
            <a:r>
              <a:rPr lang="en-US" sz="1200" b="0" i="0" kern="1200" dirty="0" err="1" smtClean="0">
                <a:solidFill>
                  <a:schemeClr val="tx1"/>
                </a:solidFill>
                <a:effectLst/>
                <a:latin typeface="+mn-lt"/>
                <a:ea typeface="+mn-ea"/>
                <a:cs typeface="+mn-cs"/>
              </a:rPr>
              <a:t>lb</a:t>
            </a:r>
            <a:r>
              <a:rPr lang="en-US" sz="1200" b="0" i="0" kern="1200" dirty="0" smtClean="0">
                <a:solidFill>
                  <a:schemeClr val="tx1"/>
                </a:solidFill>
                <a:effectLst/>
                <a:latin typeface="+mn-lt"/>
                <a:ea typeface="+mn-ea"/>
                <a:cs typeface="+mn-cs"/>
              </a:rPr>
              <a:t> = 0.45359237 kg. We'll use this in our new function.</a:t>
            </a:r>
          </a:p>
          <a:p>
            <a:r>
              <a:rPr lang="en-US" sz="1200" b="0" i="0" kern="1200" dirty="0" smtClean="0">
                <a:solidFill>
                  <a:schemeClr val="tx1"/>
                </a:solidFill>
                <a:effectLst/>
                <a:latin typeface="+mn-lt"/>
                <a:ea typeface="+mn-ea"/>
                <a:cs typeface="+mn-cs"/>
              </a:rPr>
              <a:t>This is our helper function, named </a:t>
            </a:r>
            <a:r>
              <a:rPr lang="en-US" sz="1200" b="0" i="0" kern="1200" dirty="0" err="1" smtClean="0">
                <a:solidFill>
                  <a:schemeClr val="tx1"/>
                </a:solidFill>
                <a:effectLst/>
                <a:latin typeface="+mn-lt"/>
                <a:ea typeface="+mn-ea"/>
                <a:cs typeface="+mn-cs"/>
              </a:rPr>
              <a:t>lbtokg</a:t>
            </a:r>
            <a:r>
              <a:rPr lang="en-US" sz="1200" b="0" i="0" kern="1200" dirty="0" smtClean="0">
                <a:solidFill>
                  <a:schemeClr val="tx1"/>
                </a:solidFill>
                <a:effectLst/>
                <a:latin typeface="+mn-lt"/>
                <a:ea typeface="+mn-ea"/>
                <a:cs typeface="+mn-cs"/>
              </a:rPr>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56</a:t>
            </a:fld>
            <a:endParaRPr lang="en-US"/>
          </a:p>
        </p:txBody>
      </p:sp>
    </p:spTree>
    <p:extLst>
      <p:ext uri="{BB962C8B-B14F-4D97-AF65-F5344CB8AC3E}">
        <p14:creationId xmlns:p14="http://schemas.microsoft.com/office/powerpoint/2010/main" val="18037258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57</a:t>
            </a:fld>
            <a:endParaRPr lang="en-US"/>
          </a:p>
        </p:txBody>
      </p:sp>
    </p:spTree>
    <p:extLst>
      <p:ext uri="{BB962C8B-B14F-4D97-AF65-F5344CB8AC3E}">
        <p14:creationId xmlns:p14="http://schemas.microsoft.com/office/powerpoint/2010/main" val="9492269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58</a:t>
            </a:fld>
            <a:endParaRPr lang="en-US"/>
          </a:p>
        </p:txBody>
      </p:sp>
    </p:spTree>
    <p:extLst>
      <p:ext uri="{BB962C8B-B14F-4D97-AF65-F5344CB8AC3E}">
        <p14:creationId xmlns:p14="http://schemas.microsoft.com/office/powerpoint/2010/main" val="10079919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59</a:t>
            </a:fld>
            <a:endParaRPr lang="en-US"/>
          </a:p>
        </p:txBody>
      </p:sp>
    </p:spTree>
    <p:extLst>
      <p:ext uri="{BB962C8B-B14F-4D97-AF65-F5344CB8AC3E}">
        <p14:creationId xmlns:p14="http://schemas.microsoft.com/office/powerpoint/2010/main" val="9443484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Look at the code in the editor. It asks the user for three values. Then it makes use of the </a:t>
            </a:r>
            <a:r>
              <a:rPr lang="en-US" sz="1200" b="0" i="0" kern="1200" dirty="0" err="1" smtClean="0">
                <a:solidFill>
                  <a:schemeClr val="tx1"/>
                </a:solidFill>
                <a:effectLst/>
                <a:latin typeface="+mn-lt"/>
                <a:ea typeface="+mn-ea"/>
                <a:cs typeface="+mn-cs"/>
              </a:rPr>
              <a:t>isItATriangle</a:t>
            </a:r>
            <a:r>
              <a:rPr lang="en-US" sz="1200" b="0" i="0" kern="1200" dirty="0" smtClean="0">
                <a:solidFill>
                  <a:schemeClr val="tx1"/>
                </a:solidFill>
                <a:effectLst/>
                <a:latin typeface="+mn-lt"/>
                <a:ea typeface="+mn-ea"/>
                <a:cs typeface="+mn-cs"/>
              </a:rPr>
              <a:t> function. The code is ready to run.</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60</a:t>
            </a:fld>
            <a:endParaRPr lang="en-US"/>
          </a:p>
        </p:txBody>
      </p:sp>
    </p:spTree>
    <p:extLst>
      <p:ext uri="{BB962C8B-B14F-4D97-AF65-F5344CB8AC3E}">
        <p14:creationId xmlns:p14="http://schemas.microsoft.com/office/powerpoint/2010/main" val="2065613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second step, we'll try to ensure that a certain triangle is a </a:t>
            </a:r>
            <a:r>
              <a:rPr lang="en-US" sz="1200" b="1" i="0" kern="1200" dirty="0" smtClean="0">
                <a:solidFill>
                  <a:schemeClr val="tx1"/>
                </a:solidFill>
                <a:effectLst/>
                <a:latin typeface="+mn-lt"/>
                <a:ea typeface="+mn-ea"/>
                <a:cs typeface="+mn-cs"/>
              </a:rPr>
              <a:t>right-angle triangle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We will need to make use of the </a:t>
            </a:r>
            <a:r>
              <a:rPr lang="en-US" sz="1200" b="1" i="0" kern="1200" dirty="0" smtClean="0">
                <a:solidFill>
                  <a:schemeClr val="tx1"/>
                </a:solidFill>
                <a:effectLst/>
                <a:latin typeface="+mn-lt"/>
                <a:ea typeface="+mn-ea"/>
                <a:cs typeface="+mn-cs"/>
              </a:rPr>
              <a:t>Pythagorean theorem</a:t>
            </a:r>
            <a:r>
              <a:rPr lang="en-US" sz="1200" b="0" i="0" kern="1200" dirty="0" smtClean="0">
                <a:solidFill>
                  <a:schemeClr val="tx1"/>
                </a:solidFill>
                <a:effectLst/>
                <a:latin typeface="+mn-lt"/>
                <a:ea typeface="+mn-ea"/>
                <a:cs typeface="+mn-cs"/>
              </a:rPr>
              <a:t>:</a:t>
            </a:r>
          </a:p>
          <a:p>
            <a:endParaRPr lang="en-US" dirty="0" smtClean="0"/>
          </a:p>
          <a:p>
            <a:r>
              <a:rPr lang="en-US" sz="1200" b="0" i="0" kern="1200" dirty="0" smtClean="0">
                <a:solidFill>
                  <a:schemeClr val="tx1"/>
                </a:solidFill>
                <a:effectLst/>
                <a:latin typeface="+mn-lt"/>
                <a:ea typeface="+mn-ea"/>
                <a:cs typeface="+mn-cs"/>
              </a:rPr>
              <a:t>How do we recognize which of the three sides is the hypotenuse?</a:t>
            </a:r>
          </a:p>
          <a:p>
            <a:r>
              <a:rPr lang="en-US" sz="1200" b="1" i="0" kern="1200" dirty="0" smtClean="0">
                <a:solidFill>
                  <a:schemeClr val="tx1"/>
                </a:solidFill>
                <a:effectLst/>
                <a:latin typeface="+mn-lt"/>
                <a:ea typeface="+mn-ea"/>
                <a:cs typeface="+mn-cs"/>
              </a:rPr>
              <a:t>The hypotenuse is the longest side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Here is the code:</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61</a:t>
            </a:fld>
            <a:endParaRPr lang="en-US"/>
          </a:p>
        </p:txBody>
      </p:sp>
    </p:spTree>
    <p:extLst>
      <p:ext uri="{BB962C8B-B14F-4D97-AF65-F5344CB8AC3E}">
        <p14:creationId xmlns:p14="http://schemas.microsoft.com/office/powerpoint/2010/main" val="6466341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Are you familiar with </a:t>
            </a:r>
            <a:r>
              <a:rPr lang="en-US" sz="1200" b="1" i="0" kern="1200" dirty="0" smtClean="0">
                <a:solidFill>
                  <a:schemeClr val="tx1"/>
                </a:solidFill>
                <a:effectLst/>
                <a:latin typeface="+mn-lt"/>
                <a:ea typeface="+mn-ea"/>
                <a:cs typeface="+mn-cs"/>
              </a:rPr>
              <a:t>Fibonacci</a:t>
            </a:r>
            <a:r>
              <a:rPr lang="en-US" sz="1200" b="0" i="0" kern="1200" dirty="0" smtClean="0">
                <a:solidFill>
                  <a:schemeClr val="tx1"/>
                </a:solidFill>
                <a:effectLst/>
                <a:latin typeface="+mn-lt"/>
                <a:ea typeface="+mn-ea"/>
                <a:cs typeface="+mn-cs"/>
              </a:rPr>
              <a:t> numbers?</a:t>
            </a:r>
          </a:p>
          <a:p>
            <a:r>
              <a:rPr lang="en-US" sz="1200" b="0" i="0" kern="1200" dirty="0" smtClean="0">
                <a:solidFill>
                  <a:schemeClr val="tx1"/>
                </a:solidFill>
                <a:effectLst/>
                <a:latin typeface="+mn-lt"/>
                <a:ea typeface="+mn-ea"/>
                <a:cs typeface="+mn-cs"/>
              </a:rPr>
              <a:t>They are a </a:t>
            </a:r>
            <a:r>
              <a:rPr lang="en-US" sz="1200" b="1" i="0" kern="1200" dirty="0" smtClean="0">
                <a:solidFill>
                  <a:schemeClr val="tx1"/>
                </a:solidFill>
                <a:effectLst/>
                <a:latin typeface="+mn-lt"/>
                <a:ea typeface="+mn-ea"/>
                <a:cs typeface="+mn-cs"/>
              </a:rPr>
              <a:t>sequence of integer numbers</a:t>
            </a:r>
            <a:r>
              <a:rPr lang="en-US" sz="1200" b="0" i="0" kern="1200" dirty="0" smtClean="0">
                <a:solidFill>
                  <a:schemeClr val="tx1"/>
                </a:solidFill>
                <a:effectLst/>
                <a:latin typeface="+mn-lt"/>
                <a:ea typeface="+mn-ea"/>
                <a:cs typeface="+mn-cs"/>
              </a:rPr>
              <a:t> built using a very simple rule:</a:t>
            </a:r>
          </a:p>
          <a:p>
            <a:r>
              <a:rPr lang="en-US" sz="1200" b="0" i="0" kern="1200" dirty="0" smtClean="0">
                <a:solidFill>
                  <a:schemeClr val="tx1"/>
                </a:solidFill>
                <a:effectLst/>
                <a:latin typeface="+mn-lt"/>
                <a:ea typeface="+mn-ea"/>
                <a:cs typeface="+mn-cs"/>
              </a:rPr>
              <a:t>the first element of the sequence is equal to one (</a:t>
            </a:r>
            <a:r>
              <a:rPr lang="en-US" sz="1200" b="1" i="0" kern="1200" dirty="0" smtClean="0">
                <a:solidFill>
                  <a:schemeClr val="tx1"/>
                </a:solidFill>
                <a:effectLst/>
                <a:latin typeface="+mn-lt"/>
                <a:ea typeface="+mn-ea"/>
                <a:cs typeface="+mn-cs"/>
              </a:rPr>
              <a:t>Fib</a:t>
            </a:r>
            <a:r>
              <a:rPr lang="en-US" sz="1200" b="1" i="0" kern="1200" baseline="-25000" dirty="0" smtClean="0">
                <a:solidFill>
                  <a:schemeClr val="tx1"/>
                </a:solidFill>
                <a:effectLst/>
                <a:latin typeface="+mn-lt"/>
                <a:ea typeface="+mn-ea"/>
                <a:cs typeface="+mn-cs"/>
              </a:rPr>
              <a:t>1</a:t>
            </a:r>
            <a:r>
              <a:rPr lang="en-US" sz="1200" b="1" i="0" kern="1200" dirty="0" smtClean="0">
                <a:solidFill>
                  <a:schemeClr val="tx1"/>
                </a:solidFill>
                <a:effectLst/>
                <a:latin typeface="+mn-lt"/>
                <a:ea typeface="+mn-ea"/>
                <a:cs typeface="+mn-cs"/>
              </a:rPr>
              <a:t> = 1</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second is also equal to one (</a:t>
            </a:r>
            <a:r>
              <a:rPr lang="en-US" sz="1200" b="1" i="0" kern="1200" dirty="0" smtClean="0">
                <a:solidFill>
                  <a:schemeClr val="tx1"/>
                </a:solidFill>
                <a:effectLst/>
                <a:latin typeface="+mn-lt"/>
                <a:ea typeface="+mn-ea"/>
                <a:cs typeface="+mn-cs"/>
              </a:rPr>
              <a:t>Fib</a:t>
            </a:r>
            <a:r>
              <a:rPr lang="en-US" sz="1200" b="1" i="0" kern="1200" baseline="-25000" dirty="0" smtClean="0">
                <a:solidFill>
                  <a:schemeClr val="tx1"/>
                </a:solidFill>
                <a:effectLst/>
                <a:latin typeface="+mn-lt"/>
                <a:ea typeface="+mn-ea"/>
                <a:cs typeface="+mn-cs"/>
              </a:rPr>
              <a:t>2</a:t>
            </a:r>
            <a:r>
              <a:rPr lang="en-US" sz="1200" b="1" i="0" kern="1200" dirty="0" smtClean="0">
                <a:solidFill>
                  <a:schemeClr val="tx1"/>
                </a:solidFill>
                <a:effectLst/>
                <a:latin typeface="+mn-lt"/>
                <a:ea typeface="+mn-ea"/>
                <a:cs typeface="+mn-cs"/>
              </a:rPr>
              <a:t> = 1</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every subsequent number is the sum of the two preceding numbers (</a:t>
            </a:r>
            <a:r>
              <a:rPr lang="en-US" sz="1200" b="1" i="0" kern="1200" dirty="0" err="1" smtClean="0">
                <a:solidFill>
                  <a:schemeClr val="tx1"/>
                </a:solidFill>
                <a:effectLst/>
                <a:latin typeface="+mn-lt"/>
                <a:ea typeface="+mn-ea"/>
                <a:cs typeface="+mn-cs"/>
              </a:rPr>
              <a:t>Fib</a:t>
            </a:r>
            <a:r>
              <a:rPr lang="en-US" sz="1200" b="1" i="0" kern="1200" baseline="-25000" dirty="0" err="1" smtClean="0">
                <a:solidFill>
                  <a:schemeClr val="tx1"/>
                </a:solidFill>
                <a:effectLst/>
                <a:latin typeface="+mn-lt"/>
                <a:ea typeface="+mn-ea"/>
                <a:cs typeface="+mn-cs"/>
              </a:rPr>
              <a:t>i</a:t>
            </a:r>
            <a:r>
              <a:rPr lang="en-US" sz="1200" b="1" i="0" kern="1200" dirty="0" smtClean="0">
                <a:solidFill>
                  <a:schemeClr val="tx1"/>
                </a:solidFill>
                <a:effectLst/>
                <a:latin typeface="+mn-lt"/>
                <a:ea typeface="+mn-ea"/>
                <a:cs typeface="+mn-cs"/>
              </a:rPr>
              <a:t> = Fib</a:t>
            </a:r>
            <a:r>
              <a:rPr lang="en-US" sz="1200" b="1" i="0" kern="1200" baseline="-25000" dirty="0" smtClean="0">
                <a:solidFill>
                  <a:schemeClr val="tx1"/>
                </a:solidFill>
                <a:effectLst/>
                <a:latin typeface="+mn-lt"/>
                <a:ea typeface="+mn-ea"/>
                <a:cs typeface="+mn-cs"/>
              </a:rPr>
              <a:t>i-1</a:t>
            </a:r>
            <a:r>
              <a:rPr lang="en-US" sz="1200" b="1" i="0" kern="1200" dirty="0" smtClean="0">
                <a:solidFill>
                  <a:schemeClr val="tx1"/>
                </a:solidFill>
                <a:effectLst/>
                <a:latin typeface="+mn-lt"/>
                <a:ea typeface="+mn-ea"/>
                <a:cs typeface="+mn-cs"/>
              </a:rPr>
              <a:t> + Fib</a:t>
            </a:r>
            <a:r>
              <a:rPr lang="en-US" sz="1200" b="1" i="0" kern="1200" baseline="-25000" dirty="0" smtClean="0">
                <a:solidFill>
                  <a:schemeClr val="tx1"/>
                </a:solidFill>
                <a:effectLst/>
                <a:latin typeface="+mn-lt"/>
                <a:ea typeface="+mn-ea"/>
                <a:cs typeface="+mn-cs"/>
              </a:rPr>
              <a:t>i-2</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64</a:t>
            </a:fld>
            <a:endParaRPr lang="en-US"/>
          </a:p>
        </p:txBody>
      </p:sp>
    </p:spTree>
    <p:extLst>
      <p:ext uri="{BB962C8B-B14F-4D97-AF65-F5344CB8AC3E}">
        <p14:creationId xmlns:p14="http://schemas.microsoft.com/office/powerpoint/2010/main" val="2974426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Where do the functions come from?</a:t>
            </a:r>
          </a:p>
          <a:p>
            <a:r>
              <a:rPr lang="en-US" sz="1200" b="0" i="0" kern="1200" dirty="0" smtClean="0">
                <a:solidFill>
                  <a:schemeClr val="tx1"/>
                </a:solidFill>
                <a:effectLst/>
                <a:latin typeface="+mn-lt"/>
                <a:ea typeface="+mn-ea"/>
                <a:cs typeface="+mn-cs"/>
              </a:rPr>
              <a:t>In general, functions come from at least three places:</a:t>
            </a:r>
          </a:p>
          <a:p>
            <a:r>
              <a:rPr lang="en-US" sz="1200" b="0" i="0" kern="1200" dirty="0" smtClean="0">
                <a:solidFill>
                  <a:schemeClr val="tx1"/>
                </a:solidFill>
                <a:effectLst/>
                <a:latin typeface="+mn-lt"/>
                <a:ea typeface="+mn-ea"/>
                <a:cs typeface="+mn-cs"/>
              </a:rPr>
              <a:t>from Python itself - numerous functions (like print()) are an </a:t>
            </a:r>
            <a:r>
              <a:rPr lang="en-US" sz="1200" b="1" i="0" kern="1200" dirty="0" smtClean="0">
                <a:solidFill>
                  <a:schemeClr val="tx1"/>
                </a:solidFill>
                <a:effectLst/>
                <a:latin typeface="+mn-lt"/>
                <a:ea typeface="+mn-ea"/>
                <a:cs typeface="+mn-cs"/>
              </a:rPr>
              <a:t>integral part of Python</a:t>
            </a:r>
            <a:r>
              <a:rPr lang="en-US" sz="1200" b="0" i="0" kern="1200" dirty="0" smtClean="0">
                <a:solidFill>
                  <a:schemeClr val="tx1"/>
                </a:solidFill>
                <a:effectLst/>
                <a:latin typeface="+mn-lt"/>
                <a:ea typeface="+mn-ea"/>
                <a:cs typeface="+mn-cs"/>
              </a:rPr>
              <a:t>, and are always available without any additional effort on behalf of the programmer; we call these functions </a:t>
            </a:r>
            <a:r>
              <a:rPr lang="en-US" sz="1200" b="1" i="0" kern="1200" dirty="0" smtClean="0">
                <a:solidFill>
                  <a:schemeClr val="tx1"/>
                </a:solidFill>
                <a:effectLst/>
                <a:latin typeface="+mn-lt"/>
                <a:ea typeface="+mn-ea"/>
                <a:cs typeface="+mn-cs"/>
              </a:rPr>
              <a:t>built-in functions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from Python's </a:t>
            </a:r>
            <a:r>
              <a:rPr lang="en-US" sz="1200" b="1" i="0" kern="1200" dirty="0" smtClean="0">
                <a:solidFill>
                  <a:schemeClr val="tx1"/>
                </a:solidFill>
                <a:effectLst/>
                <a:latin typeface="+mn-lt"/>
                <a:ea typeface="+mn-ea"/>
                <a:cs typeface="+mn-cs"/>
              </a:rPr>
              <a:t>preinstalled modules</a:t>
            </a:r>
            <a:r>
              <a:rPr lang="en-US" sz="1200" b="0" i="0" kern="1200" dirty="0" smtClean="0">
                <a:solidFill>
                  <a:schemeClr val="tx1"/>
                </a:solidFill>
                <a:effectLst/>
                <a:latin typeface="+mn-lt"/>
                <a:ea typeface="+mn-ea"/>
                <a:cs typeface="+mn-cs"/>
              </a:rPr>
              <a:t> - a lot of functions, very useful ones, but used significantly less often than built-in ones, are available in a number of modules installed together with Python; the use of these functions requires some additional steps from the programmer in order to make them fully accessible (we'll tell you about this in a while);</a:t>
            </a:r>
          </a:p>
          <a:p>
            <a:r>
              <a:rPr lang="en-US" sz="1200" b="1" i="0" kern="1200" dirty="0" smtClean="0">
                <a:solidFill>
                  <a:schemeClr val="tx1"/>
                </a:solidFill>
                <a:effectLst/>
                <a:latin typeface="+mn-lt"/>
                <a:ea typeface="+mn-ea"/>
                <a:cs typeface="+mn-cs"/>
              </a:rPr>
              <a:t>directly from your code</a:t>
            </a:r>
            <a:r>
              <a:rPr lang="en-US" sz="1200" b="0" i="0" kern="1200" dirty="0" smtClean="0">
                <a:solidFill>
                  <a:schemeClr val="tx1"/>
                </a:solidFill>
                <a:effectLst/>
                <a:latin typeface="+mn-lt"/>
                <a:ea typeface="+mn-ea"/>
                <a:cs typeface="+mn-cs"/>
              </a:rPr>
              <a:t> - you can write your own functions, place them inside your code, and use them freely;</a:t>
            </a:r>
          </a:p>
          <a:p>
            <a:r>
              <a:rPr lang="en-US" sz="1200" b="0" i="0" kern="1200" dirty="0" smtClean="0">
                <a:solidFill>
                  <a:schemeClr val="tx1"/>
                </a:solidFill>
                <a:effectLst/>
                <a:latin typeface="+mn-lt"/>
                <a:ea typeface="+mn-ea"/>
                <a:cs typeface="+mn-cs"/>
              </a:rPr>
              <a:t>there is one other possibility, but it's connected with classes, so we'll omit it for now.</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7</a:t>
            </a:fld>
            <a:endParaRPr lang="en-US"/>
          </a:p>
        </p:txBody>
      </p:sp>
    </p:spTree>
    <p:extLst>
      <p:ext uri="{BB962C8B-B14F-4D97-AF65-F5344CB8AC3E}">
        <p14:creationId xmlns:p14="http://schemas.microsoft.com/office/powerpoint/2010/main" val="7764151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There's one more thing we want to show you to make everything complete - it's </a:t>
            </a:r>
            <a:r>
              <a:rPr lang="en-US" sz="1200" b="1" i="0" kern="1200" dirty="0" smtClean="0">
                <a:solidFill>
                  <a:schemeClr val="tx1"/>
                </a:solidFill>
                <a:effectLst/>
                <a:latin typeface="+mn-lt"/>
                <a:ea typeface="+mn-ea"/>
                <a:cs typeface="+mn-cs"/>
              </a:rPr>
              <a:t>recursion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This term may describe many different concepts, but one of them is especially interesting - the one referring to computer programming.</a:t>
            </a:r>
          </a:p>
          <a:p>
            <a:r>
              <a:rPr lang="en-US" sz="1200" b="0" i="0" kern="1200" dirty="0" smtClean="0">
                <a:solidFill>
                  <a:schemeClr val="tx1"/>
                </a:solidFill>
                <a:effectLst/>
                <a:latin typeface="+mn-lt"/>
                <a:ea typeface="+mn-ea"/>
                <a:cs typeface="+mn-cs"/>
              </a:rPr>
              <a:t>In this field, recursion is a </a:t>
            </a:r>
            <a:r>
              <a:rPr lang="en-US" sz="1200" b="1" i="0" kern="1200" dirty="0" smtClean="0">
                <a:solidFill>
                  <a:schemeClr val="tx1"/>
                </a:solidFill>
                <a:effectLst/>
                <a:latin typeface="+mn-lt"/>
                <a:ea typeface="+mn-ea"/>
                <a:cs typeface="+mn-cs"/>
              </a:rPr>
              <a:t>technique where a function invokes itself</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These two cases seem to be the best to illustrate the phenomenon - factorials and Fibonacci numbers. Especially the latter.</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65</a:t>
            </a:fld>
            <a:endParaRPr lang="en-US"/>
          </a:p>
        </p:txBody>
      </p:sp>
    </p:spTree>
    <p:extLst>
      <p:ext uri="{BB962C8B-B14F-4D97-AF65-F5344CB8AC3E}">
        <p14:creationId xmlns:p14="http://schemas.microsoft.com/office/powerpoint/2010/main" val="21802542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RecursionError</a:t>
            </a:r>
            <a:r>
              <a:rPr lang="en-US" sz="1200" b="0" i="0" kern="1200" dirty="0" smtClean="0">
                <a:solidFill>
                  <a:schemeClr val="tx1"/>
                </a:solidFill>
                <a:effectLst/>
                <a:latin typeface="+mn-lt"/>
                <a:ea typeface="+mn-ea"/>
                <a:cs typeface="+mn-cs"/>
              </a:rPr>
              <a:t>: maximum recursion depth exceeded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56</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67</a:t>
            </a:fld>
            <a:endParaRPr lang="en-US"/>
          </a:p>
        </p:txBody>
      </p:sp>
    </p:spTree>
    <p:extLst>
      <p:ext uri="{BB962C8B-B14F-4D97-AF65-F5344CB8AC3E}">
        <p14:creationId xmlns:p14="http://schemas.microsoft.com/office/powerpoint/2010/main" val="22863869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Sequence types and mutability</a:t>
            </a:r>
          </a:p>
          <a:p>
            <a:r>
              <a:rPr lang="en-US" sz="1200" b="0" i="0" kern="1200" dirty="0" smtClean="0">
                <a:solidFill>
                  <a:schemeClr val="tx1"/>
                </a:solidFill>
                <a:effectLst/>
                <a:latin typeface="+mn-lt"/>
                <a:ea typeface="+mn-ea"/>
                <a:cs typeface="+mn-cs"/>
              </a:rPr>
              <a:t>Before we start talking about </a:t>
            </a:r>
            <a:r>
              <a:rPr lang="en-US" sz="1200" b="1" i="0" kern="1200" dirty="0" smtClean="0">
                <a:solidFill>
                  <a:schemeClr val="tx1"/>
                </a:solidFill>
                <a:effectLst/>
                <a:latin typeface="+mn-lt"/>
                <a:ea typeface="+mn-ea"/>
                <a:cs typeface="+mn-cs"/>
              </a:rPr>
              <a:t>tuples</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dictionaries</a:t>
            </a:r>
            <a:r>
              <a:rPr lang="en-US" sz="1200" b="0" i="0" kern="1200" dirty="0" smtClean="0">
                <a:solidFill>
                  <a:schemeClr val="tx1"/>
                </a:solidFill>
                <a:effectLst/>
                <a:latin typeface="+mn-lt"/>
                <a:ea typeface="+mn-ea"/>
                <a:cs typeface="+mn-cs"/>
              </a:rPr>
              <a:t>, we have to introduce two important concepts: </a:t>
            </a:r>
            <a:r>
              <a:rPr lang="en-US" sz="1200" b="1" i="0" kern="1200" dirty="0" smtClean="0">
                <a:solidFill>
                  <a:schemeClr val="tx1"/>
                </a:solidFill>
                <a:effectLst/>
                <a:latin typeface="+mn-lt"/>
                <a:ea typeface="+mn-ea"/>
                <a:cs typeface="+mn-cs"/>
              </a:rPr>
              <a:t>sequence types</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mutability</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sequence type is a type of data in Python which is able to store more than one value (or less than one, as a sequence may be empty), and these values can be sequentially (hence the name) browsed</a:t>
            </a:r>
            <a:r>
              <a:rPr lang="en-US" sz="1200" b="0" i="0" kern="1200" dirty="0" smtClean="0">
                <a:solidFill>
                  <a:schemeClr val="tx1"/>
                </a:solidFill>
                <a:effectLst/>
                <a:latin typeface="+mn-lt"/>
                <a:ea typeface="+mn-ea"/>
                <a:cs typeface="+mn-cs"/>
              </a:rPr>
              <a:t>, element by element.</a:t>
            </a:r>
          </a:p>
          <a:p>
            <a:r>
              <a:rPr lang="en-US" sz="1200" b="0" i="0" kern="1200" dirty="0" smtClean="0">
                <a:solidFill>
                  <a:schemeClr val="tx1"/>
                </a:solidFill>
                <a:effectLst/>
                <a:latin typeface="+mn-lt"/>
                <a:ea typeface="+mn-ea"/>
                <a:cs typeface="+mn-cs"/>
              </a:rPr>
              <a:t>As the for loop is a tool especially designed to iterate through sequences, we can express the definition as: </a:t>
            </a:r>
            <a:r>
              <a:rPr lang="en-US" sz="1200" b="1" i="0" kern="1200" dirty="0" smtClean="0">
                <a:solidFill>
                  <a:schemeClr val="tx1"/>
                </a:solidFill>
                <a:effectLst/>
                <a:latin typeface="+mn-lt"/>
                <a:ea typeface="+mn-ea"/>
                <a:cs typeface="+mn-cs"/>
              </a:rPr>
              <a:t>a sequence is data which can be scanned by the for loop</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You've encountered one Python sequence so far - the list. The list is a classic example of a Python sequence, although there are some other sequences worth mentioning, and we're going to present them to you now.</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second notion - </a:t>
            </a:r>
            <a:r>
              <a:rPr lang="en-US" sz="1200" b="1" i="0" kern="1200" dirty="0" smtClean="0">
                <a:solidFill>
                  <a:schemeClr val="tx1"/>
                </a:solidFill>
                <a:effectLst/>
                <a:latin typeface="+mn-lt"/>
                <a:ea typeface="+mn-ea"/>
                <a:cs typeface="+mn-cs"/>
              </a:rPr>
              <a:t>mutability</a:t>
            </a:r>
            <a:r>
              <a:rPr lang="en-US" sz="1200" b="0" i="0" kern="1200" dirty="0" smtClean="0">
                <a:solidFill>
                  <a:schemeClr val="tx1"/>
                </a:solidFill>
                <a:effectLst/>
                <a:latin typeface="+mn-lt"/>
                <a:ea typeface="+mn-ea"/>
                <a:cs typeface="+mn-cs"/>
              </a:rPr>
              <a:t> - is a property of any of Python's data that describes its readiness to be freely changed during program execution. There are two kinds of Python data: </a:t>
            </a:r>
            <a:r>
              <a:rPr lang="en-US" sz="1200" b="1" i="0" kern="1200" dirty="0" smtClean="0">
                <a:solidFill>
                  <a:schemeClr val="tx1"/>
                </a:solidFill>
                <a:effectLst/>
                <a:latin typeface="+mn-lt"/>
                <a:ea typeface="+mn-ea"/>
                <a:cs typeface="+mn-cs"/>
              </a:rPr>
              <a:t>mutable</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immutable</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Mutable data can be freely updated at any time</a:t>
            </a:r>
            <a:r>
              <a:rPr lang="en-US" sz="1200" b="0" i="0" kern="1200" dirty="0" smtClean="0">
                <a:solidFill>
                  <a:schemeClr val="tx1"/>
                </a:solidFill>
                <a:effectLst/>
                <a:latin typeface="+mn-lt"/>
                <a:ea typeface="+mn-ea"/>
                <a:cs typeface="+mn-cs"/>
              </a:rPr>
              <a:t> - we call such an operation in situ.</a:t>
            </a:r>
          </a:p>
          <a:p>
            <a:r>
              <a:rPr lang="en-US" sz="1200" b="0" i="1" kern="1200" dirty="0" smtClean="0">
                <a:solidFill>
                  <a:schemeClr val="tx1"/>
                </a:solidFill>
                <a:effectLst/>
                <a:latin typeface="+mn-lt"/>
                <a:ea typeface="+mn-ea"/>
                <a:cs typeface="+mn-cs"/>
              </a:rPr>
              <a:t>In situ</a:t>
            </a:r>
            <a:r>
              <a:rPr lang="en-US" sz="1200" b="0" i="0" kern="1200" dirty="0" smtClean="0">
                <a:solidFill>
                  <a:schemeClr val="tx1"/>
                </a:solidFill>
                <a:effectLst/>
                <a:latin typeface="+mn-lt"/>
                <a:ea typeface="+mn-ea"/>
                <a:cs typeface="+mn-cs"/>
              </a:rPr>
              <a:t> is a Latin phrase that translates as literally </a:t>
            </a:r>
            <a:r>
              <a:rPr lang="en-US" sz="1200" b="0" i="1" kern="1200" dirty="0" smtClean="0">
                <a:solidFill>
                  <a:schemeClr val="tx1"/>
                </a:solidFill>
                <a:effectLst/>
                <a:latin typeface="+mn-lt"/>
                <a:ea typeface="+mn-ea"/>
                <a:cs typeface="+mn-cs"/>
              </a:rPr>
              <a:t>in position</a:t>
            </a:r>
            <a:r>
              <a:rPr lang="en-US" sz="1200" b="0" i="0" kern="1200" dirty="0" smtClean="0">
                <a:solidFill>
                  <a:schemeClr val="tx1"/>
                </a:solidFill>
                <a:effectLst/>
                <a:latin typeface="+mn-lt"/>
                <a:ea typeface="+mn-ea"/>
                <a:cs typeface="+mn-cs"/>
              </a:rPr>
              <a:t>. For example, the following instruction modifies the data in situ:</a:t>
            </a:r>
          </a:p>
          <a:p>
            <a:r>
              <a:rPr lang="en-US" sz="1200" b="0" i="0" kern="1200" dirty="0" err="1" smtClean="0">
                <a:solidFill>
                  <a:schemeClr val="tx1"/>
                </a:solidFill>
                <a:effectLst/>
                <a:latin typeface="+mn-lt"/>
                <a:ea typeface="+mn-ea"/>
                <a:cs typeface="+mn-cs"/>
              </a:rPr>
              <a:t>list.append</a:t>
            </a:r>
            <a:r>
              <a:rPr lang="en-US" sz="1200" b="0" i="0" kern="1200" dirty="0" smtClean="0">
                <a:solidFill>
                  <a:schemeClr val="tx1"/>
                </a:solidFill>
                <a:effectLst/>
                <a:latin typeface="+mn-lt"/>
                <a:ea typeface="+mn-ea"/>
                <a:cs typeface="+mn-cs"/>
              </a:rPr>
              <a:t>(1)</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Immutable data cannot be modified in this way</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Imagine that a list can only be assigned and read over. You would be able neither to append an element to it, nor remove any element from it. This means that appending an element to the end of the list would require the recreation of the list from scratch.</a:t>
            </a:r>
          </a:p>
          <a:p>
            <a:r>
              <a:rPr lang="en-US" sz="1200" b="0" i="0" kern="1200" dirty="0" smtClean="0">
                <a:solidFill>
                  <a:schemeClr val="tx1"/>
                </a:solidFill>
                <a:effectLst/>
                <a:latin typeface="+mn-lt"/>
                <a:ea typeface="+mn-ea"/>
                <a:cs typeface="+mn-cs"/>
              </a:rPr>
              <a:t>You would have to build a completely new list, consisting of the all elements of the already existing list, plus the new element.</a:t>
            </a:r>
          </a:p>
          <a:p>
            <a:r>
              <a:rPr lang="en-US" sz="1200" b="0" i="0" kern="1200" dirty="0" smtClean="0">
                <a:solidFill>
                  <a:schemeClr val="tx1"/>
                </a:solidFill>
                <a:effectLst/>
                <a:latin typeface="+mn-lt"/>
                <a:ea typeface="+mn-ea"/>
                <a:cs typeface="+mn-cs"/>
              </a:rPr>
              <a:t>The data type we want to tell you about now is a </a:t>
            </a:r>
            <a:r>
              <a:rPr lang="en-US" sz="1200" b="1" i="0" kern="1200" dirty="0" smtClean="0">
                <a:solidFill>
                  <a:schemeClr val="tx1"/>
                </a:solidFill>
                <a:effectLst/>
                <a:latin typeface="+mn-lt"/>
                <a:ea typeface="+mn-ea"/>
                <a:cs typeface="+mn-cs"/>
              </a:rPr>
              <a:t>tuple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 tuple is an immutable sequence type</a:t>
            </a:r>
            <a:r>
              <a:rPr lang="en-US" sz="1200" b="0" i="0" kern="1200" dirty="0" smtClean="0">
                <a:solidFill>
                  <a:schemeClr val="tx1"/>
                </a:solidFill>
                <a:effectLst/>
                <a:latin typeface="+mn-lt"/>
                <a:ea typeface="+mn-ea"/>
                <a:cs typeface="+mn-cs"/>
              </a:rPr>
              <a:t>. It can behave like a list, but it mustn't be modified in situ.</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What is a tuple?</a:t>
            </a:r>
          </a:p>
          <a:p>
            <a:r>
              <a:rPr lang="en-US" sz="1200" b="0" i="0" kern="1200" dirty="0" smtClean="0">
                <a:solidFill>
                  <a:schemeClr val="tx1"/>
                </a:solidFill>
                <a:effectLst/>
                <a:latin typeface="+mn-lt"/>
                <a:ea typeface="+mn-ea"/>
                <a:cs typeface="+mn-cs"/>
              </a:rPr>
              <a:t>The first and the clearest distinction between lists and tuples is the syntax used to create them - </a:t>
            </a:r>
            <a:r>
              <a:rPr lang="en-US" sz="1200" b="1" i="0" kern="1200" dirty="0" smtClean="0">
                <a:solidFill>
                  <a:schemeClr val="tx1"/>
                </a:solidFill>
                <a:effectLst/>
                <a:latin typeface="+mn-lt"/>
                <a:ea typeface="+mn-ea"/>
                <a:cs typeface="+mn-cs"/>
              </a:rPr>
              <a:t>tuples prefer to use parenthesis</a:t>
            </a:r>
            <a:r>
              <a:rPr lang="en-US" sz="1200" b="0" i="0" kern="1200" dirty="0" smtClean="0">
                <a:solidFill>
                  <a:schemeClr val="tx1"/>
                </a:solidFill>
                <a:effectLst/>
                <a:latin typeface="+mn-lt"/>
                <a:ea typeface="+mn-ea"/>
                <a:cs typeface="+mn-cs"/>
              </a:rPr>
              <a:t>, whereas lists like to see brackets, although it's also </a:t>
            </a:r>
            <a:r>
              <a:rPr lang="en-US" sz="1200" b="1" i="0" kern="1200" dirty="0" smtClean="0">
                <a:solidFill>
                  <a:schemeClr val="tx1"/>
                </a:solidFill>
                <a:effectLst/>
                <a:latin typeface="+mn-lt"/>
                <a:ea typeface="+mn-ea"/>
                <a:cs typeface="+mn-cs"/>
              </a:rPr>
              <a:t>possible to create a tuple just from a set of values separated by commas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Look at the example:</a:t>
            </a:r>
          </a:p>
          <a:p>
            <a:r>
              <a:rPr lang="en-US" sz="1200" b="0" i="0" kern="1200" dirty="0" smtClean="0">
                <a:solidFill>
                  <a:schemeClr val="tx1"/>
                </a:solidFill>
                <a:effectLst/>
                <a:latin typeface="+mn-lt"/>
                <a:ea typeface="+mn-ea"/>
                <a:cs typeface="+mn-cs"/>
              </a:rPr>
              <a:t>tuple1 = (1, 2, 4, 8) tuple2 = 1., .5, .25, .125</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There are two tuples, both containing </a:t>
            </a:r>
            <a:r>
              <a:rPr lang="en-US" sz="1200" b="1" i="0" kern="1200" dirty="0" smtClean="0">
                <a:solidFill>
                  <a:schemeClr val="tx1"/>
                </a:solidFill>
                <a:effectLst/>
                <a:latin typeface="+mn-lt"/>
                <a:ea typeface="+mn-ea"/>
                <a:cs typeface="+mn-cs"/>
              </a:rPr>
              <a:t>four elements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Let's print them:</a:t>
            </a:r>
          </a:p>
          <a:p>
            <a:r>
              <a:rPr lang="en-US" sz="1200" b="0" i="0" kern="1200" dirty="0" smtClean="0">
                <a:solidFill>
                  <a:schemeClr val="tx1"/>
                </a:solidFill>
                <a:effectLst/>
                <a:latin typeface="+mn-lt"/>
                <a:ea typeface="+mn-ea"/>
                <a:cs typeface="+mn-cs"/>
              </a:rPr>
              <a:t>print(tuple1) print(tuple2)</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This is what you should see in the console:</a:t>
            </a:r>
          </a:p>
          <a:p>
            <a:r>
              <a:rPr lang="en-US" sz="1200" b="0" i="0" kern="1200" dirty="0" smtClean="0">
                <a:solidFill>
                  <a:schemeClr val="tx1"/>
                </a:solidFill>
                <a:effectLst/>
                <a:latin typeface="+mn-lt"/>
                <a:ea typeface="+mn-ea"/>
                <a:cs typeface="+mn-cs"/>
              </a:rPr>
              <a:t>(1, 2, 4, 8) (1.0, 0.5, 0.25, 0.125)</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Note: </a:t>
            </a:r>
            <a:r>
              <a:rPr lang="en-US" sz="1200" b="1" i="0" kern="1200" dirty="0" smtClean="0">
                <a:solidFill>
                  <a:schemeClr val="tx1"/>
                </a:solidFill>
                <a:effectLst/>
                <a:latin typeface="+mn-lt"/>
                <a:ea typeface="+mn-ea"/>
                <a:cs typeface="+mn-cs"/>
              </a:rPr>
              <a:t>each tuple element may be of a different type</a:t>
            </a:r>
            <a:r>
              <a:rPr lang="en-US" sz="1200" b="0" i="0" kern="1200" dirty="0" smtClean="0">
                <a:solidFill>
                  <a:schemeClr val="tx1"/>
                </a:solidFill>
                <a:effectLst/>
                <a:latin typeface="+mn-lt"/>
                <a:ea typeface="+mn-ea"/>
                <a:cs typeface="+mn-cs"/>
              </a:rPr>
              <a:t> (floating-point, integer, or any other not-as-yet-introduced kind of data).</a:t>
            </a:r>
          </a:p>
          <a:p>
            <a:r>
              <a:rPr lang="en-US" sz="1200" b="1" i="0" kern="1200" dirty="0" smtClean="0">
                <a:solidFill>
                  <a:schemeClr val="tx1"/>
                </a:solidFill>
                <a:effectLst/>
                <a:latin typeface="+mn-lt"/>
                <a:ea typeface="+mn-ea"/>
                <a:cs typeface="+mn-cs"/>
              </a:rPr>
              <a:t>How to create a tuple?</a:t>
            </a:r>
          </a:p>
          <a:p>
            <a:r>
              <a:rPr lang="en-US" sz="1200" b="0" i="0" kern="1200" dirty="0" smtClean="0">
                <a:solidFill>
                  <a:schemeClr val="tx1"/>
                </a:solidFill>
                <a:effectLst/>
                <a:latin typeface="+mn-lt"/>
                <a:ea typeface="+mn-ea"/>
                <a:cs typeface="+mn-cs"/>
              </a:rPr>
              <a:t>It is possible to create an empty tuple - parentheses are required then:</a:t>
            </a:r>
          </a:p>
          <a:p>
            <a:r>
              <a:rPr lang="en-US" sz="1200" b="0" i="0" kern="1200" dirty="0" err="1" smtClean="0">
                <a:solidFill>
                  <a:schemeClr val="tx1"/>
                </a:solidFill>
                <a:effectLst/>
                <a:latin typeface="+mn-lt"/>
                <a:ea typeface="+mn-ea"/>
                <a:cs typeface="+mn-cs"/>
              </a:rPr>
              <a:t>emptyTuple</a:t>
            </a:r>
            <a:r>
              <a:rPr lang="en-US" sz="1200" b="0" i="0" kern="1200" dirty="0" smtClean="0">
                <a:solidFill>
                  <a:schemeClr val="tx1"/>
                </a:solidFill>
                <a:effectLst/>
                <a:latin typeface="+mn-lt"/>
                <a:ea typeface="+mn-ea"/>
                <a:cs typeface="+mn-cs"/>
              </a:rPr>
              <a:t> = ()</a:t>
            </a:r>
            <a:br>
              <a:rPr lang="en-US" sz="1200" b="0" i="0" kern="1200" dirty="0" smtClean="0">
                <a:solidFill>
                  <a:schemeClr val="tx1"/>
                </a:solidFill>
                <a:effectLst/>
                <a:latin typeface="+mn-lt"/>
                <a:ea typeface="+mn-ea"/>
                <a:cs typeface="+mn-cs"/>
              </a:rPr>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68</a:t>
            </a:fld>
            <a:endParaRPr lang="en-US"/>
          </a:p>
        </p:txBody>
      </p:sp>
    </p:spTree>
    <p:extLst>
      <p:ext uri="{BB962C8B-B14F-4D97-AF65-F5344CB8AC3E}">
        <p14:creationId xmlns:p14="http://schemas.microsoft.com/office/powerpoint/2010/main" val="9060025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 </a:t>
            </a:r>
          </a:p>
          <a:p>
            <a:r>
              <a:rPr lang="en-US" sz="1200" b="0" i="0" kern="1200" dirty="0" smtClean="0">
                <a:solidFill>
                  <a:schemeClr val="tx1"/>
                </a:solidFill>
                <a:effectLst/>
                <a:latin typeface="+mn-lt"/>
                <a:ea typeface="+mn-ea"/>
                <a:cs typeface="+mn-cs"/>
              </a:rPr>
              <a:t>1000 </a:t>
            </a:r>
          </a:p>
          <a:p>
            <a:r>
              <a:rPr lang="en-US" sz="1200" b="0" i="0" kern="1200" dirty="0" smtClean="0">
                <a:solidFill>
                  <a:schemeClr val="tx1"/>
                </a:solidFill>
                <a:effectLst/>
                <a:latin typeface="+mn-lt"/>
                <a:ea typeface="+mn-ea"/>
                <a:cs typeface="+mn-cs"/>
              </a:rPr>
              <a:t>(10, 100, 1000) </a:t>
            </a:r>
          </a:p>
          <a:p>
            <a:r>
              <a:rPr lang="en-US" sz="1200" b="0" i="0" kern="1200" dirty="0" smtClean="0">
                <a:solidFill>
                  <a:schemeClr val="tx1"/>
                </a:solidFill>
                <a:effectLst/>
                <a:latin typeface="+mn-lt"/>
                <a:ea typeface="+mn-ea"/>
                <a:cs typeface="+mn-cs"/>
              </a:rPr>
              <a:t>(1, 10) </a:t>
            </a:r>
          </a:p>
          <a:p>
            <a:r>
              <a:rPr lang="en-US" sz="1200" b="0" i="0" kern="1200" dirty="0" smtClean="0">
                <a:solidFill>
                  <a:schemeClr val="tx1"/>
                </a:solidFill>
                <a:effectLst/>
                <a:latin typeface="+mn-lt"/>
                <a:ea typeface="+mn-ea"/>
                <a:cs typeface="+mn-cs"/>
              </a:rPr>
              <a:t>1 </a:t>
            </a:r>
          </a:p>
          <a:p>
            <a:r>
              <a:rPr lang="en-US" sz="1200" b="0" i="0" kern="1200" dirty="0" smtClean="0">
                <a:solidFill>
                  <a:schemeClr val="tx1"/>
                </a:solidFill>
                <a:effectLst/>
                <a:latin typeface="+mn-lt"/>
                <a:ea typeface="+mn-ea"/>
                <a:cs typeface="+mn-cs"/>
              </a:rPr>
              <a:t>10 </a:t>
            </a:r>
          </a:p>
          <a:p>
            <a:r>
              <a:rPr lang="en-US" sz="1200" b="0" i="0" kern="1200" dirty="0" smtClean="0">
                <a:solidFill>
                  <a:schemeClr val="tx1"/>
                </a:solidFill>
                <a:effectLst/>
                <a:latin typeface="+mn-lt"/>
                <a:ea typeface="+mn-ea"/>
                <a:cs typeface="+mn-cs"/>
              </a:rPr>
              <a:t>100 </a:t>
            </a:r>
          </a:p>
          <a:p>
            <a:r>
              <a:rPr lang="en-US" sz="1200" b="0" i="0" kern="1200" dirty="0" smtClean="0">
                <a:solidFill>
                  <a:schemeClr val="tx1"/>
                </a:solidFill>
                <a:effectLst/>
                <a:latin typeface="+mn-lt"/>
                <a:ea typeface="+mn-ea"/>
                <a:cs typeface="+mn-cs"/>
              </a:rPr>
              <a:t>1000</a:t>
            </a:r>
          </a:p>
          <a:p>
            <a:endParaRPr lang="en-US" sz="1200" b="0" i="0" kern="1200" dirty="0" smtClean="0">
              <a:solidFill>
                <a:schemeClr val="tx1"/>
              </a:solidFill>
              <a:effectLst/>
              <a:latin typeface="+mn-lt"/>
              <a:ea typeface="+mn-ea"/>
              <a:cs typeface="+mn-cs"/>
            </a:endParaRPr>
          </a:p>
          <a:p>
            <a:r>
              <a:rPr lang="en-US" dirty="0" err="1" smtClean="0"/>
              <a:t>AttributeError</a:t>
            </a:r>
            <a:r>
              <a:rPr lang="en-US" dirty="0" smtClean="0"/>
              <a:t>: 'tuple' object has no attribute 'append'</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70</a:t>
            </a:fld>
            <a:endParaRPr lang="en-US"/>
          </a:p>
        </p:txBody>
      </p:sp>
    </p:spTree>
    <p:extLst>
      <p:ext uri="{BB962C8B-B14F-4D97-AF65-F5344CB8AC3E}">
        <p14:creationId xmlns:p14="http://schemas.microsoft.com/office/powerpoint/2010/main" val="21597122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else can tuples do for you?</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len</a:t>
            </a:r>
            <a:r>
              <a:rPr lang="en-US" sz="1200" b="0" i="0" kern="1200" dirty="0" smtClean="0">
                <a:solidFill>
                  <a:schemeClr val="tx1"/>
                </a:solidFill>
                <a:effectLst/>
                <a:latin typeface="+mn-lt"/>
                <a:ea typeface="+mn-ea"/>
                <a:cs typeface="+mn-cs"/>
              </a:rPr>
              <a:t>() function accepts tuples, and returns the number of elements contained inside;</a:t>
            </a:r>
          </a:p>
          <a:p>
            <a:r>
              <a:rPr lang="en-US" sz="1200" b="0" i="0" kern="1200" dirty="0" smtClean="0">
                <a:solidFill>
                  <a:schemeClr val="tx1"/>
                </a:solidFill>
                <a:effectLst/>
                <a:latin typeface="+mn-lt"/>
                <a:ea typeface="+mn-ea"/>
                <a:cs typeface="+mn-cs"/>
              </a:rPr>
              <a:t>the + operator can join tuples together (we've shown you this already)</a:t>
            </a:r>
          </a:p>
          <a:p>
            <a:r>
              <a:rPr lang="en-US" sz="1200" b="0" i="0" kern="1200" dirty="0" smtClean="0">
                <a:solidFill>
                  <a:schemeClr val="tx1"/>
                </a:solidFill>
                <a:effectLst/>
                <a:latin typeface="+mn-lt"/>
                <a:ea typeface="+mn-ea"/>
                <a:cs typeface="+mn-cs"/>
              </a:rPr>
              <a:t>the * operator can multiply tuples, just like lists;</a:t>
            </a:r>
          </a:p>
          <a:p>
            <a:r>
              <a:rPr lang="en-US" sz="1200" b="0" i="0" kern="1200" dirty="0" smtClean="0">
                <a:solidFill>
                  <a:schemeClr val="tx1"/>
                </a:solidFill>
                <a:effectLst/>
                <a:latin typeface="+mn-lt"/>
                <a:ea typeface="+mn-ea"/>
                <a:cs typeface="+mn-cs"/>
              </a:rPr>
              <a:t>the in and not in operators work in the same way as in lists.</a:t>
            </a:r>
          </a:p>
          <a:p>
            <a:r>
              <a:rPr lang="en-US" sz="1200" b="0" i="0" kern="1200" dirty="0" smtClean="0">
                <a:solidFill>
                  <a:schemeClr val="tx1"/>
                </a:solidFill>
                <a:effectLst/>
                <a:latin typeface="+mn-lt"/>
                <a:ea typeface="+mn-ea"/>
                <a:cs typeface="+mn-cs"/>
              </a:rPr>
              <a:t>The snippet in the editor presents them all.</a:t>
            </a:r>
          </a:p>
          <a:p>
            <a:endParaRPr lang="en-US" dirty="0" smtClean="0"/>
          </a:p>
          <a:p>
            <a:r>
              <a:rPr lang="en-US" dirty="0" smtClean="0"/>
              <a:t>9 </a:t>
            </a:r>
          </a:p>
          <a:p>
            <a:r>
              <a:rPr lang="en-US" dirty="0" smtClean="0"/>
              <a:t>(1, 10, 100, 1000, 10000) </a:t>
            </a:r>
          </a:p>
          <a:p>
            <a:r>
              <a:rPr lang="en-US" dirty="0" smtClean="0"/>
              <a:t>(1, 10, 100, 1, 10, 100, 1, 10, 100) </a:t>
            </a:r>
          </a:p>
          <a:p>
            <a:r>
              <a:rPr lang="en-US" dirty="0" smtClean="0"/>
              <a:t>True </a:t>
            </a:r>
          </a:p>
          <a:p>
            <a:r>
              <a:rPr lang="en-US" dirty="0" smtClean="0"/>
              <a:t>True</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71</a:t>
            </a:fld>
            <a:endParaRPr lang="en-US"/>
          </a:p>
        </p:txBody>
      </p:sp>
    </p:spTree>
    <p:extLst>
      <p:ext uri="{BB962C8B-B14F-4D97-AF65-F5344CB8AC3E}">
        <p14:creationId xmlns:p14="http://schemas.microsoft.com/office/powerpoint/2010/main" val="42165417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of the most useful tuple properties is their ability to </a:t>
            </a:r>
            <a:r>
              <a:rPr lang="en-US" sz="1200" b="1" i="0" kern="1200" dirty="0" smtClean="0">
                <a:solidFill>
                  <a:schemeClr val="tx1"/>
                </a:solidFill>
                <a:effectLst/>
                <a:latin typeface="+mn-lt"/>
                <a:ea typeface="+mn-ea"/>
                <a:cs typeface="+mn-cs"/>
              </a:rPr>
              <a:t>appear on the left side of the assignment operator</a:t>
            </a:r>
            <a:r>
              <a:rPr lang="en-US" sz="1200" b="0" i="0" kern="1200" dirty="0" smtClean="0">
                <a:solidFill>
                  <a:schemeClr val="tx1"/>
                </a:solidFill>
                <a:effectLst/>
                <a:latin typeface="+mn-lt"/>
                <a:ea typeface="+mn-ea"/>
                <a:cs typeface="+mn-cs"/>
              </a:rPr>
              <a:t>. You saw this phenomenon some time ago, when it was necessary to find an elegant tool to swap two variables' values.</a:t>
            </a:r>
          </a:p>
          <a:p>
            <a:endParaRPr lang="en-US" sz="1200" b="0" i="0" kern="1200" dirty="0" smtClean="0">
              <a:solidFill>
                <a:schemeClr val="tx1"/>
              </a:solidFill>
              <a:effectLst/>
              <a:latin typeface="+mn-lt"/>
              <a:ea typeface="+mn-ea"/>
              <a:cs typeface="+mn-cs"/>
            </a:endParaRPr>
          </a:p>
          <a:p>
            <a:pPr fontAlgn="t"/>
            <a:r>
              <a:rPr lang="en-US" sz="1200" b="0" i="0" kern="1200" dirty="0" smtClean="0">
                <a:solidFill>
                  <a:schemeClr val="tx1"/>
                </a:solidFill>
                <a:effectLst/>
                <a:latin typeface="+mn-lt"/>
                <a:ea typeface="+mn-ea"/>
                <a:cs typeface="+mn-cs"/>
              </a:rPr>
              <a:t>(2,) (3, 123) (1,) </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72</a:t>
            </a:fld>
            <a:endParaRPr lang="en-US"/>
          </a:p>
        </p:txBody>
      </p:sp>
    </p:spTree>
    <p:extLst>
      <p:ext uri="{BB962C8B-B14F-4D97-AF65-F5344CB8AC3E}">
        <p14:creationId xmlns:p14="http://schemas.microsoft.com/office/powerpoint/2010/main" val="27322095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key must be </a:t>
            </a:r>
            <a:r>
              <a:rPr lang="en-US" sz="1200" b="1" i="0" kern="1200" dirty="0" smtClean="0">
                <a:solidFill>
                  <a:schemeClr val="tx1"/>
                </a:solidFill>
                <a:effectLst/>
                <a:latin typeface="+mn-lt"/>
                <a:ea typeface="+mn-ea"/>
                <a:cs typeface="+mn-cs"/>
              </a:rPr>
              <a:t>unique</a:t>
            </a:r>
            <a:r>
              <a:rPr lang="en-US" sz="1200" b="0" i="0" kern="1200" dirty="0" smtClean="0">
                <a:solidFill>
                  <a:schemeClr val="tx1"/>
                </a:solidFill>
                <a:effectLst/>
                <a:latin typeface="+mn-lt"/>
                <a:ea typeface="+mn-ea"/>
                <a:cs typeface="+mn-cs"/>
              </a:rPr>
              <a:t> - it's not possible to have more than one key of the same value;</a:t>
            </a:r>
          </a:p>
          <a:p>
            <a:r>
              <a:rPr lang="en-US" sz="1200" b="0" i="0" kern="1200" dirty="0" smtClean="0">
                <a:solidFill>
                  <a:schemeClr val="tx1"/>
                </a:solidFill>
                <a:effectLst/>
                <a:latin typeface="+mn-lt"/>
                <a:ea typeface="+mn-ea"/>
                <a:cs typeface="+mn-cs"/>
              </a:rPr>
              <a:t>a key may be </a:t>
            </a:r>
            <a:r>
              <a:rPr lang="en-US" sz="1200" b="1" i="0" kern="1200" dirty="0" smtClean="0">
                <a:solidFill>
                  <a:schemeClr val="tx1"/>
                </a:solidFill>
                <a:effectLst/>
                <a:latin typeface="+mn-lt"/>
                <a:ea typeface="+mn-ea"/>
                <a:cs typeface="+mn-cs"/>
              </a:rPr>
              <a:t>data of any type</a:t>
            </a:r>
            <a:r>
              <a:rPr lang="en-US" sz="1200" b="0" i="0" kern="1200" dirty="0" smtClean="0">
                <a:solidFill>
                  <a:schemeClr val="tx1"/>
                </a:solidFill>
                <a:effectLst/>
                <a:latin typeface="+mn-lt"/>
                <a:ea typeface="+mn-ea"/>
                <a:cs typeface="+mn-cs"/>
              </a:rPr>
              <a:t>: it may be a number (integer or float), or even a string;</a:t>
            </a:r>
          </a:p>
          <a:p>
            <a:r>
              <a:rPr lang="en-US" sz="1200" b="0" i="0" kern="1200" dirty="0" smtClean="0">
                <a:solidFill>
                  <a:schemeClr val="tx1"/>
                </a:solidFill>
                <a:effectLst/>
                <a:latin typeface="+mn-lt"/>
                <a:ea typeface="+mn-ea"/>
                <a:cs typeface="+mn-cs"/>
              </a:rPr>
              <a:t>a dictionary is not a list - a list contains a set of numbered values, while a </a:t>
            </a:r>
            <a:r>
              <a:rPr lang="en-US" sz="1200" b="1" i="0" kern="1200" dirty="0" smtClean="0">
                <a:solidFill>
                  <a:schemeClr val="tx1"/>
                </a:solidFill>
                <a:effectLst/>
                <a:latin typeface="+mn-lt"/>
                <a:ea typeface="+mn-ea"/>
                <a:cs typeface="+mn-cs"/>
              </a:rPr>
              <a:t>dictionary holds pairs of values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len</a:t>
            </a:r>
            <a:r>
              <a:rPr lang="en-US" sz="1200" b="0" i="0" kern="1200" dirty="0" smtClean="0">
                <a:solidFill>
                  <a:schemeClr val="tx1"/>
                </a:solidFill>
                <a:effectLst/>
                <a:latin typeface="+mn-lt"/>
                <a:ea typeface="+mn-ea"/>
                <a:cs typeface="+mn-cs"/>
              </a:rPr>
              <a:t>() function works for dictionaries, too - it returns the numbers of key-value elements in the dictionary;</a:t>
            </a:r>
          </a:p>
          <a:p>
            <a:r>
              <a:rPr lang="en-US" sz="1200" b="0" i="0" kern="1200" dirty="0" smtClean="0">
                <a:solidFill>
                  <a:schemeClr val="tx1"/>
                </a:solidFill>
                <a:effectLst/>
                <a:latin typeface="+mn-lt"/>
                <a:ea typeface="+mn-ea"/>
                <a:cs typeface="+mn-cs"/>
              </a:rPr>
              <a:t>a dictionary is a </a:t>
            </a:r>
            <a:r>
              <a:rPr lang="en-US" sz="1200" b="1" i="0" kern="1200" dirty="0" smtClean="0">
                <a:solidFill>
                  <a:schemeClr val="tx1"/>
                </a:solidFill>
                <a:effectLst/>
                <a:latin typeface="+mn-lt"/>
                <a:ea typeface="+mn-ea"/>
                <a:cs typeface="+mn-cs"/>
              </a:rPr>
              <a:t>one-way tool</a:t>
            </a:r>
            <a:r>
              <a:rPr lang="en-US" sz="1200" b="0" i="0" kern="1200" dirty="0" smtClean="0">
                <a:solidFill>
                  <a:schemeClr val="tx1"/>
                </a:solidFill>
                <a:effectLst/>
                <a:latin typeface="+mn-lt"/>
                <a:ea typeface="+mn-ea"/>
                <a:cs typeface="+mn-cs"/>
              </a:rPr>
              <a:t> - if you have an English-French dictionary, you can look for French equivalents of English terms, but not vice versa.</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73</a:t>
            </a:fld>
            <a:endParaRPr lang="en-US"/>
          </a:p>
        </p:txBody>
      </p:sp>
    </p:spTree>
    <p:extLst>
      <p:ext uri="{BB962C8B-B14F-4D97-AF65-F5344CB8AC3E}">
        <p14:creationId xmlns:p14="http://schemas.microsoft.com/office/powerpoint/2010/main" val="1441671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first example, the dictionary uses keys and values which are both strings. </a:t>
            </a:r>
          </a:p>
          <a:p>
            <a:r>
              <a:rPr lang="en-US" sz="1200" b="0" i="0" kern="1200" dirty="0" smtClean="0">
                <a:solidFill>
                  <a:schemeClr val="tx1"/>
                </a:solidFill>
                <a:effectLst/>
                <a:latin typeface="+mn-lt"/>
                <a:ea typeface="+mn-ea"/>
                <a:cs typeface="+mn-cs"/>
              </a:rPr>
              <a:t>In the second one, the keys are strings, but the values are integers. </a:t>
            </a:r>
          </a:p>
          <a:p>
            <a:r>
              <a:rPr lang="en-US" sz="1200" b="0" i="0" kern="1200" dirty="0" smtClean="0">
                <a:solidFill>
                  <a:schemeClr val="tx1"/>
                </a:solidFill>
                <a:effectLst/>
                <a:latin typeface="+mn-lt"/>
                <a:ea typeface="+mn-ea"/>
                <a:cs typeface="+mn-cs"/>
              </a:rPr>
              <a:t>The reverse layout (keys → numbers, values → strings) is also possible, as well as number-number combination.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list of pairs is </a:t>
            </a:r>
            <a:r>
              <a:rPr lang="en-US" sz="1200" b="1" i="0" kern="1200" dirty="0" smtClean="0">
                <a:solidFill>
                  <a:schemeClr val="tx1"/>
                </a:solidFill>
                <a:effectLst/>
                <a:latin typeface="+mn-lt"/>
                <a:ea typeface="+mn-ea"/>
                <a:cs typeface="+mn-cs"/>
              </a:rPr>
              <a:t>surrounded by curly braces</a:t>
            </a:r>
            <a:r>
              <a:rPr lang="en-US" sz="1200" b="0" i="0" kern="1200" dirty="0" smtClean="0">
                <a:solidFill>
                  <a:schemeClr val="tx1"/>
                </a:solidFill>
                <a:effectLst/>
                <a:latin typeface="+mn-lt"/>
                <a:ea typeface="+mn-ea"/>
                <a:cs typeface="+mn-cs"/>
              </a:rPr>
              <a:t>, while the pairs themselves are </a:t>
            </a:r>
            <a:r>
              <a:rPr lang="en-US" sz="1200" b="1" i="0" kern="1200" dirty="0" smtClean="0">
                <a:solidFill>
                  <a:schemeClr val="tx1"/>
                </a:solidFill>
                <a:effectLst/>
                <a:latin typeface="+mn-lt"/>
                <a:ea typeface="+mn-ea"/>
                <a:cs typeface="+mn-cs"/>
              </a:rPr>
              <a:t>separated by commas</a:t>
            </a:r>
            <a:r>
              <a:rPr lang="en-US" sz="1200" b="0" i="0" kern="1200" dirty="0" smtClean="0">
                <a:solidFill>
                  <a:schemeClr val="tx1"/>
                </a:solidFill>
                <a:effectLst/>
                <a:latin typeface="+mn-lt"/>
                <a:ea typeface="+mn-ea"/>
                <a:cs typeface="+mn-cs"/>
              </a:rPr>
              <a:t>, and the </a:t>
            </a:r>
            <a:r>
              <a:rPr lang="en-US" sz="1200" b="1" i="0" kern="1200" dirty="0" smtClean="0">
                <a:solidFill>
                  <a:schemeClr val="tx1"/>
                </a:solidFill>
                <a:effectLst/>
                <a:latin typeface="+mn-lt"/>
                <a:ea typeface="+mn-ea"/>
                <a:cs typeface="+mn-cs"/>
              </a:rPr>
              <a:t>keys and values by colons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first of our dictionaries is a very simple English-French dictionary. The second - a very tiny telephone directory.</a:t>
            </a:r>
          </a:p>
          <a:p>
            <a:r>
              <a:rPr lang="en-US" sz="1200" b="0" i="0" kern="1200" dirty="0" smtClean="0">
                <a:solidFill>
                  <a:schemeClr val="tx1"/>
                </a:solidFill>
                <a:effectLst/>
                <a:latin typeface="+mn-lt"/>
                <a:ea typeface="+mn-ea"/>
                <a:cs typeface="+mn-cs"/>
              </a:rPr>
              <a:t>The empty dictionaries are constructed by an </a:t>
            </a:r>
            <a:r>
              <a:rPr lang="en-US" sz="1200" b="1" i="0" kern="1200" dirty="0" smtClean="0">
                <a:solidFill>
                  <a:schemeClr val="tx1"/>
                </a:solidFill>
                <a:effectLst/>
                <a:latin typeface="+mn-lt"/>
                <a:ea typeface="+mn-ea"/>
                <a:cs typeface="+mn-cs"/>
              </a:rPr>
              <a:t>empty pair of curly braces</a:t>
            </a:r>
            <a:r>
              <a:rPr lang="en-US" sz="1200" b="0" i="0" kern="1200" dirty="0" smtClean="0">
                <a:solidFill>
                  <a:schemeClr val="tx1"/>
                </a:solidFill>
                <a:effectLst/>
                <a:latin typeface="+mn-lt"/>
                <a:ea typeface="+mn-ea"/>
                <a:cs typeface="+mn-cs"/>
              </a:rPr>
              <a:t> - nothing unusual.</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Have you noticed anything surprising? The order of the printed pairs is different than in the initial assignment. What does that mean?</a:t>
            </a:r>
          </a:p>
          <a:p>
            <a:r>
              <a:rPr lang="en-US" sz="1200" b="0" i="0" kern="1200" dirty="0" smtClean="0">
                <a:solidFill>
                  <a:schemeClr val="tx1"/>
                </a:solidFill>
                <a:effectLst/>
                <a:latin typeface="+mn-lt"/>
                <a:ea typeface="+mn-ea"/>
                <a:cs typeface="+mn-cs"/>
              </a:rPr>
              <a:t>First of all, it's a confirmation that </a:t>
            </a:r>
            <a:r>
              <a:rPr lang="en-US" sz="1200" b="1" i="0" kern="1200" dirty="0" smtClean="0">
                <a:solidFill>
                  <a:schemeClr val="tx1"/>
                </a:solidFill>
                <a:effectLst/>
                <a:latin typeface="+mn-lt"/>
                <a:ea typeface="+mn-ea"/>
                <a:cs typeface="+mn-cs"/>
              </a:rPr>
              <a:t>dictionaries are not lists</a:t>
            </a:r>
            <a:r>
              <a:rPr lang="en-US" sz="1200" b="0" i="0" kern="1200" dirty="0" smtClean="0">
                <a:solidFill>
                  <a:schemeClr val="tx1"/>
                </a:solidFill>
                <a:effectLst/>
                <a:latin typeface="+mn-lt"/>
                <a:ea typeface="+mn-ea"/>
                <a:cs typeface="+mn-cs"/>
              </a:rPr>
              <a:t> - they don't preserve the order of their data, as the order is completely meaningless (unlike in real, paper dictionaries). The order in which a dictionary </a:t>
            </a:r>
            <a:r>
              <a:rPr lang="en-US" sz="1200" b="1" i="0" kern="1200" dirty="0" smtClean="0">
                <a:solidFill>
                  <a:schemeClr val="tx1"/>
                </a:solidFill>
                <a:effectLst/>
                <a:latin typeface="+mn-lt"/>
                <a:ea typeface="+mn-ea"/>
                <a:cs typeface="+mn-cs"/>
              </a:rPr>
              <a:t>stores its data is completely out of your control</a:t>
            </a:r>
            <a:r>
              <a:rPr lang="en-US" sz="1200" b="0" i="0" kern="1200" dirty="0" smtClean="0">
                <a:solidFill>
                  <a:schemeClr val="tx1"/>
                </a:solidFill>
                <a:effectLst/>
                <a:latin typeface="+mn-lt"/>
                <a:ea typeface="+mn-ea"/>
                <a:cs typeface="+mn-cs"/>
              </a:rPr>
              <a:t>, and your expectations. That's normal. (*)</a:t>
            </a:r>
          </a:p>
          <a:p>
            <a:r>
              <a:rPr lang="en-US" sz="1200" b="1" i="0" u="none" strike="noStrike" kern="1200" dirty="0" smtClean="0">
                <a:solidFill>
                  <a:schemeClr val="tx1"/>
                </a:solidFill>
                <a:effectLst/>
                <a:latin typeface="+mn-lt"/>
                <a:ea typeface="+mn-ea"/>
                <a:cs typeface="+mn-cs"/>
              </a:rPr>
              <a:t>NOTE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In Python 3.6x dictionaries have become </a:t>
            </a:r>
            <a:r>
              <a:rPr lang="en-US" sz="1200" b="1" i="0" kern="1200" dirty="0" smtClean="0">
                <a:solidFill>
                  <a:schemeClr val="tx1"/>
                </a:solidFill>
                <a:effectLst/>
                <a:latin typeface="+mn-lt"/>
                <a:ea typeface="+mn-ea"/>
                <a:cs typeface="+mn-cs"/>
              </a:rPr>
              <a:t>ordered</a:t>
            </a:r>
            <a:r>
              <a:rPr lang="en-US" sz="1200" b="0" i="0" kern="1200" dirty="0" smtClean="0">
                <a:solidFill>
                  <a:schemeClr val="tx1"/>
                </a:solidFill>
                <a:effectLst/>
                <a:latin typeface="+mn-lt"/>
                <a:ea typeface="+mn-ea"/>
                <a:cs typeface="+mn-cs"/>
              </a:rPr>
              <a:t> collections by default. Your results may vary depending on what Python version you're using.</a:t>
            </a:r>
          </a:p>
          <a:p>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74</a:t>
            </a:fld>
            <a:endParaRPr lang="en-US"/>
          </a:p>
        </p:txBody>
      </p:sp>
    </p:spTree>
    <p:extLst>
      <p:ext uri="{BB962C8B-B14F-4D97-AF65-F5344CB8AC3E}">
        <p14:creationId xmlns:p14="http://schemas.microsoft.com/office/powerpoint/2010/main" val="42124808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you want to get any of the values, you have to deliver a valid key value:</a:t>
            </a:r>
          </a:p>
          <a:p>
            <a:r>
              <a:rPr lang="en-US" dirty="0" smtClean="0"/>
              <a:t>print(</a:t>
            </a:r>
            <a:r>
              <a:rPr lang="en-US" dirty="0" err="1" smtClean="0"/>
              <a:t>dict</a:t>
            </a:r>
            <a:r>
              <a:rPr lang="en-US" dirty="0" smtClean="0"/>
              <a:t>['cat']) print(</a:t>
            </a:r>
            <a:r>
              <a:rPr lang="en-US" dirty="0" err="1" smtClean="0"/>
              <a:t>phoneNumbers</a:t>
            </a:r>
            <a:r>
              <a:rPr lang="en-US" dirty="0" smtClean="0"/>
              <a:t>['Suzy'])</a:t>
            </a:r>
            <a:br>
              <a:rPr lang="en-US" dirty="0" smtClean="0"/>
            </a:br>
            <a:r>
              <a:rPr lang="en-US" sz="1200" b="0" i="0" kern="1200" dirty="0" smtClean="0">
                <a:solidFill>
                  <a:schemeClr val="tx1"/>
                </a:solidFill>
                <a:effectLst/>
                <a:latin typeface="+mn-lt"/>
                <a:ea typeface="+mn-ea"/>
                <a:cs typeface="+mn-cs"/>
              </a:rPr>
              <a:t>Getting a dictionary's value resembles indexing, especially thanks to the brackets surrounding the key's value.</a:t>
            </a:r>
          </a:p>
          <a:p>
            <a:r>
              <a:rPr lang="en-US" sz="1200" b="0" i="0" kern="1200" dirty="0" smtClean="0">
                <a:solidFill>
                  <a:schemeClr val="tx1"/>
                </a:solidFill>
                <a:effectLst/>
                <a:latin typeface="+mn-lt"/>
                <a:ea typeface="+mn-ea"/>
                <a:cs typeface="+mn-cs"/>
              </a:rPr>
              <a:t>Note:</a:t>
            </a:r>
          </a:p>
          <a:p>
            <a:r>
              <a:rPr lang="en-US" sz="1200" b="0" i="0" kern="1200" dirty="0" smtClean="0">
                <a:solidFill>
                  <a:schemeClr val="tx1"/>
                </a:solidFill>
                <a:effectLst/>
                <a:latin typeface="+mn-lt"/>
                <a:ea typeface="+mn-ea"/>
                <a:cs typeface="+mn-cs"/>
              </a:rPr>
              <a:t>if the key is a string, you have to specify it as a string;</a:t>
            </a:r>
          </a:p>
          <a:p>
            <a:r>
              <a:rPr lang="en-US" sz="1200" b="1" i="0" kern="1200" dirty="0" smtClean="0">
                <a:solidFill>
                  <a:schemeClr val="tx1"/>
                </a:solidFill>
                <a:effectLst/>
                <a:latin typeface="+mn-lt"/>
                <a:ea typeface="+mn-ea"/>
                <a:cs typeface="+mn-cs"/>
              </a:rPr>
              <a:t>keys are case-sensitive</a:t>
            </a:r>
            <a:r>
              <a:rPr lang="en-US" sz="1200" b="0" i="0" kern="1200" dirty="0" smtClean="0">
                <a:solidFill>
                  <a:schemeClr val="tx1"/>
                </a:solidFill>
                <a:effectLst/>
                <a:latin typeface="+mn-lt"/>
                <a:ea typeface="+mn-ea"/>
                <a:cs typeface="+mn-cs"/>
              </a:rPr>
              <a:t>: 'Suzy' is something different from '</a:t>
            </a:r>
            <a:r>
              <a:rPr lang="en-US" sz="1200" b="0" i="0" kern="1200" dirty="0" err="1" smtClean="0">
                <a:solidFill>
                  <a:schemeClr val="tx1"/>
                </a:solidFill>
                <a:effectLst/>
                <a:latin typeface="+mn-lt"/>
                <a:ea typeface="+mn-ea"/>
                <a:cs typeface="+mn-cs"/>
              </a:rPr>
              <a:t>suzy</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snippet outputs two lines of text:</a:t>
            </a:r>
          </a:p>
          <a:p>
            <a:r>
              <a:rPr lang="en-US" dirty="0" smtClean="0"/>
              <a:t>chat </a:t>
            </a:r>
          </a:p>
          <a:p>
            <a:r>
              <a:rPr lang="en-US" dirty="0" smtClean="0"/>
              <a:t>5557654321</a:t>
            </a:r>
            <a:br>
              <a:rPr lang="en-US" dirty="0" smtClean="0"/>
            </a:br>
            <a:r>
              <a:rPr lang="en-US" sz="1200" b="0" i="0" kern="1200" dirty="0" smtClean="0">
                <a:solidFill>
                  <a:schemeClr val="tx1"/>
                </a:solidFill>
                <a:effectLst/>
                <a:latin typeface="+mn-lt"/>
                <a:ea typeface="+mn-ea"/>
                <a:cs typeface="+mn-cs"/>
              </a:rPr>
              <a:t>And now the most important news: you </a:t>
            </a:r>
            <a:r>
              <a:rPr lang="en-US" sz="1200" b="1" i="0" kern="1200" dirty="0" smtClean="0">
                <a:solidFill>
                  <a:schemeClr val="tx1"/>
                </a:solidFill>
                <a:effectLst/>
                <a:latin typeface="+mn-lt"/>
                <a:ea typeface="+mn-ea"/>
                <a:cs typeface="+mn-cs"/>
              </a:rPr>
              <a:t>mustn't use a non-existent key</a:t>
            </a:r>
            <a:r>
              <a:rPr lang="en-US" sz="1200" b="0" i="0" kern="1200" dirty="0" smtClean="0">
                <a:solidFill>
                  <a:schemeClr val="tx1"/>
                </a:solidFill>
                <a:effectLst/>
                <a:latin typeface="+mn-lt"/>
                <a:ea typeface="+mn-ea"/>
                <a:cs typeface="+mn-cs"/>
              </a:rPr>
              <a:t>. Trying something like this:</a:t>
            </a:r>
          </a:p>
          <a:p>
            <a:r>
              <a:rPr lang="en-US" dirty="0" smtClean="0"/>
              <a:t>print(</a:t>
            </a:r>
            <a:r>
              <a:rPr lang="en-US" dirty="0" err="1" smtClean="0"/>
              <a:t>phoneNumbers</a:t>
            </a:r>
            <a:r>
              <a:rPr lang="en-US" dirty="0" smtClean="0"/>
              <a:t>['president'])</a:t>
            </a:r>
            <a:br>
              <a:rPr lang="en-US" dirty="0" smtClean="0"/>
            </a:br>
            <a:r>
              <a:rPr lang="en-US" sz="1200" b="0" i="0" kern="1200" dirty="0" smtClean="0">
                <a:solidFill>
                  <a:schemeClr val="tx1"/>
                </a:solidFill>
                <a:effectLst/>
                <a:latin typeface="+mn-lt"/>
                <a:ea typeface="+mn-ea"/>
                <a:cs typeface="+mn-cs"/>
              </a:rPr>
              <a:t>will cause a runtime error. Try to do it.</a:t>
            </a:r>
          </a:p>
          <a:p>
            <a:r>
              <a:rPr lang="en-US" sz="1200" b="0" i="0" kern="1200" dirty="0" smtClean="0">
                <a:solidFill>
                  <a:schemeClr val="tx1"/>
                </a:solidFill>
                <a:effectLst/>
                <a:latin typeface="+mn-lt"/>
                <a:ea typeface="+mn-ea"/>
                <a:cs typeface="+mn-cs"/>
              </a:rPr>
              <a:t>Fortunately, there's a simple way to avoid such a situation. The in operator, together with its companion, not in, can salvage this situation.</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75</a:t>
            </a:fld>
            <a:endParaRPr lang="en-US"/>
          </a:p>
        </p:txBody>
      </p:sp>
    </p:spTree>
    <p:extLst>
      <p:ext uri="{BB962C8B-B14F-4D97-AF65-F5344CB8AC3E}">
        <p14:creationId xmlns:p14="http://schemas.microsoft.com/office/powerpoint/2010/main" val="36118297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Can dictionaries be </a:t>
            </a:r>
            <a:r>
              <a:rPr lang="en-US" sz="1200" b="1" i="0" kern="1200" dirty="0" smtClean="0">
                <a:solidFill>
                  <a:schemeClr val="tx1"/>
                </a:solidFill>
                <a:effectLst/>
                <a:latin typeface="+mn-lt"/>
                <a:ea typeface="+mn-ea"/>
                <a:cs typeface="+mn-cs"/>
              </a:rPr>
              <a:t>browsed</a:t>
            </a:r>
            <a:r>
              <a:rPr lang="en-US" sz="1200" b="0" i="0" kern="1200" dirty="0" smtClean="0">
                <a:solidFill>
                  <a:schemeClr val="tx1"/>
                </a:solidFill>
                <a:effectLst/>
                <a:latin typeface="+mn-lt"/>
                <a:ea typeface="+mn-ea"/>
                <a:cs typeface="+mn-cs"/>
              </a:rPr>
              <a:t> using the for loop, like lists or tuples?</a:t>
            </a:r>
          </a:p>
          <a:p>
            <a:r>
              <a:rPr lang="en-US" sz="1200" b="0" i="0" kern="1200" dirty="0" smtClean="0">
                <a:solidFill>
                  <a:schemeClr val="tx1"/>
                </a:solidFill>
                <a:effectLst/>
                <a:latin typeface="+mn-lt"/>
                <a:ea typeface="+mn-ea"/>
                <a:cs typeface="+mn-cs"/>
              </a:rPr>
              <a:t>No and yes.</a:t>
            </a:r>
          </a:p>
          <a:p>
            <a:r>
              <a:rPr lang="en-US" sz="1200" b="0" i="0" kern="1200" dirty="0" smtClean="0">
                <a:solidFill>
                  <a:schemeClr val="tx1"/>
                </a:solidFill>
                <a:effectLst/>
                <a:latin typeface="+mn-lt"/>
                <a:ea typeface="+mn-ea"/>
                <a:cs typeface="+mn-cs"/>
              </a:rPr>
              <a:t>No, because a dictionary is </a:t>
            </a:r>
            <a:r>
              <a:rPr lang="en-US" sz="1200" b="1" i="0" kern="1200" dirty="0" smtClean="0">
                <a:solidFill>
                  <a:schemeClr val="tx1"/>
                </a:solidFill>
                <a:effectLst/>
                <a:latin typeface="+mn-lt"/>
                <a:ea typeface="+mn-ea"/>
                <a:cs typeface="+mn-cs"/>
              </a:rPr>
              <a:t>not a sequence type</a:t>
            </a:r>
            <a:r>
              <a:rPr lang="en-US" sz="1200" b="0" i="0" kern="1200" dirty="0" smtClean="0">
                <a:solidFill>
                  <a:schemeClr val="tx1"/>
                </a:solidFill>
                <a:effectLst/>
                <a:latin typeface="+mn-lt"/>
                <a:ea typeface="+mn-ea"/>
                <a:cs typeface="+mn-cs"/>
              </a:rPr>
              <a:t> - the for loop is useless with it.</a:t>
            </a:r>
          </a:p>
          <a:p>
            <a:r>
              <a:rPr lang="en-US" sz="1200" b="0" i="0" kern="1200" dirty="0" smtClean="0">
                <a:solidFill>
                  <a:schemeClr val="tx1"/>
                </a:solidFill>
                <a:effectLst/>
                <a:latin typeface="+mn-lt"/>
                <a:ea typeface="+mn-ea"/>
                <a:cs typeface="+mn-cs"/>
              </a:rPr>
              <a:t>Yes, because there are simple and very effective tools that can </a:t>
            </a:r>
            <a:r>
              <a:rPr lang="en-US" sz="1200" b="1" i="0" kern="1200" dirty="0" smtClean="0">
                <a:solidFill>
                  <a:schemeClr val="tx1"/>
                </a:solidFill>
                <a:effectLst/>
                <a:latin typeface="+mn-lt"/>
                <a:ea typeface="+mn-ea"/>
                <a:cs typeface="+mn-cs"/>
              </a:rPr>
              <a:t>adapt any dictionary to the for loop requirements</a:t>
            </a:r>
            <a:r>
              <a:rPr lang="en-US" sz="1200" b="0" i="0" kern="1200" dirty="0" smtClean="0">
                <a:solidFill>
                  <a:schemeClr val="tx1"/>
                </a:solidFill>
                <a:effectLst/>
                <a:latin typeface="+mn-lt"/>
                <a:ea typeface="+mn-ea"/>
                <a:cs typeface="+mn-cs"/>
              </a:rPr>
              <a:t> (in other words, building an intermediate link between the dictionary and a temporary sequence entity).</a:t>
            </a:r>
          </a:p>
          <a:p>
            <a:r>
              <a:rPr lang="en-US" sz="1200" b="0" i="0" kern="1200" dirty="0" smtClean="0">
                <a:solidFill>
                  <a:schemeClr val="tx1"/>
                </a:solidFill>
                <a:effectLst/>
                <a:latin typeface="+mn-lt"/>
                <a:ea typeface="+mn-ea"/>
                <a:cs typeface="+mn-cs"/>
              </a:rPr>
              <a:t>The first of them is a method named keys(), possessed by each dictionary. The method </a:t>
            </a:r>
            <a:r>
              <a:rPr lang="en-US" sz="1200" b="1" i="0" kern="1200" dirty="0" smtClean="0">
                <a:solidFill>
                  <a:schemeClr val="tx1"/>
                </a:solidFill>
                <a:effectLst/>
                <a:latin typeface="+mn-lt"/>
                <a:ea typeface="+mn-ea"/>
                <a:cs typeface="+mn-cs"/>
              </a:rPr>
              <a:t>returns a list built of all the keys gathered within the dictionary</a:t>
            </a:r>
            <a:r>
              <a:rPr lang="en-US" sz="1200" b="0" i="0" kern="1200" dirty="0" smtClean="0">
                <a:solidFill>
                  <a:schemeClr val="tx1"/>
                </a:solidFill>
                <a:effectLst/>
                <a:latin typeface="+mn-lt"/>
                <a:ea typeface="+mn-ea"/>
                <a:cs typeface="+mn-cs"/>
              </a:rPr>
              <a:t>. Having a list of keys enables you to access the whole dictionary in an easy and handy way.</a:t>
            </a:r>
          </a:p>
          <a:p>
            <a:r>
              <a:rPr lang="en-US" sz="1200" b="0" i="0" kern="1200" dirty="0" smtClean="0">
                <a:solidFill>
                  <a:schemeClr val="tx1"/>
                </a:solidFill>
                <a:effectLst/>
                <a:latin typeface="+mn-lt"/>
                <a:ea typeface="+mn-ea"/>
                <a:cs typeface="+mn-cs"/>
              </a:rPr>
              <a:t>Just like here:</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77</a:t>
            </a:fld>
            <a:endParaRPr lang="en-US"/>
          </a:p>
        </p:txBody>
      </p:sp>
    </p:spTree>
    <p:extLst>
      <p:ext uri="{BB962C8B-B14F-4D97-AF65-F5344CB8AC3E}">
        <p14:creationId xmlns:p14="http://schemas.microsoft.com/office/powerpoint/2010/main" val="2389418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Your first function</a:t>
            </a:r>
          </a:p>
          <a:p>
            <a:pPr fontAlgn="t"/>
            <a:r>
              <a:rPr lang="en-US" sz="1200" b="0" i="0" kern="1200" dirty="0" smtClean="0">
                <a:solidFill>
                  <a:schemeClr val="tx1"/>
                </a:solidFill>
                <a:effectLst/>
                <a:latin typeface="+mn-lt"/>
                <a:ea typeface="+mn-ea"/>
                <a:cs typeface="+mn-cs"/>
              </a:rPr>
              <a:t>How do you make such a function?</a:t>
            </a:r>
          </a:p>
          <a:p>
            <a:pPr fontAlgn="t"/>
            <a:r>
              <a:rPr lang="en-US" sz="1200" b="0" i="0" kern="1200" dirty="0" smtClean="0">
                <a:solidFill>
                  <a:schemeClr val="tx1"/>
                </a:solidFill>
                <a:effectLst/>
                <a:latin typeface="+mn-lt"/>
                <a:ea typeface="+mn-ea"/>
                <a:cs typeface="+mn-cs"/>
              </a:rPr>
              <a:t>You need to </a:t>
            </a:r>
            <a:r>
              <a:rPr lang="en-US" sz="1200" b="1" i="0" kern="1200" dirty="0" smtClean="0">
                <a:solidFill>
                  <a:schemeClr val="tx1"/>
                </a:solidFill>
                <a:effectLst/>
                <a:latin typeface="+mn-lt"/>
                <a:ea typeface="+mn-ea"/>
                <a:cs typeface="+mn-cs"/>
              </a:rPr>
              <a:t>define</a:t>
            </a:r>
            <a:r>
              <a:rPr lang="en-US" sz="1200" b="0" i="0" kern="1200" dirty="0" smtClean="0">
                <a:solidFill>
                  <a:schemeClr val="tx1"/>
                </a:solidFill>
                <a:effectLst/>
                <a:latin typeface="+mn-lt"/>
                <a:ea typeface="+mn-ea"/>
                <a:cs typeface="+mn-cs"/>
              </a:rPr>
              <a:t> it. The word </a:t>
            </a:r>
            <a:r>
              <a:rPr lang="en-US" sz="1200" b="0" i="1" kern="1200" dirty="0" smtClean="0">
                <a:solidFill>
                  <a:schemeClr val="tx1"/>
                </a:solidFill>
                <a:effectLst/>
                <a:latin typeface="+mn-lt"/>
                <a:ea typeface="+mn-ea"/>
                <a:cs typeface="+mn-cs"/>
              </a:rPr>
              <a:t>define</a:t>
            </a:r>
            <a:r>
              <a:rPr lang="en-US" sz="1200" b="0" i="0" kern="1200" dirty="0" smtClean="0">
                <a:solidFill>
                  <a:schemeClr val="tx1"/>
                </a:solidFill>
                <a:effectLst/>
                <a:latin typeface="+mn-lt"/>
                <a:ea typeface="+mn-ea"/>
                <a:cs typeface="+mn-cs"/>
              </a:rPr>
              <a:t> is significant here.</a:t>
            </a:r>
          </a:p>
          <a:p>
            <a:pPr fontAlgn="t"/>
            <a:r>
              <a:rPr lang="en-US" sz="1200" b="0" i="0" kern="1200" dirty="0" smtClean="0">
                <a:solidFill>
                  <a:schemeClr val="tx1"/>
                </a:solidFill>
                <a:effectLst/>
                <a:latin typeface="+mn-lt"/>
                <a:ea typeface="+mn-ea"/>
                <a:cs typeface="+mn-cs"/>
              </a:rPr>
              <a:t>This is what the simplest function definition looks like:</a:t>
            </a:r>
          </a:p>
          <a:p>
            <a:pPr fontAlgn="t"/>
            <a:r>
              <a:rPr lang="en-US" sz="1200" b="0" i="0" kern="1200" dirty="0" err="1" smtClean="0">
                <a:solidFill>
                  <a:schemeClr val="tx1"/>
                </a:solidFill>
                <a:effectLst/>
                <a:latin typeface="+mn-lt"/>
                <a:ea typeface="+mn-ea"/>
                <a:cs typeface="+mn-cs"/>
              </a:rPr>
              <a:t>def</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functionName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functionBody</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It always starts with the </a:t>
            </a:r>
            <a:r>
              <a:rPr lang="en-US" sz="1200" b="1" i="0" kern="1200" dirty="0" smtClean="0">
                <a:solidFill>
                  <a:schemeClr val="tx1"/>
                </a:solidFill>
                <a:effectLst/>
                <a:latin typeface="+mn-lt"/>
                <a:ea typeface="+mn-ea"/>
                <a:cs typeface="+mn-cs"/>
              </a:rPr>
              <a:t>keyword </a:t>
            </a:r>
            <a:r>
              <a:rPr lang="en-US" sz="1200" b="1" i="0" kern="1200" dirty="0" err="1" smtClean="0">
                <a:solidFill>
                  <a:schemeClr val="tx1"/>
                </a:solidFill>
                <a:effectLst/>
                <a:latin typeface="+mn-lt"/>
                <a:ea typeface="+mn-ea"/>
                <a:cs typeface="+mn-cs"/>
              </a:rPr>
              <a:t>def</a:t>
            </a:r>
            <a:r>
              <a:rPr lang="en-US" sz="1200" b="0" i="0" kern="1200" dirty="0" smtClean="0">
                <a:solidFill>
                  <a:schemeClr val="tx1"/>
                </a:solidFill>
                <a:effectLst/>
                <a:latin typeface="+mn-lt"/>
                <a:ea typeface="+mn-ea"/>
                <a:cs typeface="+mn-cs"/>
              </a:rPr>
              <a:t> (for </a:t>
            </a:r>
            <a:r>
              <a:rPr lang="en-US" sz="1200" b="0" i="1" kern="1200" dirty="0" smtClean="0">
                <a:solidFill>
                  <a:schemeClr val="tx1"/>
                </a:solidFill>
                <a:effectLst/>
                <a:latin typeface="+mn-lt"/>
                <a:ea typeface="+mn-ea"/>
                <a:cs typeface="+mn-cs"/>
              </a:rPr>
              <a:t>define</a:t>
            </a:r>
            <a:r>
              <a:rPr lang="en-US" sz="1200" b="0" i="0" kern="1200" dirty="0" smtClean="0">
                <a:solidFill>
                  <a:schemeClr val="tx1"/>
                </a:solidFill>
                <a:effectLst/>
                <a:latin typeface="+mn-lt"/>
                <a:ea typeface="+mn-ea"/>
                <a:cs typeface="+mn-cs"/>
              </a:rPr>
              <a:t>)</a:t>
            </a:r>
          </a:p>
          <a:p>
            <a:pPr fontAlgn="t"/>
            <a:r>
              <a:rPr lang="en-US" sz="1200" b="0" i="0" kern="1200" dirty="0" smtClean="0">
                <a:solidFill>
                  <a:schemeClr val="tx1"/>
                </a:solidFill>
                <a:effectLst/>
                <a:latin typeface="+mn-lt"/>
                <a:ea typeface="+mn-ea"/>
                <a:cs typeface="+mn-cs"/>
              </a:rPr>
              <a:t>next after </a:t>
            </a:r>
            <a:r>
              <a:rPr lang="en-US" sz="1200" b="0" i="0" kern="1200" dirty="0" err="1" smtClean="0">
                <a:solidFill>
                  <a:schemeClr val="tx1"/>
                </a:solidFill>
                <a:effectLst/>
                <a:latin typeface="+mn-lt"/>
                <a:ea typeface="+mn-ea"/>
                <a:cs typeface="+mn-cs"/>
              </a:rPr>
              <a:t>def</a:t>
            </a:r>
            <a:r>
              <a:rPr lang="en-US" sz="1200" b="0" i="0" kern="1200" dirty="0" smtClean="0">
                <a:solidFill>
                  <a:schemeClr val="tx1"/>
                </a:solidFill>
                <a:effectLst/>
                <a:latin typeface="+mn-lt"/>
                <a:ea typeface="+mn-ea"/>
                <a:cs typeface="+mn-cs"/>
              </a:rPr>
              <a:t> goes the </a:t>
            </a:r>
            <a:r>
              <a:rPr lang="en-US" sz="1200" b="1" i="0" kern="1200" dirty="0" smtClean="0">
                <a:solidFill>
                  <a:schemeClr val="tx1"/>
                </a:solidFill>
                <a:effectLst/>
                <a:latin typeface="+mn-lt"/>
                <a:ea typeface="+mn-ea"/>
                <a:cs typeface="+mn-cs"/>
              </a:rPr>
              <a:t>name of the function</a:t>
            </a:r>
            <a:r>
              <a:rPr lang="en-US" sz="1200" b="0" i="0" kern="1200" dirty="0" smtClean="0">
                <a:solidFill>
                  <a:schemeClr val="tx1"/>
                </a:solidFill>
                <a:effectLst/>
                <a:latin typeface="+mn-lt"/>
                <a:ea typeface="+mn-ea"/>
                <a:cs typeface="+mn-cs"/>
              </a:rPr>
              <a:t> (the rules for naming functions are exactly the same as for naming variables)</a:t>
            </a:r>
          </a:p>
          <a:p>
            <a:pPr fontAlgn="t"/>
            <a:r>
              <a:rPr lang="en-US" sz="1200" b="0" i="0" kern="1200" dirty="0" smtClean="0">
                <a:solidFill>
                  <a:schemeClr val="tx1"/>
                </a:solidFill>
                <a:effectLst/>
                <a:latin typeface="+mn-lt"/>
                <a:ea typeface="+mn-ea"/>
                <a:cs typeface="+mn-cs"/>
              </a:rPr>
              <a:t>after the function name, there's a place for a pair of </a:t>
            </a:r>
            <a:r>
              <a:rPr lang="en-US" sz="1200" b="1" i="0" kern="1200" dirty="0" smtClean="0">
                <a:solidFill>
                  <a:schemeClr val="tx1"/>
                </a:solidFill>
                <a:effectLst/>
                <a:latin typeface="+mn-lt"/>
                <a:ea typeface="+mn-ea"/>
                <a:cs typeface="+mn-cs"/>
              </a:rPr>
              <a:t>parentheses</a:t>
            </a:r>
            <a:r>
              <a:rPr lang="en-US" sz="1200" b="0" i="0" kern="1200" dirty="0" smtClean="0">
                <a:solidFill>
                  <a:schemeClr val="tx1"/>
                </a:solidFill>
                <a:effectLst/>
                <a:latin typeface="+mn-lt"/>
                <a:ea typeface="+mn-ea"/>
                <a:cs typeface="+mn-cs"/>
              </a:rPr>
              <a:t> (they contain nothing here, but that will change soon)</a:t>
            </a:r>
          </a:p>
          <a:p>
            <a:pPr fontAlgn="t"/>
            <a:r>
              <a:rPr lang="en-US" sz="1200" b="0" i="0" kern="1200" dirty="0" smtClean="0">
                <a:solidFill>
                  <a:schemeClr val="tx1"/>
                </a:solidFill>
                <a:effectLst/>
                <a:latin typeface="+mn-lt"/>
                <a:ea typeface="+mn-ea"/>
                <a:cs typeface="+mn-cs"/>
              </a:rPr>
              <a:t>the line has to be ended with a </a:t>
            </a:r>
            <a:r>
              <a:rPr lang="en-US" sz="1200" b="1" i="0" kern="1200" dirty="0" smtClean="0">
                <a:solidFill>
                  <a:schemeClr val="tx1"/>
                </a:solidFill>
                <a:effectLst/>
                <a:latin typeface="+mn-lt"/>
                <a:ea typeface="+mn-ea"/>
                <a:cs typeface="+mn-cs"/>
              </a:rPr>
              <a:t>colon</a:t>
            </a:r>
            <a:r>
              <a:rPr lang="en-US" sz="1200" b="0" i="0" kern="1200" dirty="0" smtClean="0">
                <a:solidFill>
                  <a:schemeClr val="tx1"/>
                </a:solidFill>
                <a:effectLst/>
                <a:latin typeface="+mn-lt"/>
                <a:ea typeface="+mn-ea"/>
                <a:cs typeface="+mn-cs"/>
              </a:rPr>
              <a:t>;</a:t>
            </a:r>
          </a:p>
          <a:p>
            <a:pPr fontAlgn="t"/>
            <a:r>
              <a:rPr lang="en-US" sz="1200" b="0" i="0" kern="1200" dirty="0" smtClean="0">
                <a:solidFill>
                  <a:schemeClr val="tx1"/>
                </a:solidFill>
                <a:effectLst/>
                <a:latin typeface="+mn-lt"/>
                <a:ea typeface="+mn-ea"/>
                <a:cs typeface="+mn-cs"/>
              </a:rPr>
              <a:t>the line directly after </a:t>
            </a:r>
            <a:r>
              <a:rPr lang="en-US" sz="1200" b="0" i="0" kern="1200" dirty="0" err="1" smtClean="0">
                <a:solidFill>
                  <a:schemeClr val="tx1"/>
                </a:solidFill>
                <a:effectLst/>
                <a:latin typeface="+mn-lt"/>
                <a:ea typeface="+mn-ea"/>
                <a:cs typeface="+mn-cs"/>
              </a:rPr>
              <a:t>def</a:t>
            </a:r>
            <a:r>
              <a:rPr lang="en-US" sz="1200" b="0" i="0" kern="1200" dirty="0" smtClean="0">
                <a:solidFill>
                  <a:schemeClr val="tx1"/>
                </a:solidFill>
                <a:effectLst/>
                <a:latin typeface="+mn-lt"/>
                <a:ea typeface="+mn-ea"/>
                <a:cs typeface="+mn-cs"/>
              </a:rPr>
              <a:t> begins the </a:t>
            </a:r>
            <a:r>
              <a:rPr lang="en-US" sz="1200" b="1" i="0" kern="1200" dirty="0" smtClean="0">
                <a:solidFill>
                  <a:schemeClr val="tx1"/>
                </a:solidFill>
                <a:effectLst/>
                <a:latin typeface="+mn-lt"/>
                <a:ea typeface="+mn-ea"/>
                <a:cs typeface="+mn-cs"/>
              </a:rPr>
              <a:t>function body</a:t>
            </a:r>
            <a:r>
              <a:rPr lang="en-US" sz="1200" b="0" i="0" kern="1200" dirty="0" smtClean="0">
                <a:solidFill>
                  <a:schemeClr val="tx1"/>
                </a:solidFill>
                <a:effectLst/>
                <a:latin typeface="+mn-lt"/>
                <a:ea typeface="+mn-ea"/>
                <a:cs typeface="+mn-cs"/>
              </a:rPr>
              <a:t> - a couple (at least one) of necessarily </a:t>
            </a:r>
            <a:r>
              <a:rPr lang="en-US" sz="1200" b="1" i="0" kern="1200" dirty="0" smtClean="0">
                <a:solidFill>
                  <a:schemeClr val="tx1"/>
                </a:solidFill>
                <a:effectLst/>
                <a:latin typeface="+mn-lt"/>
                <a:ea typeface="+mn-ea"/>
                <a:cs typeface="+mn-cs"/>
              </a:rPr>
              <a:t>nested instructions</a:t>
            </a:r>
            <a:r>
              <a:rPr lang="en-US" sz="1200" b="0" i="0" kern="1200" dirty="0" smtClean="0">
                <a:solidFill>
                  <a:schemeClr val="tx1"/>
                </a:solidFill>
                <a:effectLst/>
                <a:latin typeface="+mn-lt"/>
                <a:ea typeface="+mn-ea"/>
                <a:cs typeface="+mn-cs"/>
              </a:rPr>
              <a:t>, which will be executed every time the function is invoked; note: the </a:t>
            </a:r>
            <a:r>
              <a:rPr lang="en-US" sz="1200" b="1" i="0" kern="1200" dirty="0" smtClean="0">
                <a:solidFill>
                  <a:schemeClr val="tx1"/>
                </a:solidFill>
                <a:effectLst/>
                <a:latin typeface="+mn-lt"/>
                <a:ea typeface="+mn-ea"/>
                <a:cs typeface="+mn-cs"/>
              </a:rPr>
              <a:t>function ends where the nesting ends</a:t>
            </a:r>
            <a:r>
              <a:rPr lang="en-US" sz="1200" b="0" i="0" kern="1200" dirty="0" smtClean="0">
                <a:solidFill>
                  <a:schemeClr val="tx1"/>
                </a:solidFill>
                <a:effectLst/>
                <a:latin typeface="+mn-lt"/>
                <a:ea typeface="+mn-ea"/>
                <a:cs typeface="+mn-cs"/>
              </a:rPr>
              <a:t>, so you have to be careful.</a:t>
            </a:r>
          </a:p>
          <a:p>
            <a:pPr fontAlgn="t"/>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We're ready to define our </a:t>
            </a:r>
            <a:r>
              <a:rPr lang="en-US" sz="1200" b="1" i="0" kern="1200" dirty="0" smtClean="0">
                <a:solidFill>
                  <a:schemeClr val="tx1"/>
                </a:solidFill>
                <a:effectLst/>
                <a:latin typeface="+mn-lt"/>
                <a:ea typeface="+mn-ea"/>
                <a:cs typeface="+mn-cs"/>
              </a:rPr>
              <a:t>prompting</a:t>
            </a:r>
            <a:r>
              <a:rPr lang="en-US" sz="1200" b="0" i="0" kern="1200" dirty="0" smtClean="0">
                <a:solidFill>
                  <a:schemeClr val="tx1"/>
                </a:solidFill>
                <a:effectLst/>
                <a:latin typeface="+mn-lt"/>
                <a:ea typeface="+mn-ea"/>
                <a:cs typeface="+mn-cs"/>
              </a:rPr>
              <a:t> function. We'll name it message - here it is:</a:t>
            </a:r>
          </a:p>
          <a:p>
            <a:pPr fontAlgn="t"/>
            <a:r>
              <a:rPr lang="en-US" sz="1200" b="0" i="0" kern="1200" dirty="0" err="1" smtClean="0">
                <a:solidFill>
                  <a:schemeClr val="tx1"/>
                </a:solidFill>
                <a:effectLst/>
                <a:latin typeface="+mn-lt"/>
                <a:ea typeface="+mn-ea"/>
                <a:cs typeface="+mn-cs"/>
              </a:rPr>
              <a:t>def</a:t>
            </a:r>
            <a:r>
              <a:rPr lang="en-US" sz="1200" b="0" i="0" kern="1200" dirty="0" smtClean="0">
                <a:solidFill>
                  <a:schemeClr val="tx1"/>
                </a:solidFill>
                <a:effectLst/>
                <a:latin typeface="+mn-lt"/>
                <a:ea typeface="+mn-ea"/>
                <a:cs typeface="+mn-cs"/>
              </a:rPr>
              <a:t> message(): print("Enter a value: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function is extremely simple, but fully </a:t>
            </a:r>
            <a:r>
              <a:rPr lang="en-US" sz="1200" b="1" i="0" kern="1200" dirty="0" smtClean="0">
                <a:solidFill>
                  <a:schemeClr val="tx1"/>
                </a:solidFill>
                <a:effectLst/>
                <a:latin typeface="+mn-lt"/>
                <a:ea typeface="+mn-ea"/>
                <a:cs typeface="+mn-cs"/>
              </a:rPr>
              <a:t>usable</a:t>
            </a:r>
            <a:r>
              <a:rPr lang="en-US" sz="1200" b="0" i="0" kern="1200" dirty="0" smtClean="0">
                <a:solidFill>
                  <a:schemeClr val="tx1"/>
                </a:solidFill>
                <a:effectLst/>
                <a:latin typeface="+mn-lt"/>
                <a:ea typeface="+mn-ea"/>
                <a:cs typeface="+mn-cs"/>
              </a:rPr>
              <a:t>. We've named it message, but you can label it according to your taste. Let's use it.</a:t>
            </a:r>
          </a:p>
          <a:p>
            <a:pPr fontAlgn="t"/>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Our code contains the function definition now:</a:t>
            </a:r>
          </a:p>
          <a:p>
            <a:pPr fontAlgn="t"/>
            <a:r>
              <a:rPr lang="en-US" sz="1200" b="0" i="0" kern="1200" dirty="0" err="1" smtClean="0">
                <a:solidFill>
                  <a:schemeClr val="tx1"/>
                </a:solidFill>
                <a:effectLst/>
                <a:latin typeface="+mn-lt"/>
                <a:ea typeface="+mn-ea"/>
                <a:cs typeface="+mn-cs"/>
              </a:rPr>
              <a:t>def</a:t>
            </a:r>
            <a:r>
              <a:rPr lang="en-US" sz="1200" b="0" i="0" kern="1200" dirty="0" smtClean="0">
                <a:solidFill>
                  <a:schemeClr val="tx1"/>
                </a:solidFill>
                <a:effectLst/>
                <a:latin typeface="+mn-lt"/>
                <a:ea typeface="+mn-ea"/>
                <a:cs typeface="+mn-cs"/>
              </a:rPr>
              <a:t> message(): print("Enter a value: ") print("We start here.") print("We end here.")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Note: we don't use the function at all - there's no </a:t>
            </a:r>
            <a:r>
              <a:rPr lang="en-US" sz="1200" b="1" i="0" kern="1200" dirty="0" smtClean="0">
                <a:solidFill>
                  <a:schemeClr val="tx1"/>
                </a:solidFill>
                <a:effectLst/>
                <a:latin typeface="+mn-lt"/>
                <a:ea typeface="+mn-ea"/>
                <a:cs typeface="+mn-cs"/>
              </a:rPr>
              <a:t>invocation</a:t>
            </a:r>
            <a:r>
              <a:rPr lang="en-US" sz="1200" b="0" i="0" kern="1200" dirty="0" smtClean="0">
                <a:solidFill>
                  <a:schemeClr val="tx1"/>
                </a:solidFill>
                <a:effectLst/>
                <a:latin typeface="+mn-lt"/>
                <a:ea typeface="+mn-ea"/>
                <a:cs typeface="+mn-cs"/>
              </a:rPr>
              <a:t> of it inside the code.</a:t>
            </a:r>
          </a:p>
          <a:p>
            <a:pPr fontAlgn="t"/>
            <a:r>
              <a:rPr lang="en-US" sz="1200" b="0" i="0" kern="1200" dirty="0" smtClean="0">
                <a:solidFill>
                  <a:schemeClr val="tx1"/>
                </a:solidFill>
                <a:effectLst/>
                <a:latin typeface="+mn-lt"/>
                <a:ea typeface="+mn-ea"/>
                <a:cs typeface="+mn-cs"/>
              </a:rPr>
              <a:t>When you run it, you see the following output:</a:t>
            </a:r>
          </a:p>
          <a:p>
            <a:pPr fontAlgn="t"/>
            <a:r>
              <a:rPr lang="en-US" sz="1200" b="0" i="0" kern="1200" dirty="0" smtClean="0">
                <a:solidFill>
                  <a:schemeClr val="tx1"/>
                </a:solidFill>
                <a:effectLst/>
                <a:latin typeface="+mn-lt"/>
                <a:ea typeface="+mn-ea"/>
                <a:cs typeface="+mn-cs"/>
              </a:rPr>
              <a:t>We start here. We end here.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This means that Python reads the function's definitions and remembers them, but won't launch any of them without your permission.</a:t>
            </a:r>
          </a:p>
          <a:p>
            <a:pPr fontAlgn="t"/>
            <a:r>
              <a:rPr lang="en-US" sz="1200" b="0" i="0" kern="1200" dirty="0" smtClean="0">
                <a:solidFill>
                  <a:schemeClr val="tx1"/>
                </a:solidFill>
                <a:effectLst/>
                <a:latin typeface="+mn-lt"/>
                <a:ea typeface="+mn-ea"/>
                <a:cs typeface="+mn-cs"/>
              </a:rPr>
              <a:t>We've modified the code now - we've inserted the </a:t>
            </a:r>
            <a:r>
              <a:rPr lang="en-US" sz="1200" b="1" i="0" kern="1200" dirty="0" smtClean="0">
                <a:solidFill>
                  <a:schemeClr val="tx1"/>
                </a:solidFill>
                <a:effectLst/>
                <a:latin typeface="+mn-lt"/>
                <a:ea typeface="+mn-ea"/>
                <a:cs typeface="+mn-cs"/>
              </a:rPr>
              <a:t>function's invocation</a:t>
            </a:r>
            <a:r>
              <a:rPr lang="en-US" sz="1200" b="0" i="0" kern="1200" dirty="0" smtClean="0">
                <a:solidFill>
                  <a:schemeClr val="tx1"/>
                </a:solidFill>
                <a:effectLst/>
                <a:latin typeface="+mn-lt"/>
                <a:ea typeface="+mn-ea"/>
                <a:cs typeface="+mn-cs"/>
              </a:rPr>
              <a:t> between the start and end messages:</a:t>
            </a:r>
          </a:p>
          <a:p>
            <a:pPr fontAlgn="t"/>
            <a:r>
              <a:rPr lang="en-US" sz="1200" b="0" i="0" kern="1200" dirty="0" err="1" smtClean="0">
                <a:solidFill>
                  <a:schemeClr val="tx1"/>
                </a:solidFill>
                <a:effectLst/>
                <a:latin typeface="+mn-lt"/>
                <a:ea typeface="+mn-ea"/>
                <a:cs typeface="+mn-cs"/>
              </a:rPr>
              <a:t>def</a:t>
            </a:r>
            <a:r>
              <a:rPr lang="en-US" sz="1200" b="0" i="0" kern="1200" dirty="0" smtClean="0">
                <a:solidFill>
                  <a:schemeClr val="tx1"/>
                </a:solidFill>
                <a:effectLst/>
                <a:latin typeface="+mn-lt"/>
                <a:ea typeface="+mn-ea"/>
                <a:cs typeface="+mn-cs"/>
              </a:rPr>
              <a:t> message(): print("Enter a value: ") print("We start here.") message() print("We end here.")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output looks different now:</a:t>
            </a:r>
          </a:p>
          <a:p>
            <a:pPr fontAlgn="t"/>
            <a:r>
              <a:rPr lang="en-US" sz="1200" b="0" i="0" kern="1200" dirty="0" smtClean="0">
                <a:solidFill>
                  <a:schemeClr val="tx1"/>
                </a:solidFill>
                <a:effectLst/>
                <a:latin typeface="+mn-lt"/>
                <a:ea typeface="+mn-ea"/>
                <a:cs typeface="+mn-cs"/>
              </a:rPr>
              <a:t>We start here. Enter a value: We end here.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Test the code, modify it, experiment with it.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8</a:t>
            </a:fld>
            <a:endParaRPr lang="en-US"/>
          </a:p>
        </p:txBody>
      </p:sp>
    </p:spTree>
    <p:extLst>
      <p:ext uri="{BB962C8B-B14F-4D97-AF65-F5344CB8AC3E}">
        <p14:creationId xmlns:p14="http://schemas.microsoft.com/office/powerpoint/2010/main" val="8307125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Do you want it </a:t>
            </a:r>
            <a:r>
              <a:rPr lang="en-US" sz="1200" b="1" i="0" kern="1200" dirty="0" smtClean="0">
                <a:solidFill>
                  <a:schemeClr val="tx1"/>
                </a:solidFill>
                <a:effectLst/>
                <a:latin typeface="+mn-lt"/>
                <a:ea typeface="+mn-ea"/>
                <a:cs typeface="+mn-cs"/>
              </a:rPr>
              <a:t>sorted</a:t>
            </a:r>
            <a:r>
              <a:rPr lang="en-US" sz="1200" b="0" i="0" kern="1200" dirty="0" smtClean="0">
                <a:solidFill>
                  <a:schemeClr val="tx1"/>
                </a:solidFill>
                <a:effectLst/>
                <a:latin typeface="+mn-lt"/>
                <a:ea typeface="+mn-ea"/>
                <a:cs typeface="+mn-cs"/>
              </a:rPr>
              <a:t>? Just enrich the for loop to get such a form:</a:t>
            </a:r>
          </a:p>
          <a:p>
            <a:r>
              <a:rPr lang="en-US" dirty="0" smtClean="0"/>
              <a:t>for key in sorted(</a:t>
            </a:r>
            <a:r>
              <a:rPr lang="en-US" dirty="0" err="1" smtClean="0"/>
              <a:t>dict.keys</a:t>
            </a:r>
            <a:r>
              <a:rPr lang="en-US" dirty="0" smtClean="0"/>
              <a:t>()):</a:t>
            </a:r>
            <a:br>
              <a:rPr lang="en-US" dirty="0" smtClean="0"/>
            </a:br>
            <a:r>
              <a:rPr lang="en-US" sz="1200" b="0" i="0" kern="1200" dirty="0" smtClean="0">
                <a:solidFill>
                  <a:schemeClr val="tx1"/>
                </a:solidFill>
                <a:effectLst/>
                <a:latin typeface="+mn-lt"/>
                <a:ea typeface="+mn-ea"/>
                <a:cs typeface="+mn-cs"/>
              </a:rPr>
              <a:t>The sorted() function will do its best - the output will look like this:</a:t>
            </a:r>
          </a:p>
          <a:p>
            <a:r>
              <a:rPr lang="en-US" dirty="0" smtClean="0"/>
              <a:t>cat -&gt; chat dog -&gt; </a:t>
            </a:r>
            <a:r>
              <a:rPr lang="en-US" dirty="0" err="1" smtClean="0"/>
              <a:t>chien</a:t>
            </a:r>
            <a:r>
              <a:rPr lang="en-US" dirty="0" smtClean="0"/>
              <a:t> horse -&gt; cheval</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78</a:t>
            </a:fld>
            <a:endParaRPr lang="en-US"/>
          </a:p>
        </p:txBody>
      </p:sp>
    </p:spTree>
    <p:extLst>
      <p:ext uri="{BB962C8B-B14F-4D97-AF65-F5344CB8AC3E}">
        <p14:creationId xmlns:p14="http://schemas.microsoft.com/office/powerpoint/2010/main" val="39923040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Another way is based on using a dictionary's method named items(). The method </a:t>
            </a:r>
            <a:r>
              <a:rPr lang="en-US" sz="1200" b="1" i="0" kern="1200" dirty="0" smtClean="0">
                <a:solidFill>
                  <a:schemeClr val="tx1"/>
                </a:solidFill>
                <a:effectLst/>
                <a:latin typeface="+mn-lt"/>
                <a:ea typeface="+mn-ea"/>
                <a:cs typeface="+mn-cs"/>
              </a:rPr>
              <a:t>returns a list of tuples</a:t>
            </a:r>
            <a:r>
              <a:rPr lang="en-US" sz="1200" b="0" i="0" kern="1200" dirty="0" smtClean="0">
                <a:solidFill>
                  <a:schemeClr val="tx1"/>
                </a:solidFill>
                <a:effectLst/>
                <a:latin typeface="+mn-lt"/>
                <a:ea typeface="+mn-ea"/>
                <a:cs typeface="+mn-cs"/>
              </a:rPr>
              <a:t> (this is the first example where tuples are something more than just an example of themselves) </a:t>
            </a:r>
            <a:r>
              <a:rPr lang="en-US" sz="1200" b="1" i="0" kern="1200" dirty="0" smtClean="0">
                <a:solidFill>
                  <a:schemeClr val="tx1"/>
                </a:solidFill>
                <a:effectLst/>
                <a:latin typeface="+mn-lt"/>
                <a:ea typeface="+mn-ea"/>
                <a:cs typeface="+mn-cs"/>
              </a:rPr>
              <a:t>where each tuple is a key-value pair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This is how it works:</a:t>
            </a:r>
          </a:p>
          <a:p>
            <a:endParaRPr lang="en-US" dirty="0" smtClean="0"/>
          </a:p>
          <a:p>
            <a:endParaRPr lang="en-US" dirty="0" smtClean="0"/>
          </a:p>
          <a:p>
            <a:r>
              <a:rPr lang="en-US" sz="1200" b="0" i="0" kern="1200" dirty="0" smtClean="0">
                <a:solidFill>
                  <a:schemeClr val="tx1"/>
                </a:solidFill>
                <a:effectLst/>
                <a:latin typeface="+mn-lt"/>
                <a:ea typeface="+mn-ea"/>
                <a:cs typeface="+mn-cs"/>
              </a:rPr>
              <a:t>There is also a method named </a:t>
            </a:r>
            <a:r>
              <a:rPr lang="en-US" dirty="0" smtClean="0"/>
              <a:t>values()</a:t>
            </a:r>
            <a:r>
              <a:rPr lang="en-US" sz="1200" b="0" i="0" kern="1200" dirty="0" smtClean="0">
                <a:solidFill>
                  <a:schemeClr val="tx1"/>
                </a:solidFill>
                <a:effectLst/>
                <a:latin typeface="+mn-lt"/>
                <a:ea typeface="+mn-ea"/>
                <a:cs typeface="+mn-cs"/>
              </a:rPr>
              <a:t>, which works similarly to </a:t>
            </a:r>
            <a:r>
              <a:rPr lang="en-US" dirty="0" smtClean="0"/>
              <a:t>keys()</a:t>
            </a:r>
            <a:r>
              <a:rPr lang="en-US" sz="1200" b="0" i="0" kern="1200" dirty="0" smtClean="0">
                <a:solidFill>
                  <a:schemeClr val="tx1"/>
                </a:solidFill>
                <a:effectLst/>
                <a:latin typeface="+mn-lt"/>
                <a:ea typeface="+mn-ea"/>
                <a:cs typeface="+mn-cs"/>
              </a:rPr>
              <a:t>, but </a:t>
            </a:r>
            <a:r>
              <a:rPr lang="en-US" sz="1200" b="1" i="0" kern="1200" dirty="0" smtClean="0">
                <a:solidFill>
                  <a:schemeClr val="tx1"/>
                </a:solidFill>
                <a:effectLst/>
                <a:latin typeface="+mn-lt"/>
                <a:ea typeface="+mn-ea"/>
                <a:cs typeface="+mn-cs"/>
              </a:rPr>
              <a:t>returns a list of values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the dictionary is not able to automatically find a key for a given value, the role of this method is rather limited.</a:t>
            </a:r>
          </a:p>
          <a:p>
            <a:r>
              <a:rPr lang="en-US" sz="1200" b="0" i="0" kern="1200" dirty="0" smtClean="0">
                <a:solidFill>
                  <a:schemeClr val="tx1"/>
                </a:solidFill>
                <a:effectLst/>
                <a:latin typeface="+mn-lt"/>
                <a:ea typeface="+mn-ea"/>
                <a:cs typeface="+mn-cs"/>
              </a:rPr>
              <a:t>Here is the expected output:</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79</a:t>
            </a:fld>
            <a:endParaRPr lang="en-US"/>
          </a:p>
        </p:txBody>
      </p:sp>
    </p:spTree>
    <p:extLst>
      <p:ext uri="{BB962C8B-B14F-4D97-AF65-F5344CB8AC3E}">
        <p14:creationId xmlns:p14="http://schemas.microsoft.com/office/powerpoint/2010/main" val="2474527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Assigning a new value to an existing key is simple - as dictionaries are fully </a:t>
            </a:r>
            <a:r>
              <a:rPr lang="en-US" sz="1200" b="1" i="0" kern="1200" dirty="0" smtClean="0">
                <a:solidFill>
                  <a:schemeClr val="tx1"/>
                </a:solidFill>
                <a:effectLst/>
                <a:latin typeface="+mn-lt"/>
                <a:ea typeface="+mn-ea"/>
                <a:cs typeface="+mn-cs"/>
              </a:rPr>
              <a:t>mutable</a:t>
            </a:r>
            <a:r>
              <a:rPr lang="en-US" sz="1200" b="0" i="0" kern="1200" dirty="0" smtClean="0">
                <a:solidFill>
                  <a:schemeClr val="tx1"/>
                </a:solidFill>
                <a:effectLst/>
                <a:latin typeface="+mn-lt"/>
                <a:ea typeface="+mn-ea"/>
                <a:cs typeface="+mn-cs"/>
              </a:rPr>
              <a:t>, there are no obstacles to modifying them.</a:t>
            </a:r>
          </a:p>
          <a:p>
            <a:r>
              <a:rPr lang="en-US" sz="1200" b="0" i="0" kern="1200" dirty="0" smtClean="0">
                <a:solidFill>
                  <a:schemeClr val="tx1"/>
                </a:solidFill>
                <a:effectLst/>
                <a:latin typeface="+mn-lt"/>
                <a:ea typeface="+mn-ea"/>
                <a:cs typeface="+mn-cs"/>
              </a:rPr>
              <a:t>We're going to replace the value "chat" with "</a:t>
            </a:r>
            <a:r>
              <a:rPr lang="en-US" sz="1200" b="0" i="0" kern="1200" dirty="0" err="1" smtClean="0">
                <a:solidFill>
                  <a:schemeClr val="tx1"/>
                </a:solidFill>
                <a:effectLst/>
                <a:latin typeface="+mn-lt"/>
                <a:ea typeface="+mn-ea"/>
                <a:cs typeface="+mn-cs"/>
              </a:rPr>
              <a:t>minou</a:t>
            </a:r>
            <a:r>
              <a:rPr lang="en-US" sz="1200" b="0" i="0" kern="1200" dirty="0" smtClean="0">
                <a:solidFill>
                  <a:schemeClr val="tx1"/>
                </a:solidFill>
                <a:effectLst/>
                <a:latin typeface="+mn-lt"/>
                <a:ea typeface="+mn-ea"/>
                <a:cs typeface="+mn-cs"/>
              </a:rPr>
              <a:t>", which is not very accurate, but it will work well with our example.</a:t>
            </a:r>
          </a:p>
          <a:p>
            <a:r>
              <a:rPr lang="en-US" sz="1200" b="0" i="0" kern="1200" dirty="0" smtClean="0">
                <a:solidFill>
                  <a:schemeClr val="tx1"/>
                </a:solidFill>
                <a:effectLst/>
                <a:latin typeface="+mn-lt"/>
                <a:ea typeface="+mn-ea"/>
                <a:cs typeface="+mn-cs"/>
              </a:rPr>
              <a:t>Look:</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80</a:t>
            </a:fld>
            <a:endParaRPr lang="en-US"/>
          </a:p>
        </p:txBody>
      </p:sp>
    </p:spTree>
    <p:extLst>
      <p:ext uri="{BB962C8B-B14F-4D97-AF65-F5344CB8AC3E}">
        <p14:creationId xmlns:p14="http://schemas.microsoft.com/office/powerpoint/2010/main" val="26948846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Adding a new key</a:t>
            </a:r>
          </a:p>
          <a:p>
            <a:r>
              <a:rPr lang="en-US" sz="1200" b="0" i="0" kern="1200" dirty="0" smtClean="0">
                <a:solidFill>
                  <a:schemeClr val="tx1"/>
                </a:solidFill>
                <a:effectLst/>
                <a:latin typeface="+mn-lt"/>
                <a:ea typeface="+mn-ea"/>
                <a:cs typeface="+mn-cs"/>
              </a:rPr>
              <a:t>Adding a new key-value pair to a dictionary is as simple as changing a value - you only have to assign a value to a new, </a:t>
            </a:r>
            <a:r>
              <a:rPr lang="en-US" sz="1200" b="1" i="0" kern="1200" dirty="0" smtClean="0">
                <a:solidFill>
                  <a:schemeClr val="tx1"/>
                </a:solidFill>
                <a:effectLst/>
                <a:latin typeface="+mn-lt"/>
                <a:ea typeface="+mn-ea"/>
                <a:cs typeface="+mn-cs"/>
              </a:rPr>
              <a:t>previously non-existent key</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Note: this is very different behavior compared to lists, which don't allow you to assign values to non-existing indices.</a:t>
            </a:r>
          </a:p>
          <a:p>
            <a:r>
              <a:rPr lang="en-US" sz="1200" b="0" i="0" kern="1200" dirty="0" smtClean="0">
                <a:solidFill>
                  <a:schemeClr val="tx1"/>
                </a:solidFill>
                <a:effectLst/>
                <a:latin typeface="+mn-lt"/>
                <a:ea typeface="+mn-ea"/>
                <a:cs typeface="+mn-cs"/>
              </a:rPr>
              <a:t>Let's add a new pair of words to the dictionary - a bit weird, but still valid:</a:t>
            </a:r>
          </a:p>
          <a:p>
            <a:endParaRPr lang="en-US" dirty="0" smtClean="0"/>
          </a:p>
          <a:p>
            <a:endParaRPr lang="en-US" dirty="0" smtClean="0"/>
          </a:p>
          <a:p>
            <a:r>
              <a:rPr lang="en-US" sz="1200" b="0" i="0" kern="1200" dirty="0" smtClean="0">
                <a:solidFill>
                  <a:schemeClr val="tx1"/>
                </a:solidFill>
                <a:effectLst/>
                <a:latin typeface="+mn-lt"/>
                <a:ea typeface="+mn-ea"/>
                <a:cs typeface="+mn-cs"/>
              </a:rPr>
              <a:t>You can also insert an item to a dictionary by using the update() method, e.g.:</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81</a:t>
            </a:fld>
            <a:endParaRPr lang="en-US"/>
          </a:p>
        </p:txBody>
      </p:sp>
    </p:spTree>
    <p:extLst>
      <p:ext uri="{BB962C8B-B14F-4D97-AF65-F5344CB8AC3E}">
        <p14:creationId xmlns:p14="http://schemas.microsoft.com/office/powerpoint/2010/main" val="15346177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Removing a key</a:t>
            </a:r>
          </a:p>
          <a:p>
            <a:r>
              <a:rPr lang="en-US" sz="1200" b="0" i="0" kern="1200" dirty="0" smtClean="0">
                <a:solidFill>
                  <a:schemeClr val="tx1"/>
                </a:solidFill>
                <a:effectLst/>
                <a:latin typeface="+mn-lt"/>
                <a:ea typeface="+mn-ea"/>
                <a:cs typeface="+mn-cs"/>
              </a:rPr>
              <a:t>Can you guess how to remove a key from a dictionary?</a:t>
            </a:r>
          </a:p>
          <a:p>
            <a:r>
              <a:rPr lang="en-US" sz="1200" b="0" i="0" kern="1200" dirty="0" smtClean="0">
                <a:solidFill>
                  <a:schemeClr val="tx1"/>
                </a:solidFill>
                <a:effectLst/>
                <a:latin typeface="+mn-lt"/>
                <a:ea typeface="+mn-ea"/>
                <a:cs typeface="+mn-cs"/>
              </a:rPr>
              <a:t>Note: removing a key will always cause the </a:t>
            </a:r>
            <a:r>
              <a:rPr lang="en-US" sz="1200" b="1" i="0" kern="1200" dirty="0" smtClean="0">
                <a:solidFill>
                  <a:schemeClr val="tx1"/>
                </a:solidFill>
                <a:effectLst/>
                <a:latin typeface="+mn-lt"/>
                <a:ea typeface="+mn-ea"/>
                <a:cs typeface="+mn-cs"/>
              </a:rPr>
              <a:t>removal of the associated value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Values cannot exist without their keys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This is done with the del instruction.</a:t>
            </a:r>
          </a:p>
          <a:p>
            <a:endParaRPr lang="en-US" dirty="0" smtClean="0"/>
          </a:p>
          <a:p>
            <a:endParaRPr lang="en-US" dirty="0" smtClean="0"/>
          </a:p>
          <a:p>
            <a:r>
              <a:rPr lang="en-US" sz="1200" b="0" i="0" kern="1200" dirty="0" smtClean="0">
                <a:solidFill>
                  <a:schemeClr val="tx1"/>
                </a:solidFill>
                <a:effectLst/>
                <a:latin typeface="+mn-lt"/>
                <a:ea typeface="+mn-ea"/>
                <a:cs typeface="+mn-cs"/>
              </a:rPr>
              <a:t>To remove the last item in a dictionary, you can use the </a:t>
            </a:r>
            <a:r>
              <a:rPr lang="en-US" sz="1200" b="0" i="0" kern="1200" dirty="0" err="1" smtClean="0">
                <a:solidFill>
                  <a:schemeClr val="tx1"/>
                </a:solidFill>
                <a:effectLst/>
                <a:latin typeface="+mn-lt"/>
                <a:ea typeface="+mn-ea"/>
                <a:cs typeface="+mn-cs"/>
              </a:rPr>
              <a:t>popitem</a:t>
            </a:r>
            <a:r>
              <a:rPr lang="en-US" sz="1200" b="0" i="0" kern="1200" dirty="0" smtClean="0">
                <a:solidFill>
                  <a:schemeClr val="tx1"/>
                </a:solidFill>
                <a:effectLst/>
                <a:latin typeface="+mn-lt"/>
                <a:ea typeface="+mn-ea"/>
                <a:cs typeface="+mn-cs"/>
              </a:rPr>
              <a:t>() method:</a:t>
            </a:r>
          </a:p>
          <a:p>
            <a:r>
              <a:rPr lang="en-US" dirty="0" smtClean="0"/>
              <a:t/>
            </a:r>
            <a:br>
              <a:rPr lang="en-US" dirty="0" smtClean="0"/>
            </a:br>
            <a:r>
              <a:rPr lang="en-US" sz="1200" b="0" i="0" kern="1200" dirty="0" smtClean="0">
                <a:solidFill>
                  <a:schemeClr val="tx1"/>
                </a:solidFill>
                <a:effectLst/>
                <a:latin typeface="+mn-lt"/>
                <a:ea typeface="+mn-ea"/>
                <a:cs typeface="+mn-cs"/>
              </a:rPr>
              <a:t>In the older versions of Python, i.e., before 3.6.7, the </a:t>
            </a:r>
            <a:r>
              <a:rPr lang="en-US" dirty="0" err="1" smtClean="0"/>
              <a:t>popitem</a:t>
            </a:r>
            <a:r>
              <a:rPr lang="en-US" dirty="0" smtClean="0"/>
              <a:t>()</a:t>
            </a:r>
            <a:r>
              <a:rPr lang="en-US" sz="1200" b="0" i="0" kern="1200" dirty="0" smtClean="0">
                <a:solidFill>
                  <a:schemeClr val="tx1"/>
                </a:solidFill>
                <a:effectLst/>
                <a:latin typeface="+mn-lt"/>
                <a:ea typeface="+mn-ea"/>
                <a:cs typeface="+mn-cs"/>
              </a:rPr>
              <a:t> method removes a random item from a dictionary.</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82</a:t>
            </a:fld>
            <a:endParaRPr lang="en-US"/>
          </a:p>
        </p:txBody>
      </p:sp>
    </p:spTree>
    <p:extLst>
      <p:ext uri="{BB962C8B-B14F-4D97-AF65-F5344CB8AC3E}">
        <p14:creationId xmlns:p14="http://schemas.microsoft.com/office/powerpoint/2010/main" val="30452445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Tuples and dictionaries can work together</a:t>
            </a:r>
          </a:p>
          <a:p>
            <a:r>
              <a:rPr lang="en-US" sz="1200" b="0" i="0" kern="1200" dirty="0" smtClean="0">
                <a:solidFill>
                  <a:schemeClr val="tx1"/>
                </a:solidFill>
                <a:effectLst/>
                <a:latin typeface="+mn-lt"/>
                <a:ea typeface="+mn-ea"/>
                <a:cs typeface="+mn-cs"/>
              </a:rPr>
              <a:t>We've prepared a simple example, showing how tuples and dictionaries can work together.</a:t>
            </a:r>
          </a:p>
          <a:p>
            <a:r>
              <a:rPr lang="en-US" sz="1200" b="0" i="0" kern="1200" dirty="0" smtClean="0">
                <a:solidFill>
                  <a:schemeClr val="tx1"/>
                </a:solidFill>
                <a:effectLst/>
                <a:latin typeface="+mn-lt"/>
                <a:ea typeface="+mn-ea"/>
                <a:cs typeface="+mn-cs"/>
              </a:rPr>
              <a:t>Let's imagine the following problem:</a:t>
            </a:r>
          </a:p>
          <a:p>
            <a:r>
              <a:rPr lang="en-US" sz="1200" b="0" i="0" kern="1200" dirty="0" smtClean="0">
                <a:solidFill>
                  <a:schemeClr val="tx1"/>
                </a:solidFill>
                <a:effectLst/>
                <a:latin typeface="+mn-lt"/>
                <a:ea typeface="+mn-ea"/>
                <a:cs typeface="+mn-cs"/>
              </a:rPr>
              <a:t>you need a program to evaluate the students' average scores;</a:t>
            </a:r>
          </a:p>
          <a:p>
            <a:r>
              <a:rPr lang="en-US" sz="1200" b="0" i="0" kern="1200" dirty="0" smtClean="0">
                <a:solidFill>
                  <a:schemeClr val="tx1"/>
                </a:solidFill>
                <a:effectLst/>
                <a:latin typeface="+mn-lt"/>
                <a:ea typeface="+mn-ea"/>
                <a:cs typeface="+mn-cs"/>
              </a:rPr>
              <a:t>the program should ask for the student's name, followed by her/his single score;</a:t>
            </a:r>
          </a:p>
          <a:p>
            <a:r>
              <a:rPr lang="en-US" sz="1200" b="0" i="0" kern="1200" dirty="0" smtClean="0">
                <a:solidFill>
                  <a:schemeClr val="tx1"/>
                </a:solidFill>
                <a:effectLst/>
                <a:latin typeface="+mn-lt"/>
                <a:ea typeface="+mn-ea"/>
                <a:cs typeface="+mn-cs"/>
              </a:rPr>
              <a:t>the names may be entered in any order;</a:t>
            </a:r>
          </a:p>
          <a:p>
            <a:r>
              <a:rPr lang="en-US" sz="1200" b="0" i="0" kern="1200" dirty="0" smtClean="0">
                <a:solidFill>
                  <a:schemeClr val="tx1"/>
                </a:solidFill>
                <a:effectLst/>
                <a:latin typeface="+mn-lt"/>
                <a:ea typeface="+mn-ea"/>
                <a:cs typeface="+mn-cs"/>
              </a:rPr>
              <a:t>entering an empty name finishes the inputting of the data;</a:t>
            </a:r>
          </a:p>
          <a:p>
            <a:r>
              <a:rPr lang="en-US" sz="1200" b="0" i="0" kern="1200" dirty="0" smtClean="0">
                <a:solidFill>
                  <a:schemeClr val="tx1"/>
                </a:solidFill>
                <a:effectLst/>
                <a:latin typeface="+mn-lt"/>
                <a:ea typeface="+mn-ea"/>
                <a:cs typeface="+mn-cs"/>
              </a:rPr>
              <a:t>a list of all names, together with the evaluated average score, should be then emitted.</a:t>
            </a:r>
          </a:p>
          <a:p>
            <a:r>
              <a:rPr lang="en-US" sz="1200" b="0" i="0" kern="1200" dirty="0" smtClean="0">
                <a:solidFill>
                  <a:schemeClr val="tx1"/>
                </a:solidFill>
                <a:effectLst/>
                <a:latin typeface="+mn-lt"/>
                <a:ea typeface="+mn-ea"/>
                <a:cs typeface="+mn-cs"/>
              </a:rPr>
              <a:t>Look at the code in the editor. This how to do it.</a:t>
            </a:r>
          </a:p>
          <a:p>
            <a:r>
              <a:rPr lang="en-US" sz="1200" b="0" i="0" kern="1200" dirty="0" smtClean="0">
                <a:solidFill>
                  <a:schemeClr val="tx1"/>
                </a:solidFill>
                <a:effectLst/>
                <a:latin typeface="+mn-lt"/>
                <a:ea typeface="+mn-ea"/>
                <a:cs typeface="+mn-cs"/>
              </a:rPr>
              <a:t>Now, let's analyze it line by line:</a:t>
            </a:r>
          </a:p>
          <a:p>
            <a:r>
              <a:rPr lang="en-US" sz="1200" b="1" i="0" kern="1200" dirty="0" smtClean="0">
                <a:solidFill>
                  <a:schemeClr val="tx1"/>
                </a:solidFill>
                <a:effectLst/>
                <a:latin typeface="+mn-lt"/>
                <a:ea typeface="+mn-ea"/>
                <a:cs typeface="+mn-cs"/>
              </a:rPr>
              <a:t>line 1</a:t>
            </a:r>
            <a:r>
              <a:rPr lang="en-US" sz="1200" b="0" i="0" kern="1200" dirty="0" smtClean="0">
                <a:solidFill>
                  <a:schemeClr val="tx1"/>
                </a:solidFill>
                <a:effectLst/>
                <a:latin typeface="+mn-lt"/>
                <a:ea typeface="+mn-ea"/>
                <a:cs typeface="+mn-cs"/>
              </a:rPr>
              <a:t>: create an empty dictionary for the input data; the student's name is used as a key, while all the associated scores are stored in a tuple (the tuple may be a dictionary value - that's not a problem at all)</a:t>
            </a:r>
          </a:p>
          <a:p>
            <a:r>
              <a:rPr lang="en-US" sz="1200" b="1" i="0" kern="1200" dirty="0" smtClean="0">
                <a:solidFill>
                  <a:schemeClr val="tx1"/>
                </a:solidFill>
                <a:effectLst/>
                <a:latin typeface="+mn-lt"/>
                <a:ea typeface="+mn-ea"/>
                <a:cs typeface="+mn-cs"/>
              </a:rPr>
              <a:t>line 3</a:t>
            </a:r>
            <a:r>
              <a:rPr lang="en-US" sz="1200" b="0" i="0" kern="1200" dirty="0" smtClean="0">
                <a:solidFill>
                  <a:schemeClr val="tx1"/>
                </a:solidFill>
                <a:effectLst/>
                <a:latin typeface="+mn-lt"/>
                <a:ea typeface="+mn-ea"/>
                <a:cs typeface="+mn-cs"/>
              </a:rPr>
              <a:t>: enter an "infinite" loop (don't worry, it'll break at the right moment)</a:t>
            </a:r>
          </a:p>
          <a:p>
            <a:r>
              <a:rPr lang="en-US" sz="1200" b="1" i="0" kern="1200" dirty="0" smtClean="0">
                <a:solidFill>
                  <a:schemeClr val="tx1"/>
                </a:solidFill>
                <a:effectLst/>
                <a:latin typeface="+mn-lt"/>
                <a:ea typeface="+mn-ea"/>
                <a:cs typeface="+mn-cs"/>
              </a:rPr>
              <a:t>line 4</a:t>
            </a:r>
            <a:r>
              <a:rPr lang="en-US" sz="1200" b="0" i="0" kern="1200" dirty="0" smtClean="0">
                <a:solidFill>
                  <a:schemeClr val="tx1"/>
                </a:solidFill>
                <a:effectLst/>
                <a:latin typeface="+mn-lt"/>
                <a:ea typeface="+mn-ea"/>
                <a:cs typeface="+mn-cs"/>
              </a:rPr>
              <a:t>: read the student's name here;</a:t>
            </a:r>
          </a:p>
          <a:p>
            <a:r>
              <a:rPr lang="en-US" sz="1200" b="1" i="0" kern="1200" dirty="0" smtClean="0">
                <a:solidFill>
                  <a:schemeClr val="tx1"/>
                </a:solidFill>
                <a:effectLst/>
                <a:latin typeface="+mn-lt"/>
                <a:ea typeface="+mn-ea"/>
                <a:cs typeface="+mn-cs"/>
              </a:rPr>
              <a:t>line 5-6</a:t>
            </a:r>
            <a:r>
              <a:rPr lang="en-US" sz="1200" b="0" i="0" kern="1200" dirty="0" smtClean="0">
                <a:solidFill>
                  <a:schemeClr val="tx1"/>
                </a:solidFill>
                <a:effectLst/>
                <a:latin typeface="+mn-lt"/>
                <a:ea typeface="+mn-ea"/>
                <a:cs typeface="+mn-cs"/>
              </a:rPr>
              <a:t>: if the name is exit, leave the loop;</a:t>
            </a:r>
          </a:p>
          <a:p>
            <a:r>
              <a:rPr lang="en-US" sz="1200" b="1" i="0" kern="1200" dirty="0" smtClean="0">
                <a:solidFill>
                  <a:schemeClr val="tx1"/>
                </a:solidFill>
                <a:effectLst/>
                <a:latin typeface="+mn-lt"/>
                <a:ea typeface="+mn-ea"/>
                <a:cs typeface="+mn-cs"/>
              </a:rPr>
              <a:t>line 8</a:t>
            </a:r>
            <a:r>
              <a:rPr lang="en-US" sz="1200" b="0" i="0" kern="1200" dirty="0" smtClean="0">
                <a:solidFill>
                  <a:schemeClr val="tx1"/>
                </a:solidFill>
                <a:effectLst/>
                <a:latin typeface="+mn-lt"/>
                <a:ea typeface="+mn-ea"/>
                <a:cs typeface="+mn-cs"/>
              </a:rPr>
              <a:t>: ask for one of the student's scores (an integer from the range 1-10)</a:t>
            </a:r>
          </a:p>
          <a:p>
            <a:r>
              <a:rPr lang="en-US" sz="1200" b="1" i="0" kern="1200" dirty="0" smtClean="0">
                <a:solidFill>
                  <a:schemeClr val="tx1"/>
                </a:solidFill>
                <a:effectLst/>
                <a:latin typeface="+mn-lt"/>
                <a:ea typeface="+mn-ea"/>
                <a:cs typeface="+mn-cs"/>
              </a:rPr>
              <a:t>line 10-11</a:t>
            </a:r>
            <a:r>
              <a:rPr lang="en-US" sz="1200" b="0" i="0" kern="1200" dirty="0" smtClean="0">
                <a:solidFill>
                  <a:schemeClr val="tx1"/>
                </a:solidFill>
                <a:effectLst/>
                <a:latin typeface="+mn-lt"/>
                <a:ea typeface="+mn-ea"/>
                <a:cs typeface="+mn-cs"/>
              </a:rPr>
              <a:t>: if the student's name is already in the dictionary, lengthen the associated tuple with the new score (note the += operator)</a:t>
            </a:r>
          </a:p>
          <a:p>
            <a:r>
              <a:rPr lang="en-US" sz="1200" b="1" i="0" kern="1200" dirty="0" smtClean="0">
                <a:solidFill>
                  <a:schemeClr val="tx1"/>
                </a:solidFill>
                <a:effectLst/>
                <a:latin typeface="+mn-lt"/>
                <a:ea typeface="+mn-ea"/>
                <a:cs typeface="+mn-cs"/>
              </a:rPr>
              <a:t>line 12-13</a:t>
            </a:r>
            <a:r>
              <a:rPr lang="en-US" sz="1200" b="0" i="0" kern="1200" dirty="0" smtClean="0">
                <a:solidFill>
                  <a:schemeClr val="tx1"/>
                </a:solidFill>
                <a:effectLst/>
                <a:latin typeface="+mn-lt"/>
                <a:ea typeface="+mn-ea"/>
                <a:cs typeface="+mn-cs"/>
              </a:rPr>
              <a:t>: if this is a new student (unknown to the dictionary), create a new entry - its value is a one-element tuple containing the entered score;</a:t>
            </a:r>
          </a:p>
          <a:p>
            <a:r>
              <a:rPr lang="en-US" sz="1200" b="1" i="0" kern="1200" dirty="0" smtClean="0">
                <a:solidFill>
                  <a:schemeClr val="tx1"/>
                </a:solidFill>
                <a:effectLst/>
                <a:latin typeface="+mn-lt"/>
                <a:ea typeface="+mn-ea"/>
                <a:cs typeface="+mn-cs"/>
              </a:rPr>
              <a:t>line 15</a:t>
            </a:r>
            <a:r>
              <a:rPr lang="en-US" sz="1200" b="0" i="0" kern="1200" dirty="0" smtClean="0">
                <a:solidFill>
                  <a:schemeClr val="tx1"/>
                </a:solidFill>
                <a:effectLst/>
                <a:latin typeface="+mn-lt"/>
                <a:ea typeface="+mn-ea"/>
                <a:cs typeface="+mn-cs"/>
              </a:rPr>
              <a:t>: iterate through the sorted students' names;</a:t>
            </a:r>
          </a:p>
          <a:p>
            <a:r>
              <a:rPr lang="en-US" sz="1200" b="1" i="0" kern="1200" dirty="0" smtClean="0">
                <a:solidFill>
                  <a:schemeClr val="tx1"/>
                </a:solidFill>
                <a:effectLst/>
                <a:latin typeface="+mn-lt"/>
                <a:ea typeface="+mn-ea"/>
                <a:cs typeface="+mn-cs"/>
              </a:rPr>
              <a:t>line 16-17</a:t>
            </a:r>
            <a:r>
              <a:rPr lang="en-US" sz="1200" b="0" i="0" kern="1200" dirty="0" smtClean="0">
                <a:solidFill>
                  <a:schemeClr val="tx1"/>
                </a:solidFill>
                <a:effectLst/>
                <a:latin typeface="+mn-lt"/>
                <a:ea typeface="+mn-ea"/>
                <a:cs typeface="+mn-cs"/>
              </a:rPr>
              <a:t>: initialize the data needed to evaluate the average (sum and counter)</a:t>
            </a:r>
          </a:p>
          <a:p>
            <a:r>
              <a:rPr lang="en-US" sz="1200" b="1" i="0" kern="1200" dirty="0" smtClean="0">
                <a:solidFill>
                  <a:schemeClr val="tx1"/>
                </a:solidFill>
                <a:effectLst/>
                <a:latin typeface="+mn-lt"/>
                <a:ea typeface="+mn-ea"/>
                <a:cs typeface="+mn-cs"/>
              </a:rPr>
              <a:t>line 18-20</a:t>
            </a:r>
            <a:r>
              <a:rPr lang="en-US" sz="1200" b="0" i="0" kern="1200" dirty="0" smtClean="0">
                <a:solidFill>
                  <a:schemeClr val="tx1"/>
                </a:solidFill>
                <a:effectLst/>
                <a:latin typeface="+mn-lt"/>
                <a:ea typeface="+mn-ea"/>
                <a:cs typeface="+mn-cs"/>
              </a:rPr>
              <a:t>: we iterate through the tuple, taking all the subsequent scores and updating the sum, together with the counter;</a:t>
            </a:r>
          </a:p>
          <a:p>
            <a:r>
              <a:rPr lang="en-US" sz="1200" b="1" i="0" kern="1200" dirty="0" smtClean="0">
                <a:solidFill>
                  <a:schemeClr val="tx1"/>
                </a:solidFill>
                <a:effectLst/>
                <a:latin typeface="+mn-lt"/>
                <a:ea typeface="+mn-ea"/>
                <a:cs typeface="+mn-cs"/>
              </a:rPr>
              <a:t>line 21</a:t>
            </a:r>
            <a:r>
              <a:rPr lang="en-US" sz="1200" b="0" i="0" kern="1200" dirty="0" smtClean="0">
                <a:solidFill>
                  <a:schemeClr val="tx1"/>
                </a:solidFill>
                <a:effectLst/>
                <a:latin typeface="+mn-lt"/>
                <a:ea typeface="+mn-ea"/>
                <a:cs typeface="+mn-cs"/>
              </a:rPr>
              <a:t>: evaluate and print the student's name and average score.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Enter the student's name and press Enter to stop: Bob </a:t>
            </a:r>
          </a:p>
          <a:p>
            <a:r>
              <a:rPr lang="en-US" sz="1200" b="0" i="0" kern="1200" dirty="0" smtClean="0">
                <a:solidFill>
                  <a:schemeClr val="tx1"/>
                </a:solidFill>
                <a:effectLst/>
                <a:latin typeface="+mn-lt"/>
                <a:ea typeface="+mn-ea"/>
                <a:cs typeface="+mn-cs"/>
              </a:rPr>
              <a:t>Enter the student's score (0-10): 7 </a:t>
            </a:r>
          </a:p>
          <a:p>
            <a:r>
              <a:rPr lang="en-US" sz="1200" b="0" i="0" kern="1200" dirty="0" smtClean="0">
                <a:solidFill>
                  <a:schemeClr val="tx1"/>
                </a:solidFill>
                <a:effectLst/>
                <a:latin typeface="+mn-lt"/>
                <a:ea typeface="+mn-ea"/>
                <a:cs typeface="+mn-cs"/>
              </a:rPr>
              <a:t>Enter the student's name (or type exit to stop): Andy </a:t>
            </a:r>
          </a:p>
          <a:p>
            <a:r>
              <a:rPr lang="en-US" sz="1200" b="0" i="0" kern="1200" dirty="0" smtClean="0">
                <a:solidFill>
                  <a:schemeClr val="tx1"/>
                </a:solidFill>
                <a:effectLst/>
                <a:latin typeface="+mn-lt"/>
                <a:ea typeface="+mn-ea"/>
                <a:cs typeface="+mn-cs"/>
              </a:rPr>
              <a:t>Enter the student's score (0-10): 3 </a:t>
            </a:r>
          </a:p>
          <a:p>
            <a:r>
              <a:rPr lang="en-US" sz="1200" b="0" i="0" kern="1200" dirty="0" smtClean="0">
                <a:solidFill>
                  <a:schemeClr val="tx1"/>
                </a:solidFill>
                <a:effectLst/>
                <a:latin typeface="+mn-lt"/>
                <a:ea typeface="+mn-ea"/>
                <a:cs typeface="+mn-cs"/>
              </a:rPr>
              <a:t>Enter the student's name (or type exit to stop): Bob </a:t>
            </a:r>
          </a:p>
          <a:p>
            <a:r>
              <a:rPr lang="en-US" sz="1200" b="0" i="0" kern="1200" dirty="0" smtClean="0">
                <a:solidFill>
                  <a:schemeClr val="tx1"/>
                </a:solidFill>
                <a:effectLst/>
                <a:latin typeface="+mn-lt"/>
                <a:ea typeface="+mn-ea"/>
                <a:cs typeface="+mn-cs"/>
              </a:rPr>
              <a:t>Enter the student's score (0-10): 2 </a:t>
            </a:r>
          </a:p>
          <a:p>
            <a:r>
              <a:rPr lang="en-US" sz="1200" b="0" i="0" kern="1200" dirty="0" smtClean="0">
                <a:solidFill>
                  <a:schemeClr val="tx1"/>
                </a:solidFill>
                <a:effectLst/>
                <a:latin typeface="+mn-lt"/>
                <a:ea typeface="+mn-ea"/>
                <a:cs typeface="+mn-cs"/>
              </a:rPr>
              <a:t>Enter the student's name (or type exit to stop): Andy </a:t>
            </a:r>
          </a:p>
          <a:p>
            <a:r>
              <a:rPr lang="en-US" sz="1200" b="0" i="0" kern="1200" dirty="0" smtClean="0">
                <a:solidFill>
                  <a:schemeClr val="tx1"/>
                </a:solidFill>
                <a:effectLst/>
                <a:latin typeface="+mn-lt"/>
                <a:ea typeface="+mn-ea"/>
                <a:cs typeface="+mn-cs"/>
              </a:rPr>
              <a:t>Enter the student's score (0-10): 10 </a:t>
            </a:r>
          </a:p>
          <a:p>
            <a:r>
              <a:rPr lang="en-US" sz="1200" b="0" i="0" kern="1200" dirty="0" smtClean="0">
                <a:solidFill>
                  <a:schemeClr val="tx1"/>
                </a:solidFill>
                <a:effectLst/>
                <a:latin typeface="+mn-lt"/>
                <a:ea typeface="+mn-ea"/>
                <a:cs typeface="+mn-cs"/>
              </a:rPr>
              <a:t>Enter the student's name (or type exit to stop): Andy </a:t>
            </a:r>
          </a:p>
          <a:p>
            <a:r>
              <a:rPr lang="en-US" sz="1200" b="0" i="0" kern="1200" dirty="0" smtClean="0">
                <a:solidFill>
                  <a:schemeClr val="tx1"/>
                </a:solidFill>
                <a:effectLst/>
                <a:latin typeface="+mn-lt"/>
                <a:ea typeface="+mn-ea"/>
                <a:cs typeface="+mn-cs"/>
              </a:rPr>
              <a:t>Enter the student's score (0-10): 3 </a:t>
            </a:r>
          </a:p>
          <a:p>
            <a:r>
              <a:rPr lang="en-US" sz="1200" b="0" i="0" kern="1200" dirty="0" smtClean="0">
                <a:solidFill>
                  <a:schemeClr val="tx1"/>
                </a:solidFill>
                <a:effectLst/>
                <a:latin typeface="+mn-lt"/>
                <a:ea typeface="+mn-ea"/>
                <a:cs typeface="+mn-cs"/>
              </a:rPr>
              <a:t>Enter the student's name (or type exit to stop): Bob </a:t>
            </a:r>
          </a:p>
          <a:p>
            <a:r>
              <a:rPr lang="en-US" sz="1200" b="0" i="0" kern="1200" dirty="0" smtClean="0">
                <a:solidFill>
                  <a:schemeClr val="tx1"/>
                </a:solidFill>
                <a:effectLst/>
                <a:latin typeface="+mn-lt"/>
                <a:ea typeface="+mn-ea"/>
                <a:cs typeface="+mn-cs"/>
              </a:rPr>
              <a:t>Enter the student's score (0-10): 9 </a:t>
            </a:r>
          </a:p>
          <a:p>
            <a:r>
              <a:rPr lang="en-US" sz="1200" b="0" i="0" kern="1200" dirty="0" smtClean="0">
                <a:solidFill>
                  <a:schemeClr val="tx1"/>
                </a:solidFill>
                <a:effectLst/>
                <a:latin typeface="+mn-lt"/>
                <a:ea typeface="+mn-ea"/>
                <a:cs typeface="+mn-cs"/>
              </a:rPr>
              <a:t>Enter the student's name (or type exit to stop): Andy : 5.333333333333333 Bob : 6.0</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480433E-26EE-4371-9186-14FFBE032A5E}" type="slidenum">
              <a:rPr lang="en-US" smtClean="0"/>
              <a:t>83</a:t>
            </a:fld>
            <a:endParaRPr lang="en-US"/>
          </a:p>
        </p:txBody>
      </p:sp>
    </p:spTree>
    <p:extLst>
      <p:ext uri="{BB962C8B-B14F-4D97-AF65-F5344CB8AC3E}">
        <p14:creationId xmlns:p14="http://schemas.microsoft.com/office/powerpoint/2010/main" val="35223094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program will print 3 to the screen.</a:t>
            </a:r>
          </a:p>
          <a:p>
            <a:r>
              <a:rPr lang="en-US" dirty="0" smtClean="0"/>
              <a:t/>
            </a:r>
            <a:br>
              <a:rPr lang="en-US" dirty="0" smtClean="0"/>
            </a:br>
            <a:r>
              <a:rPr lang="en-US" sz="1200" b="0" i="0" kern="1200" dirty="0" smtClean="0">
                <a:solidFill>
                  <a:schemeClr val="tx1"/>
                </a:solidFill>
                <a:effectLst/>
                <a:latin typeface="+mn-lt"/>
                <a:ea typeface="+mn-ea"/>
                <a:cs typeface="+mn-cs"/>
              </a:rPr>
              <a:t>The program will print 6 to the screen. The </a:t>
            </a:r>
            <a:r>
              <a:rPr lang="en-US" sz="1200" b="0" i="0" kern="1200" dirty="0" err="1" smtClean="0">
                <a:solidFill>
                  <a:schemeClr val="tx1"/>
                </a:solidFill>
                <a:effectLst/>
                <a:latin typeface="+mn-lt"/>
                <a:ea typeface="+mn-ea"/>
                <a:cs typeface="+mn-cs"/>
              </a:rPr>
              <a:t>tup</a:t>
            </a:r>
            <a:r>
              <a:rPr lang="en-US" sz="1200" b="0" i="0" kern="1200" dirty="0" smtClean="0">
                <a:solidFill>
                  <a:schemeClr val="tx1"/>
                </a:solidFill>
                <a:effectLst/>
                <a:latin typeface="+mn-lt"/>
                <a:ea typeface="+mn-ea"/>
                <a:cs typeface="+mn-cs"/>
              </a:rPr>
              <a:t> tuple elements have been "unpacked" in the a, b, and c variables.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96</a:t>
            </a:fld>
            <a:endParaRPr lang="en-US"/>
          </a:p>
        </p:txBody>
      </p:sp>
    </p:spTree>
    <p:extLst>
      <p:ext uri="{BB962C8B-B14F-4D97-AF65-F5344CB8AC3E}">
        <p14:creationId xmlns:p14="http://schemas.microsoft.com/office/powerpoint/2010/main" val="39250183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tup</a:t>
            </a:r>
            <a:r>
              <a:rPr lang="en-US" sz="1200" b="0" i="0" kern="1200" dirty="0" smtClean="0">
                <a:solidFill>
                  <a:schemeClr val="tx1"/>
                </a:solidFill>
                <a:effectLst/>
                <a:latin typeface="+mn-lt"/>
                <a:ea typeface="+mn-ea"/>
                <a:cs typeface="+mn-cs"/>
              </a:rPr>
              <a:t> = 1, 2, 3, 2, 4, 5, 6, 2, 7, 2, 8, 9 </a:t>
            </a:r>
            <a:r>
              <a:rPr lang="en-US" dirty="0" smtClean="0"/>
              <a:t>duplicates = </a:t>
            </a:r>
            <a:r>
              <a:rPr lang="en-US" dirty="0" err="1" smtClean="0"/>
              <a:t>tup.count</a:t>
            </a:r>
            <a:r>
              <a:rPr lang="en-US" dirty="0" smtClean="0"/>
              <a:t>(2)</a:t>
            </a:r>
            <a:r>
              <a:rPr lang="en-US" sz="1200" b="0" i="0" kern="1200" dirty="0" smtClean="0">
                <a:solidFill>
                  <a:schemeClr val="tx1"/>
                </a:solidFill>
                <a:effectLst/>
                <a:latin typeface="+mn-lt"/>
                <a:ea typeface="+mn-ea"/>
                <a:cs typeface="+mn-cs"/>
              </a:rPr>
              <a:t> print(duplicates) # outputs: 4</a:t>
            </a:r>
            <a:endParaRPr lang="ar-SA" sz="1200" b="0" i="0" kern="1200" dirty="0" smtClean="0">
              <a:solidFill>
                <a:schemeClr val="tx1"/>
              </a:solidFill>
              <a:effectLst/>
              <a:latin typeface="+mn-lt"/>
              <a:ea typeface="+mn-ea"/>
              <a:cs typeface="+mn-cs"/>
            </a:endParaRPr>
          </a:p>
          <a:p>
            <a:endParaRPr lang="ar-SA" sz="1200" b="0" i="0" kern="1200" dirty="0" smtClean="0">
              <a:solidFill>
                <a:schemeClr val="tx1"/>
              </a:solidFill>
              <a:effectLst/>
              <a:latin typeface="+mn-lt"/>
              <a:ea typeface="+mn-ea"/>
              <a:cs typeface="+mn-cs"/>
            </a:endParaRPr>
          </a:p>
          <a:p>
            <a:endParaRPr lang="ar-SA"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d1 = {'Adam </a:t>
            </a:r>
            <a:r>
              <a:rPr lang="en-US" sz="1200" b="0" i="0" kern="1200" dirty="0" err="1" smtClean="0">
                <a:solidFill>
                  <a:schemeClr val="tx1"/>
                </a:solidFill>
                <a:effectLst/>
                <a:latin typeface="+mn-lt"/>
                <a:ea typeface="+mn-ea"/>
                <a:cs typeface="+mn-cs"/>
              </a:rPr>
              <a:t>Smith':'A</a:t>
            </a:r>
            <a:r>
              <a:rPr lang="en-US" sz="1200" b="0" i="0" kern="1200" dirty="0" smtClean="0">
                <a:solidFill>
                  <a:schemeClr val="tx1"/>
                </a:solidFill>
                <a:effectLst/>
                <a:latin typeface="+mn-lt"/>
                <a:ea typeface="+mn-ea"/>
                <a:cs typeface="+mn-cs"/>
              </a:rPr>
              <a:t>', 'Judy </a:t>
            </a:r>
            <a:r>
              <a:rPr lang="en-US" sz="1200" b="0" i="0" kern="1200" dirty="0" err="1" smtClean="0">
                <a:solidFill>
                  <a:schemeClr val="tx1"/>
                </a:solidFill>
                <a:effectLst/>
                <a:latin typeface="+mn-lt"/>
                <a:ea typeface="+mn-ea"/>
                <a:cs typeface="+mn-cs"/>
              </a:rPr>
              <a:t>Paxton':'B</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d2 = {'Mary </a:t>
            </a:r>
            <a:r>
              <a:rPr lang="en-US" sz="1200" b="0" i="0" kern="1200" dirty="0" err="1" smtClean="0">
                <a:solidFill>
                  <a:schemeClr val="tx1"/>
                </a:solidFill>
                <a:effectLst/>
                <a:latin typeface="+mn-lt"/>
                <a:ea typeface="+mn-ea"/>
                <a:cs typeface="+mn-cs"/>
              </a:rPr>
              <a:t>Louis':'A</a:t>
            </a:r>
            <a:r>
              <a:rPr lang="en-US" sz="1200" b="0" i="0" kern="1200" dirty="0" smtClean="0">
                <a:solidFill>
                  <a:schemeClr val="tx1"/>
                </a:solidFill>
                <a:effectLst/>
                <a:latin typeface="+mn-lt"/>
                <a:ea typeface="+mn-ea"/>
                <a:cs typeface="+mn-cs"/>
              </a:rPr>
              <a:t>', 'Patrick </a:t>
            </a:r>
            <a:r>
              <a:rPr lang="en-US" sz="1200" b="0" i="0" kern="1200" dirty="0" err="1" smtClean="0">
                <a:solidFill>
                  <a:schemeClr val="tx1"/>
                </a:solidFill>
                <a:effectLst/>
                <a:latin typeface="+mn-lt"/>
                <a:ea typeface="+mn-ea"/>
                <a:cs typeface="+mn-cs"/>
              </a:rPr>
              <a:t>White':'C</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d3 = {} </a:t>
            </a:r>
          </a:p>
          <a:p>
            <a:r>
              <a:rPr lang="en-US" sz="1200" b="0" i="0" kern="1200" dirty="0" smtClean="0">
                <a:solidFill>
                  <a:schemeClr val="tx1"/>
                </a:solidFill>
                <a:effectLst/>
                <a:latin typeface="+mn-lt"/>
                <a:ea typeface="+mn-ea"/>
                <a:cs typeface="+mn-cs"/>
              </a:rPr>
              <a:t>for item in (d1, d2): </a:t>
            </a:r>
          </a:p>
          <a:p>
            <a:r>
              <a:rPr lang="en-US" sz="1200" b="0" i="0" kern="1200" dirty="0" smtClean="0">
                <a:solidFill>
                  <a:schemeClr val="tx1"/>
                </a:solidFill>
                <a:effectLst/>
                <a:latin typeface="+mn-lt"/>
                <a:ea typeface="+mn-ea"/>
                <a:cs typeface="+mn-cs"/>
              </a:rPr>
              <a:t>d3.update(item) </a:t>
            </a:r>
          </a:p>
          <a:p>
            <a:r>
              <a:rPr lang="en-US" sz="1200" b="0" i="0" kern="1200" dirty="0" smtClean="0">
                <a:solidFill>
                  <a:schemeClr val="tx1"/>
                </a:solidFill>
                <a:effectLst/>
                <a:latin typeface="+mn-lt"/>
                <a:ea typeface="+mn-ea"/>
                <a:cs typeface="+mn-cs"/>
              </a:rPr>
              <a:t>print(d3)</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97</a:t>
            </a:fld>
            <a:endParaRPr lang="en-US"/>
          </a:p>
        </p:txBody>
      </p:sp>
    </p:spTree>
    <p:extLst>
      <p:ext uri="{BB962C8B-B14F-4D97-AF65-F5344CB8AC3E}">
        <p14:creationId xmlns:p14="http://schemas.microsoft.com/office/powerpoint/2010/main" val="291009653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 = ["car", "Ford", "flower", "Tulip"] </a:t>
            </a:r>
          </a:p>
          <a:p>
            <a:r>
              <a:rPr lang="en-US" sz="1200" b="0" i="0" kern="1200" dirty="0" smtClean="0">
                <a:solidFill>
                  <a:schemeClr val="tx1"/>
                </a:solidFill>
                <a:effectLst/>
                <a:latin typeface="+mn-lt"/>
                <a:ea typeface="+mn-ea"/>
                <a:cs typeface="+mn-cs"/>
              </a:rPr>
              <a:t>t = tuple(l)</a:t>
            </a:r>
          </a:p>
          <a:p>
            <a:r>
              <a:rPr lang="en-US" sz="1200" b="0" i="0" kern="1200" dirty="0" smtClean="0">
                <a:solidFill>
                  <a:schemeClr val="tx1"/>
                </a:solidFill>
                <a:effectLst/>
                <a:latin typeface="+mn-lt"/>
                <a:ea typeface="+mn-ea"/>
                <a:cs typeface="+mn-cs"/>
              </a:rPr>
              <a:t> print(t)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colors = (("green", "#008000"), ("blue", "#0000FF")) </a:t>
            </a:r>
          </a:p>
          <a:p>
            <a:r>
              <a:rPr lang="en-US" sz="1200" b="0" i="0" kern="1200" dirty="0" err="1" smtClean="0">
                <a:solidFill>
                  <a:schemeClr val="tx1"/>
                </a:solidFill>
                <a:effectLst/>
                <a:latin typeface="+mn-lt"/>
                <a:ea typeface="+mn-ea"/>
                <a:cs typeface="+mn-cs"/>
              </a:rPr>
              <a:t>colDict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dict</a:t>
            </a:r>
            <a:r>
              <a:rPr lang="en-US" sz="1200" b="0" i="0" kern="1200" dirty="0" smtClean="0">
                <a:solidFill>
                  <a:schemeClr val="tx1"/>
                </a:solidFill>
                <a:effectLst/>
                <a:latin typeface="+mn-lt"/>
                <a:ea typeface="+mn-ea"/>
                <a:cs typeface="+mn-cs"/>
              </a:rPr>
              <a:t>(colors) </a:t>
            </a:r>
          </a:p>
          <a:p>
            <a:r>
              <a:rPr lang="en-US" sz="1200" b="0" i="0" kern="1200" dirty="0" smtClean="0">
                <a:solidFill>
                  <a:schemeClr val="tx1"/>
                </a:solidFill>
                <a:effectLst/>
                <a:latin typeface="+mn-lt"/>
                <a:ea typeface="+mn-ea"/>
                <a:cs typeface="+mn-cs"/>
              </a:rPr>
              <a:t>print(</a:t>
            </a:r>
            <a:r>
              <a:rPr lang="en-US" sz="1200" b="0" i="0" kern="1200" dirty="0" err="1" smtClean="0">
                <a:solidFill>
                  <a:schemeClr val="tx1"/>
                </a:solidFill>
                <a:effectLst/>
                <a:latin typeface="+mn-lt"/>
                <a:ea typeface="+mn-ea"/>
                <a:cs typeface="+mn-cs"/>
              </a:rPr>
              <a:t>colDict</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98</a:t>
            </a:fld>
            <a:endParaRPr lang="en-US"/>
          </a:p>
        </p:txBody>
      </p:sp>
    </p:spTree>
    <p:extLst>
      <p:ext uri="{BB962C8B-B14F-4D97-AF65-F5344CB8AC3E}">
        <p14:creationId xmlns:p14="http://schemas.microsoft.com/office/powerpoint/2010/main" val="29192574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sz="1200" b="0" i="0" kern="1200" dirty="0" smtClean="0">
                <a:solidFill>
                  <a:schemeClr val="tx1"/>
                </a:solidFill>
                <a:effectLst/>
                <a:latin typeface="+mn-lt"/>
                <a:ea typeface="+mn-ea"/>
                <a:cs typeface="+mn-cs"/>
              </a:rPr>
              <a:t>The program will print {'A': 1, 'B': 2} to the screen</a:t>
            </a:r>
          </a:p>
          <a:p>
            <a:r>
              <a:rPr lang="en-US" dirty="0" smtClean="0"/>
              <a:t/>
            </a:r>
            <a:br>
              <a:rPr lang="en-US" dirty="0" smtClean="0"/>
            </a:br>
            <a:endParaRPr lang="en-US" dirty="0" smtClean="0"/>
          </a:p>
          <a:p>
            <a:endParaRPr lang="en-US" dirty="0" smtClean="0"/>
          </a:p>
          <a:p>
            <a:endParaRPr lang="en-US" dirty="0" smtClean="0"/>
          </a:p>
          <a:p>
            <a:endParaRPr lang="en-US" dirty="0" smtClean="0"/>
          </a:p>
          <a:p>
            <a:r>
              <a:rPr lang="en-US" sz="1200" b="0" i="0" kern="1200" dirty="0" smtClean="0">
                <a:solidFill>
                  <a:schemeClr val="tx1"/>
                </a:solidFill>
                <a:effectLst/>
                <a:latin typeface="+mn-lt"/>
                <a:ea typeface="+mn-ea"/>
                <a:cs typeface="+mn-cs"/>
              </a:rPr>
              <a:t>white : (255, 255, 255) grey : (128, 128, 128) red : (255, 0, 0) green : (0, 128, 0)</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99</a:t>
            </a:fld>
            <a:endParaRPr lang="en-US"/>
          </a:p>
        </p:txBody>
      </p:sp>
    </p:spTree>
    <p:extLst>
      <p:ext uri="{BB962C8B-B14F-4D97-AF65-F5344CB8AC3E}">
        <p14:creationId xmlns:p14="http://schemas.microsoft.com/office/powerpoint/2010/main" val="4022927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tries to show you the whole process:</a:t>
            </a:r>
          </a:p>
          <a:p>
            <a:r>
              <a:rPr lang="en-US" sz="1200" b="0" i="0" kern="1200" dirty="0" smtClean="0">
                <a:solidFill>
                  <a:schemeClr val="tx1"/>
                </a:solidFill>
                <a:effectLst/>
                <a:latin typeface="+mn-lt"/>
                <a:ea typeface="+mn-ea"/>
                <a:cs typeface="+mn-cs"/>
              </a:rPr>
              <a:t>when you </a:t>
            </a:r>
            <a:r>
              <a:rPr lang="en-US" sz="1200" b="1" i="0" kern="1200" dirty="0" smtClean="0">
                <a:solidFill>
                  <a:schemeClr val="tx1"/>
                </a:solidFill>
                <a:effectLst/>
                <a:latin typeface="+mn-lt"/>
                <a:ea typeface="+mn-ea"/>
                <a:cs typeface="+mn-cs"/>
              </a:rPr>
              <a:t>invoke</a:t>
            </a:r>
            <a:r>
              <a:rPr lang="en-US" sz="1200" b="0" i="0" kern="1200" dirty="0" smtClean="0">
                <a:solidFill>
                  <a:schemeClr val="tx1"/>
                </a:solidFill>
                <a:effectLst/>
                <a:latin typeface="+mn-lt"/>
                <a:ea typeface="+mn-ea"/>
                <a:cs typeface="+mn-cs"/>
              </a:rPr>
              <a:t> a function, Python remembers the place where it happened and </a:t>
            </a:r>
            <a:r>
              <a:rPr lang="en-US" sz="1200" b="0" i="1" kern="1200" dirty="0" smtClean="0">
                <a:solidFill>
                  <a:schemeClr val="tx1"/>
                </a:solidFill>
                <a:effectLst/>
                <a:latin typeface="+mn-lt"/>
                <a:ea typeface="+mn-ea"/>
                <a:cs typeface="+mn-cs"/>
              </a:rPr>
              <a:t>jumps</a:t>
            </a:r>
            <a:r>
              <a:rPr lang="en-US" sz="1200" b="0" i="0" kern="1200" dirty="0" smtClean="0">
                <a:solidFill>
                  <a:schemeClr val="tx1"/>
                </a:solidFill>
                <a:effectLst/>
                <a:latin typeface="+mn-lt"/>
                <a:ea typeface="+mn-ea"/>
                <a:cs typeface="+mn-cs"/>
              </a:rPr>
              <a:t> into the invoked function;</a:t>
            </a:r>
          </a:p>
          <a:p>
            <a:r>
              <a:rPr lang="en-US" sz="1200" b="0" i="0" kern="1200" dirty="0" smtClean="0">
                <a:solidFill>
                  <a:schemeClr val="tx1"/>
                </a:solidFill>
                <a:effectLst/>
                <a:latin typeface="+mn-lt"/>
                <a:ea typeface="+mn-ea"/>
                <a:cs typeface="+mn-cs"/>
              </a:rPr>
              <a:t>the body of the function is then </a:t>
            </a:r>
            <a:r>
              <a:rPr lang="en-US" sz="1200" b="1" i="0" kern="1200" dirty="0" smtClean="0">
                <a:solidFill>
                  <a:schemeClr val="tx1"/>
                </a:solidFill>
                <a:effectLst/>
                <a:latin typeface="+mn-lt"/>
                <a:ea typeface="+mn-ea"/>
                <a:cs typeface="+mn-cs"/>
              </a:rPr>
              <a:t>executed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reaching the end of the function forces Python to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to the place directly after the point of invocation.</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9</a:t>
            </a:fld>
            <a:endParaRPr lang="en-US"/>
          </a:p>
        </p:txBody>
      </p:sp>
    </p:spTree>
    <p:extLst>
      <p:ext uri="{BB962C8B-B14F-4D97-AF65-F5344CB8AC3E}">
        <p14:creationId xmlns:p14="http://schemas.microsoft.com/office/powerpoint/2010/main" val="687152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two, very important, catches. Here's the first of them:</a:t>
            </a:r>
          </a:p>
          <a:p>
            <a:r>
              <a:rPr lang="en-US" sz="1200" b="1" i="0" kern="1200" dirty="0" smtClean="0">
                <a:solidFill>
                  <a:schemeClr val="tx1"/>
                </a:solidFill>
                <a:effectLst/>
                <a:latin typeface="+mn-lt"/>
                <a:ea typeface="+mn-ea"/>
                <a:cs typeface="+mn-cs"/>
              </a:rPr>
              <a:t>You mustn't invoke a function which is not known at the moment of invocation.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Remember - Python reads your code from top to bottom. It's not going to look ahead in order to find a function you forgot to put in the right place ("right" means "before invocation".)</a:t>
            </a:r>
          </a:p>
          <a:p>
            <a:r>
              <a:rPr lang="en-US" sz="1200" b="0" i="0" kern="1200" dirty="0" smtClean="0">
                <a:solidFill>
                  <a:schemeClr val="tx1"/>
                </a:solidFill>
                <a:effectLst/>
                <a:latin typeface="+mn-lt"/>
                <a:ea typeface="+mn-ea"/>
                <a:cs typeface="+mn-cs"/>
              </a:rPr>
              <a:t>We've inserted an error into this code - can you see the difference?</a:t>
            </a:r>
          </a:p>
          <a:p>
            <a:r>
              <a:rPr lang="en-US" sz="1200" b="0" i="0" kern="1200" dirty="0" smtClean="0">
                <a:solidFill>
                  <a:schemeClr val="tx1"/>
                </a:solidFill>
                <a:effectLst/>
                <a:latin typeface="+mn-lt"/>
                <a:ea typeface="+mn-ea"/>
                <a:cs typeface="+mn-cs"/>
              </a:rPr>
              <a:t>We've moved the function to the end of the code. Is Python able to find it when the execution reaches the invocation?</a:t>
            </a:r>
          </a:p>
          <a:p>
            <a:r>
              <a:rPr lang="en-US" sz="1200" b="0" i="0" kern="1200" dirty="0" smtClean="0">
                <a:solidFill>
                  <a:schemeClr val="tx1"/>
                </a:solidFill>
                <a:effectLst/>
                <a:latin typeface="+mn-lt"/>
                <a:ea typeface="+mn-ea"/>
                <a:cs typeface="+mn-cs"/>
              </a:rPr>
              <a:t>No, it isn't. The error message will read:</a:t>
            </a:r>
          </a:p>
          <a:p>
            <a:r>
              <a:rPr lang="en-US" dirty="0" err="1" smtClean="0"/>
              <a:t>NameError</a:t>
            </a:r>
            <a:r>
              <a:rPr lang="en-US" dirty="0" smtClean="0"/>
              <a:t>: name 'message' is not defined</a:t>
            </a:r>
          </a:p>
          <a:p>
            <a:r>
              <a:rPr lang="en-US" sz="1200" b="1" i="0" kern="1200" dirty="0" smtClean="0">
                <a:solidFill>
                  <a:schemeClr val="tx1"/>
                </a:solidFill>
                <a:effectLst/>
                <a:latin typeface="+mn-lt"/>
                <a:ea typeface="+mn-ea"/>
                <a:cs typeface="+mn-cs"/>
              </a:rPr>
              <a:t>Don't try to force Python to look for functions you didn't deliver at the right time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Assigning a value to the name message causes Python to forget its previous role. The function named message becomes unavailable.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Fortunately, you're free to </a:t>
            </a:r>
            <a:r>
              <a:rPr lang="en-US" sz="1200" b="1" i="0" kern="1200" dirty="0" smtClean="0">
                <a:solidFill>
                  <a:schemeClr val="tx1"/>
                </a:solidFill>
                <a:effectLst/>
                <a:latin typeface="+mn-lt"/>
                <a:ea typeface="+mn-ea"/>
                <a:cs typeface="+mn-cs"/>
              </a:rPr>
              <a:t>mix your code with functions</a:t>
            </a:r>
            <a:r>
              <a:rPr lang="en-US" sz="1200" b="0" i="0" kern="1200" dirty="0" smtClean="0">
                <a:solidFill>
                  <a:schemeClr val="tx1"/>
                </a:solidFill>
                <a:effectLst/>
                <a:latin typeface="+mn-lt"/>
                <a:ea typeface="+mn-ea"/>
                <a:cs typeface="+mn-cs"/>
              </a:rPr>
              <a:t> - you're not obliged to put all your functions at the top of your source file.</a:t>
            </a:r>
          </a:p>
          <a:p>
            <a:r>
              <a:rPr lang="en-US" sz="1200" b="0" i="0" kern="1200" dirty="0" smtClean="0">
                <a:solidFill>
                  <a:schemeClr val="tx1"/>
                </a:solidFill>
                <a:effectLst/>
                <a:latin typeface="+mn-lt"/>
                <a:ea typeface="+mn-ea"/>
                <a:cs typeface="+mn-cs"/>
              </a:rPr>
              <a:t>Look at the snippet: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10</a:t>
            </a:fld>
            <a:endParaRPr lang="en-US"/>
          </a:p>
        </p:txBody>
      </p:sp>
    </p:spTree>
    <p:extLst>
      <p:ext uri="{BB962C8B-B14F-4D97-AF65-F5344CB8AC3E}">
        <p14:creationId xmlns:p14="http://schemas.microsoft.com/office/powerpoint/2010/main" val="3742469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 A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is a block of code that performs a specific task when the function is called (invoked). You can use functions to make your code reusable, better organized, and more readable. Functions can have parameters and return values.</a:t>
            </a:r>
          </a:p>
          <a:p>
            <a:r>
              <a:rPr lang="en-US" sz="1200" b="0" i="0" kern="1200" dirty="0" smtClean="0">
                <a:solidFill>
                  <a:schemeClr val="tx1"/>
                </a:solidFill>
                <a:effectLst/>
                <a:latin typeface="+mn-lt"/>
                <a:ea typeface="+mn-ea"/>
                <a:cs typeface="+mn-cs"/>
              </a:rPr>
              <a:t>2. There are at least four basic types of functions in Python:</a:t>
            </a:r>
          </a:p>
          <a:p>
            <a:r>
              <a:rPr lang="en-US" sz="1200" b="1" i="0" kern="1200" dirty="0" smtClean="0">
                <a:solidFill>
                  <a:schemeClr val="tx1"/>
                </a:solidFill>
                <a:effectLst/>
                <a:latin typeface="+mn-lt"/>
                <a:ea typeface="+mn-ea"/>
                <a:cs typeface="+mn-cs"/>
              </a:rPr>
              <a:t>built-in functions</a:t>
            </a:r>
            <a:r>
              <a:rPr lang="en-US" sz="1200" b="0" i="0" kern="1200" dirty="0" smtClean="0">
                <a:solidFill>
                  <a:schemeClr val="tx1"/>
                </a:solidFill>
                <a:effectLst/>
                <a:latin typeface="+mn-lt"/>
                <a:ea typeface="+mn-ea"/>
                <a:cs typeface="+mn-cs"/>
              </a:rPr>
              <a:t> which are an integral part of Python (such as the print() function). You can see a complete list of Python built-in functions at </a:t>
            </a:r>
            <a:r>
              <a:rPr lang="en-US" sz="1200" b="0" i="0" u="none" strike="noStrike" kern="1200" dirty="0" smtClean="0">
                <a:solidFill>
                  <a:schemeClr val="tx1"/>
                </a:solidFill>
                <a:effectLst/>
                <a:latin typeface="+mn-lt"/>
                <a:ea typeface="+mn-ea"/>
                <a:cs typeface="+mn-cs"/>
                <a:hlinkClick r:id="rId3"/>
              </a:rPr>
              <a:t>https://docs.python.org/3/library/functions.html</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ones that come from </a:t>
            </a:r>
            <a:r>
              <a:rPr lang="en-US" sz="1200" b="1" i="0" kern="1200" dirty="0" smtClean="0">
                <a:solidFill>
                  <a:schemeClr val="tx1"/>
                </a:solidFill>
                <a:effectLst/>
                <a:latin typeface="+mn-lt"/>
                <a:ea typeface="+mn-ea"/>
                <a:cs typeface="+mn-cs"/>
              </a:rPr>
              <a:t>pre-installed modules</a:t>
            </a:r>
            <a:r>
              <a:rPr lang="en-US" sz="1200" b="0" i="0" kern="1200" dirty="0" smtClean="0">
                <a:solidFill>
                  <a:schemeClr val="tx1"/>
                </a:solidFill>
                <a:effectLst/>
                <a:latin typeface="+mn-lt"/>
                <a:ea typeface="+mn-ea"/>
                <a:cs typeface="+mn-cs"/>
              </a:rPr>
              <a:t> (you'll learn about them in </a:t>
            </a:r>
            <a:r>
              <a:rPr lang="en-US" sz="1200" b="0" i="1" kern="1200" dirty="0" smtClean="0">
                <a:solidFill>
                  <a:schemeClr val="tx1"/>
                </a:solidFill>
                <a:effectLst/>
                <a:latin typeface="+mn-lt"/>
                <a:ea typeface="+mn-ea"/>
                <a:cs typeface="+mn-cs"/>
              </a:rPr>
              <a:t>Module 5</a:t>
            </a:r>
            <a:r>
              <a:rPr lang="en-US" sz="1200" b="0" i="0" kern="1200" dirty="0" smtClean="0">
                <a:solidFill>
                  <a:schemeClr val="tx1"/>
                </a:solidFill>
                <a:effectLst/>
                <a:latin typeface="+mn-lt"/>
                <a:ea typeface="+mn-ea"/>
                <a:cs typeface="+mn-cs"/>
              </a:rPr>
              <a:t> of this course)</a:t>
            </a:r>
          </a:p>
          <a:p>
            <a:r>
              <a:rPr lang="en-US" sz="1200" b="1" i="0" kern="1200" dirty="0" smtClean="0">
                <a:solidFill>
                  <a:schemeClr val="tx1"/>
                </a:solidFill>
                <a:effectLst/>
                <a:latin typeface="+mn-lt"/>
                <a:ea typeface="+mn-ea"/>
                <a:cs typeface="+mn-cs"/>
              </a:rPr>
              <a:t>user-defined functions</a:t>
            </a:r>
            <a:r>
              <a:rPr lang="en-US" sz="1200" b="0" i="0" kern="1200" dirty="0" smtClean="0">
                <a:solidFill>
                  <a:schemeClr val="tx1"/>
                </a:solidFill>
                <a:effectLst/>
                <a:latin typeface="+mn-lt"/>
                <a:ea typeface="+mn-ea"/>
                <a:cs typeface="+mn-cs"/>
              </a:rPr>
              <a:t> which are written by users for users - you can write your own functions and use them freely in your code,</a:t>
            </a:r>
          </a:p>
          <a:p>
            <a:r>
              <a:rPr lang="en-US" sz="1200" b="0" i="0" kern="1200" dirty="0" smtClean="0">
                <a:solidFill>
                  <a:schemeClr val="tx1"/>
                </a:solidFill>
                <a:effectLst/>
                <a:latin typeface="+mn-lt"/>
                <a:ea typeface="+mn-ea"/>
                <a:cs typeface="+mn-cs"/>
              </a:rPr>
              <a:t>the lambda functions (you'll learn about them in </a:t>
            </a:r>
            <a:r>
              <a:rPr lang="en-US" sz="1200" b="0" i="1" kern="1200" dirty="0" smtClean="0">
                <a:solidFill>
                  <a:schemeClr val="tx1"/>
                </a:solidFill>
                <a:effectLst/>
                <a:latin typeface="+mn-lt"/>
                <a:ea typeface="+mn-ea"/>
                <a:cs typeface="+mn-cs"/>
              </a:rPr>
              <a:t>Module 6</a:t>
            </a:r>
            <a:r>
              <a:rPr lang="en-US" sz="1200" b="0" i="0" kern="1200" dirty="0" smtClean="0">
                <a:solidFill>
                  <a:schemeClr val="tx1"/>
                </a:solidFill>
                <a:effectLst/>
                <a:latin typeface="+mn-lt"/>
                <a:ea typeface="+mn-ea"/>
                <a:cs typeface="+mn-cs"/>
              </a:rPr>
              <a:t> of this course.)</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11</a:t>
            </a:fld>
            <a:endParaRPr lang="en-US"/>
          </a:p>
        </p:txBody>
      </p:sp>
    </p:spTree>
    <p:extLst>
      <p:ext uri="{BB962C8B-B14F-4D97-AF65-F5344CB8AC3E}">
        <p14:creationId xmlns:p14="http://schemas.microsoft.com/office/powerpoint/2010/main" val="578643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12E1C1A-B054-445A-8339-FD86507FAFBD}" type="datetimeFigureOut">
              <a:rPr lang="en-US" smtClean="0"/>
              <a:t>4/7/2020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1838245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2E1C1A-B054-445A-8339-FD86507FAFBD}"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1062271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E1C1A-B054-445A-8339-FD86507FAFBD}"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1284139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E1C1A-B054-445A-8339-FD86507FAFBD}"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3931554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E1C1A-B054-445A-8339-FD86507FAFBD}"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1927019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E1C1A-B054-445A-8339-FD86507FAFBD}"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2579671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E1C1A-B054-445A-8339-FD86507FAFBD}"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4189587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2E1C1A-B054-445A-8339-FD86507FAFBD}"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1062567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2E1C1A-B054-445A-8339-FD86507FAFBD}"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222742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2E1C1A-B054-445A-8339-FD86507FAFBD}"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267303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E1C1A-B054-445A-8339-FD86507FAFBD}"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887183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2E1C1A-B054-445A-8339-FD86507FAFBD}"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2658877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12E1C1A-B054-445A-8339-FD86507FAFBD}" type="datetimeFigureOut">
              <a:rPr lang="en-US" smtClean="0"/>
              <a:t>4/7/2020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2405972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2E1C1A-B054-445A-8339-FD86507FAFBD}" type="datetimeFigureOut">
              <a:rPr lang="en-US" smtClean="0"/>
              <a:t>4/7/2020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1978681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E1C1A-B054-445A-8339-FD86507FAFBD}" type="datetimeFigureOut">
              <a:rPr lang="en-US" smtClean="0"/>
              <a:t>4/7/2020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3833132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2E1C1A-B054-445A-8339-FD86507FAFBD}"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140297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2E1C1A-B054-445A-8339-FD86507FAFBD}"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133362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2E1C1A-B054-445A-8339-FD86507FAFBD}" type="datetimeFigureOut">
              <a:rPr lang="en-US" smtClean="0"/>
              <a:t>4/7/2020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1CF8E9-3997-4DB8-A153-3EE686530F91}" type="slidenum">
              <a:rPr lang="en-US" smtClean="0"/>
              <a:t>‹#›</a:t>
            </a:fld>
            <a:endParaRPr lang="en-US"/>
          </a:p>
        </p:txBody>
      </p:sp>
    </p:spTree>
    <p:extLst>
      <p:ext uri="{BB962C8B-B14F-4D97-AF65-F5344CB8AC3E}">
        <p14:creationId xmlns:p14="http://schemas.microsoft.com/office/powerpoint/2010/main" val="365942115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function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5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5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56.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 Id="rId9" Type="http://schemas.openxmlformats.org/officeDocument/2006/relationships/image" Target="../media/image80.png"/></Relationships>
</file>

<file path=ppt/slides/_rels/slide5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63.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6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7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75.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7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7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7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15.png"/></Relationships>
</file>

<file path=ppt/slides/_rels/slide81.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118.png"/><Relationship Id="rId4" Type="http://schemas.openxmlformats.org/officeDocument/2006/relationships/image" Target="../media/image117.png"/></Relationships>
</file>

<file path=ppt/slides/_rels/slide82.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83.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138.png"/></Relationships>
</file>

<file path=ppt/slides/_rels/slide98.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99.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1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Essential in Python</a:t>
            </a:r>
            <a:endParaRPr lang="en-US" dirty="0"/>
          </a:p>
        </p:txBody>
      </p:sp>
      <p:sp>
        <p:nvSpPr>
          <p:cNvPr id="3" name="Subtitle 2"/>
          <p:cNvSpPr>
            <a:spLocks noGrp="1"/>
          </p:cNvSpPr>
          <p:nvPr>
            <p:ph type="subTitle" idx="1"/>
          </p:nvPr>
        </p:nvSpPr>
        <p:spPr/>
        <p:txBody>
          <a:bodyPr/>
          <a:lstStyle/>
          <a:p>
            <a:r>
              <a:rPr lang="en-US" dirty="0" smtClean="0"/>
              <a:t>Prepared by Dr. Mohammad Ahmad </a:t>
            </a:r>
            <a:r>
              <a:rPr lang="en-US" dirty="0" err="1" smtClean="0"/>
              <a:t>Safwat</a:t>
            </a:r>
            <a:r>
              <a:rPr lang="en-US" dirty="0" smtClean="0"/>
              <a:t> </a:t>
            </a:r>
            <a:endParaRPr lang="en-US" dirty="0"/>
          </a:p>
        </p:txBody>
      </p:sp>
    </p:spTree>
    <p:extLst>
      <p:ext uri="{BB962C8B-B14F-4D97-AF65-F5344CB8AC3E}">
        <p14:creationId xmlns:p14="http://schemas.microsoft.com/office/powerpoint/2010/main" val="2829806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care</a:t>
            </a:r>
            <a:endParaRPr lang="en-US" dirty="0"/>
          </a:p>
        </p:txBody>
      </p:sp>
      <p:sp>
        <p:nvSpPr>
          <p:cNvPr id="3" name="Content Placeholder 2"/>
          <p:cNvSpPr>
            <a:spLocks noGrp="1"/>
          </p:cNvSpPr>
          <p:nvPr>
            <p:ph idx="1"/>
          </p:nvPr>
        </p:nvSpPr>
        <p:spPr>
          <a:xfrm>
            <a:off x="1484310" y="1988821"/>
            <a:ext cx="10170458" cy="3802380"/>
          </a:xfrm>
        </p:spPr>
        <p:txBody>
          <a:bodyPr>
            <a:normAutofit fontScale="92500"/>
          </a:bodyPr>
          <a:lstStyle/>
          <a:p>
            <a:r>
              <a:rPr lang="en-US" b="1" dirty="0"/>
              <a:t>You mustn't invoke a function which is not known at the moment of invocation</a:t>
            </a:r>
            <a:r>
              <a:rPr lang="en-US" b="1" dirty="0" smtClean="0"/>
              <a:t>.</a:t>
            </a:r>
          </a:p>
          <a:p>
            <a:endParaRPr lang="en-US" b="1" dirty="0"/>
          </a:p>
          <a:p>
            <a:endParaRPr lang="en-US" b="1" dirty="0" smtClean="0"/>
          </a:p>
          <a:p>
            <a:endParaRPr lang="en-US" b="1" dirty="0"/>
          </a:p>
          <a:p>
            <a:endParaRPr lang="en-US" b="1" dirty="0" smtClean="0"/>
          </a:p>
          <a:p>
            <a:r>
              <a:rPr lang="en-US" b="1" dirty="0"/>
              <a:t>You mustn't have a function and a variable of the same name</a:t>
            </a:r>
            <a:r>
              <a:rPr lang="en-US" dirty="0"/>
              <a:t>.</a:t>
            </a:r>
          </a:p>
          <a:p>
            <a:pPr marL="0" indent="0">
              <a:buNone/>
            </a:pPr>
            <a:r>
              <a:rPr lang="en-US" dirty="0"/>
              <a:t/>
            </a:r>
            <a:br>
              <a:rPr lang="en-US" dirty="0"/>
            </a:br>
            <a:endParaRPr lang="en-US" dirty="0"/>
          </a:p>
          <a:p>
            <a:endParaRPr lang="en-US" dirty="0"/>
          </a:p>
        </p:txBody>
      </p:sp>
      <p:pic>
        <p:nvPicPr>
          <p:cNvPr id="4" name="Picture 3"/>
          <p:cNvPicPr>
            <a:picLocks noChangeAspect="1"/>
          </p:cNvPicPr>
          <p:nvPr/>
        </p:nvPicPr>
        <p:blipFill>
          <a:blip r:embed="rId3"/>
          <a:stretch>
            <a:fillRect/>
          </a:stretch>
        </p:blipFill>
        <p:spPr>
          <a:xfrm>
            <a:off x="1484310" y="2357595"/>
            <a:ext cx="10170458" cy="1618457"/>
          </a:xfrm>
          <a:prstGeom prst="rect">
            <a:avLst/>
          </a:prstGeom>
        </p:spPr>
      </p:pic>
      <p:pic>
        <p:nvPicPr>
          <p:cNvPr id="5" name="Picture 4"/>
          <p:cNvPicPr>
            <a:picLocks noChangeAspect="1"/>
          </p:cNvPicPr>
          <p:nvPr/>
        </p:nvPicPr>
        <p:blipFill>
          <a:blip r:embed="rId4"/>
          <a:stretch>
            <a:fillRect/>
          </a:stretch>
        </p:blipFill>
        <p:spPr>
          <a:xfrm>
            <a:off x="1484310" y="4933951"/>
            <a:ext cx="10170458" cy="857250"/>
          </a:xfrm>
          <a:prstGeom prst="rect">
            <a:avLst/>
          </a:prstGeom>
        </p:spPr>
      </p:pic>
    </p:spTree>
    <p:extLst>
      <p:ext uri="{BB962C8B-B14F-4D97-AF65-F5344CB8AC3E}">
        <p14:creationId xmlns:p14="http://schemas.microsoft.com/office/powerpoint/2010/main" val="358110644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a:t>
            </a:r>
            <a:r>
              <a:rPr lang="en-US" dirty="0" smtClean="0"/>
              <a:t>Tic-Tac-Toe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202644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04342" y="2190749"/>
            <a:ext cx="4458351" cy="3876827"/>
          </a:xfrm>
          <a:prstGeom prst="rect">
            <a:avLst/>
          </a:prstGeom>
        </p:spPr>
      </p:pic>
    </p:spTree>
    <p:extLst>
      <p:ext uri="{BB962C8B-B14F-4D97-AF65-F5344CB8AC3E}">
        <p14:creationId xmlns:p14="http://schemas.microsoft.com/office/powerpoint/2010/main" val="156662902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851271" y="2527377"/>
            <a:ext cx="4412712" cy="2892115"/>
          </a:xfrm>
          <a:prstGeom prst="rect">
            <a:avLst/>
          </a:prstGeom>
        </p:spPr>
      </p:pic>
    </p:spTree>
    <p:extLst>
      <p:ext uri="{BB962C8B-B14F-4D97-AF65-F5344CB8AC3E}">
        <p14:creationId xmlns:p14="http://schemas.microsoft.com/office/powerpoint/2010/main" val="196444640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87423" y="1710374"/>
            <a:ext cx="10515600" cy="3399152"/>
          </a:xfrm>
          <a:prstGeom prst="rect">
            <a:avLst/>
          </a:prstGeom>
        </p:spPr>
      </p:pic>
    </p:spTree>
    <p:extLst>
      <p:ext uri="{BB962C8B-B14F-4D97-AF65-F5344CB8AC3E}">
        <p14:creationId xmlns:p14="http://schemas.microsoft.com/office/powerpoint/2010/main" val="1481216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a:t>
            </a:r>
            <a:r>
              <a:rPr lang="en-US" b="1" dirty="0" smtClean="0"/>
              <a:t>takeaways</a:t>
            </a:r>
            <a:endParaRPr lang="en-US" dirty="0"/>
          </a:p>
        </p:txBody>
      </p:sp>
      <p:sp>
        <p:nvSpPr>
          <p:cNvPr id="3" name="Content Placeholder 2"/>
          <p:cNvSpPr>
            <a:spLocks noGrp="1"/>
          </p:cNvSpPr>
          <p:nvPr>
            <p:ph idx="1"/>
          </p:nvPr>
        </p:nvSpPr>
        <p:spPr/>
        <p:txBody>
          <a:bodyPr>
            <a:normAutofit fontScale="85000" lnSpcReduction="20000"/>
          </a:bodyPr>
          <a:lstStyle/>
          <a:p>
            <a:r>
              <a:rPr lang="en-US" dirty="0"/>
              <a:t>1. A </a:t>
            </a:r>
            <a:r>
              <a:rPr lang="en-US" b="1" dirty="0"/>
              <a:t>function</a:t>
            </a:r>
            <a:r>
              <a:rPr lang="en-US" dirty="0"/>
              <a:t> is a block of code that performs a specific task when the function is called (invoked). You can use functions to make your code reusable, better organized, and more readable. Functions can have parameters and return values.</a:t>
            </a:r>
          </a:p>
          <a:p>
            <a:r>
              <a:rPr lang="en-US" dirty="0"/>
              <a:t>2. There are at least four basic types of functions in Python:</a:t>
            </a:r>
          </a:p>
          <a:p>
            <a:pPr lvl="1"/>
            <a:r>
              <a:rPr lang="en-US" b="1" dirty="0"/>
              <a:t>built-in functions</a:t>
            </a:r>
            <a:r>
              <a:rPr lang="en-US" dirty="0"/>
              <a:t> which are an integral part of Python (such as the print() function). You can see a complete list of Python built-in functions at </a:t>
            </a:r>
            <a:r>
              <a:rPr lang="en-US" dirty="0">
                <a:hlinkClick r:id="rId3"/>
              </a:rPr>
              <a:t>https://docs.python.org/3/library/functions.html</a:t>
            </a:r>
            <a:r>
              <a:rPr lang="en-US" dirty="0"/>
              <a:t>.</a:t>
            </a:r>
          </a:p>
          <a:p>
            <a:pPr lvl="1"/>
            <a:r>
              <a:rPr lang="en-US" dirty="0"/>
              <a:t>the ones that come from </a:t>
            </a:r>
            <a:r>
              <a:rPr lang="en-US" b="1" dirty="0"/>
              <a:t>pre-installed modules</a:t>
            </a:r>
            <a:r>
              <a:rPr lang="en-US" dirty="0"/>
              <a:t> </a:t>
            </a:r>
          </a:p>
          <a:p>
            <a:pPr lvl="1"/>
            <a:r>
              <a:rPr lang="en-US" b="1" dirty="0"/>
              <a:t>user-defined functions</a:t>
            </a:r>
            <a:r>
              <a:rPr lang="en-US" dirty="0"/>
              <a:t> which are written by users for users - you can write your own functions and use them freely in your code,</a:t>
            </a:r>
          </a:p>
          <a:p>
            <a:pPr lvl="1"/>
            <a:r>
              <a:rPr lang="en-US" dirty="0"/>
              <a:t>the lambda </a:t>
            </a:r>
            <a:r>
              <a:rPr lang="en-US" dirty="0" smtClean="0"/>
              <a:t>functions</a:t>
            </a:r>
            <a:endParaRPr lang="en-US" dirty="0"/>
          </a:p>
          <a:p>
            <a:endParaRPr lang="en-US" dirty="0"/>
          </a:p>
        </p:txBody>
      </p:sp>
    </p:spTree>
    <p:extLst>
      <p:ext uri="{BB962C8B-B14F-4D97-AF65-F5344CB8AC3E}">
        <p14:creationId xmlns:p14="http://schemas.microsoft.com/office/powerpoint/2010/main" val="424199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207064"/>
            <a:ext cx="10515600" cy="2961528"/>
          </a:xfrm>
          <a:prstGeom prst="rect">
            <a:avLst/>
          </a:prstGeom>
        </p:spPr>
      </p:pic>
      <p:pic>
        <p:nvPicPr>
          <p:cNvPr id="5" name="Picture 4"/>
          <p:cNvPicPr>
            <a:picLocks noChangeAspect="1"/>
          </p:cNvPicPr>
          <p:nvPr/>
        </p:nvPicPr>
        <p:blipFill>
          <a:blip r:embed="rId3"/>
          <a:stretch>
            <a:fillRect/>
          </a:stretch>
        </p:blipFill>
        <p:spPr>
          <a:xfrm>
            <a:off x="838200" y="4173493"/>
            <a:ext cx="10515600" cy="2133600"/>
          </a:xfrm>
          <a:prstGeom prst="rect">
            <a:avLst/>
          </a:prstGeom>
        </p:spPr>
      </p:pic>
    </p:spTree>
    <p:extLst>
      <p:ext uri="{BB962C8B-B14F-4D97-AF65-F5344CB8AC3E}">
        <p14:creationId xmlns:p14="http://schemas.microsoft.com/office/powerpoint/2010/main" val="3197595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838200" y="1290918"/>
            <a:ext cx="10941424" cy="5567082"/>
          </a:xfrm>
        </p:spPr>
        <p:txBody>
          <a:bodyPr>
            <a:normAutofit fontScale="92500" lnSpcReduction="20000"/>
          </a:bodyPr>
          <a:lstStyle/>
          <a:p>
            <a:r>
              <a:rPr lang="en-US" b="1" dirty="0"/>
              <a:t>Exercise 1</a:t>
            </a:r>
            <a:endParaRPr lang="en-US" dirty="0"/>
          </a:p>
          <a:p>
            <a:r>
              <a:rPr lang="en-US" dirty="0"/>
              <a:t>The input() function is an example of a:</a:t>
            </a:r>
            <a:br>
              <a:rPr lang="en-US" dirty="0"/>
            </a:br>
            <a:r>
              <a:rPr lang="en-US" dirty="0" smtClean="0"/>
              <a:t>a</a:t>
            </a:r>
            <a:r>
              <a:rPr lang="en-US" dirty="0"/>
              <a:t>) user-defined function</a:t>
            </a:r>
            <a:br>
              <a:rPr lang="en-US" dirty="0"/>
            </a:br>
            <a:r>
              <a:rPr lang="en-US" dirty="0"/>
              <a:t>b) built-in </a:t>
            </a:r>
            <a:r>
              <a:rPr lang="en-US" dirty="0" smtClean="0"/>
              <a:t>function</a:t>
            </a:r>
          </a:p>
          <a:p>
            <a:r>
              <a:rPr lang="en-US" b="1" dirty="0"/>
              <a:t>Exercise 2</a:t>
            </a:r>
            <a:endParaRPr lang="en-US" dirty="0"/>
          </a:p>
          <a:p>
            <a:r>
              <a:rPr lang="en-US" dirty="0"/>
              <a:t>What happens when you try to invoke a function before you define it? Example:</a:t>
            </a:r>
          </a:p>
          <a:p>
            <a:r>
              <a:rPr lang="en-US" dirty="0"/>
              <a:t>hi() </a:t>
            </a:r>
            <a:endParaRPr lang="en-US" dirty="0" smtClean="0"/>
          </a:p>
          <a:p>
            <a:r>
              <a:rPr lang="en-US" dirty="0" err="1" smtClean="0"/>
              <a:t>def</a:t>
            </a:r>
            <a:r>
              <a:rPr lang="en-US" dirty="0" smtClean="0"/>
              <a:t> </a:t>
            </a:r>
            <a:r>
              <a:rPr lang="en-US" dirty="0"/>
              <a:t>hi(): </a:t>
            </a:r>
            <a:endParaRPr lang="en-US" dirty="0" smtClean="0"/>
          </a:p>
          <a:p>
            <a:pPr marL="457200" lvl="1" indent="0">
              <a:buNone/>
            </a:pPr>
            <a:r>
              <a:rPr lang="en-US" dirty="0" smtClean="0"/>
              <a:t>print</a:t>
            </a:r>
            <a:r>
              <a:rPr lang="en-US" dirty="0"/>
              <a:t>("hi</a:t>
            </a:r>
            <a:r>
              <a:rPr lang="en-US" dirty="0" smtClean="0"/>
              <a:t>!")</a:t>
            </a:r>
          </a:p>
          <a:p>
            <a:r>
              <a:rPr lang="en-US" b="1" dirty="0"/>
              <a:t>Exercise 3</a:t>
            </a:r>
            <a:endParaRPr lang="en-US" dirty="0"/>
          </a:p>
          <a:p>
            <a:r>
              <a:rPr lang="en-US" dirty="0"/>
              <a:t>What will happen when you run the code below?</a:t>
            </a:r>
          </a:p>
          <a:p>
            <a:r>
              <a:rPr lang="en-US" dirty="0" err="1"/>
              <a:t>def</a:t>
            </a:r>
            <a:r>
              <a:rPr lang="en-US" dirty="0"/>
              <a:t> hi(): </a:t>
            </a:r>
            <a:endParaRPr lang="en-US" dirty="0" smtClean="0"/>
          </a:p>
          <a:p>
            <a:pPr marL="457200" lvl="1" indent="0">
              <a:buNone/>
            </a:pPr>
            <a:r>
              <a:rPr lang="en-US" dirty="0" smtClean="0"/>
              <a:t>print</a:t>
            </a:r>
            <a:r>
              <a:rPr lang="en-US" dirty="0"/>
              <a:t>("hi") </a:t>
            </a:r>
            <a:endParaRPr lang="en-US" dirty="0" smtClean="0"/>
          </a:p>
          <a:p>
            <a:r>
              <a:rPr lang="en-US" dirty="0" smtClean="0"/>
              <a:t>hi(5)</a:t>
            </a:r>
          </a:p>
        </p:txBody>
      </p:sp>
    </p:spTree>
    <p:extLst>
      <p:ext uri="{BB962C8B-B14F-4D97-AF65-F5344CB8AC3E}">
        <p14:creationId xmlns:p14="http://schemas.microsoft.com/office/powerpoint/2010/main" val="3785115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functions communicate with their </a:t>
            </a:r>
            <a:r>
              <a:rPr lang="en-US" dirty="0" smtClean="0"/>
              <a:t>environment - </a:t>
            </a:r>
            <a:r>
              <a:rPr lang="en-US" b="1" dirty="0"/>
              <a:t>Parametrized </a:t>
            </a:r>
            <a:r>
              <a:rPr lang="en-US" b="1" dirty="0" smtClean="0"/>
              <a:t>functions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a:t>The function's full power reveals itself when it can be equipped with an interface that is able to accept data provided by the </a:t>
            </a:r>
            <a:r>
              <a:rPr lang="en-US" dirty="0" smtClean="0"/>
              <a:t>invoker</a:t>
            </a:r>
          </a:p>
          <a:p>
            <a:r>
              <a:rPr lang="en-US" dirty="0" err="1"/>
              <a:t>def</a:t>
            </a:r>
            <a:r>
              <a:rPr lang="en-US" dirty="0"/>
              <a:t> function(parameter</a:t>
            </a:r>
            <a:r>
              <a:rPr lang="en-US" dirty="0" smtClean="0"/>
              <a:t>):</a:t>
            </a:r>
          </a:p>
          <a:p>
            <a:r>
              <a:rPr lang="en-US" b="1" dirty="0"/>
              <a:t>parameters live inside </a:t>
            </a:r>
            <a:r>
              <a:rPr lang="en-US" b="1" dirty="0" smtClean="0"/>
              <a:t>functions</a:t>
            </a:r>
          </a:p>
          <a:p>
            <a:r>
              <a:rPr lang="en-US" b="1" dirty="0"/>
              <a:t>arguments exist outside </a:t>
            </a:r>
            <a:r>
              <a:rPr lang="en-US" b="1" dirty="0" smtClean="0"/>
              <a:t>functions</a:t>
            </a:r>
          </a:p>
          <a:p>
            <a:pPr marL="0" indent="0">
              <a:buNone/>
            </a:pPr>
            <a:endParaRPr lang="en-US" b="1" dirty="0" smtClean="0"/>
          </a:p>
          <a:p>
            <a:pPr marL="0" indent="0">
              <a:buNone/>
            </a:pPr>
            <a:endParaRPr lang="en-US" b="1" dirty="0"/>
          </a:p>
          <a:p>
            <a:endParaRPr lang="en-US" dirty="0"/>
          </a:p>
        </p:txBody>
      </p:sp>
      <p:pic>
        <p:nvPicPr>
          <p:cNvPr id="4" name="Picture 3"/>
          <p:cNvPicPr>
            <a:picLocks noChangeAspect="1"/>
          </p:cNvPicPr>
          <p:nvPr/>
        </p:nvPicPr>
        <p:blipFill rotWithShape="1">
          <a:blip r:embed="rId3"/>
          <a:srcRect b="53745"/>
          <a:stretch/>
        </p:blipFill>
        <p:spPr>
          <a:xfrm>
            <a:off x="1101762" y="4886435"/>
            <a:ext cx="8962961" cy="913281"/>
          </a:xfrm>
          <a:prstGeom prst="rect">
            <a:avLst/>
          </a:prstGeom>
        </p:spPr>
      </p:pic>
    </p:spTree>
    <p:extLst>
      <p:ext uri="{BB962C8B-B14F-4D97-AF65-F5344CB8AC3E}">
        <p14:creationId xmlns:p14="http://schemas.microsoft.com/office/powerpoint/2010/main" val="3053779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Parametrized functions</a:t>
            </a:r>
            <a:endParaRPr lang="en-US" dirty="0"/>
          </a:p>
        </p:txBody>
      </p:sp>
      <p:sp>
        <p:nvSpPr>
          <p:cNvPr id="3" name="Content Placeholder 2"/>
          <p:cNvSpPr>
            <a:spLocks noGrp="1"/>
          </p:cNvSpPr>
          <p:nvPr>
            <p:ph idx="1"/>
          </p:nvPr>
        </p:nvSpPr>
        <p:spPr>
          <a:xfrm>
            <a:off x="838200" y="3411725"/>
            <a:ext cx="10515600" cy="2765238"/>
          </a:xfrm>
        </p:spPr>
        <p:txBody>
          <a:bodyPr/>
          <a:lstStyle/>
          <a:p>
            <a:r>
              <a:rPr lang="en-US" dirty="0"/>
              <a:t>Remember: </a:t>
            </a:r>
            <a:r>
              <a:rPr lang="en-US" b="1" dirty="0"/>
              <a:t>specifying one or more parameters in a function's definition</a:t>
            </a:r>
            <a:r>
              <a:rPr lang="en-US" dirty="0"/>
              <a:t> is also a requirement, and you have to fulfil it during invocation. You must </a:t>
            </a:r>
            <a:r>
              <a:rPr lang="en-US" b="1" dirty="0"/>
              <a:t>provide as many arguments as there are defined parameters</a:t>
            </a:r>
            <a:r>
              <a:rPr lang="en-US" dirty="0"/>
              <a:t>.</a:t>
            </a:r>
          </a:p>
          <a:p>
            <a:endParaRPr lang="en-US" dirty="0"/>
          </a:p>
        </p:txBody>
      </p:sp>
      <p:pic>
        <p:nvPicPr>
          <p:cNvPr id="4" name="Picture 3"/>
          <p:cNvPicPr>
            <a:picLocks noChangeAspect="1"/>
          </p:cNvPicPr>
          <p:nvPr/>
        </p:nvPicPr>
        <p:blipFill>
          <a:blip r:embed="rId3"/>
          <a:stretch>
            <a:fillRect/>
          </a:stretch>
        </p:blipFill>
        <p:spPr>
          <a:xfrm>
            <a:off x="1958340" y="2100420"/>
            <a:ext cx="6587516" cy="1451163"/>
          </a:xfrm>
          <a:prstGeom prst="rect">
            <a:avLst/>
          </a:prstGeom>
        </p:spPr>
      </p:pic>
    </p:spTree>
    <p:extLst>
      <p:ext uri="{BB962C8B-B14F-4D97-AF65-F5344CB8AC3E}">
        <p14:creationId xmlns:p14="http://schemas.microsoft.com/office/powerpoint/2010/main" val="1583450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Parametrized functions</a:t>
            </a:r>
            <a:endParaRPr lang="en-US" dirty="0"/>
          </a:p>
        </p:txBody>
      </p:sp>
      <p:sp>
        <p:nvSpPr>
          <p:cNvPr id="3" name="Content Placeholder 2"/>
          <p:cNvSpPr>
            <a:spLocks noGrp="1"/>
          </p:cNvSpPr>
          <p:nvPr>
            <p:ph idx="1"/>
          </p:nvPr>
        </p:nvSpPr>
        <p:spPr>
          <a:xfrm>
            <a:off x="1676400" y="4033658"/>
            <a:ext cx="10515600" cy="2485236"/>
          </a:xfrm>
        </p:spPr>
        <p:txBody>
          <a:bodyPr>
            <a:normAutofit fontScale="92500" lnSpcReduction="10000"/>
          </a:bodyPr>
          <a:lstStyle/>
          <a:p>
            <a:r>
              <a:rPr lang="en-US" b="1" dirty="0" smtClean="0"/>
              <a:t>Shadowing</a:t>
            </a:r>
          </a:p>
          <a:p>
            <a:r>
              <a:rPr lang="en-US" b="1" dirty="0"/>
              <a:t>The parameter named number is a completely different entity from the variable named number</a:t>
            </a:r>
            <a:r>
              <a:rPr lang="en-US" dirty="0"/>
              <a:t>.</a:t>
            </a:r>
          </a:p>
          <a:p>
            <a:r>
              <a:rPr lang="en-US" dirty="0"/>
              <a:t>This means that the snippet above will produce the following output:</a:t>
            </a:r>
          </a:p>
          <a:p>
            <a:r>
              <a:rPr lang="en-US" dirty="0"/>
              <a:t>Enter a number: 1 </a:t>
            </a:r>
            <a:endParaRPr lang="en-US" dirty="0" smtClean="0"/>
          </a:p>
          <a:p>
            <a:r>
              <a:rPr lang="en-US" dirty="0" smtClean="0"/>
              <a:t>1234</a:t>
            </a:r>
            <a:endParaRPr lang="en-US" dirty="0"/>
          </a:p>
        </p:txBody>
      </p:sp>
      <p:pic>
        <p:nvPicPr>
          <p:cNvPr id="4" name="Picture 3"/>
          <p:cNvPicPr>
            <a:picLocks noChangeAspect="1"/>
          </p:cNvPicPr>
          <p:nvPr/>
        </p:nvPicPr>
        <p:blipFill>
          <a:blip r:embed="rId3"/>
          <a:stretch>
            <a:fillRect/>
          </a:stretch>
        </p:blipFill>
        <p:spPr>
          <a:xfrm>
            <a:off x="1676400" y="1917289"/>
            <a:ext cx="7068671" cy="2116369"/>
          </a:xfrm>
          <a:prstGeom prst="rect">
            <a:avLst/>
          </a:prstGeom>
        </p:spPr>
      </p:pic>
    </p:spTree>
    <p:extLst>
      <p:ext uri="{BB962C8B-B14F-4D97-AF65-F5344CB8AC3E}">
        <p14:creationId xmlns:p14="http://schemas.microsoft.com/office/powerpoint/2010/main" val="26474702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Parametrized functions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function can have </a:t>
            </a:r>
            <a:r>
              <a:rPr lang="en-US" b="1" dirty="0"/>
              <a:t>as many parameters as you want</a:t>
            </a:r>
            <a:endParaRPr lang="en-US" dirty="0"/>
          </a:p>
          <a:p>
            <a:r>
              <a:rPr lang="en-US" dirty="0" smtClean="0"/>
              <a:t>Let's </a:t>
            </a:r>
            <a:r>
              <a:rPr lang="en-US" dirty="0"/>
              <a:t>modify the function - it has </a:t>
            </a:r>
            <a:r>
              <a:rPr lang="en-US" b="1" dirty="0"/>
              <a:t>two parameters</a:t>
            </a:r>
            <a:r>
              <a:rPr lang="en-US" dirty="0"/>
              <a:t> now</a:t>
            </a:r>
            <a:r>
              <a:rPr lang="en-US" dirty="0" smtClean="0"/>
              <a:t>:</a:t>
            </a:r>
          </a:p>
          <a:p>
            <a:endParaRPr lang="en-US" dirty="0"/>
          </a:p>
          <a:p>
            <a:endParaRPr lang="en-US" dirty="0" smtClean="0"/>
          </a:p>
          <a:p>
            <a:endParaRPr lang="en-US" dirty="0"/>
          </a:p>
          <a:p>
            <a:endParaRPr lang="en-US" dirty="0" smtClean="0"/>
          </a:p>
          <a:p>
            <a:r>
              <a:rPr lang="en-US" dirty="0"/>
              <a:t>This also means that invoking the function will require </a:t>
            </a:r>
            <a:r>
              <a:rPr lang="en-US" b="1" dirty="0"/>
              <a:t>two arguments</a:t>
            </a:r>
            <a:r>
              <a:rPr lang="en-US" dirty="0"/>
              <a:t>.</a:t>
            </a:r>
          </a:p>
        </p:txBody>
      </p:sp>
      <p:pic>
        <p:nvPicPr>
          <p:cNvPr id="4" name="Picture 3"/>
          <p:cNvPicPr>
            <a:picLocks noChangeAspect="1"/>
          </p:cNvPicPr>
          <p:nvPr/>
        </p:nvPicPr>
        <p:blipFill>
          <a:blip r:embed="rId3"/>
          <a:stretch>
            <a:fillRect/>
          </a:stretch>
        </p:blipFill>
        <p:spPr>
          <a:xfrm>
            <a:off x="1249680" y="3589075"/>
            <a:ext cx="8580120" cy="1793829"/>
          </a:xfrm>
          <a:prstGeom prst="rect">
            <a:avLst/>
          </a:prstGeom>
        </p:spPr>
      </p:pic>
      <p:pic>
        <p:nvPicPr>
          <p:cNvPr id="5" name="Picture 4"/>
          <p:cNvPicPr>
            <a:picLocks noChangeAspect="1"/>
          </p:cNvPicPr>
          <p:nvPr/>
        </p:nvPicPr>
        <p:blipFill>
          <a:blip r:embed="rId4"/>
          <a:stretch>
            <a:fillRect/>
          </a:stretch>
        </p:blipFill>
        <p:spPr>
          <a:xfrm>
            <a:off x="2180272" y="5814115"/>
            <a:ext cx="8335328" cy="1003476"/>
          </a:xfrm>
          <a:prstGeom prst="rect">
            <a:avLst/>
          </a:prstGeom>
        </p:spPr>
      </p:pic>
    </p:spTree>
    <p:extLst>
      <p:ext uri="{BB962C8B-B14F-4D97-AF65-F5344CB8AC3E}">
        <p14:creationId xmlns:p14="http://schemas.microsoft.com/office/powerpoint/2010/main" val="39728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004046"/>
          </a:xfrm>
        </p:spPr>
        <p:txBody>
          <a:bodyPr/>
          <a:lstStyle/>
          <a:p>
            <a:r>
              <a:rPr lang="en-US" b="1" dirty="0"/>
              <a:t>Positional parameter </a:t>
            </a:r>
            <a:r>
              <a:rPr lang="en-US" b="1" dirty="0" smtClean="0"/>
              <a:t>passing</a:t>
            </a:r>
            <a:endParaRPr lang="en-US" dirty="0"/>
          </a:p>
        </p:txBody>
      </p:sp>
      <p:sp>
        <p:nvSpPr>
          <p:cNvPr id="3" name="Content Placeholder 2"/>
          <p:cNvSpPr>
            <a:spLocks noGrp="1"/>
          </p:cNvSpPr>
          <p:nvPr>
            <p:ph idx="1"/>
          </p:nvPr>
        </p:nvSpPr>
        <p:spPr>
          <a:xfrm>
            <a:off x="1484310" y="1432559"/>
            <a:ext cx="10018713" cy="3124201"/>
          </a:xfrm>
        </p:spPr>
        <p:txBody>
          <a:bodyPr/>
          <a:lstStyle/>
          <a:p>
            <a:pPr algn="just"/>
            <a:r>
              <a:rPr lang="en-US" dirty="0"/>
              <a:t>A technique which assigns the </a:t>
            </a:r>
            <a:r>
              <a:rPr lang="en-US" dirty="0" err="1"/>
              <a:t>i</a:t>
            </a:r>
            <a:r>
              <a:rPr lang="en-US" baseline="30000" dirty="0" err="1"/>
              <a:t>th</a:t>
            </a:r>
            <a:r>
              <a:rPr lang="en-US" dirty="0"/>
              <a:t> (first, second, and so on) argument to the </a:t>
            </a:r>
            <a:r>
              <a:rPr lang="en-US" dirty="0" err="1"/>
              <a:t>i</a:t>
            </a:r>
            <a:r>
              <a:rPr lang="en-US" baseline="30000" dirty="0" err="1"/>
              <a:t>th</a:t>
            </a:r>
            <a:r>
              <a:rPr lang="en-US" dirty="0"/>
              <a:t> (first, second, and so on) function parameter is called </a:t>
            </a:r>
            <a:r>
              <a:rPr lang="en-US" b="1" dirty="0"/>
              <a:t>positional parameter passing</a:t>
            </a:r>
            <a:r>
              <a:rPr lang="en-US" dirty="0"/>
              <a:t>, while arguments passed in this way are named </a:t>
            </a:r>
            <a:r>
              <a:rPr lang="en-US" b="1" dirty="0"/>
              <a:t>positional arguments</a:t>
            </a:r>
            <a:r>
              <a:rPr lang="en-US" dirty="0"/>
              <a:t>.</a:t>
            </a:r>
          </a:p>
          <a:p>
            <a:endParaRPr lang="en-US" dirty="0"/>
          </a:p>
        </p:txBody>
      </p:sp>
      <p:pic>
        <p:nvPicPr>
          <p:cNvPr id="4" name="Picture 3"/>
          <p:cNvPicPr>
            <a:picLocks noChangeAspect="1"/>
          </p:cNvPicPr>
          <p:nvPr/>
        </p:nvPicPr>
        <p:blipFill>
          <a:blip r:embed="rId3"/>
          <a:stretch>
            <a:fillRect/>
          </a:stretch>
        </p:blipFill>
        <p:spPr>
          <a:xfrm>
            <a:off x="1209675" y="3494313"/>
            <a:ext cx="8552890" cy="1260428"/>
          </a:xfrm>
          <a:prstGeom prst="rect">
            <a:avLst/>
          </a:prstGeom>
        </p:spPr>
      </p:pic>
      <p:pic>
        <p:nvPicPr>
          <p:cNvPr id="5" name="Picture 4"/>
          <p:cNvPicPr>
            <a:picLocks noChangeAspect="1"/>
          </p:cNvPicPr>
          <p:nvPr/>
        </p:nvPicPr>
        <p:blipFill>
          <a:blip r:embed="rId4"/>
          <a:stretch>
            <a:fillRect/>
          </a:stretch>
        </p:blipFill>
        <p:spPr>
          <a:xfrm>
            <a:off x="1209675" y="4952722"/>
            <a:ext cx="8257054" cy="1589319"/>
          </a:xfrm>
          <a:prstGeom prst="rect">
            <a:avLst/>
          </a:prstGeom>
        </p:spPr>
      </p:pic>
    </p:spTree>
    <p:extLst>
      <p:ext uri="{BB962C8B-B14F-4D97-AF65-F5344CB8AC3E}">
        <p14:creationId xmlns:p14="http://schemas.microsoft.com/office/powerpoint/2010/main" val="981007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26323"/>
          </a:xfrm>
        </p:spPr>
        <p:txBody>
          <a:bodyPr/>
          <a:lstStyle/>
          <a:p>
            <a:r>
              <a:rPr lang="en-US" b="1" dirty="0"/>
              <a:t>Keyword argument </a:t>
            </a:r>
            <a:r>
              <a:rPr lang="en-US" b="1" dirty="0" smtClean="0"/>
              <a:t>passing</a:t>
            </a:r>
            <a:endParaRPr lang="en-US" dirty="0"/>
          </a:p>
        </p:txBody>
      </p:sp>
      <p:sp>
        <p:nvSpPr>
          <p:cNvPr id="3" name="Content Placeholder 2"/>
          <p:cNvSpPr>
            <a:spLocks noGrp="1"/>
          </p:cNvSpPr>
          <p:nvPr>
            <p:ph idx="1"/>
          </p:nvPr>
        </p:nvSpPr>
        <p:spPr>
          <a:xfrm>
            <a:off x="1484310" y="2148841"/>
            <a:ext cx="10018713" cy="3642360"/>
          </a:xfrm>
        </p:spPr>
        <p:txBody>
          <a:bodyPr>
            <a:normAutofit/>
          </a:bodyPr>
          <a:lstStyle/>
          <a:p>
            <a:r>
              <a:rPr lang="en-US" b="1" dirty="0"/>
              <a:t>the meaning of the argument is dictated by its name</a:t>
            </a:r>
            <a:r>
              <a:rPr lang="en-US" dirty="0"/>
              <a:t>, not by its position </a:t>
            </a:r>
            <a:endParaRPr lang="en-US" dirty="0" smtClean="0"/>
          </a:p>
          <a:p>
            <a:endParaRPr lang="en-US" dirty="0"/>
          </a:p>
          <a:p>
            <a:endParaRPr lang="en-US" dirty="0" smtClean="0"/>
          </a:p>
          <a:p>
            <a:endParaRPr lang="en-US" dirty="0"/>
          </a:p>
          <a:p>
            <a:endParaRPr lang="en-US" dirty="0" smtClean="0"/>
          </a:p>
          <a:p>
            <a:r>
              <a:rPr lang="en-US" dirty="0"/>
              <a:t>The concept is clear - the values passed to the parameters are preceded by the target parameters' names, followed by the = sign.</a:t>
            </a:r>
          </a:p>
          <a:p>
            <a:endParaRPr lang="en-US" dirty="0"/>
          </a:p>
        </p:txBody>
      </p:sp>
      <p:pic>
        <p:nvPicPr>
          <p:cNvPr id="4" name="Picture 3"/>
          <p:cNvPicPr>
            <a:picLocks noChangeAspect="1"/>
          </p:cNvPicPr>
          <p:nvPr/>
        </p:nvPicPr>
        <p:blipFill>
          <a:blip r:embed="rId3"/>
          <a:stretch>
            <a:fillRect/>
          </a:stretch>
        </p:blipFill>
        <p:spPr>
          <a:xfrm>
            <a:off x="987423" y="2626378"/>
            <a:ext cx="10515600" cy="1693367"/>
          </a:xfrm>
          <a:prstGeom prst="rect">
            <a:avLst/>
          </a:prstGeom>
        </p:spPr>
      </p:pic>
    </p:spTree>
    <p:extLst>
      <p:ext uri="{BB962C8B-B14F-4D97-AF65-F5344CB8AC3E}">
        <p14:creationId xmlns:p14="http://schemas.microsoft.com/office/powerpoint/2010/main" val="3861406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975359"/>
            <a:ext cx="10934700" cy="5201603"/>
          </a:xfrm>
          <a:prstGeom prst="rect">
            <a:avLst/>
          </a:prstGeom>
        </p:spPr>
      </p:pic>
    </p:spTree>
    <p:extLst>
      <p:ext uri="{BB962C8B-B14F-4D97-AF65-F5344CB8AC3E}">
        <p14:creationId xmlns:p14="http://schemas.microsoft.com/office/powerpoint/2010/main" val="4162221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1342" y="134590"/>
            <a:ext cx="10018713" cy="1752599"/>
          </a:xfrm>
        </p:spPr>
        <p:txBody>
          <a:bodyPr>
            <a:normAutofit/>
          </a:bodyPr>
          <a:lstStyle/>
          <a:p>
            <a:r>
              <a:rPr lang="en-US" b="1" dirty="0"/>
              <a:t>Mixing positional and keyword </a:t>
            </a:r>
            <a:r>
              <a:rPr lang="en-US" b="1" dirty="0" smtClean="0"/>
              <a:t>arguments</a:t>
            </a:r>
            <a:endParaRPr lang="en-US" dirty="0"/>
          </a:p>
        </p:txBody>
      </p:sp>
      <p:sp>
        <p:nvSpPr>
          <p:cNvPr id="3" name="Content Placeholder 2"/>
          <p:cNvSpPr>
            <a:spLocks noGrp="1"/>
          </p:cNvSpPr>
          <p:nvPr>
            <p:ph idx="1"/>
          </p:nvPr>
        </p:nvSpPr>
        <p:spPr>
          <a:xfrm>
            <a:off x="484094" y="1420953"/>
            <a:ext cx="10869706" cy="1703146"/>
          </a:xfrm>
        </p:spPr>
        <p:txBody>
          <a:bodyPr/>
          <a:lstStyle/>
          <a:p>
            <a:pPr algn="just"/>
            <a:r>
              <a:rPr lang="en-US" dirty="0"/>
              <a:t>You can mix both fashions if you want - there is only one unbreakable rule: you have to put </a:t>
            </a:r>
            <a:r>
              <a:rPr lang="en-US" b="1" dirty="0"/>
              <a:t>positional arguments before keyword arguments</a:t>
            </a:r>
            <a:r>
              <a:rPr lang="en-US" dirty="0"/>
              <a:t>.</a:t>
            </a:r>
          </a:p>
          <a:p>
            <a:endParaRPr lang="en-US" dirty="0"/>
          </a:p>
        </p:txBody>
      </p:sp>
      <p:pic>
        <p:nvPicPr>
          <p:cNvPr id="5" name="Picture 4"/>
          <p:cNvPicPr>
            <a:picLocks noChangeAspect="1"/>
          </p:cNvPicPr>
          <p:nvPr/>
        </p:nvPicPr>
        <p:blipFill>
          <a:blip r:embed="rId3"/>
          <a:stretch>
            <a:fillRect/>
          </a:stretch>
        </p:blipFill>
        <p:spPr>
          <a:xfrm>
            <a:off x="1150284" y="2420470"/>
            <a:ext cx="7805457" cy="1129553"/>
          </a:xfrm>
          <a:prstGeom prst="rect">
            <a:avLst/>
          </a:prstGeom>
        </p:spPr>
      </p:pic>
      <p:pic>
        <p:nvPicPr>
          <p:cNvPr id="7" name="Picture 6"/>
          <p:cNvPicPr>
            <a:picLocks noChangeAspect="1"/>
          </p:cNvPicPr>
          <p:nvPr/>
        </p:nvPicPr>
        <p:blipFill>
          <a:blip r:embed="rId4"/>
          <a:stretch>
            <a:fillRect/>
          </a:stretch>
        </p:blipFill>
        <p:spPr>
          <a:xfrm>
            <a:off x="9267825" y="2747121"/>
            <a:ext cx="2458486" cy="480173"/>
          </a:xfrm>
          <a:prstGeom prst="rect">
            <a:avLst/>
          </a:prstGeom>
        </p:spPr>
      </p:pic>
      <p:pic>
        <p:nvPicPr>
          <p:cNvPr id="8" name="Picture 7"/>
          <p:cNvPicPr>
            <a:picLocks noChangeAspect="1"/>
          </p:cNvPicPr>
          <p:nvPr/>
        </p:nvPicPr>
        <p:blipFill>
          <a:blip r:embed="rId5"/>
          <a:stretch>
            <a:fillRect/>
          </a:stretch>
        </p:blipFill>
        <p:spPr>
          <a:xfrm>
            <a:off x="9306443" y="3800754"/>
            <a:ext cx="2359441" cy="490764"/>
          </a:xfrm>
          <a:prstGeom prst="rect">
            <a:avLst/>
          </a:prstGeom>
        </p:spPr>
      </p:pic>
      <p:pic>
        <p:nvPicPr>
          <p:cNvPr id="9" name="Picture 8"/>
          <p:cNvPicPr>
            <a:picLocks noChangeAspect="1"/>
          </p:cNvPicPr>
          <p:nvPr/>
        </p:nvPicPr>
        <p:blipFill>
          <a:blip r:embed="rId6"/>
          <a:stretch>
            <a:fillRect/>
          </a:stretch>
        </p:blipFill>
        <p:spPr>
          <a:xfrm>
            <a:off x="1187543" y="3513604"/>
            <a:ext cx="7746389" cy="961090"/>
          </a:xfrm>
          <a:prstGeom prst="rect">
            <a:avLst/>
          </a:prstGeom>
        </p:spPr>
      </p:pic>
      <p:pic>
        <p:nvPicPr>
          <p:cNvPr id="10" name="Picture 9"/>
          <p:cNvPicPr>
            <a:picLocks noChangeAspect="1"/>
          </p:cNvPicPr>
          <p:nvPr/>
        </p:nvPicPr>
        <p:blipFill>
          <a:blip r:embed="rId7"/>
          <a:stretch>
            <a:fillRect/>
          </a:stretch>
        </p:blipFill>
        <p:spPr>
          <a:xfrm>
            <a:off x="1187542" y="4505509"/>
            <a:ext cx="7746389" cy="934238"/>
          </a:xfrm>
          <a:prstGeom prst="rect">
            <a:avLst/>
          </a:prstGeom>
        </p:spPr>
      </p:pic>
      <p:pic>
        <p:nvPicPr>
          <p:cNvPr id="11" name="Picture 10"/>
          <p:cNvPicPr>
            <a:picLocks noChangeAspect="1"/>
          </p:cNvPicPr>
          <p:nvPr/>
        </p:nvPicPr>
        <p:blipFill>
          <a:blip r:embed="rId8"/>
          <a:stretch>
            <a:fillRect/>
          </a:stretch>
        </p:blipFill>
        <p:spPr>
          <a:xfrm>
            <a:off x="9306443" y="4864977"/>
            <a:ext cx="2359441" cy="454411"/>
          </a:xfrm>
          <a:prstGeom prst="rect">
            <a:avLst/>
          </a:prstGeom>
        </p:spPr>
      </p:pic>
      <p:pic>
        <p:nvPicPr>
          <p:cNvPr id="12" name="Picture 11"/>
          <p:cNvPicPr>
            <a:picLocks noChangeAspect="1"/>
          </p:cNvPicPr>
          <p:nvPr/>
        </p:nvPicPr>
        <p:blipFill>
          <a:blip r:embed="rId9"/>
          <a:stretch>
            <a:fillRect/>
          </a:stretch>
        </p:blipFill>
        <p:spPr>
          <a:xfrm>
            <a:off x="1150283" y="5455957"/>
            <a:ext cx="7783648" cy="873060"/>
          </a:xfrm>
          <a:prstGeom prst="rect">
            <a:avLst/>
          </a:prstGeom>
        </p:spPr>
      </p:pic>
      <p:sp>
        <p:nvSpPr>
          <p:cNvPr id="13" name="TextBox 12"/>
          <p:cNvSpPr txBox="1"/>
          <p:nvPr/>
        </p:nvSpPr>
        <p:spPr>
          <a:xfrm>
            <a:off x="8955741" y="5708893"/>
            <a:ext cx="3236259" cy="923330"/>
          </a:xfrm>
          <a:prstGeom prst="rect">
            <a:avLst/>
          </a:prstGeom>
          <a:noFill/>
        </p:spPr>
        <p:txBody>
          <a:bodyPr wrap="square" rtlCol="0">
            <a:spAutoFit/>
          </a:bodyPr>
          <a:lstStyle/>
          <a:p>
            <a:r>
              <a:rPr lang="en-US" dirty="0" smtClean="0"/>
              <a:t>Type Error</a:t>
            </a:r>
            <a:r>
              <a:rPr lang="en-US" dirty="0"/>
              <a:t>: sum() got multiple values for argument 'a'</a:t>
            </a:r>
            <a:br>
              <a:rPr lang="en-US" dirty="0"/>
            </a:br>
            <a:endParaRPr lang="en-US" dirty="0"/>
          </a:p>
        </p:txBody>
      </p:sp>
    </p:spTree>
    <p:extLst>
      <p:ext uri="{BB962C8B-B14F-4D97-AF65-F5344CB8AC3E}">
        <p14:creationId xmlns:p14="http://schemas.microsoft.com/office/powerpoint/2010/main" val="88612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88645"/>
            <a:ext cx="10018713" cy="1030555"/>
          </a:xfrm>
        </p:spPr>
        <p:txBody>
          <a:bodyPr/>
          <a:lstStyle/>
          <a:p>
            <a:r>
              <a:rPr lang="en-US" b="1" dirty="0"/>
              <a:t>Parametrized functions - more </a:t>
            </a:r>
            <a:r>
              <a:rPr lang="en-US" b="1" dirty="0" smtClean="0"/>
              <a:t>details</a:t>
            </a:r>
            <a:endParaRPr lang="en-US" dirty="0"/>
          </a:p>
        </p:txBody>
      </p:sp>
      <p:sp>
        <p:nvSpPr>
          <p:cNvPr id="3" name="Content Placeholder 2"/>
          <p:cNvSpPr>
            <a:spLocks noGrp="1"/>
          </p:cNvSpPr>
          <p:nvPr>
            <p:ph idx="1"/>
          </p:nvPr>
        </p:nvSpPr>
        <p:spPr>
          <a:xfrm>
            <a:off x="1484309" y="1752601"/>
            <a:ext cx="10018713" cy="3867150"/>
          </a:xfrm>
        </p:spPr>
        <p:txBody>
          <a:bodyPr>
            <a:normAutofit fontScale="85000" lnSpcReduction="20000"/>
          </a:bodyPr>
          <a:lstStyle/>
          <a:p>
            <a:r>
              <a:rPr lang="en-US" dirty="0"/>
              <a:t>It happens at times that a particular parameter's values are in use more often than others. Such arguments may have their </a:t>
            </a:r>
            <a:r>
              <a:rPr lang="en-US" b="1" dirty="0"/>
              <a:t>default (predefined) </a:t>
            </a:r>
            <a:r>
              <a:rPr lang="en-US" b="1" dirty="0" smtClean="0"/>
              <a:t>values</a:t>
            </a:r>
          </a:p>
          <a:p>
            <a:endParaRPr lang="en-US" b="1" dirty="0"/>
          </a:p>
          <a:p>
            <a:endParaRPr lang="en-US" b="1" dirty="0" smtClean="0"/>
          </a:p>
          <a:p>
            <a:r>
              <a:rPr lang="en-US" dirty="0"/>
              <a:t>introduction("James", "Doe</a:t>
            </a:r>
            <a:r>
              <a:rPr lang="en-US" dirty="0" smtClean="0"/>
              <a:t>")</a:t>
            </a:r>
          </a:p>
          <a:p>
            <a:r>
              <a:rPr lang="en-US" dirty="0"/>
              <a:t>but when you invoke the function in a way that looks a bit suspicious at first sight, like this:</a:t>
            </a:r>
          </a:p>
          <a:p>
            <a:endParaRPr lang="en-US" dirty="0"/>
          </a:p>
          <a:p>
            <a:r>
              <a:rPr lang="en-US" dirty="0"/>
              <a:t>introduction("Henry</a:t>
            </a:r>
            <a:r>
              <a:rPr lang="en-US" dirty="0" smtClean="0"/>
              <a:t>")</a:t>
            </a:r>
          </a:p>
          <a:p>
            <a:r>
              <a:rPr lang="en-US" dirty="0" smtClean="0"/>
              <a:t>introduction(</a:t>
            </a:r>
            <a:r>
              <a:rPr lang="en-US" dirty="0" err="1" smtClean="0"/>
              <a:t>firstName</a:t>
            </a:r>
            <a:r>
              <a:rPr lang="en-US" dirty="0"/>
              <a:t>="William")</a:t>
            </a:r>
            <a:br>
              <a:rPr lang="en-US" dirty="0"/>
            </a:br>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a:off x="1082882" y="2438120"/>
            <a:ext cx="10026235" cy="708492"/>
          </a:xfrm>
          <a:prstGeom prst="rect">
            <a:avLst/>
          </a:prstGeom>
        </p:spPr>
      </p:pic>
      <p:pic>
        <p:nvPicPr>
          <p:cNvPr id="5" name="Picture 4"/>
          <p:cNvPicPr>
            <a:picLocks noChangeAspect="1"/>
          </p:cNvPicPr>
          <p:nvPr/>
        </p:nvPicPr>
        <p:blipFill>
          <a:blip r:embed="rId4"/>
          <a:stretch>
            <a:fillRect/>
          </a:stretch>
        </p:blipFill>
        <p:spPr>
          <a:xfrm>
            <a:off x="1484309" y="5205588"/>
            <a:ext cx="9513401" cy="1247426"/>
          </a:xfrm>
          <a:prstGeom prst="rect">
            <a:avLst/>
          </a:prstGeom>
        </p:spPr>
      </p:pic>
    </p:spTree>
    <p:extLst>
      <p:ext uri="{BB962C8B-B14F-4D97-AF65-F5344CB8AC3E}">
        <p14:creationId xmlns:p14="http://schemas.microsoft.com/office/powerpoint/2010/main" val="42271426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Key </a:t>
            </a:r>
            <a:r>
              <a:rPr lang="en-US" b="1" dirty="0" smtClean="0"/>
              <a:t>takeaways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87423" y="1985961"/>
            <a:ext cx="10515600" cy="4486275"/>
          </a:xfrm>
          <a:prstGeom prst="rect">
            <a:avLst/>
          </a:prstGeom>
        </p:spPr>
      </p:pic>
    </p:spTree>
    <p:extLst>
      <p:ext uri="{BB962C8B-B14F-4D97-AF65-F5344CB8AC3E}">
        <p14:creationId xmlns:p14="http://schemas.microsoft.com/office/powerpoint/2010/main" val="2557407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26244"/>
            <a:ext cx="10018713" cy="1752599"/>
          </a:xfrm>
        </p:spPr>
        <p:txBody>
          <a:bodyPr/>
          <a:lstStyle/>
          <a:p>
            <a:r>
              <a:rPr lang="en-US" b="1" dirty="0"/>
              <a:t>Key takeaways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690688"/>
            <a:ext cx="10515600" cy="4959199"/>
          </a:xfrm>
          <a:prstGeom prst="rect">
            <a:avLst/>
          </a:prstGeom>
        </p:spPr>
      </p:pic>
    </p:spTree>
    <p:extLst>
      <p:ext uri="{BB962C8B-B14F-4D97-AF65-F5344CB8AC3E}">
        <p14:creationId xmlns:p14="http://schemas.microsoft.com/office/powerpoint/2010/main" val="2193814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365126"/>
            <a:ext cx="9435353" cy="3507628"/>
          </a:xfrm>
          <a:prstGeom prst="rect">
            <a:avLst/>
          </a:prstGeom>
        </p:spPr>
      </p:pic>
      <p:pic>
        <p:nvPicPr>
          <p:cNvPr id="5" name="Picture 4"/>
          <p:cNvPicPr>
            <a:picLocks noChangeAspect="1"/>
          </p:cNvPicPr>
          <p:nvPr/>
        </p:nvPicPr>
        <p:blipFill>
          <a:blip r:embed="rId3"/>
          <a:stretch>
            <a:fillRect/>
          </a:stretch>
        </p:blipFill>
        <p:spPr>
          <a:xfrm>
            <a:off x="838200" y="3818967"/>
            <a:ext cx="9435353" cy="3039033"/>
          </a:xfrm>
          <a:prstGeom prst="rect">
            <a:avLst/>
          </a:prstGeom>
        </p:spPr>
      </p:pic>
    </p:spTree>
    <p:extLst>
      <p:ext uri="{BB962C8B-B14F-4D97-AF65-F5344CB8AC3E}">
        <p14:creationId xmlns:p14="http://schemas.microsoft.com/office/powerpoint/2010/main" val="28888115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takeaways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38200" y="1825625"/>
            <a:ext cx="10736766" cy="3346524"/>
          </a:xfrm>
          <a:prstGeom prst="rect">
            <a:avLst/>
          </a:prstGeom>
        </p:spPr>
      </p:pic>
    </p:spTree>
    <p:extLst>
      <p:ext uri="{BB962C8B-B14F-4D97-AF65-F5344CB8AC3E}">
        <p14:creationId xmlns:p14="http://schemas.microsoft.com/office/powerpoint/2010/main" val="22785842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Exercise 1</a:t>
            </a:r>
            <a:endParaRPr lang="en-US" dirty="0"/>
          </a:p>
          <a:p>
            <a:r>
              <a:rPr lang="en-US" dirty="0"/>
              <a:t>What is the output of the following snippet?</a:t>
            </a:r>
          </a:p>
          <a:p>
            <a:r>
              <a:rPr lang="en-US" dirty="0" err="1"/>
              <a:t>def</a:t>
            </a:r>
            <a:r>
              <a:rPr lang="en-US" dirty="0"/>
              <a:t> intro(a="James Bond", b="Bond"): </a:t>
            </a:r>
            <a:endParaRPr lang="en-US" dirty="0" smtClean="0"/>
          </a:p>
          <a:p>
            <a:pPr marL="457200" lvl="1" indent="0">
              <a:buNone/>
            </a:pPr>
            <a:r>
              <a:rPr lang="en-US" dirty="0" smtClean="0"/>
              <a:t>print</a:t>
            </a:r>
            <a:r>
              <a:rPr lang="en-US" dirty="0"/>
              <a:t>("My name is", b + ".", a + ".") </a:t>
            </a:r>
            <a:endParaRPr lang="en-US" dirty="0" smtClean="0"/>
          </a:p>
          <a:p>
            <a:pPr marL="457200" lvl="1" indent="0">
              <a:buNone/>
            </a:pPr>
            <a:r>
              <a:rPr lang="en-US" dirty="0" smtClean="0"/>
              <a:t>intro()</a:t>
            </a:r>
          </a:p>
          <a:p>
            <a:pPr>
              <a:lnSpc>
                <a:spcPct val="100000"/>
              </a:lnSpc>
            </a:pPr>
            <a:r>
              <a:rPr lang="en-US" b="1" dirty="0"/>
              <a:t>Exercise 2</a:t>
            </a:r>
          </a:p>
          <a:p>
            <a:pPr marL="457200" lvl="1" indent="0">
              <a:buNone/>
            </a:pPr>
            <a:r>
              <a:rPr lang="en-US" dirty="0"/>
              <a:t>What is the output of the following snippet?</a:t>
            </a:r>
          </a:p>
          <a:p>
            <a:pPr marL="457200" lvl="1" indent="0">
              <a:buNone/>
            </a:pPr>
            <a:r>
              <a:rPr lang="en-US" dirty="0" err="1"/>
              <a:t>def</a:t>
            </a:r>
            <a:r>
              <a:rPr lang="en-US" dirty="0"/>
              <a:t> intro(a="James Bond", b="Bond"): </a:t>
            </a:r>
            <a:endParaRPr lang="en-US" dirty="0" smtClean="0"/>
          </a:p>
          <a:p>
            <a:pPr marL="457200" lvl="1" indent="0">
              <a:buNone/>
            </a:pPr>
            <a:r>
              <a:rPr lang="en-US" dirty="0" smtClean="0"/>
              <a:t>print</a:t>
            </a:r>
            <a:r>
              <a:rPr lang="en-US" dirty="0"/>
              <a:t>("My name is", b + ".", a + ".") </a:t>
            </a:r>
            <a:endParaRPr lang="en-US" dirty="0" smtClean="0"/>
          </a:p>
          <a:p>
            <a:pPr marL="457200" lvl="1" indent="0">
              <a:buNone/>
            </a:pPr>
            <a:r>
              <a:rPr lang="en-US" dirty="0" smtClean="0"/>
              <a:t>intro(b</a:t>
            </a:r>
            <a:r>
              <a:rPr lang="en-US" dirty="0"/>
              <a:t>="Sean Connery")</a:t>
            </a:r>
            <a:br>
              <a:rPr lang="en-US" dirty="0"/>
            </a:br>
            <a:r>
              <a:rPr lang="en-US" dirty="0"/>
              <a:t/>
            </a:r>
            <a:br>
              <a:rPr lang="en-US" dirty="0"/>
            </a:br>
            <a:endParaRPr lang="en-US" dirty="0"/>
          </a:p>
        </p:txBody>
      </p:sp>
    </p:spTree>
    <p:extLst>
      <p:ext uri="{BB962C8B-B14F-4D97-AF65-F5344CB8AC3E}">
        <p14:creationId xmlns:p14="http://schemas.microsoft.com/office/powerpoint/2010/main" val="37626008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Exercise 3</a:t>
            </a:r>
            <a:endParaRPr lang="en-US" dirty="0"/>
          </a:p>
          <a:p>
            <a:r>
              <a:rPr lang="en-US" dirty="0"/>
              <a:t>What is the output of the following snippet?</a:t>
            </a:r>
          </a:p>
          <a:p>
            <a:r>
              <a:rPr lang="en-US" dirty="0" err="1"/>
              <a:t>def</a:t>
            </a:r>
            <a:r>
              <a:rPr lang="en-US" dirty="0"/>
              <a:t> intro(a, b="Bond"): </a:t>
            </a:r>
            <a:endParaRPr lang="en-US" dirty="0" smtClean="0"/>
          </a:p>
          <a:p>
            <a:pPr marL="457200" lvl="1" indent="0">
              <a:buNone/>
            </a:pPr>
            <a:r>
              <a:rPr lang="en-US" dirty="0" smtClean="0"/>
              <a:t>print</a:t>
            </a:r>
            <a:r>
              <a:rPr lang="en-US" dirty="0"/>
              <a:t>("My name is", b + ".", a + ".") </a:t>
            </a:r>
          </a:p>
          <a:p>
            <a:pPr marL="0" indent="0">
              <a:buNone/>
            </a:pPr>
            <a:r>
              <a:rPr lang="en-US" dirty="0" smtClean="0"/>
              <a:t>   intro</a:t>
            </a:r>
            <a:r>
              <a:rPr lang="en-US" dirty="0"/>
              <a:t>("Susan</a:t>
            </a:r>
            <a:r>
              <a:rPr lang="en-US" dirty="0" smtClean="0"/>
              <a:t>")</a:t>
            </a:r>
          </a:p>
          <a:p>
            <a:pPr marL="0" indent="0">
              <a:buNone/>
            </a:pPr>
            <a:r>
              <a:rPr lang="en-US" b="1" dirty="0"/>
              <a:t>Exercise 4</a:t>
            </a:r>
          </a:p>
          <a:p>
            <a:pPr marL="457200" lvl="1" indent="0">
              <a:buNone/>
            </a:pPr>
            <a:r>
              <a:rPr lang="en-US" dirty="0"/>
              <a:t>What is the output of the following snippet?</a:t>
            </a:r>
          </a:p>
          <a:p>
            <a:pPr marL="457200" lvl="1" indent="0">
              <a:buNone/>
            </a:pPr>
            <a:r>
              <a:rPr lang="en-US" dirty="0" err="1"/>
              <a:t>def</a:t>
            </a:r>
            <a:r>
              <a:rPr lang="en-US" dirty="0"/>
              <a:t> sum(a, b=2, c): </a:t>
            </a:r>
            <a:endParaRPr lang="en-US" dirty="0" smtClean="0"/>
          </a:p>
          <a:p>
            <a:pPr marL="457200" lvl="1" indent="0">
              <a:buNone/>
            </a:pPr>
            <a:r>
              <a:rPr lang="en-US" dirty="0"/>
              <a:t>	</a:t>
            </a:r>
            <a:r>
              <a:rPr lang="en-US" dirty="0" smtClean="0"/>
              <a:t>print(a </a:t>
            </a:r>
            <a:r>
              <a:rPr lang="en-US" dirty="0"/>
              <a:t>+ b + c) </a:t>
            </a:r>
            <a:endParaRPr lang="en-US" dirty="0" smtClean="0"/>
          </a:p>
          <a:p>
            <a:pPr marL="457200" lvl="1" indent="0">
              <a:buNone/>
            </a:pPr>
            <a:r>
              <a:rPr lang="en-US" dirty="0" smtClean="0"/>
              <a:t>sum(a=1</a:t>
            </a:r>
            <a:r>
              <a:rPr lang="en-US" dirty="0"/>
              <a:t>, c=3</a:t>
            </a:r>
            <a:r>
              <a:rPr lang="en-US" dirty="0" smtClean="0"/>
              <a:t>)</a:t>
            </a:r>
            <a:endParaRPr lang="en-US" dirty="0"/>
          </a:p>
        </p:txBody>
      </p:sp>
    </p:spTree>
    <p:extLst>
      <p:ext uri="{BB962C8B-B14F-4D97-AF65-F5344CB8AC3E}">
        <p14:creationId xmlns:p14="http://schemas.microsoft.com/office/powerpoint/2010/main" val="18932240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82980"/>
          </a:xfrm>
        </p:spPr>
        <p:txBody>
          <a:bodyPr>
            <a:normAutofit/>
          </a:bodyPr>
          <a:lstStyle/>
          <a:p>
            <a:r>
              <a:rPr lang="en-US" b="1" dirty="0"/>
              <a:t>Effects and results: the return </a:t>
            </a:r>
            <a:r>
              <a:rPr lang="en-US" b="1" dirty="0" smtClean="0"/>
              <a:t>instruction</a:t>
            </a:r>
            <a:endParaRPr lang="en-US" dirty="0"/>
          </a:p>
        </p:txBody>
      </p:sp>
      <p:sp>
        <p:nvSpPr>
          <p:cNvPr id="3" name="Content Placeholder 2"/>
          <p:cNvSpPr>
            <a:spLocks noGrp="1"/>
          </p:cNvSpPr>
          <p:nvPr>
            <p:ph idx="1"/>
          </p:nvPr>
        </p:nvSpPr>
        <p:spPr>
          <a:xfrm>
            <a:off x="1064417" y="1947561"/>
            <a:ext cx="10858500" cy="4732020"/>
          </a:xfrm>
        </p:spPr>
        <p:txBody>
          <a:bodyPr>
            <a:normAutofit/>
          </a:bodyPr>
          <a:lstStyle/>
          <a:p>
            <a:r>
              <a:rPr lang="en-US" dirty="0"/>
              <a:t>To get </a:t>
            </a:r>
            <a:r>
              <a:rPr lang="en-US" b="1" dirty="0"/>
              <a:t>functions to return a value</a:t>
            </a:r>
            <a:r>
              <a:rPr lang="en-US" dirty="0"/>
              <a:t> (but not only for this purpose) you use the return </a:t>
            </a:r>
            <a:r>
              <a:rPr lang="en-US" b="1" dirty="0"/>
              <a:t> keyword</a:t>
            </a:r>
            <a:r>
              <a:rPr lang="en-US" dirty="0" smtClean="0"/>
              <a:t>.</a:t>
            </a:r>
          </a:p>
          <a:p>
            <a:r>
              <a:rPr lang="en-US" dirty="0"/>
              <a:t>The return instruction has </a:t>
            </a:r>
            <a:r>
              <a:rPr lang="en-US" b="1" dirty="0"/>
              <a:t>two different variants</a:t>
            </a:r>
            <a:r>
              <a:rPr lang="en-US" dirty="0"/>
              <a:t> - let's consider them separately.</a:t>
            </a:r>
          </a:p>
          <a:p>
            <a:pPr lvl="1"/>
            <a:r>
              <a:rPr lang="en-US" b="1" dirty="0"/>
              <a:t>return without an </a:t>
            </a:r>
            <a:r>
              <a:rPr lang="en-US" b="1" dirty="0" smtClean="0"/>
              <a:t>expression</a:t>
            </a:r>
          </a:p>
          <a:p>
            <a:pPr lvl="2"/>
            <a:r>
              <a:rPr lang="en-US" dirty="0"/>
              <a:t>it causes the </a:t>
            </a:r>
            <a:r>
              <a:rPr lang="en-US" b="1" dirty="0"/>
              <a:t>immediate termination of the function's </a:t>
            </a:r>
            <a:r>
              <a:rPr lang="en-US" b="1" dirty="0" smtClean="0"/>
              <a:t>execution</a:t>
            </a:r>
          </a:p>
          <a:p>
            <a:pPr lvl="2"/>
            <a:r>
              <a:rPr lang="en-US" dirty="0"/>
              <a:t>you can use it to </a:t>
            </a:r>
            <a:r>
              <a:rPr lang="en-US" b="1" dirty="0"/>
              <a:t>terminate a function's activities on demand</a:t>
            </a:r>
            <a:r>
              <a:rPr lang="en-US" dirty="0"/>
              <a:t>, before the control reaches the function's last </a:t>
            </a:r>
            <a:r>
              <a:rPr lang="en-US" dirty="0" smtClean="0"/>
              <a:t>line</a:t>
            </a:r>
            <a:endParaRPr lang="en-US" dirty="0" smtClean="0"/>
          </a:p>
          <a:p>
            <a:pPr lvl="2"/>
            <a:r>
              <a:rPr lang="en-US" dirty="0" err="1"/>
              <a:t>happyNewYear</a:t>
            </a:r>
            <a:r>
              <a:rPr lang="en-US" dirty="0"/>
              <a:t>()</a:t>
            </a:r>
            <a:r>
              <a:rPr lang="en-US" dirty="0" smtClean="0"/>
              <a:t> </a:t>
            </a:r>
          </a:p>
          <a:p>
            <a:pPr lvl="2"/>
            <a:r>
              <a:rPr lang="en-US" dirty="0" err="1" smtClean="0"/>
              <a:t>happyNewYear</a:t>
            </a:r>
            <a:r>
              <a:rPr lang="en-US" dirty="0" smtClean="0"/>
              <a:t>(False) </a:t>
            </a:r>
            <a:r>
              <a:rPr lang="en-US" b="1" dirty="0" smtClean="0"/>
              <a:t>	</a:t>
            </a:r>
            <a:endParaRPr lang="en-US" b="1" dirty="0"/>
          </a:p>
          <a:p>
            <a:endParaRPr lang="en-US" dirty="0"/>
          </a:p>
          <a:p>
            <a:endParaRPr lang="en-US" dirty="0"/>
          </a:p>
        </p:txBody>
      </p:sp>
      <p:pic>
        <p:nvPicPr>
          <p:cNvPr id="4" name="Picture 3"/>
          <p:cNvPicPr>
            <a:picLocks noChangeAspect="1"/>
          </p:cNvPicPr>
          <p:nvPr/>
        </p:nvPicPr>
        <p:blipFill>
          <a:blip r:embed="rId3"/>
          <a:stretch>
            <a:fillRect/>
          </a:stretch>
        </p:blipFill>
        <p:spPr>
          <a:xfrm>
            <a:off x="4824412" y="4599275"/>
            <a:ext cx="5142548" cy="2080306"/>
          </a:xfrm>
          <a:prstGeom prst="rect">
            <a:avLst/>
          </a:prstGeom>
        </p:spPr>
      </p:pic>
    </p:spTree>
    <p:extLst>
      <p:ext uri="{BB962C8B-B14F-4D97-AF65-F5344CB8AC3E}">
        <p14:creationId xmlns:p14="http://schemas.microsoft.com/office/powerpoint/2010/main" val="40663311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return instruction</a:t>
            </a:r>
            <a:endParaRPr lang="en-US" dirty="0"/>
          </a:p>
        </p:txBody>
      </p:sp>
      <p:sp>
        <p:nvSpPr>
          <p:cNvPr id="3" name="Content Placeholder 2"/>
          <p:cNvSpPr>
            <a:spLocks noGrp="1"/>
          </p:cNvSpPr>
          <p:nvPr>
            <p:ph idx="1"/>
          </p:nvPr>
        </p:nvSpPr>
        <p:spPr/>
        <p:txBody>
          <a:bodyPr/>
          <a:lstStyle/>
          <a:p>
            <a:r>
              <a:rPr lang="en-US" b="1" dirty="0" smtClean="0"/>
              <a:t>Return</a:t>
            </a:r>
            <a:r>
              <a:rPr lang="en-US" b="1" dirty="0"/>
              <a:t> with an </a:t>
            </a:r>
            <a:r>
              <a:rPr lang="en-US" b="1" dirty="0" smtClean="0"/>
              <a:t>expression</a:t>
            </a:r>
          </a:p>
          <a:p>
            <a:pPr lvl="1"/>
            <a:r>
              <a:rPr lang="en-US" dirty="0"/>
              <a:t>The second return variant is </a:t>
            </a:r>
            <a:r>
              <a:rPr lang="en-US" b="1" dirty="0"/>
              <a:t>extended with an expression</a:t>
            </a:r>
            <a:r>
              <a:rPr lang="en-US" dirty="0" smtClean="0"/>
              <a:t>:</a:t>
            </a:r>
          </a:p>
          <a:p>
            <a:pPr lvl="1"/>
            <a:r>
              <a:rPr lang="en-US" dirty="0"/>
              <a:t>it causes the immediate termination of the function's execution (nothing new compared to the first variant)</a:t>
            </a:r>
          </a:p>
          <a:p>
            <a:pPr lvl="1"/>
            <a:r>
              <a:rPr lang="en-US" dirty="0"/>
              <a:t>moreover, the function will evaluate the expression's value and will return (hence the name once again) it as the function's result.</a:t>
            </a:r>
          </a:p>
          <a:p>
            <a:pPr lvl="1"/>
            <a:endParaRPr lang="en-US" dirty="0" smtClean="0"/>
          </a:p>
          <a:p>
            <a:pPr lvl="1"/>
            <a:endParaRPr lang="en-US" b="1" dirty="0"/>
          </a:p>
          <a:p>
            <a:endParaRPr lang="en-US" dirty="0"/>
          </a:p>
        </p:txBody>
      </p:sp>
      <p:pic>
        <p:nvPicPr>
          <p:cNvPr id="5" name="Picture 4"/>
          <p:cNvPicPr>
            <a:picLocks noChangeAspect="1"/>
          </p:cNvPicPr>
          <p:nvPr/>
        </p:nvPicPr>
        <p:blipFill>
          <a:blip r:embed="rId3"/>
          <a:stretch>
            <a:fillRect/>
          </a:stretch>
        </p:blipFill>
        <p:spPr>
          <a:xfrm>
            <a:off x="97913" y="4750791"/>
            <a:ext cx="7984274" cy="1374155"/>
          </a:xfrm>
          <a:prstGeom prst="rect">
            <a:avLst/>
          </a:prstGeom>
        </p:spPr>
      </p:pic>
      <p:pic>
        <p:nvPicPr>
          <p:cNvPr id="6" name="Picture 5"/>
          <p:cNvPicPr>
            <a:picLocks noChangeAspect="1"/>
          </p:cNvPicPr>
          <p:nvPr/>
        </p:nvPicPr>
        <p:blipFill>
          <a:blip r:embed="rId4"/>
          <a:stretch>
            <a:fillRect/>
          </a:stretch>
        </p:blipFill>
        <p:spPr>
          <a:xfrm>
            <a:off x="97913" y="6176963"/>
            <a:ext cx="7984275" cy="432049"/>
          </a:xfrm>
          <a:prstGeom prst="rect">
            <a:avLst/>
          </a:prstGeom>
        </p:spPr>
      </p:pic>
      <p:pic>
        <p:nvPicPr>
          <p:cNvPr id="7" name="Picture 6"/>
          <p:cNvPicPr>
            <a:picLocks noChangeAspect="1"/>
          </p:cNvPicPr>
          <p:nvPr/>
        </p:nvPicPr>
        <p:blipFill>
          <a:blip r:embed="rId5"/>
          <a:stretch>
            <a:fillRect/>
          </a:stretch>
        </p:blipFill>
        <p:spPr>
          <a:xfrm>
            <a:off x="8180102" y="4312966"/>
            <a:ext cx="3874948" cy="1863997"/>
          </a:xfrm>
          <a:prstGeom prst="rect">
            <a:avLst/>
          </a:prstGeom>
        </p:spPr>
      </p:pic>
    </p:spTree>
    <p:extLst>
      <p:ext uri="{BB962C8B-B14F-4D97-AF65-F5344CB8AC3E}">
        <p14:creationId xmlns:p14="http://schemas.microsoft.com/office/powerpoint/2010/main" val="1631589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713105"/>
          </a:xfrm>
        </p:spPr>
        <p:txBody>
          <a:bodyPr>
            <a:normAutofit/>
          </a:bodyPr>
          <a:lstStyle/>
          <a:p>
            <a:r>
              <a:rPr lang="en-US" dirty="0" smtClean="0"/>
              <a:t>Functions</a:t>
            </a:r>
            <a:endParaRPr lang="en-US" dirty="0"/>
          </a:p>
        </p:txBody>
      </p:sp>
      <p:sp>
        <p:nvSpPr>
          <p:cNvPr id="3" name="Content Placeholder 2"/>
          <p:cNvSpPr>
            <a:spLocks noGrp="1"/>
          </p:cNvSpPr>
          <p:nvPr>
            <p:ph idx="1"/>
          </p:nvPr>
        </p:nvSpPr>
        <p:spPr>
          <a:xfrm>
            <a:off x="838200" y="1398905"/>
            <a:ext cx="10515600" cy="4351338"/>
          </a:xfrm>
        </p:spPr>
        <p:txBody>
          <a:bodyPr>
            <a:normAutofit lnSpcReduction="10000"/>
          </a:bodyPr>
          <a:lstStyle/>
          <a:p>
            <a:r>
              <a:rPr lang="en-US" dirty="0"/>
              <a:t>It often happens that a particular piece of code is </a:t>
            </a:r>
            <a:r>
              <a:rPr lang="en-US" b="1" dirty="0"/>
              <a:t>repeated many times in your </a:t>
            </a:r>
            <a:r>
              <a:rPr lang="en-US" b="1" dirty="0" smtClean="0"/>
              <a:t>program</a:t>
            </a:r>
          </a:p>
          <a:p>
            <a:r>
              <a:rPr lang="en-US" dirty="0"/>
              <a:t>It may happen that the algorithm you're going to implement is so complex that your code begins to grow in an uncontrolled manner</a:t>
            </a:r>
            <a:endParaRPr lang="en-US" dirty="0" smtClean="0"/>
          </a:p>
          <a:p>
            <a:r>
              <a:rPr lang="en-US" dirty="0" smtClean="0"/>
              <a:t>Function has already taken:</a:t>
            </a:r>
          </a:p>
          <a:p>
            <a:pPr lvl="1"/>
            <a:r>
              <a:rPr lang="en-US" dirty="0"/>
              <a:t>print()  </a:t>
            </a:r>
            <a:endParaRPr lang="en-US" dirty="0" smtClean="0"/>
          </a:p>
          <a:p>
            <a:pPr lvl="1"/>
            <a:r>
              <a:rPr lang="en-US" dirty="0"/>
              <a:t>input</a:t>
            </a:r>
            <a:r>
              <a:rPr lang="en-US" dirty="0" smtClean="0"/>
              <a:t>()</a:t>
            </a:r>
          </a:p>
          <a:p>
            <a:pPr lvl="1"/>
            <a:r>
              <a:rPr lang="en-US" dirty="0"/>
              <a:t> </a:t>
            </a:r>
            <a:r>
              <a:rPr lang="en-US" dirty="0" err="1"/>
              <a:t>int</a:t>
            </a:r>
            <a:r>
              <a:rPr lang="en-US" dirty="0"/>
              <a:t>() or float</a:t>
            </a:r>
            <a:r>
              <a:rPr lang="en-US" dirty="0" smtClean="0"/>
              <a:t>()</a:t>
            </a:r>
          </a:p>
          <a:p>
            <a:r>
              <a:rPr lang="en-US" dirty="0" smtClean="0"/>
              <a:t>We have </a:t>
            </a:r>
            <a:r>
              <a:rPr lang="en-US" dirty="0"/>
              <a:t>also made use of some </a:t>
            </a:r>
            <a:r>
              <a:rPr lang="en-US" b="1" dirty="0"/>
              <a:t>methods</a:t>
            </a:r>
            <a:r>
              <a:rPr lang="en-US" dirty="0"/>
              <a:t>, which are in fact functions, but declared in a very specific way</a:t>
            </a:r>
          </a:p>
        </p:txBody>
      </p:sp>
    </p:spTree>
    <p:extLst>
      <p:ext uri="{BB962C8B-B14F-4D97-AF65-F5344CB8AC3E}">
        <p14:creationId xmlns:p14="http://schemas.microsoft.com/office/powerpoint/2010/main" val="20400131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388253"/>
          </a:xfrm>
        </p:spPr>
        <p:txBody>
          <a:bodyPr/>
          <a:lstStyle/>
          <a:p>
            <a:r>
              <a:rPr lang="en-US" b="1" dirty="0"/>
              <a:t>the return instruction</a:t>
            </a:r>
            <a:endParaRPr lang="en-US" dirty="0"/>
          </a:p>
        </p:txBody>
      </p:sp>
      <p:sp>
        <p:nvSpPr>
          <p:cNvPr id="3" name="Content Placeholder 2"/>
          <p:cNvSpPr>
            <a:spLocks noGrp="1"/>
          </p:cNvSpPr>
          <p:nvPr>
            <p:ph idx="1"/>
          </p:nvPr>
        </p:nvSpPr>
        <p:spPr>
          <a:xfrm>
            <a:off x="1484311" y="798553"/>
            <a:ext cx="10018713" cy="3124201"/>
          </a:xfrm>
        </p:spPr>
        <p:txBody>
          <a:bodyPr/>
          <a:lstStyle/>
          <a:p>
            <a:r>
              <a:rPr lang="en-US" dirty="0" smtClean="0"/>
              <a:t>You </a:t>
            </a:r>
            <a:r>
              <a:rPr lang="en-US" dirty="0"/>
              <a:t>are always </a:t>
            </a:r>
            <a:r>
              <a:rPr lang="en-US" b="1" dirty="0"/>
              <a:t>allowed to ignore the function's result</a:t>
            </a:r>
            <a:r>
              <a:rPr lang="en-US" dirty="0"/>
              <a:t>, and be satisfied with the function's effect (if the function has any)</a:t>
            </a:r>
          </a:p>
        </p:txBody>
      </p:sp>
      <p:pic>
        <p:nvPicPr>
          <p:cNvPr id="5" name="Picture 4"/>
          <p:cNvPicPr>
            <a:picLocks noChangeAspect="1"/>
          </p:cNvPicPr>
          <p:nvPr/>
        </p:nvPicPr>
        <p:blipFill>
          <a:blip r:embed="rId3"/>
          <a:stretch>
            <a:fillRect/>
          </a:stretch>
        </p:blipFill>
        <p:spPr>
          <a:xfrm>
            <a:off x="1185280" y="2921861"/>
            <a:ext cx="6620573" cy="2227292"/>
          </a:xfrm>
          <a:prstGeom prst="rect">
            <a:avLst/>
          </a:prstGeom>
        </p:spPr>
      </p:pic>
      <p:pic>
        <p:nvPicPr>
          <p:cNvPr id="6" name="Picture 5"/>
          <p:cNvPicPr>
            <a:picLocks noChangeAspect="1"/>
          </p:cNvPicPr>
          <p:nvPr/>
        </p:nvPicPr>
        <p:blipFill>
          <a:blip r:embed="rId4"/>
          <a:stretch>
            <a:fillRect/>
          </a:stretch>
        </p:blipFill>
        <p:spPr>
          <a:xfrm>
            <a:off x="1185280" y="5382506"/>
            <a:ext cx="7867124" cy="929394"/>
          </a:xfrm>
          <a:prstGeom prst="rect">
            <a:avLst/>
          </a:prstGeom>
        </p:spPr>
      </p:pic>
      <p:pic>
        <p:nvPicPr>
          <p:cNvPr id="4" name="Picture 3"/>
          <p:cNvPicPr>
            <a:picLocks noChangeAspect="1"/>
          </p:cNvPicPr>
          <p:nvPr/>
        </p:nvPicPr>
        <p:blipFill>
          <a:blip r:embed="rId5"/>
          <a:stretch>
            <a:fillRect/>
          </a:stretch>
        </p:blipFill>
        <p:spPr>
          <a:xfrm>
            <a:off x="7805853" y="2688508"/>
            <a:ext cx="4386147" cy="2171700"/>
          </a:xfrm>
          <a:prstGeom prst="rect">
            <a:avLst/>
          </a:prstGeom>
        </p:spPr>
      </p:pic>
    </p:spTree>
    <p:extLst>
      <p:ext uri="{BB962C8B-B14F-4D97-AF65-F5344CB8AC3E}">
        <p14:creationId xmlns:p14="http://schemas.microsoft.com/office/powerpoint/2010/main" val="10374666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087" y="189276"/>
            <a:ext cx="10018713" cy="848036"/>
          </a:xfrm>
        </p:spPr>
        <p:txBody>
          <a:bodyPr/>
          <a:lstStyle/>
          <a:p>
            <a:r>
              <a:rPr lang="en-US" b="1" dirty="0"/>
              <a:t>A few words about </a:t>
            </a:r>
            <a:r>
              <a:rPr lang="en-US" b="1" dirty="0" smtClean="0"/>
              <a:t>None</a:t>
            </a:r>
            <a:endParaRPr lang="en-US" dirty="0"/>
          </a:p>
        </p:txBody>
      </p:sp>
      <p:sp>
        <p:nvSpPr>
          <p:cNvPr id="3" name="Content Placeholder 2"/>
          <p:cNvSpPr>
            <a:spLocks noGrp="1"/>
          </p:cNvSpPr>
          <p:nvPr>
            <p:ph idx="1"/>
          </p:nvPr>
        </p:nvSpPr>
        <p:spPr>
          <a:xfrm>
            <a:off x="838200" y="1037312"/>
            <a:ext cx="11026140" cy="4351338"/>
          </a:xfrm>
        </p:spPr>
        <p:txBody>
          <a:bodyPr/>
          <a:lstStyle/>
          <a:p>
            <a:r>
              <a:rPr lang="en-US" dirty="0"/>
              <a:t>if a function doesn't return a certain value using a return expression clause, it is assumed that it </a:t>
            </a:r>
            <a:r>
              <a:rPr lang="en-US" b="1" dirty="0"/>
              <a:t>implicitly returns None</a:t>
            </a:r>
            <a:r>
              <a:rPr lang="en-US" dirty="0" smtClean="0"/>
              <a:t>.</a:t>
            </a:r>
          </a:p>
          <a:p>
            <a:r>
              <a:rPr lang="en-US" dirty="0"/>
              <a:t>There are only two kinds of circumstances when None can be safely used:</a:t>
            </a:r>
          </a:p>
          <a:p>
            <a:r>
              <a:rPr lang="en-US" dirty="0"/>
              <a:t>when you </a:t>
            </a:r>
            <a:r>
              <a:rPr lang="en-US" b="1" dirty="0"/>
              <a:t>assign it to a variable</a:t>
            </a:r>
            <a:r>
              <a:rPr lang="en-US" dirty="0"/>
              <a:t> (or return it as a</a:t>
            </a:r>
            <a:r>
              <a:rPr lang="en-US" b="1" dirty="0"/>
              <a:t> function's result</a:t>
            </a:r>
            <a:r>
              <a:rPr lang="en-US" dirty="0"/>
              <a:t>)</a:t>
            </a:r>
          </a:p>
          <a:p>
            <a:r>
              <a:rPr lang="en-US" dirty="0"/>
              <a:t>when you </a:t>
            </a:r>
            <a:r>
              <a:rPr lang="en-US" b="1" dirty="0"/>
              <a:t>compare it with a variable</a:t>
            </a:r>
            <a:r>
              <a:rPr lang="en-US" dirty="0"/>
              <a:t> to diagnose its internal state.</a:t>
            </a:r>
            <a:endParaRPr lang="en-US" dirty="0" smtClean="0"/>
          </a:p>
          <a:p>
            <a:r>
              <a:rPr lang="en-US" dirty="0"/>
              <a:t>Its data doesn't represent any reasonable value </a:t>
            </a:r>
            <a:endParaRPr lang="en-US" dirty="0" smtClean="0"/>
          </a:p>
          <a:p>
            <a:r>
              <a:rPr lang="en-US" dirty="0"/>
              <a:t>None is a </a:t>
            </a:r>
            <a:r>
              <a:rPr lang="en-US" b="1" dirty="0"/>
              <a:t>keyword</a:t>
            </a:r>
            <a:endParaRPr lang="en-US" dirty="0"/>
          </a:p>
          <a:p>
            <a:endParaRPr lang="en-US" dirty="0"/>
          </a:p>
        </p:txBody>
      </p:sp>
      <p:pic>
        <p:nvPicPr>
          <p:cNvPr id="4" name="Picture 3"/>
          <p:cNvPicPr>
            <a:picLocks noChangeAspect="1"/>
          </p:cNvPicPr>
          <p:nvPr/>
        </p:nvPicPr>
        <p:blipFill>
          <a:blip r:embed="rId3"/>
          <a:stretch>
            <a:fillRect/>
          </a:stretch>
        </p:blipFill>
        <p:spPr>
          <a:xfrm>
            <a:off x="883920" y="3646945"/>
            <a:ext cx="9178034" cy="1195174"/>
          </a:xfrm>
          <a:prstGeom prst="rect">
            <a:avLst/>
          </a:prstGeom>
        </p:spPr>
      </p:pic>
      <p:pic>
        <p:nvPicPr>
          <p:cNvPr id="6" name="Picture 5"/>
          <p:cNvPicPr>
            <a:picLocks noChangeAspect="1"/>
          </p:cNvPicPr>
          <p:nvPr/>
        </p:nvPicPr>
        <p:blipFill>
          <a:blip r:embed="rId4"/>
          <a:stretch>
            <a:fillRect/>
          </a:stretch>
        </p:blipFill>
        <p:spPr>
          <a:xfrm>
            <a:off x="838200" y="4956419"/>
            <a:ext cx="6008649" cy="1857510"/>
          </a:xfrm>
          <a:prstGeom prst="rect">
            <a:avLst/>
          </a:prstGeom>
        </p:spPr>
      </p:pic>
      <p:pic>
        <p:nvPicPr>
          <p:cNvPr id="5" name="Picture 4"/>
          <p:cNvPicPr>
            <a:picLocks noChangeAspect="1"/>
          </p:cNvPicPr>
          <p:nvPr/>
        </p:nvPicPr>
        <p:blipFill>
          <a:blip r:embed="rId5"/>
          <a:stretch>
            <a:fillRect/>
          </a:stretch>
        </p:blipFill>
        <p:spPr>
          <a:xfrm>
            <a:off x="7706676" y="5885174"/>
            <a:ext cx="997145" cy="972825"/>
          </a:xfrm>
          <a:prstGeom prst="rect">
            <a:avLst/>
          </a:prstGeom>
        </p:spPr>
      </p:pic>
      <p:sp>
        <p:nvSpPr>
          <p:cNvPr id="7" name="Rectangle 6"/>
          <p:cNvSpPr/>
          <p:nvPr/>
        </p:nvSpPr>
        <p:spPr>
          <a:xfrm>
            <a:off x="8205248" y="1695797"/>
            <a:ext cx="2232660" cy="461665"/>
          </a:xfrm>
          <a:prstGeom prst="rect">
            <a:avLst/>
          </a:prstGeom>
        </p:spPr>
        <p:txBody>
          <a:bodyPr wrap="square">
            <a:spAutoFit/>
          </a:bodyPr>
          <a:lstStyle/>
          <a:p>
            <a:r>
              <a:rPr lang="en-US" sz="2400" dirty="0"/>
              <a:t>print(None + 2</a:t>
            </a:r>
            <a:r>
              <a:rPr lang="en-US" sz="2400" dirty="0" smtClean="0"/>
              <a:t>)</a:t>
            </a:r>
            <a:endParaRPr lang="en-US" sz="2400" dirty="0"/>
          </a:p>
        </p:txBody>
      </p:sp>
    </p:spTree>
    <p:extLst>
      <p:ext uri="{BB962C8B-B14F-4D97-AF65-F5344CB8AC3E}">
        <p14:creationId xmlns:p14="http://schemas.microsoft.com/office/powerpoint/2010/main" val="130883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24972"/>
            <a:ext cx="10018713" cy="1752599"/>
          </a:xfrm>
        </p:spPr>
        <p:txBody>
          <a:bodyPr/>
          <a:lstStyle/>
          <a:p>
            <a:r>
              <a:rPr lang="en-US" b="1" dirty="0"/>
              <a:t>Effects and results: lists and </a:t>
            </a:r>
            <a:r>
              <a:rPr lang="en-US" b="1" dirty="0" smtClean="0"/>
              <a:t>functions</a:t>
            </a:r>
            <a:endParaRPr lang="en-US" dirty="0"/>
          </a:p>
        </p:txBody>
      </p:sp>
      <p:sp>
        <p:nvSpPr>
          <p:cNvPr id="3" name="Content Placeholder 2"/>
          <p:cNvSpPr>
            <a:spLocks noGrp="1"/>
          </p:cNvSpPr>
          <p:nvPr>
            <p:ph idx="1"/>
          </p:nvPr>
        </p:nvSpPr>
        <p:spPr>
          <a:xfrm>
            <a:off x="1484310" y="1583991"/>
            <a:ext cx="10018713" cy="1113489"/>
          </a:xfrm>
        </p:spPr>
        <p:txBody>
          <a:bodyPr/>
          <a:lstStyle/>
          <a:p>
            <a:r>
              <a:rPr lang="en-US" b="1" dirty="0"/>
              <a:t>may a list be sent to a function as an argument</a:t>
            </a:r>
            <a:r>
              <a:rPr lang="en-US" b="1" dirty="0" smtClean="0"/>
              <a:t>?</a:t>
            </a:r>
            <a:endParaRPr lang="en-US" b="1" dirty="0" smtClean="0"/>
          </a:p>
        </p:txBody>
      </p:sp>
      <p:pic>
        <p:nvPicPr>
          <p:cNvPr id="5" name="Picture 4"/>
          <p:cNvPicPr>
            <a:picLocks noChangeAspect="1"/>
          </p:cNvPicPr>
          <p:nvPr/>
        </p:nvPicPr>
        <p:blipFill>
          <a:blip r:embed="rId3"/>
          <a:stretch>
            <a:fillRect/>
          </a:stretch>
        </p:blipFill>
        <p:spPr>
          <a:xfrm>
            <a:off x="2496034" y="2697480"/>
            <a:ext cx="5619266" cy="2830918"/>
          </a:xfrm>
          <a:prstGeom prst="rect">
            <a:avLst/>
          </a:prstGeom>
        </p:spPr>
      </p:pic>
    </p:spTree>
    <p:extLst>
      <p:ext uri="{BB962C8B-B14F-4D97-AF65-F5344CB8AC3E}">
        <p14:creationId xmlns:p14="http://schemas.microsoft.com/office/powerpoint/2010/main" val="16753837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Effects and results: lists and functions</a:t>
            </a:r>
            <a:endParaRPr lang="en-US" dirty="0"/>
          </a:p>
        </p:txBody>
      </p:sp>
      <p:sp>
        <p:nvSpPr>
          <p:cNvPr id="3" name="Content Placeholder 2"/>
          <p:cNvSpPr>
            <a:spLocks noGrp="1"/>
          </p:cNvSpPr>
          <p:nvPr>
            <p:ph idx="1"/>
          </p:nvPr>
        </p:nvSpPr>
        <p:spPr>
          <a:xfrm>
            <a:off x="1484310" y="2667000"/>
            <a:ext cx="10018713" cy="665188"/>
          </a:xfrm>
        </p:spPr>
        <p:txBody>
          <a:bodyPr/>
          <a:lstStyle/>
          <a:p>
            <a:r>
              <a:rPr lang="en-US" b="1" dirty="0"/>
              <a:t>may a list be a function result?</a:t>
            </a:r>
            <a:endParaRPr lang="en-US" dirty="0"/>
          </a:p>
          <a:p>
            <a:endParaRPr lang="en-US" dirty="0"/>
          </a:p>
        </p:txBody>
      </p:sp>
      <p:pic>
        <p:nvPicPr>
          <p:cNvPr id="4" name="Picture 3"/>
          <p:cNvPicPr>
            <a:picLocks noChangeAspect="1"/>
          </p:cNvPicPr>
          <p:nvPr/>
        </p:nvPicPr>
        <p:blipFill>
          <a:blip r:embed="rId3"/>
          <a:stretch>
            <a:fillRect/>
          </a:stretch>
        </p:blipFill>
        <p:spPr>
          <a:xfrm>
            <a:off x="2689859" y="3332187"/>
            <a:ext cx="6522721" cy="3075587"/>
          </a:xfrm>
          <a:prstGeom prst="rect">
            <a:avLst/>
          </a:prstGeom>
        </p:spPr>
      </p:pic>
    </p:spTree>
    <p:extLst>
      <p:ext uri="{BB962C8B-B14F-4D97-AF65-F5344CB8AC3E}">
        <p14:creationId xmlns:p14="http://schemas.microsoft.com/office/powerpoint/2010/main" val="16325608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a:xfrm>
            <a:off x="304801" y="1338146"/>
            <a:ext cx="5872975" cy="5241074"/>
          </a:xfrm>
        </p:spPr>
        <p:txBody>
          <a:bodyPr>
            <a:normAutofit fontScale="85000" lnSpcReduction="20000"/>
          </a:bodyPr>
          <a:lstStyle/>
          <a:p>
            <a:r>
              <a:rPr lang="en-US" b="1" dirty="0"/>
              <a:t>Estimated time</a:t>
            </a:r>
          </a:p>
          <a:p>
            <a:r>
              <a:rPr lang="en-US" dirty="0"/>
              <a:t>10-15 minutes</a:t>
            </a:r>
          </a:p>
          <a:p>
            <a:r>
              <a:rPr lang="en-US" b="1" dirty="0"/>
              <a:t>Level of difficulty</a:t>
            </a:r>
          </a:p>
          <a:p>
            <a:r>
              <a:rPr lang="en-US" dirty="0"/>
              <a:t>Easy</a:t>
            </a:r>
          </a:p>
          <a:p>
            <a:r>
              <a:rPr lang="en-US" b="1" dirty="0"/>
              <a:t>Scenario</a:t>
            </a:r>
          </a:p>
          <a:p>
            <a:r>
              <a:rPr lang="en-US" dirty="0"/>
              <a:t>Your task is to write and test a function which takes one argument (a year) and returns True if the year is a </a:t>
            </a:r>
            <a:r>
              <a:rPr lang="en-US" i="1" dirty="0"/>
              <a:t>leap year</a:t>
            </a:r>
            <a:r>
              <a:rPr lang="en-US" dirty="0"/>
              <a:t>, or False otherwise.</a:t>
            </a:r>
          </a:p>
          <a:p>
            <a:r>
              <a:rPr lang="en-US" dirty="0"/>
              <a:t>The seed of the function is already sown in the skeleton code in the editor.</a:t>
            </a:r>
          </a:p>
          <a:p>
            <a:r>
              <a:rPr lang="en-US" dirty="0"/>
              <a:t>Note: we've also prepared a short testing code, which you can use to test your function.</a:t>
            </a:r>
          </a:p>
          <a:p>
            <a:r>
              <a:rPr lang="en-US" dirty="0"/>
              <a:t>The code uses two lists - one with the test data, and the other containing the expected results. The code will tell you if any of your results are invalid</a:t>
            </a:r>
            <a:r>
              <a:rPr lang="en-US" dirty="0" smtClean="0"/>
              <a:t>.</a:t>
            </a:r>
            <a:endParaRPr lang="en-US" dirty="0"/>
          </a:p>
        </p:txBody>
      </p:sp>
      <p:pic>
        <p:nvPicPr>
          <p:cNvPr id="4" name="Picture 3"/>
          <p:cNvPicPr>
            <a:picLocks noChangeAspect="1"/>
          </p:cNvPicPr>
          <p:nvPr/>
        </p:nvPicPr>
        <p:blipFill>
          <a:blip r:embed="rId3"/>
          <a:stretch>
            <a:fillRect/>
          </a:stretch>
        </p:blipFill>
        <p:spPr>
          <a:xfrm>
            <a:off x="6177776" y="1853097"/>
            <a:ext cx="5709423" cy="4726123"/>
          </a:xfrm>
          <a:prstGeom prst="rect">
            <a:avLst/>
          </a:prstGeom>
        </p:spPr>
      </p:pic>
    </p:spTree>
    <p:extLst>
      <p:ext uri="{BB962C8B-B14F-4D97-AF65-F5344CB8AC3E}">
        <p14:creationId xmlns:p14="http://schemas.microsoft.com/office/powerpoint/2010/main" val="28462668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1" y="-181865"/>
            <a:ext cx="10018713" cy="1752599"/>
          </a:xfrm>
        </p:spPr>
        <p:txBody>
          <a:bodyPr/>
          <a:lstStyle/>
          <a:p>
            <a:r>
              <a:rPr lang="en-US" b="1" dirty="0"/>
              <a:t>LAB</a:t>
            </a:r>
            <a:endParaRPr lang="en-US" dirty="0"/>
          </a:p>
        </p:txBody>
      </p:sp>
      <p:sp>
        <p:nvSpPr>
          <p:cNvPr id="3" name="Content Placeholder 2"/>
          <p:cNvSpPr>
            <a:spLocks noGrp="1"/>
          </p:cNvSpPr>
          <p:nvPr>
            <p:ph idx="1"/>
          </p:nvPr>
        </p:nvSpPr>
        <p:spPr>
          <a:xfrm>
            <a:off x="838200" y="1825624"/>
            <a:ext cx="6053254" cy="4262941"/>
          </a:xfrm>
        </p:spPr>
        <p:txBody>
          <a:bodyPr>
            <a:normAutofit fontScale="32500" lnSpcReduction="20000"/>
          </a:bodyPr>
          <a:lstStyle/>
          <a:p>
            <a:r>
              <a:rPr lang="en-US" sz="3700" b="1" dirty="0" smtClean="0"/>
              <a:t>Estimated </a:t>
            </a:r>
            <a:r>
              <a:rPr lang="en-US" sz="3700" b="1" dirty="0"/>
              <a:t>time</a:t>
            </a:r>
          </a:p>
          <a:p>
            <a:r>
              <a:rPr lang="en-US" sz="3700" dirty="0"/>
              <a:t>15-20 minutes</a:t>
            </a:r>
          </a:p>
          <a:p>
            <a:r>
              <a:rPr lang="en-US" sz="3700" b="1" dirty="0"/>
              <a:t>Level of difficulty</a:t>
            </a:r>
          </a:p>
          <a:p>
            <a:r>
              <a:rPr lang="en-US" sz="3700" dirty="0"/>
              <a:t>Medium</a:t>
            </a:r>
          </a:p>
          <a:p>
            <a:r>
              <a:rPr lang="en-US" sz="3700" b="1" dirty="0"/>
              <a:t>Prerequisites</a:t>
            </a:r>
          </a:p>
          <a:p>
            <a:r>
              <a:rPr lang="en-US" sz="3700" dirty="0"/>
              <a:t>LAB 4.1.3.6</a:t>
            </a:r>
          </a:p>
          <a:p>
            <a:r>
              <a:rPr lang="en-US" sz="3700" b="1" dirty="0"/>
              <a:t>Scenario</a:t>
            </a:r>
          </a:p>
          <a:p>
            <a:r>
              <a:rPr lang="en-US" sz="3700" dirty="0"/>
              <a:t>Your task is to write and test a function which takes two arguments (a year and a month) and returns the number of days for the given month/year pair (while only February is sensitive to the year value, your function should be universal).</a:t>
            </a:r>
          </a:p>
          <a:p>
            <a:r>
              <a:rPr lang="en-US" sz="3700" dirty="0"/>
              <a:t>The initial part of the function is ready. Now, convince the function to return None if its arguments don't make sense.</a:t>
            </a:r>
          </a:p>
          <a:p>
            <a:r>
              <a:rPr lang="en-US" sz="3700" dirty="0"/>
              <a:t>Of course, you can (and should) use the previously written and tested function (LAB 4.1.3.6). It may be very helpful. We encourage you to use a list filled with the months' lengths. You can create it inside the function - this trick will significantly shorten the code.</a:t>
            </a:r>
          </a:p>
          <a:p>
            <a:r>
              <a:rPr lang="en-US" sz="3700" dirty="0"/>
              <a:t>We've prepared a testing code. Expand it to include more test cases.</a:t>
            </a:r>
          </a:p>
          <a:p>
            <a:endParaRPr lang="en-US" dirty="0"/>
          </a:p>
        </p:txBody>
      </p:sp>
      <p:pic>
        <p:nvPicPr>
          <p:cNvPr id="4" name="Picture 3"/>
          <p:cNvPicPr>
            <a:picLocks noChangeAspect="1"/>
          </p:cNvPicPr>
          <p:nvPr/>
        </p:nvPicPr>
        <p:blipFill>
          <a:blip r:embed="rId3"/>
          <a:stretch>
            <a:fillRect/>
          </a:stretch>
        </p:blipFill>
        <p:spPr>
          <a:xfrm>
            <a:off x="6891453" y="1315844"/>
            <a:ext cx="5227901" cy="5332459"/>
          </a:xfrm>
          <a:prstGeom prst="rect">
            <a:avLst/>
          </a:prstGeom>
        </p:spPr>
      </p:pic>
    </p:spTree>
    <p:extLst>
      <p:ext uri="{BB962C8B-B14F-4D97-AF65-F5344CB8AC3E}">
        <p14:creationId xmlns:p14="http://schemas.microsoft.com/office/powerpoint/2010/main" val="41223681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LAB</a:t>
            </a:r>
            <a:endParaRPr lang="en-US" dirty="0"/>
          </a:p>
        </p:txBody>
      </p:sp>
      <p:sp>
        <p:nvSpPr>
          <p:cNvPr id="3" name="Content Placeholder 2"/>
          <p:cNvSpPr>
            <a:spLocks noGrp="1"/>
          </p:cNvSpPr>
          <p:nvPr>
            <p:ph idx="1"/>
          </p:nvPr>
        </p:nvSpPr>
        <p:spPr>
          <a:xfrm>
            <a:off x="838200" y="1825625"/>
            <a:ext cx="4380571" cy="4436632"/>
          </a:xfrm>
        </p:spPr>
        <p:txBody>
          <a:bodyPr>
            <a:normAutofit fontScale="62500" lnSpcReduction="20000"/>
          </a:bodyPr>
          <a:lstStyle/>
          <a:p>
            <a:pPr marL="0" indent="0">
              <a:buNone/>
            </a:pPr>
            <a:r>
              <a:rPr lang="en-US" dirty="0"/>
              <a:t/>
            </a:r>
            <a:br>
              <a:rPr lang="en-US" dirty="0"/>
            </a:br>
            <a:r>
              <a:rPr lang="en-US" b="1" dirty="0"/>
              <a:t>Estimated time</a:t>
            </a:r>
          </a:p>
          <a:p>
            <a:r>
              <a:rPr lang="en-US" dirty="0"/>
              <a:t>20-30 minutes</a:t>
            </a:r>
          </a:p>
          <a:p>
            <a:r>
              <a:rPr lang="en-US" b="1" dirty="0"/>
              <a:t>Level of difficulty</a:t>
            </a:r>
          </a:p>
          <a:p>
            <a:r>
              <a:rPr lang="en-US" dirty="0"/>
              <a:t>Medium</a:t>
            </a:r>
          </a:p>
          <a:p>
            <a:r>
              <a:rPr lang="en-US" b="1" dirty="0"/>
              <a:t>Prerequisites</a:t>
            </a:r>
          </a:p>
          <a:p>
            <a:r>
              <a:rPr lang="en-US" dirty="0"/>
              <a:t>LAB 4.1.3.6</a:t>
            </a:r>
            <a:br>
              <a:rPr lang="en-US" dirty="0"/>
            </a:br>
            <a:r>
              <a:rPr lang="en-US" dirty="0"/>
              <a:t>LAB 4.1.3.7</a:t>
            </a:r>
          </a:p>
          <a:p>
            <a:r>
              <a:rPr lang="en-US" b="1" dirty="0" smtClean="0"/>
              <a:t>Scenario</a:t>
            </a:r>
            <a:endParaRPr lang="en-US" b="1" dirty="0"/>
          </a:p>
          <a:p>
            <a:r>
              <a:rPr lang="en-US" dirty="0"/>
              <a:t>Your task is to write and test a function which takes three arguments (a year, a month, and a day of the month) and returns the corresponding day of the year, or returns None if any of the arguments is invalid.</a:t>
            </a:r>
          </a:p>
          <a:p>
            <a:r>
              <a:rPr lang="en-US" dirty="0"/>
              <a:t>Use the previously written and tested functions. Add some test cases to the code. This test is only a </a:t>
            </a:r>
            <a:r>
              <a:rPr lang="en-US" dirty="0" smtClean="0"/>
              <a:t>beginning</a:t>
            </a:r>
            <a:endParaRPr lang="en-US" dirty="0"/>
          </a:p>
        </p:txBody>
      </p:sp>
      <p:pic>
        <p:nvPicPr>
          <p:cNvPr id="4" name="Picture 3"/>
          <p:cNvPicPr>
            <a:picLocks noChangeAspect="1"/>
          </p:cNvPicPr>
          <p:nvPr/>
        </p:nvPicPr>
        <p:blipFill>
          <a:blip r:embed="rId3"/>
          <a:stretch>
            <a:fillRect/>
          </a:stretch>
        </p:blipFill>
        <p:spPr>
          <a:xfrm>
            <a:off x="5864882" y="1825625"/>
            <a:ext cx="5280916" cy="4436632"/>
          </a:xfrm>
          <a:prstGeom prst="rect">
            <a:avLst/>
          </a:prstGeom>
        </p:spPr>
      </p:pic>
    </p:spTree>
    <p:extLst>
      <p:ext uri="{BB962C8B-B14F-4D97-AF65-F5344CB8AC3E}">
        <p14:creationId xmlns:p14="http://schemas.microsoft.com/office/powerpoint/2010/main" val="39234670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596" y="-118884"/>
            <a:ext cx="10515600" cy="1325563"/>
          </a:xfrm>
        </p:spPr>
        <p:txBody>
          <a:bodyPr/>
          <a:lstStyle/>
          <a:p>
            <a:r>
              <a:rPr lang="en-US" b="1" dirty="0"/>
              <a:t>LAB</a:t>
            </a:r>
            <a:endParaRPr lang="en-US" dirty="0"/>
          </a:p>
        </p:txBody>
      </p:sp>
      <p:sp>
        <p:nvSpPr>
          <p:cNvPr id="3" name="Content Placeholder 2"/>
          <p:cNvSpPr>
            <a:spLocks noGrp="1"/>
          </p:cNvSpPr>
          <p:nvPr>
            <p:ph idx="1"/>
          </p:nvPr>
        </p:nvSpPr>
        <p:spPr>
          <a:xfrm>
            <a:off x="289932" y="735984"/>
            <a:ext cx="7002966" cy="3144645"/>
          </a:xfrm>
        </p:spPr>
        <p:txBody>
          <a:bodyPr>
            <a:normAutofit fontScale="77500" lnSpcReduction="20000"/>
          </a:bodyPr>
          <a:lstStyle/>
          <a:p>
            <a:pPr fontAlgn="t"/>
            <a:r>
              <a:rPr lang="en-US" b="1" dirty="0"/>
              <a:t>Estimated time</a:t>
            </a:r>
          </a:p>
          <a:p>
            <a:pPr fontAlgn="t"/>
            <a:r>
              <a:rPr lang="en-US" dirty="0"/>
              <a:t>15-20 minutes</a:t>
            </a:r>
          </a:p>
          <a:p>
            <a:pPr fontAlgn="t"/>
            <a:r>
              <a:rPr lang="en-US" b="1" dirty="0" smtClean="0"/>
              <a:t>Scenario</a:t>
            </a:r>
            <a:endParaRPr lang="en-US" b="1" dirty="0"/>
          </a:p>
          <a:p>
            <a:pPr fontAlgn="t"/>
            <a:r>
              <a:rPr lang="en-US" i="1" dirty="0"/>
              <a:t>A natural number is </a:t>
            </a:r>
            <a:r>
              <a:rPr lang="en-US" b="1" i="1" dirty="0"/>
              <a:t>prime</a:t>
            </a:r>
            <a:r>
              <a:rPr lang="en-US" i="1" dirty="0"/>
              <a:t> if it is greater than 1 and has no divisors other than 1 and itself.</a:t>
            </a:r>
            <a:endParaRPr lang="en-US" dirty="0"/>
          </a:p>
          <a:p>
            <a:pPr fontAlgn="t"/>
            <a:r>
              <a:rPr lang="en-US" dirty="0"/>
              <a:t>Complicated? Not at all. For example, 8 isn't a prime number, as you can divide it by 2 and 4 (we can't use divisors equal to 1 and 8, as the definition prohibits this).</a:t>
            </a:r>
          </a:p>
          <a:p>
            <a:pPr fontAlgn="t"/>
            <a:r>
              <a:rPr lang="en-US" dirty="0"/>
              <a:t>On the other hand, 7 is a prime number, as we can't find any legal divisors for it</a:t>
            </a:r>
            <a:r>
              <a:rPr lang="en-US" dirty="0" smtClean="0"/>
              <a:t>.</a:t>
            </a:r>
            <a:endParaRPr lang="en-US" dirty="0"/>
          </a:p>
        </p:txBody>
      </p:sp>
      <p:pic>
        <p:nvPicPr>
          <p:cNvPr id="4" name="Picture 3"/>
          <p:cNvPicPr>
            <a:picLocks noChangeAspect="1"/>
          </p:cNvPicPr>
          <p:nvPr/>
        </p:nvPicPr>
        <p:blipFill>
          <a:blip r:embed="rId3"/>
          <a:stretch>
            <a:fillRect/>
          </a:stretch>
        </p:blipFill>
        <p:spPr>
          <a:xfrm>
            <a:off x="7563506" y="1206679"/>
            <a:ext cx="4628494" cy="2557580"/>
          </a:xfrm>
          <a:prstGeom prst="rect">
            <a:avLst/>
          </a:prstGeom>
        </p:spPr>
      </p:pic>
      <p:sp>
        <p:nvSpPr>
          <p:cNvPr id="5" name="TextBox 4"/>
          <p:cNvSpPr txBox="1"/>
          <p:nvPr/>
        </p:nvSpPr>
        <p:spPr>
          <a:xfrm>
            <a:off x="602166" y="3791417"/>
            <a:ext cx="11500627" cy="3416320"/>
          </a:xfrm>
          <a:prstGeom prst="rect">
            <a:avLst/>
          </a:prstGeom>
          <a:noFill/>
        </p:spPr>
        <p:txBody>
          <a:bodyPr wrap="square" rtlCol="0">
            <a:spAutoFit/>
          </a:bodyPr>
          <a:lstStyle/>
          <a:p>
            <a:pPr fontAlgn="t"/>
            <a:r>
              <a:rPr lang="en-US" dirty="0"/>
              <a:t>Your task is to write a function checking whether a number is prime or not.</a:t>
            </a:r>
          </a:p>
          <a:p>
            <a:pPr fontAlgn="t"/>
            <a:r>
              <a:rPr lang="en-US" dirty="0"/>
              <a:t>The function:</a:t>
            </a:r>
          </a:p>
          <a:p>
            <a:pPr lvl="1" fontAlgn="t"/>
            <a:r>
              <a:rPr lang="en-US" dirty="0"/>
              <a:t>is called </a:t>
            </a:r>
            <a:r>
              <a:rPr lang="en-US" dirty="0" err="1"/>
              <a:t>isPrime</a:t>
            </a:r>
            <a:r>
              <a:rPr lang="en-US" dirty="0"/>
              <a:t>;</a:t>
            </a:r>
          </a:p>
          <a:p>
            <a:pPr lvl="1" fontAlgn="t"/>
            <a:r>
              <a:rPr lang="en-US" dirty="0"/>
              <a:t>takes one argument (the value to check)</a:t>
            </a:r>
          </a:p>
          <a:p>
            <a:pPr lvl="1" fontAlgn="t"/>
            <a:r>
              <a:rPr lang="en-US" dirty="0"/>
              <a:t>returns True if the argument is a prime number, and False otherwise.</a:t>
            </a:r>
          </a:p>
          <a:p>
            <a:pPr fontAlgn="t"/>
            <a:r>
              <a:rPr lang="en-US" dirty="0"/>
              <a:t>Hint: try to divide the argument by all subsequent values (starting from 2) and check the remainder - if it's zero, your number cannot be a prime; think carefully about when you should stop the process.</a:t>
            </a:r>
          </a:p>
          <a:p>
            <a:pPr fontAlgn="t"/>
            <a:r>
              <a:rPr lang="en-US" dirty="0"/>
              <a:t>If you need to know the square root of any value, you can utilize the ** operator. Remember: the square root of x is the same as x</a:t>
            </a:r>
            <a:r>
              <a:rPr lang="en-US" baseline="30000" dirty="0"/>
              <a:t>0.5</a:t>
            </a:r>
            <a:endParaRPr lang="en-US" dirty="0"/>
          </a:p>
          <a:p>
            <a:pPr fontAlgn="t"/>
            <a:r>
              <a:rPr lang="en-US" dirty="0"/>
              <a:t>Complete the code in the editor.</a:t>
            </a:r>
          </a:p>
          <a:p>
            <a:pPr fontAlgn="t"/>
            <a:r>
              <a:rPr lang="en-US" dirty="0"/>
              <a:t>Run your code and check whether your output is the same as ours.</a:t>
            </a:r>
          </a:p>
          <a:p>
            <a:endParaRPr lang="en-US" dirty="0"/>
          </a:p>
        </p:txBody>
      </p:sp>
    </p:spTree>
    <p:extLst>
      <p:ext uri="{BB962C8B-B14F-4D97-AF65-F5344CB8AC3E}">
        <p14:creationId xmlns:p14="http://schemas.microsoft.com/office/powerpoint/2010/main" val="2068008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LAB</a:t>
            </a:r>
            <a:endParaRPr lang="en-US" dirty="0"/>
          </a:p>
        </p:txBody>
      </p:sp>
      <p:sp>
        <p:nvSpPr>
          <p:cNvPr id="3" name="Content Placeholder 2"/>
          <p:cNvSpPr>
            <a:spLocks noGrp="1"/>
          </p:cNvSpPr>
          <p:nvPr>
            <p:ph idx="1"/>
          </p:nvPr>
        </p:nvSpPr>
        <p:spPr>
          <a:xfrm>
            <a:off x="838200" y="1315844"/>
            <a:ext cx="6187068" cy="5241073"/>
          </a:xfrm>
        </p:spPr>
        <p:txBody>
          <a:bodyPr>
            <a:normAutofit fontScale="40000" lnSpcReduction="20000"/>
          </a:bodyPr>
          <a:lstStyle/>
          <a:p>
            <a:r>
              <a:rPr lang="en-US" sz="3400" b="1" dirty="0"/>
              <a:t>Estimated time</a:t>
            </a:r>
          </a:p>
          <a:p>
            <a:r>
              <a:rPr lang="en-US" sz="3400" dirty="0"/>
              <a:t>10-15 minutes</a:t>
            </a:r>
          </a:p>
          <a:p>
            <a:r>
              <a:rPr lang="en-US" sz="3400" b="1" dirty="0"/>
              <a:t>Level of difficulty</a:t>
            </a:r>
          </a:p>
          <a:p>
            <a:r>
              <a:rPr lang="en-US" sz="3400" dirty="0"/>
              <a:t>Easy</a:t>
            </a:r>
          </a:p>
          <a:p>
            <a:r>
              <a:rPr lang="en-US" sz="3400" dirty="0" smtClean="0"/>
              <a:t>A </a:t>
            </a:r>
            <a:r>
              <a:rPr lang="en-US" sz="3400" dirty="0"/>
              <a:t>car's fuel consumption may be expressed in many different ways. For example, in Europe, it is shown as the amount of fuel consumed per 100 kilometers.</a:t>
            </a:r>
          </a:p>
          <a:p>
            <a:r>
              <a:rPr lang="en-US" sz="3400" dirty="0"/>
              <a:t>In the USA, it is shown as the number of miles traveled by a car using one gallon of fuel.</a:t>
            </a:r>
          </a:p>
          <a:p>
            <a:r>
              <a:rPr lang="en-US" sz="3400" dirty="0"/>
              <a:t>Your task is to write a pair of functions converting l/100km into mpg, and vice versa.</a:t>
            </a:r>
          </a:p>
          <a:p>
            <a:r>
              <a:rPr lang="en-US" sz="3400" dirty="0"/>
              <a:t>The functions:</a:t>
            </a:r>
          </a:p>
          <a:p>
            <a:pPr lvl="1"/>
            <a:r>
              <a:rPr lang="en-US" sz="3000" dirty="0"/>
              <a:t>are named l100kmtompg and mpgtol100km respectively;</a:t>
            </a:r>
          </a:p>
          <a:p>
            <a:pPr lvl="1"/>
            <a:r>
              <a:rPr lang="en-US" sz="3000" dirty="0"/>
              <a:t>take one argument (the value corresponding to their names)</a:t>
            </a:r>
          </a:p>
          <a:p>
            <a:pPr lvl="1"/>
            <a:r>
              <a:rPr lang="en-US" sz="3000" dirty="0"/>
              <a:t>Complete the code in the editor.</a:t>
            </a:r>
          </a:p>
          <a:p>
            <a:r>
              <a:rPr lang="en-US" sz="3400" dirty="0"/>
              <a:t>Run your code and check whether your output is the same as ours.</a:t>
            </a:r>
          </a:p>
          <a:p>
            <a:r>
              <a:rPr lang="en-US" sz="3400" dirty="0"/>
              <a:t>Here is some information to help you:</a:t>
            </a:r>
          </a:p>
          <a:p>
            <a:r>
              <a:rPr lang="en-US" sz="3400" dirty="0"/>
              <a:t>1 American mile = 1609.344 </a:t>
            </a:r>
            <a:r>
              <a:rPr lang="en-US" sz="3400" dirty="0" err="1"/>
              <a:t>metres</a:t>
            </a:r>
            <a:r>
              <a:rPr lang="en-US" sz="3400" dirty="0"/>
              <a:t>;</a:t>
            </a:r>
          </a:p>
          <a:p>
            <a:r>
              <a:rPr lang="en-US" sz="3400" dirty="0"/>
              <a:t>1 American gallon = 3.785411784 </a:t>
            </a:r>
            <a:r>
              <a:rPr lang="en-US" sz="3400" dirty="0" err="1"/>
              <a:t>litres</a:t>
            </a:r>
            <a:r>
              <a:rPr lang="en-US" sz="3400" dirty="0"/>
              <a:t>.</a:t>
            </a:r>
          </a:p>
          <a:p>
            <a:endParaRPr lang="en-US" dirty="0"/>
          </a:p>
        </p:txBody>
      </p:sp>
      <p:pic>
        <p:nvPicPr>
          <p:cNvPr id="4" name="Picture 3"/>
          <p:cNvPicPr>
            <a:picLocks noChangeAspect="1"/>
          </p:cNvPicPr>
          <p:nvPr/>
        </p:nvPicPr>
        <p:blipFill>
          <a:blip r:embed="rId3"/>
          <a:stretch>
            <a:fillRect/>
          </a:stretch>
        </p:blipFill>
        <p:spPr>
          <a:xfrm>
            <a:off x="7025268" y="1315844"/>
            <a:ext cx="4753752" cy="5084956"/>
          </a:xfrm>
          <a:prstGeom prst="rect">
            <a:avLst/>
          </a:prstGeom>
        </p:spPr>
      </p:pic>
    </p:spTree>
    <p:extLst>
      <p:ext uri="{BB962C8B-B14F-4D97-AF65-F5344CB8AC3E}">
        <p14:creationId xmlns:p14="http://schemas.microsoft.com/office/powerpoint/2010/main" val="34126900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Key </a:t>
            </a:r>
            <a:r>
              <a:rPr lang="en-US" b="1" dirty="0" smtClean="0"/>
              <a:t>takeaways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825625"/>
            <a:ext cx="10515600" cy="4656418"/>
          </a:xfrm>
          <a:prstGeom prst="rect">
            <a:avLst/>
          </a:prstGeom>
        </p:spPr>
      </p:pic>
    </p:spTree>
    <p:extLst>
      <p:ext uri="{BB962C8B-B14F-4D97-AF65-F5344CB8AC3E}">
        <p14:creationId xmlns:p14="http://schemas.microsoft.com/office/powerpoint/2010/main" val="780076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Functions</a:t>
            </a:r>
            <a:endParaRPr lang="en-US" dirty="0"/>
          </a:p>
        </p:txBody>
      </p:sp>
      <p:sp>
        <p:nvSpPr>
          <p:cNvPr id="3" name="Content Placeholder 2"/>
          <p:cNvSpPr>
            <a:spLocks noGrp="1"/>
          </p:cNvSpPr>
          <p:nvPr>
            <p:ph idx="1"/>
          </p:nvPr>
        </p:nvSpPr>
        <p:spPr>
          <a:xfrm>
            <a:off x="838200" y="1825625"/>
            <a:ext cx="5454124" cy="4351338"/>
          </a:xfrm>
        </p:spPr>
        <p:txBody>
          <a:bodyPr/>
          <a:lstStyle/>
          <a:p>
            <a:r>
              <a:rPr lang="en-US" dirty="0"/>
              <a:t>It's rather simple, but we only want it to be an example of </a:t>
            </a:r>
            <a:r>
              <a:rPr lang="en-US" b="1" dirty="0"/>
              <a:t>transforming a repeating part of a code into a function</a:t>
            </a:r>
            <a:endParaRPr lang="en-US" dirty="0"/>
          </a:p>
        </p:txBody>
      </p:sp>
      <p:pic>
        <p:nvPicPr>
          <p:cNvPr id="4" name="Picture 3"/>
          <p:cNvPicPr>
            <a:picLocks noChangeAspect="1"/>
          </p:cNvPicPr>
          <p:nvPr/>
        </p:nvPicPr>
        <p:blipFill>
          <a:blip r:embed="rId3"/>
          <a:stretch>
            <a:fillRect/>
          </a:stretch>
        </p:blipFill>
        <p:spPr>
          <a:xfrm>
            <a:off x="6441548" y="2582386"/>
            <a:ext cx="5061476" cy="2837815"/>
          </a:xfrm>
          <a:prstGeom prst="rect">
            <a:avLst/>
          </a:prstGeom>
        </p:spPr>
      </p:pic>
    </p:spTree>
    <p:extLst>
      <p:ext uri="{BB962C8B-B14F-4D97-AF65-F5344CB8AC3E}">
        <p14:creationId xmlns:p14="http://schemas.microsoft.com/office/powerpoint/2010/main" val="231337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takeaways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87423" y="2438399"/>
            <a:ext cx="10515600" cy="3221148"/>
          </a:xfrm>
          <a:prstGeom prst="rect">
            <a:avLst/>
          </a:prstGeom>
        </p:spPr>
      </p:pic>
    </p:spTree>
    <p:extLst>
      <p:ext uri="{BB962C8B-B14F-4D97-AF65-F5344CB8AC3E}">
        <p14:creationId xmlns:p14="http://schemas.microsoft.com/office/powerpoint/2010/main" val="2609218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takeaways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84310" y="2144488"/>
            <a:ext cx="9911576" cy="4698272"/>
          </a:xfrm>
          <a:prstGeom prst="rect">
            <a:avLst/>
          </a:prstGeom>
        </p:spPr>
      </p:pic>
    </p:spTree>
    <p:extLst>
      <p:ext uri="{BB962C8B-B14F-4D97-AF65-F5344CB8AC3E}">
        <p14:creationId xmlns:p14="http://schemas.microsoft.com/office/powerpoint/2010/main" val="36757331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takeaways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84310" y="1795820"/>
            <a:ext cx="9086385" cy="5062180"/>
          </a:xfrm>
          <a:prstGeom prst="rect">
            <a:avLst/>
          </a:prstGeom>
        </p:spPr>
      </p:pic>
    </p:spTree>
    <p:extLst>
      <p:ext uri="{BB962C8B-B14F-4D97-AF65-F5344CB8AC3E}">
        <p14:creationId xmlns:p14="http://schemas.microsoft.com/office/powerpoint/2010/main" val="9146630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Exercise	s</a:t>
            </a:r>
            <a:endParaRPr lang="en-US" dirty="0"/>
          </a:p>
        </p:txBody>
      </p:sp>
      <p:sp>
        <p:nvSpPr>
          <p:cNvPr id="3" name="Content Placeholder 2"/>
          <p:cNvSpPr>
            <a:spLocks noGrp="1"/>
          </p:cNvSpPr>
          <p:nvPr>
            <p:ph idx="1"/>
          </p:nvPr>
        </p:nvSpPr>
        <p:spPr>
          <a:xfrm>
            <a:off x="1501140" y="936784"/>
            <a:ext cx="10515600" cy="5464097"/>
          </a:xfrm>
        </p:spPr>
        <p:txBody>
          <a:bodyPr>
            <a:noAutofit/>
          </a:bodyPr>
          <a:lstStyle/>
          <a:p>
            <a:r>
              <a:rPr lang="en-US" sz="1800" b="1" dirty="0"/>
              <a:t>Exercise 1</a:t>
            </a:r>
            <a:endParaRPr lang="en-US" sz="1800" dirty="0" smtClean="0"/>
          </a:p>
          <a:p>
            <a:r>
              <a:rPr lang="en-US" sz="1800" dirty="0" smtClean="0"/>
              <a:t>What </a:t>
            </a:r>
            <a:r>
              <a:rPr lang="en-US" sz="1800" dirty="0"/>
              <a:t>is the output of the following snippet?</a:t>
            </a:r>
          </a:p>
          <a:p>
            <a:pPr marL="0" indent="0">
              <a:buNone/>
            </a:pPr>
            <a:r>
              <a:rPr lang="en-US" sz="1800" dirty="0" err="1"/>
              <a:t>def</a:t>
            </a:r>
            <a:r>
              <a:rPr lang="en-US" sz="1800" dirty="0"/>
              <a:t> hi(): </a:t>
            </a:r>
            <a:endParaRPr lang="en-US" sz="1800" dirty="0" smtClean="0"/>
          </a:p>
          <a:p>
            <a:pPr marL="457200" lvl="1" indent="0">
              <a:buNone/>
            </a:pPr>
            <a:r>
              <a:rPr lang="en-US" sz="1600" dirty="0" smtClean="0"/>
              <a:t>return </a:t>
            </a:r>
          </a:p>
          <a:p>
            <a:pPr marL="457200" lvl="1" indent="0">
              <a:buNone/>
            </a:pPr>
            <a:r>
              <a:rPr lang="en-US" sz="1600" dirty="0" smtClean="0"/>
              <a:t>print</a:t>
            </a:r>
            <a:r>
              <a:rPr lang="en-US" sz="1600" dirty="0"/>
              <a:t>("Hi!") </a:t>
            </a:r>
          </a:p>
          <a:p>
            <a:pPr marL="0" indent="0">
              <a:buNone/>
            </a:pPr>
            <a:r>
              <a:rPr lang="en-US" sz="1800" dirty="0" smtClean="0"/>
              <a:t>hi()</a:t>
            </a:r>
          </a:p>
          <a:p>
            <a:r>
              <a:rPr lang="en-US" sz="1800" b="1" dirty="0"/>
              <a:t>Exercise 2</a:t>
            </a:r>
            <a:endParaRPr lang="en-US" sz="1800" dirty="0"/>
          </a:p>
          <a:p>
            <a:r>
              <a:rPr lang="en-US" sz="1800" dirty="0"/>
              <a:t>What is the output of the following snippet?</a:t>
            </a:r>
          </a:p>
          <a:p>
            <a:pPr marL="0" indent="0">
              <a:buNone/>
            </a:pPr>
            <a:r>
              <a:rPr lang="en-US" sz="1800" dirty="0" err="1"/>
              <a:t>def</a:t>
            </a:r>
            <a:r>
              <a:rPr lang="en-US" sz="1800" dirty="0"/>
              <a:t> </a:t>
            </a:r>
            <a:r>
              <a:rPr lang="en-US" sz="1800" dirty="0" err="1"/>
              <a:t>isInt</a:t>
            </a:r>
            <a:r>
              <a:rPr lang="en-US" sz="1800" dirty="0"/>
              <a:t>(data): </a:t>
            </a:r>
            <a:endParaRPr lang="en-US" sz="1800" dirty="0" smtClean="0"/>
          </a:p>
          <a:p>
            <a:pPr marL="0" indent="0">
              <a:buNone/>
            </a:pPr>
            <a:r>
              <a:rPr lang="en-US" sz="1800" dirty="0" smtClean="0"/>
              <a:t>	if </a:t>
            </a:r>
            <a:r>
              <a:rPr lang="en-US" sz="1800" dirty="0"/>
              <a:t>type(data) == </a:t>
            </a:r>
            <a:r>
              <a:rPr lang="en-US" sz="1800" dirty="0" err="1"/>
              <a:t>int</a:t>
            </a:r>
            <a:r>
              <a:rPr lang="en-US" sz="1800" dirty="0"/>
              <a:t>: </a:t>
            </a:r>
            <a:endParaRPr lang="en-US" sz="1800" dirty="0" smtClean="0"/>
          </a:p>
          <a:p>
            <a:pPr marL="0" indent="0">
              <a:buNone/>
            </a:pPr>
            <a:r>
              <a:rPr lang="en-US" sz="1800" dirty="0"/>
              <a:t>	</a:t>
            </a:r>
            <a:r>
              <a:rPr lang="en-US" sz="1800" dirty="0" smtClean="0"/>
              <a:t>	return </a:t>
            </a:r>
            <a:r>
              <a:rPr lang="en-US" sz="1800" dirty="0"/>
              <a:t>True </a:t>
            </a:r>
            <a:endParaRPr lang="en-US" sz="1800" dirty="0" smtClean="0"/>
          </a:p>
          <a:p>
            <a:pPr marL="0" indent="0">
              <a:buNone/>
            </a:pPr>
            <a:r>
              <a:rPr lang="en-US" sz="1800" dirty="0"/>
              <a:t>	</a:t>
            </a:r>
            <a:r>
              <a:rPr lang="en-US" sz="1800" dirty="0" err="1" smtClean="0"/>
              <a:t>elif</a:t>
            </a:r>
            <a:r>
              <a:rPr lang="en-US" sz="1800" dirty="0" smtClean="0"/>
              <a:t> </a:t>
            </a:r>
            <a:r>
              <a:rPr lang="en-US" sz="1800" dirty="0"/>
              <a:t>type(data) == float: </a:t>
            </a:r>
            <a:endParaRPr lang="en-US" sz="1800" dirty="0" smtClean="0"/>
          </a:p>
          <a:p>
            <a:pPr marL="0" indent="0">
              <a:buNone/>
            </a:pPr>
            <a:r>
              <a:rPr lang="en-US" sz="1800" dirty="0"/>
              <a:t>	</a:t>
            </a:r>
            <a:r>
              <a:rPr lang="en-US" sz="1800" dirty="0" smtClean="0"/>
              <a:t>	return </a:t>
            </a:r>
            <a:r>
              <a:rPr lang="en-US" sz="1800" dirty="0"/>
              <a:t>False </a:t>
            </a:r>
            <a:endParaRPr lang="en-US" sz="1800" dirty="0" smtClean="0"/>
          </a:p>
          <a:p>
            <a:pPr marL="0" indent="0">
              <a:buNone/>
            </a:pPr>
            <a:r>
              <a:rPr lang="en-US" sz="1800" dirty="0" smtClean="0"/>
              <a:t>print(</a:t>
            </a:r>
            <a:r>
              <a:rPr lang="en-US" sz="1800" dirty="0" err="1" smtClean="0"/>
              <a:t>isInt</a:t>
            </a:r>
            <a:r>
              <a:rPr lang="en-US" sz="1800" dirty="0" smtClean="0"/>
              <a:t>(5</a:t>
            </a:r>
            <a:r>
              <a:rPr lang="en-US" sz="1800" dirty="0"/>
              <a:t>)) </a:t>
            </a:r>
            <a:endParaRPr lang="en-US" sz="1800" dirty="0" smtClean="0"/>
          </a:p>
          <a:p>
            <a:pPr marL="0" indent="0">
              <a:buNone/>
            </a:pPr>
            <a:r>
              <a:rPr lang="en-US" sz="1800" dirty="0" smtClean="0"/>
              <a:t>print(</a:t>
            </a:r>
            <a:r>
              <a:rPr lang="en-US" sz="1800" dirty="0" err="1" smtClean="0"/>
              <a:t>isInt</a:t>
            </a:r>
            <a:r>
              <a:rPr lang="en-US" sz="1800" dirty="0" smtClean="0"/>
              <a:t>(5.0</a:t>
            </a:r>
            <a:r>
              <a:rPr lang="en-US" sz="1800" dirty="0"/>
              <a:t>)) </a:t>
            </a:r>
            <a:endParaRPr lang="en-US" sz="1800" dirty="0" smtClean="0"/>
          </a:p>
          <a:p>
            <a:pPr marL="0" indent="0">
              <a:buNone/>
            </a:pPr>
            <a:r>
              <a:rPr lang="en-US" sz="1800" dirty="0" smtClean="0"/>
              <a:t>print(</a:t>
            </a:r>
            <a:r>
              <a:rPr lang="en-US" sz="1800" dirty="0" err="1" smtClean="0"/>
              <a:t>isInt</a:t>
            </a:r>
            <a:r>
              <a:rPr lang="en-US" sz="1800" dirty="0"/>
              <a:t>("5</a:t>
            </a:r>
            <a:r>
              <a:rPr lang="en-US" sz="1800" dirty="0" smtClean="0"/>
              <a:t>"))</a:t>
            </a:r>
            <a:endParaRPr lang="en-US" sz="1800" dirty="0"/>
          </a:p>
        </p:txBody>
      </p:sp>
    </p:spTree>
    <p:extLst>
      <p:ext uri="{BB962C8B-B14F-4D97-AF65-F5344CB8AC3E}">
        <p14:creationId xmlns:p14="http://schemas.microsoft.com/office/powerpoint/2010/main" val="41029265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Exercises</a:t>
            </a:r>
            <a:endParaRPr lang="en-US" dirty="0"/>
          </a:p>
        </p:txBody>
      </p:sp>
      <p:sp>
        <p:nvSpPr>
          <p:cNvPr id="3" name="Content Placeholder 2"/>
          <p:cNvSpPr>
            <a:spLocks noGrp="1"/>
          </p:cNvSpPr>
          <p:nvPr>
            <p:ph idx="1"/>
          </p:nvPr>
        </p:nvSpPr>
        <p:spPr>
          <a:xfrm>
            <a:off x="1484310" y="2666999"/>
            <a:ext cx="10018713" cy="4191001"/>
          </a:xfrm>
        </p:spPr>
        <p:txBody>
          <a:bodyPr>
            <a:normAutofit fontScale="92500" lnSpcReduction="10000"/>
          </a:bodyPr>
          <a:lstStyle/>
          <a:p>
            <a:pPr marL="0" indent="0">
              <a:buNone/>
            </a:pPr>
            <a:r>
              <a:rPr lang="en-US" b="1" dirty="0" smtClean="0"/>
              <a:t>Exercise 3</a:t>
            </a:r>
            <a:endParaRPr lang="en-US" dirty="0" smtClean="0"/>
          </a:p>
          <a:p>
            <a:r>
              <a:rPr lang="en-US" dirty="0" smtClean="0"/>
              <a:t>What </a:t>
            </a:r>
            <a:r>
              <a:rPr lang="en-US" dirty="0"/>
              <a:t>is the output of the following snippet?</a:t>
            </a:r>
          </a:p>
          <a:p>
            <a:r>
              <a:rPr lang="en-US" dirty="0" err="1"/>
              <a:t>def</a:t>
            </a:r>
            <a:r>
              <a:rPr lang="en-US" dirty="0"/>
              <a:t> </a:t>
            </a:r>
            <a:r>
              <a:rPr lang="en-US" dirty="0" err="1"/>
              <a:t>evenNumLst</a:t>
            </a:r>
            <a:r>
              <a:rPr lang="en-US" dirty="0"/>
              <a:t>(ran</a:t>
            </a:r>
            <a:r>
              <a:rPr lang="en-US" dirty="0" smtClean="0"/>
              <a:t>):</a:t>
            </a:r>
          </a:p>
          <a:p>
            <a:pPr marL="0" indent="0">
              <a:buNone/>
            </a:pPr>
            <a:r>
              <a:rPr lang="en-US" dirty="0" smtClean="0"/>
              <a:t>	</a:t>
            </a:r>
            <a:r>
              <a:rPr lang="en-US" dirty="0" err="1" smtClean="0"/>
              <a:t>lst</a:t>
            </a:r>
            <a:r>
              <a:rPr lang="en-US" dirty="0" smtClean="0"/>
              <a:t> </a:t>
            </a:r>
            <a:r>
              <a:rPr lang="en-US" dirty="0"/>
              <a:t>= [] </a:t>
            </a:r>
            <a:endParaRPr lang="en-US" dirty="0" smtClean="0"/>
          </a:p>
          <a:p>
            <a:pPr marL="0" indent="0">
              <a:buNone/>
            </a:pPr>
            <a:r>
              <a:rPr lang="en-US" dirty="0"/>
              <a:t>	</a:t>
            </a:r>
            <a:r>
              <a:rPr lang="en-US" dirty="0" smtClean="0"/>
              <a:t>for </a:t>
            </a:r>
            <a:r>
              <a:rPr lang="en-US" dirty="0" err="1"/>
              <a:t>num</a:t>
            </a:r>
            <a:r>
              <a:rPr lang="en-US" dirty="0"/>
              <a:t> in range(ran): </a:t>
            </a:r>
            <a:endParaRPr lang="en-US" dirty="0" smtClean="0"/>
          </a:p>
          <a:p>
            <a:pPr marL="0" indent="0">
              <a:buNone/>
            </a:pPr>
            <a:r>
              <a:rPr lang="en-US" dirty="0"/>
              <a:t>	</a:t>
            </a:r>
            <a:r>
              <a:rPr lang="en-US" dirty="0" smtClean="0"/>
              <a:t>	if </a:t>
            </a:r>
            <a:r>
              <a:rPr lang="en-US" dirty="0" err="1"/>
              <a:t>num</a:t>
            </a:r>
            <a:r>
              <a:rPr lang="en-US" dirty="0"/>
              <a:t> % 2 == 0</a:t>
            </a:r>
            <a:r>
              <a:rPr lang="en-US" dirty="0" smtClean="0"/>
              <a:t>:</a:t>
            </a:r>
          </a:p>
          <a:p>
            <a:pPr marL="0" indent="0">
              <a:buNone/>
            </a:pPr>
            <a:r>
              <a:rPr lang="en-US" dirty="0" smtClean="0"/>
              <a:t>		</a:t>
            </a:r>
            <a:r>
              <a:rPr lang="en-US" dirty="0" err="1" smtClean="0"/>
              <a:t>lst.append</a:t>
            </a:r>
            <a:r>
              <a:rPr lang="en-US" dirty="0" smtClean="0"/>
              <a:t>(</a:t>
            </a:r>
            <a:r>
              <a:rPr lang="en-US" dirty="0" err="1" smtClean="0"/>
              <a:t>num</a:t>
            </a:r>
            <a:r>
              <a:rPr lang="en-US" dirty="0"/>
              <a:t>) </a:t>
            </a:r>
            <a:endParaRPr lang="en-US" dirty="0" smtClean="0"/>
          </a:p>
          <a:p>
            <a:pPr marL="0" indent="0">
              <a:buNone/>
            </a:pPr>
            <a:r>
              <a:rPr lang="en-US" dirty="0"/>
              <a:t>	</a:t>
            </a:r>
            <a:r>
              <a:rPr lang="en-US" dirty="0" smtClean="0"/>
              <a:t>	return </a:t>
            </a:r>
            <a:r>
              <a:rPr lang="en-US" dirty="0" err="1"/>
              <a:t>lst</a:t>
            </a:r>
            <a:r>
              <a:rPr lang="en-US" dirty="0"/>
              <a:t> </a:t>
            </a:r>
            <a:endParaRPr lang="en-US" dirty="0" smtClean="0"/>
          </a:p>
          <a:p>
            <a:pPr marL="0" indent="0">
              <a:buNone/>
            </a:pPr>
            <a:r>
              <a:rPr lang="en-US" dirty="0" smtClean="0"/>
              <a:t>print(</a:t>
            </a:r>
            <a:r>
              <a:rPr lang="en-US" dirty="0" err="1" smtClean="0"/>
              <a:t>evenNumLst</a:t>
            </a:r>
            <a:r>
              <a:rPr lang="en-US" dirty="0" smtClean="0"/>
              <a:t>(11</a:t>
            </a:r>
            <a:r>
              <a:rPr lang="en-US" dirty="0"/>
              <a:t>))</a:t>
            </a:r>
          </a:p>
        </p:txBody>
      </p:sp>
    </p:spTree>
    <p:extLst>
      <p:ext uri="{BB962C8B-B14F-4D97-AF65-F5344CB8AC3E}">
        <p14:creationId xmlns:p14="http://schemas.microsoft.com/office/powerpoint/2010/main" val="16629403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Exercises</a:t>
            </a:r>
            <a:endParaRPr lang="en-US" dirty="0"/>
          </a:p>
        </p:txBody>
      </p:sp>
      <p:sp>
        <p:nvSpPr>
          <p:cNvPr id="3" name="Content Placeholder 2"/>
          <p:cNvSpPr>
            <a:spLocks noGrp="1"/>
          </p:cNvSpPr>
          <p:nvPr>
            <p:ph idx="1"/>
          </p:nvPr>
        </p:nvSpPr>
        <p:spPr>
          <a:xfrm>
            <a:off x="1143000" y="2217421"/>
            <a:ext cx="10360024" cy="4206240"/>
          </a:xfrm>
        </p:spPr>
        <p:txBody>
          <a:bodyPr>
            <a:normAutofit fontScale="85000" lnSpcReduction="20000"/>
          </a:bodyPr>
          <a:lstStyle/>
          <a:p>
            <a:r>
              <a:rPr lang="en-US" b="1" dirty="0"/>
              <a:t>Exercise 4</a:t>
            </a:r>
            <a:endParaRPr lang="en-US" dirty="0"/>
          </a:p>
          <a:p>
            <a:r>
              <a:rPr lang="en-US" dirty="0"/>
              <a:t>What is the output of the following snippet?</a:t>
            </a:r>
          </a:p>
          <a:p>
            <a:pPr marL="0" indent="0">
              <a:buNone/>
            </a:pPr>
            <a:r>
              <a:rPr lang="en-US" dirty="0" err="1"/>
              <a:t>def</a:t>
            </a:r>
            <a:r>
              <a:rPr lang="en-US" dirty="0"/>
              <a:t> </a:t>
            </a:r>
            <a:r>
              <a:rPr lang="en-US" dirty="0" err="1"/>
              <a:t>listUpdater</a:t>
            </a:r>
            <a:r>
              <a:rPr lang="en-US" dirty="0"/>
              <a:t>(</a:t>
            </a:r>
            <a:r>
              <a:rPr lang="en-US" dirty="0" err="1"/>
              <a:t>lst</a:t>
            </a:r>
            <a:r>
              <a:rPr lang="en-US" dirty="0"/>
              <a:t>): </a:t>
            </a:r>
            <a:endParaRPr lang="en-US" dirty="0" smtClean="0"/>
          </a:p>
          <a:p>
            <a:pPr marL="0" indent="0">
              <a:buNone/>
            </a:pPr>
            <a:r>
              <a:rPr lang="en-US" dirty="0" smtClean="0"/>
              <a:t>	</a:t>
            </a:r>
            <a:r>
              <a:rPr lang="en-US" dirty="0" err="1" smtClean="0"/>
              <a:t>updList</a:t>
            </a:r>
            <a:r>
              <a:rPr lang="en-US" dirty="0" smtClean="0"/>
              <a:t> </a:t>
            </a:r>
            <a:r>
              <a:rPr lang="en-US" dirty="0"/>
              <a:t>= [] </a:t>
            </a:r>
            <a:endParaRPr lang="en-US" dirty="0" smtClean="0"/>
          </a:p>
          <a:p>
            <a:pPr marL="0" indent="0">
              <a:buNone/>
            </a:pPr>
            <a:r>
              <a:rPr lang="en-US" dirty="0"/>
              <a:t>	</a:t>
            </a:r>
            <a:r>
              <a:rPr lang="en-US" dirty="0" smtClean="0"/>
              <a:t>	for </a:t>
            </a:r>
            <a:r>
              <a:rPr lang="en-US" dirty="0" err="1"/>
              <a:t>elem</a:t>
            </a:r>
            <a:r>
              <a:rPr lang="en-US" dirty="0"/>
              <a:t> in </a:t>
            </a:r>
            <a:r>
              <a:rPr lang="en-US" dirty="0" err="1"/>
              <a:t>lst</a:t>
            </a:r>
            <a:r>
              <a:rPr lang="en-US" dirty="0"/>
              <a:t>: </a:t>
            </a:r>
            <a:endParaRPr lang="en-US" dirty="0" smtClean="0"/>
          </a:p>
          <a:p>
            <a:pPr marL="0" indent="0">
              <a:buNone/>
            </a:pPr>
            <a:r>
              <a:rPr lang="en-US" dirty="0"/>
              <a:t>	</a:t>
            </a:r>
            <a:r>
              <a:rPr lang="en-US" dirty="0" smtClean="0"/>
              <a:t>		</a:t>
            </a:r>
            <a:r>
              <a:rPr lang="en-US" dirty="0" err="1" smtClean="0"/>
              <a:t>elem</a:t>
            </a:r>
            <a:r>
              <a:rPr lang="en-US" dirty="0" smtClean="0"/>
              <a:t> </a:t>
            </a:r>
            <a:r>
              <a:rPr lang="en-US" dirty="0"/>
              <a:t>**= 2 </a:t>
            </a:r>
            <a:endParaRPr lang="en-US" dirty="0" smtClean="0"/>
          </a:p>
          <a:p>
            <a:pPr marL="0" indent="0">
              <a:buNone/>
            </a:pPr>
            <a:r>
              <a:rPr lang="en-US" dirty="0"/>
              <a:t>	</a:t>
            </a:r>
            <a:r>
              <a:rPr lang="en-US" dirty="0" smtClean="0"/>
              <a:t>		</a:t>
            </a:r>
            <a:r>
              <a:rPr lang="en-US" dirty="0" err="1" smtClean="0"/>
              <a:t>updList.append</a:t>
            </a:r>
            <a:r>
              <a:rPr lang="en-US" dirty="0" smtClean="0"/>
              <a:t>(</a:t>
            </a:r>
            <a:r>
              <a:rPr lang="en-US" dirty="0" err="1" smtClean="0"/>
              <a:t>elem</a:t>
            </a:r>
            <a:r>
              <a:rPr lang="en-US" dirty="0"/>
              <a:t>) </a:t>
            </a:r>
            <a:endParaRPr lang="en-US" dirty="0" smtClean="0"/>
          </a:p>
          <a:p>
            <a:pPr marL="0" indent="0">
              <a:buNone/>
            </a:pPr>
            <a:r>
              <a:rPr lang="en-US" dirty="0"/>
              <a:t>	</a:t>
            </a:r>
            <a:r>
              <a:rPr lang="en-US" dirty="0" smtClean="0"/>
              <a:t>		return </a:t>
            </a:r>
            <a:r>
              <a:rPr lang="en-US" dirty="0" err="1"/>
              <a:t>updList</a:t>
            </a:r>
            <a:r>
              <a:rPr lang="en-US" dirty="0"/>
              <a:t> </a:t>
            </a:r>
            <a:endParaRPr lang="en-US" dirty="0" smtClean="0"/>
          </a:p>
          <a:p>
            <a:pPr marL="0" indent="0">
              <a:buNone/>
            </a:pPr>
            <a:r>
              <a:rPr lang="en-US" dirty="0" smtClean="0"/>
              <a:t>l </a:t>
            </a:r>
            <a:r>
              <a:rPr lang="en-US" dirty="0"/>
              <a:t>= [1, 2, 3, 4, 5] </a:t>
            </a:r>
            <a:endParaRPr lang="en-US" dirty="0" smtClean="0"/>
          </a:p>
          <a:p>
            <a:pPr marL="0" indent="0">
              <a:buNone/>
            </a:pPr>
            <a:r>
              <a:rPr lang="en-US" dirty="0" smtClean="0"/>
              <a:t>print(</a:t>
            </a:r>
            <a:r>
              <a:rPr lang="en-US" dirty="0" err="1" smtClean="0"/>
              <a:t>listUpdater</a:t>
            </a:r>
            <a:r>
              <a:rPr lang="en-US" dirty="0" smtClean="0"/>
              <a:t>(l</a:t>
            </a:r>
            <a:r>
              <a:rPr lang="en-US" dirty="0"/>
              <a:t>))</a:t>
            </a:r>
            <a:br>
              <a:rPr lang="en-US" dirty="0"/>
            </a:br>
            <a:endParaRPr lang="en-US" dirty="0"/>
          </a:p>
        </p:txBody>
      </p:sp>
    </p:spTree>
    <p:extLst>
      <p:ext uri="{BB962C8B-B14F-4D97-AF65-F5344CB8AC3E}">
        <p14:creationId xmlns:p14="http://schemas.microsoft.com/office/powerpoint/2010/main" val="20028641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44" y="253636"/>
            <a:ext cx="10018713" cy="1752599"/>
          </a:xfrm>
        </p:spPr>
        <p:txBody>
          <a:bodyPr>
            <a:normAutofit/>
          </a:bodyPr>
          <a:lstStyle/>
          <a:p>
            <a:r>
              <a:rPr lang="en-US" b="1" dirty="0"/>
              <a:t>Functions and </a:t>
            </a:r>
            <a:r>
              <a:rPr lang="en-US" b="1" dirty="0" smtClean="0"/>
              <a:t>scopes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838200" y="1825625"/>
            <a:ext cx="3599985" cy="1594665"/>
          </a:xfrm>
          <a:prstGeom prst="rect">
            <a:avLst/>
          </a:prstGeom>
        </p:spPr>
      </p:pic>
      <p:pic>
        <p:nvPicPr>
          <p:cNvPr id="5" name="Picture 4"/>
          <p:cNvPicPr>
            <a:picLocks noChangeAspect="1"/>
          </p:cNvPicPr>
          <p:nvPr/>
        </p:nvPicPr>
        <p:blipFill rotWithShape="1">
          <a:blip r:embed="rId4"/>
          <a:srcRect r="36774" b="8983"/>
          <a:stretch/>
        </p:blipFill>
        <p:spPr>
          <a:xfrm>
            <a:off x="5095893" y="2218900"/>
            <a:ext cx="5966117" cy="471526"/>
          </a:xfrm>
          <a:prstGeom prst="rect">
            <a:avLst/>
          </a:prstGeom>
        </p:spPr>
      </p:pic>
      <p:sp>
        <p:nvSpPr>
          <p:cNvPr id="6" name="Rounded Rectangle 5"/>
          <p:cNvSpPr/>
          <p:nvPr/>
        </p:nvSpPr>
        <p:spPr>
          <a:xfrm>
            <a:off x="2207942" y="3555227"/>
            <a:ext cx="8296507" cy="802888"/>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0"/>
                <a:solidFill>
                  <a:schemeClr val="bg1"/>
                </a:solidFill>
                <a:effectLst>
                  <a:outerShdw blurRad="38100" dist="19050" dir="2700000" algn="tl" rotWithShape="0">
                    <a:schemeClr val="dk1">
                      <a:alpha val="40000"/>
                    </a:schemeClr>
                  </a:outerShdw>
                </a:effectLst>
              </a:rPr>
              <a:t>the scope of a function's parameter is the function itself. The parameter is inaccessible outside the function</a:t>
            </a:r>
          </a:p>
        </p:txBody>
      </p:sp>
      <p:pic>
        <p:nvPicPr>
          <p:cNvPr id="7" name="Picture 6"/>
          <p:cNvPicPr>
            <a:picLocks noChangeAspect="1"/>
          </p:cNvPicPr>
          <p:nvPr/>
        </p:nvPicPr>
        <p:blipFill>
          <a:blip r:embed="rId5"/>
          <a:stretch>
            <a:fillRect/>
          </a:stretch>
        </p:blipFill>
        <p:spPr>
          <a:xfrm>
            <a:off x="802938" y="4323771"/>
            <a:ext cx="5794830" cy="1519467"/>
          </a:xfrm>
          <a:prstGeom prst="rect">
            <a:avLst/>
          </a:prstGeom>
        </p:spPr>
      </p:pic>
      <p:pic>
        <p:nvPicPr>
          <p:cNvPr id="8" name="Picture 7"/>
          <p:cNvPicPr>
            <a:picLocks noChangeAspect="1"/>
          </p:cNvPicPr>
          <p:nvPr/>
        </p:nvPicPr>
        <p:blipFill rotWithShape="1">
          <a:blip r:embed="rId6"/>
          <a:srcRect t="-1" r="42447" b="-18828"/>
          <a:stretch/>
        </p:blipFill>
        <p:spPr>
          <a:xfrm>
            <a:off x="6597768" y="4844928"/>
            <a:ext cx="4853489" cy="957162"/>
          </a:xfrm>
          <a:prstGeom prst="rect">
            <a:avLst/>
          </a:prstGeom>
        </p:spPr>
      </p:pic>
      <p:sp>
        <p:nvSpPr>
          <p:cNvPr id="9" name="Rounded Rectangle 8"/>
          <p:cNvSpPr/>
          <p:nvPr/>
        </p:nvSpPr>
        <p:spPr>
          <a:xfrm>
            <a:off x="1947746" y="5871728"/>
            <a:ext cx="8296507" cy="802888"/>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0"/>
                <a:solidFill>
                  <a:schemeClr val="bg1"/>
                </a:solidFill>
                <a:effectLst>
                  <a:outerShdw blurRad="38100" dist="19050" dir="2700000" algn="tl" rotWithShape="0">
                    <a:schemeClr val="dk1">
                      <a:alpha val="40000"/>
                    </a:schemeClr>
                  </a:outerShdw>
                </a:effectLst>
              </a:rPr>
              <a:t> a variable existing outside a function has a scope inside the functions' bodies.</a:t>
            </a:r>
          </a:p>
        </p:txBody>
      </p:sp>
    </p:spTree>
    <p:extLst>
      <p:ext uri="{BB962C8B-B14F-4D97-AF65-F5344CB8AC3E}">
        <p14:creationId xmlns:p14="http://schemas.microsoft.com/office/powerpoint/2010/main" val="214089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76509"/>
            <a:ext cx="10018713" cy="1752599"/>
          </a:xfrm>
        </p:spPr>
        <p:txBody>
          <a:bodyPr/>
          <a:lstStyle/>
          <a:p>
            <a:r>
              <a:rPr lang="en-US" b="1" dirty="0"/>
              <a:t>Functions and scopes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6980752" y="2129108"/>
            <a:ext cx="4808544" cy="890471"/>
          </a:xfrm>
          <a:prstGeom prst="rect">
            <a:avLst/>
          </a:prstGeom>
        </p:spPr>
      </p:pic>
      <p:sp>
        <p:nvSpPr>
          <p:cNvPr id="6" name="Rounded Rectangle 5"/>
          <p:cNvSpPr/>
          <p:nvPr/>
        </p:nvSpPr>
        <p:spPr>
          <a:xfrm>
            <a:off x="1735873" y="4322075"/>
            <a:ext cx="8720254" cy="1048214"/>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0"/>
                <a:solidFill>
                  <a:schemeClr val="bg1"/>
                </a:solidFill>
                <a:effectLst>
                  <a:outerShdw blurRad="38100" dist="19050" dir="2700000" algn="tl" rotWithShape="0">
                    <a:schemeClr val="dk1">
                      <a:alpha val="40000"/>
                    </a:schemeClr>
                  </a:outerShdw>
                </a:effectLst>
              </a:rPr>
              <a:t>A variable existing outside a function has a scope inside the functions' bodies, excluding those of them which define a variable of the same name.</a:t>
            </a:r>
          </a:p>
        </p:txBody>
      </p:sp>
      <p:pic>
        <p:nvPicPr>
          <p:cNvPr id="7" name="Picture 6"/>
          <p:cNvPicPr>
            <a:picLocks noChangeAspect="1"/>
          </p:cNvPicPr>
          <p:nvPr/>
        </p:nvPicPr>
        <p:blipFill>
          <a:blip r:embed="rId4"/>
          <a:stretch>
            <a:fillRect/>
          </a:stretch>
        </p:blipFill>
        <p:spPr>
          <a:xfrm>
            <a:off x="838200" y="1754391"/>
            <a:ext cx="6142552" cy="1825215"/>
          </a:xfrm>
          <a:prstGeom prst="rect">
            <a:avLst/>
          </a:prstGeom>
        </p:spPr>
      </p:pic>
    </p:spTree>
    <p:extLst>
      <p:ext uri="{BB962C8B-B14F-4D97-AF65-F5344CB8AC3E}">
        <p14:creationId xmlns:p14="http://schemas.microsoft.com/office/powerpoint/2010/main" val="115403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a:t>
            </a:r>
            <a:r>
              <a:rPr lang="en-US" b="1" dirty="0"/>
              <a:t> global </a:t>
            </a:r>
            <a:r>
              <a:rPr lang="en-US" b="1" dirty="0" smtClean="0"/>
              <a:t>keyword</a:t>
            </a:r>
            <a:endParaRPr lang="en-US" dirty="0"/>
          </a:p>
        </p:txBody>
      </p:sp>
      <p:sp>
        <p:nvSpPr>
          <p:cNvPr id="3" name="Content Placeholder 2"/>
          <p:cNvSpPr>
            <a:spLocks noGrp="1"/>
          </p:cNvSpPr>
          <p:nvPr>
            <p:ph idx="1"/>
          </p:nvPr>
        </p:nvSpPr>
        <p:spPr>
          <a:xfrm>
            <a:off x="838200" y="3739149"/>
            <a:ext cx="10515600" cy="2437814"/>
          </a:xfrm>
        </p:spPr>
        <p:txBody>
          <a:bodyPr>
            <a:normAutofit/>
          </a:bodyPr>
          <a:lstStyle/>
          <a:p>
            <a:r>
              <a:rPr lang="en-US" dirty="0"/>
              <a:t>a keyword named </a:t>
            </a:r>
            <a:r>
              <a:rPr lang="en-US" dirty="0" smtClean="0"/>
              <a:t>”global “ </a:t>
            </a:r>
            <a:r>
              <a:rPr lang="en-US" b="1" dirty="0" smtClean="0"/>
              <a:t>extends </a:t>
            </a:r>
            <a:r>
              <a:rPr lang="en-US" b="1" dirty="0"/>
              <a:t>a variable's scope in a way which includes the functions' </a:t>
            </a:r>
            <a:r>
              <a:rPr lang="en-US" b="1" dirty="0" smtClean="0"/>
              <a:t>bodies</a:t>
            </a:r>
          </a:p>
          <a:p>
            <a:r>
              <a:rPr lang="en-US" dirty="0" smtClean="0"/>
              <a:t>Using </a:t>
            </a:r>
            <a:r>
              <a:rPr lang="en-US" dirty="0"/>
              <a:t>”global </a:t>
            </a:r>
            <a:r>
              <a:rPr lang="en-US" dirty="0" smtClean="0"/>
              <a:t>“, a </a:t>
            </a:r>
            <a:r>
              <a:rPr lang="en-US" dirty="0"/>
              <a:t>function is </a:t>
            </a:r>
            <a:r>
              <a:rPr lang="en-US" dirty="0" smtClean="0"/>
              <a:t>able </a:t>
            </a:r>
            <a:r>
              <a:rPr lang="en-US" dirty="0"/>
              <a:t>to modify a variable defined outside it</a:t>
            </a:r>
          </a:p>
        </p:txBody>
      </p:sp>
      <p:pic>
        <p:nvPicPr>
          <p:cNvPr id="4" name="Picture 3"/>
          <p:cNvPicPr>
            <a:picLocks noChangeAspect="1"/>
          </p:cNvPicPr>
          <p:nvPr/>
        </p:nvPicPr>
        <p:blipFill>
          <a:blip r:embed="rId3"/>
          <a:stretch>
            <a:fillRect/>
          </a:stretch>
        </p:blipFill>
        <p:spPr>
          <a:xfrm>
            <a:off x="838200" y="1921447"/>
            <a:ext cx="5696415" cy="1913524"/>
          </a:xfrm>
          <a:prstGeom prst="rect">
            <a:avLst/>
          </a:prstGeom>
        </p:spPr>
      </p:pic>
      <p:pic>
        <p:nvPicPr>
          <p:cNvPr id="5" name="Picture 4"/>
          <p:cNvPicPr>
            <a:picLocks noChangeAspect="1"/>
          </p:cNvPicPr>
          <p:nvPr/>
        </p:nvPicPr>
        <p:blipFill>
          <a:blip r:embed="rId4"/>
          <a:stretch>
            <a:fillRect/>
          </a:stretch>
        </p:blipFill>
        <p:spPr>
          <a:xfrm>
            <a:off x="6601056" y="2344236"/>
            <a:ext cx="5107724" cy="955103"/>
          </a:xfrm>
          <a:prstGeom prst="rect">
            <a:avLst/>
          </a:prstGeom>
        </p:spPr>
      </p:pic>
    </p:spTree>
    <p:extLst>
      <p:ext uri="{BB962C8B-B14F-4D97-AF65-F5344CB8AC3E}">
        <p14:creationId xmlns:p14="http://schemas.microsoft.com/office/powerpoint/2010/main" val="187229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21788"/>
            <a:ext cx="10018713" cy="1752599"/>
          </a:xfrm>
        </p:spPr>
        <p:txBody>
          <a:bodyPr>
            <a:normAutofit/>
          </a:bodyPr>
          <a:lstStyle/>
          <a:p>
            <a:r>
              <a:rPr lang="en-US" b="1" dirty="0"/>
              <a:t>How the function interacts with its </a:t>
            </a:r>
            <a:r>
              <a:rPr lang="en-US" b="1" dirty="0" smtClean="0"/>
              <a:t>arguments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38200" y="1825625"/>
            <a:ext cx="3666893" cy="1985488"/>
          </a:xfrm>
          <a:prstGeom prst="rect">
            <a:avLst/>
          </a:prstGeom>
        </p:spPr>
      </p:pic>
      <p:pic>
        <p:nvPicPr>
          <p:cNvPr id="5" name="Picture 4"/>
          <p:cNvPicPr>
            <a:picLocks noChangeAspect="1"/>
          </p:cNvPicPr>
          <p:nvPr/>
        </p:nvPicPr>
        <p:blipFill>
          <a:blip r:embed="rId4"/>
          <a:stretch>
            <a:fillRect/>
          </a:stretch>
        </p:blipFill>
        <p:spPr>
          <a:xfrm>
            <a:off x="6255253" y="1825625"/>
            <a:ext cx="2346519" cy="1564346"/>
          </a:xfrm>
          <a:prstGeom prst="rect">
            <a:avLst/>
          </a:prstGeom>
        </p:spPr>
      </p:pic>
      <p:sp>
        <p:nvSpPr>
          <p:cNvPr id="6" name="Rounded Rectangle 5"/>
          <p:cNvSpPr/>
          <p:nvPr/>
        </p:nvSpPr>
        <p:spPr>
          <a:xfrm>
            <a:off x="1735873" y="4322074"/>
            <a:ext cx="8720254" cy="1565769"/>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0"/>
                <a:solidFill>
                  <a:schemeClr val="bg1"/>
                </a:solidFill>
                <a:effectLst>
                  <a:outerShdw blurRad="38100" dist="19050" dir="2700000" algn="tl" rotWithShape="0">
                    <a:schemeClr val="dk1">
                      <a:alpha val="40000"/>
                    </a:schemeClr>
                  </a:outerShdw>
                </a:effectLst>
              </a:rPr>
              <a:t>changing the parameter's value doesn't propagate outside the function</a:t>
            </a:r>
          </a:p>
          <a:p>
            <a:pPr algn="ctr"/>
            <a:r>
              <a:rPr lang="en-US" sz="2400" b="1" dirty="0">
                <a:ln w="0"/>
                <a:solidFill>
                  <a:schemeClr val="bg1"/>
                </a:solidFill>
                <a:effectLst>
                  <a:outerShdw blurRad="38100" dist="19050" dir="2700000" algn="tl" rotWithShape="0">
                    <a:schemeClr val="dk1">
                      <a:alpha val="40000"/>
                    </a:schemeClr>
                  </a:outerShdw>
                </a:effectLst>
              </a:rPr>
              <a:t>This also means that a function receives the argument's value, not the argument itself</a:t>
            </a:r>
          </a:p>
        </p:txBody>
      </p:sp>
    </p:spTree>
    <p:extLst>
      <p:ext uri="{BB962C8B-B14F-4D97-AF65-F5344CB8AC3E}">
        <p14:creationId xmlns:p14="http://schemas.microsoft.com/office/powerpoint/2010/main" val="1969646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943" y="1"/>
            <a:ext cx="10018713" cy="1165860"/>
          </a:xfrm>
        </p:spPr>
        <p:txBody>
          <a:bodyPr/>
          <a:lstStyle/>
          <a:p>
            <a:r>
              <a:rPr lang="en-US" dirty="0"/>
              <a:t>Functions</a:t>
            </a:r>
          </a:p>
        </p:txBody>
      </p:sp>
      <p:sp>
        <p:nvSpPr>
          <p:cNvPr id="3" name="Content Placeholder 2"/>
          <p:cNvSpPr>
            <a:spLocks noGrp="1"/>
          </p:cNvSpPr>
          <p:nvPr>
            <p:ph idx="1"/>
          </p:nvPr>
        </p:nvSpPr>
        <p:spPr>
          <a:xfrm>
            <a:off x="878840" y="1389000"/>
            <a:ext cx="5928360" cy="4493022"/>
          </a:xfrm>
        </p:spPr>
        <p:txBody>
          <a:bodyPr>
            <a:normAutofit/>
          </a:bodyPr>
          <a:lstStyle/>
          <a:p>
            <a:pPr marL="0" lvl="0" indent="0">
              <a:lnSpc>
                <a:spcPct val="100000"/>
              </a:lnSpc>
              <a:spcBef>
                <a:spcPts val="0"/>
              </a:spcBef>
              <a:buNone/>
              <a:defRPr/>
            </a:pPr>
            <a:r>
              <a:rPr lang="en-US" dirty="0"/>
              <a:t>This considerably simplifies the work of the program, because each piece of code can be encoded separately, and tested separately. The process described here is often called </a:t>
            </a:r>
            <a:r>
              <a:rPr lang="en-US" b="1" dirty="0"/>
              <a:t>decomposition</a:t>
            </a:r>
            <a:r>
              <a:rPr lang="en-US" dirty="0" smtClean="0"/>
              <a:t>.</a:t>
            </a:r>
            <a:endParaRPr lang="en-US" dirty="0"/>
          </a:p>
          <a:p>
            <a:r>
              <a:rPr lang="en-US" dirty="0"/>
              <a:t>We can now state the second condition: </a:t>
            </a:r>
            <a:r>
              <a:rPr lang="en-US" b="1" dirty="0"/>
              <a:t>if a piece of code becomes so large that reading and understating it may cause a problem, consider dividing it into separate, smaller problems, and implement each of them in the form of a separate function</a:t>
            </a:r>
            <a:r>
              <a:rPr lang="en-US" dirty="0"/>
              <a:t>.</a:t>
            </a:r>
          </a:p>
          <a:p>
            <a:endParaRPr lang="en-US" dirty="0"/>
          </a:p>
        </p:txBody>
      </p:sp>
      <p:sp>
        <p:nvSpPr>
          <p:cNvPr id="4" name="Rounded Rectangle 3"/>
          <p:cNvSpPr/>
          <p:nvPr/>
        </p:nvSpPr>
        <p:spPr>
          <a:xfrm>
            <a:off x="878840" y="5786850"/>
            <a:ext cx="10662920" cy="894397"/>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A good and attentive developer divides the code (or more accurately: the problem) into well-isolated pieces, and encodes each of them in the form of a function.</a:t>
            </a:r>
          </a:p>
        </p:txBody>
      </p:sp>
      <p:pic>
        <p:nvPicPr>
          <p:cNvPr id="5" name="Picture 4"/>
          <p:cNvPicPr>
            <a:picLocks noChangeAspect="1"/>
          </p:cNvPicPr>
          <p:nvPr/>
        </p:nvPicPr>
        <p:blipFill>
          <a:blip r:embed="rId3"/>
          <a:stretch>
            <a:fillRect/>
          </a:stretch>
        </p:blipFill>
        <p:spPr>
          <a:xfrm>
            <a:off x="6807200" y="1389000"/>
            <a:ext cx="4572000" cy="3382818"/>
          </a:xfrm>
          <a:prstGeom prst="rect">
            <a:avLst/>
          </a:prstGeom>
        </p:spPr>
      </p:pic>
    </p:spTree>
    <p:extLst>
      <p:ext uri="{BB962C8B-B14F-4D97-AF65-F5344CB8AC3E}">
        <p14:creationId xmlns:p14="http://schemas.microsoft.com/office/powerpoint/2010/main" val="161982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and Lists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838200" y="1825625"/>
            <a:ext cx="4882730" cy="2077302"/>
          </a:xfrm>
          <a:prstGeom prst="rect">
            <a:avLst/>
          </a:prstGeom>
        </p:spPr>
      </p:pic>
      <p:pic>
        <p:nvPicPr>
          <p:cNvPr id="5" name="Picture 4"/>
          <p:cNvPicPr>
            <a:picLocks noChangeAspect="1"/>
          </p:cNvPicPr>
          <p:nvPr/>
        </p:nvPicPr>
        <p:blipFill>
          <a:blip r:embed="rId4"/>
          <a:stretch>
            <a:fillRect/>
          </a:stretch>
        </p:blipFill>
        <p:spPr>
          <a:xfrm>
            <a:off x="5995993" y="2061233"/>
            <a:ext cx="2126371" cy="1105713"/>
          </a:xfrm>
          <a:prstGeom prst="rect">
            <a:avLst/>
          </a:prstGeom>
        </p:spPr>
      </p:pic>
      <p:pic>
        <p:nvPicPr>
          <p:cNvPr id="6" name="Picture 5"/>
          <p:cNvPicPr>
            <a:picLocks noChangeAspect="1"/>
          </p:cNvPicPr>
          <p:nvPr/>
        </p:nvPicPr>
        <p:blipFill>
          <a:blip r:embed="rId5"/>
          <a:stretch>
            <a:fillRect/>
          </a:stretch>
        </p:blipFill>
        <p:spPr>
          <a:xfrm>
            <a:off x="838200" y="4116019"/>
            <a:ext cx="4882730" cy="2202906"/>
          </a:xfrm>
          <a:prstGeom prst="rect">
            <a:avLst/>
          </a:prstGeom>
        </p:spPr>
      </p:pic>
      <p:pic>
        <p:nvPicPr>
          <p:cNvPr id="7" name="Picture 6"/>
          <p:cNvPicPr>
            <a:picLocks noChangeAspect="1"/>
          </p:cNvPicPr>
          <p:nvPr/>
        </p:nvPicPr>
        <p:blipFill rotWithShape="1">
          <a:blip r:embed="rId6"/>
          <a:srcRect l="4324"/>
          <a:stretch/>
        </p:blipFill>
        <p:spPr>
          <a:xfrm>
            <a:off x="6066263" y="5185339"/>
            <a:ext cx="1554891" cy="991624"/>
          </a:xfrm>
          <a:prstGeom prst="rect">
            <a:avLst/>
          </a:prstGeom>
        </p:spPr>
      </p:pic>
    </p:spTree>
    <p:extLst>
      <p:ext uri="{BB962C8B-B14F-4D97-AF65-F5344CB8AC3E}">
        <p14:creationId xmlns:p14="http://schemas.microsoft.com/office/powerpoint/2010/main" val="138786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Takeaway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825625"/>
            <a:ext cx="9309410" cy="4548694"/>
          </a:xfrm>
          <a:prstGeom prst="rect">
            <a:avLst/>
          </a:prstGeom>
        </p:spPr>
      </p:pic>
    </p:spTree>
    <p:extLst>
      <p:ext uri="{BB962C8B-B14F-4D97-AF65-F5344CB8AC3E}">
        <p14:creationId xmlns:p14="http://schemas.microsoft.com/office/powerpoint/2010/main" val="22953265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825625"/>
            <a:ext cx="9019478" cy="4671168"/>
          </a:xfrm>
          <a:prstGeom prst="rect">
            <a:avLst/>
          </a:prstGeom>
        </p:spPr>
      </p:pic>
    </p:spTree>
    <p:extLst>
      <p:ext uri="{BB962C8B-B14F-4D97-AF65-F5344CB8AC3E}">
        <p14:creationId xmlns:p14="http://schemas.microsoft.com/office/powerpoint/2010/main" val="24946855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825625"/>
            <a:ext cx="10848278" cy="4886924"/>
          </a:xfrm>
          <a:prstGeom prst="rect">
            <a:avLst/>
          </a:prstGeom>
        </p:spPr>
      </p:pic>
    </p:spTree>
    <p:extLst>
      <p:ext uri="{BB962C8B-B14F-4D97-AF65-F5344CB8AC3E}">
        <p14:creationId xmlns:p14="http://schemas.microsoft.com/office/powerpoint/2010/main" val="37153440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38197" y="1208116"/>
            <a:ext cx="9800063" cy="2793178"/>
          </a:xfrm>
          <a:prstGeom prst="rect">
            <a:avLst/>
          </a:prstGeom>
        </p:spPr>
      </p:pic>
      <p:pic>
        <p:nvPicPr>
          <p:cNvPr id="5" name="Picture 4"/>
          <p:cNvPicPr>
            <a:picLocks noChangeAspect="1"/>
          </p:cNvPicPr>
          <p:nvPr/>
        </p:nvPicPr>
        <p:blipFill>
          <a:blip r:embed="rId4"/>
          <a:stretch>
            <a:fillRect/>
          </a:stretch>
        </p:blipFill>
        <p:spPr>
          <a:xfrm>
            <a:off x="838198" y="4136231"/>
            <a:ext cx="9800063" cy="2721769"/>
          </a:xfrm>
          <a:prstGeom prst="rect">
            <a:avLst/>
          </a:prstGeom>
        </p:spPr>
      </p:pic>
    </p:spTree>
    <p:extLst>
      <p:ext uri="{BB962C8B-B14F-4D97-AF65-F5344CB8AC3E}">
        <p14:creationId xmlns:p14="http://schemas.microsoft.com/office/powerpoint/2010/main" val="35898879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38199" y="1825625"/>
            <a:ext cx="10156903" cy="3532411"/>
          </a:xfrm>
          <a:prstGeom prst="rect">
            <a:avLst/>
          </a:prstGeom>
        </p:spPr>
      </p:pic>
      <p:pic>
        <p:nvPicPr>
          <p:cNvPr id="5" name="Picture 4"/>
          <p:cNvPicPr>
            <a:picLocks noChangeAspect="1"/>
          </p:cNvPicPr>
          <p:nvPr/>
        </p:nvPicPr>
        <p:blipFill>
          <a:blip r:embed="rId4"/>
          <a:stretch>
            <a:fillRect/>
          </a:stretch>
        </p:blipFill>
        <p:spPr>
          <a:xfrm>
            <a:off x="5677713" y="1825625"/>
            <a:ext cx="5876925" cy="3532411"/>
          </a:xfrm>
          <a:prstGeom prst="rect">
            <a:avLst/>
          </a:prstGeom>
        </p:spPr>
      </p:pic>
    </p:spTree>
    <p:extLst>
      <p:ext uri="{BB962C8B-B14F-4D97-AF65-F5344CB8AC3E}">
        <p14:creationId xmlns:p14="http://schemas.microsoft.com/office/powerpoint/2010/main" val="7704440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225"/>
            <a:ext cx="10515600" cy="1325563"/>
          </a:xfrm>
        </p:spPr>
        <p:txBody>
          <a:bodyPr/>
          <a:lstStyle/>
          <a:p>
            <a:r>
              <a:rPr lang="en-US" b="1" dirty="0"/>
              <a:t>Some simple functions: evaluating the </a:t>
            </a:r>
            <a:r>
              <a:rPr lang="en-US" b="1" dirty="0" smtClean="0"/>
              <a:t>BMI</a:t>
            </a:r>
            <a:endParaRPr lang="en-US" dirty="0"/>
          </a:p>
        </p:txBody>
      </p:sp>
      <p:sp>
        <p:nvSpPr>
          <p:cNvPr id="3" name="Content Placeholder 2"/>
          <p:cNvSpPr>
            <a:spLocks noGrp="1"/>
          </p:cNvSpPr>
          <p:nvPr>
            <p:ph idx="1"/>
          </p:nvPr>
        </p:nvSpPr>
        <p:spPr>
          <a:xfrm>
            <a:off x="838200" y="822029"/>
            <a:ext cx="10515600" cy="649946"/>
          </a:xfrm>
        </p:spPr>
        <p:txBody>
          <a:bodyPr/>
          <a:lstStyle/>
          <a:p>
            <a:r>
              <a:rPr lang="en-US" dirty="0"/>
              <a:t>Let's get started on a function to evaluate the Body Mass Index (BMI).</a:t>
            </a:r>
          </a:p>
        </p:txBody>
      </p:sp>
      <p:pic>
        <p:nvPicPr>
          <p:cNvPr id="4" name="Picture 3"/>
          <p:cNvPicPr>
            <a:picLocks noChangeAspect="1"/>
          </p:cNvPicPr>
          <p:nvPr/>
        </p:nvPicPr>
        <p:blipFill>
          <a:blip r:embed="rId3"/>
          <a:stretch>
            <a:fillRect/>
          </a:stretch>
        </p:blipFill>
        <p:spPr>
          <a:xfrm>
            <a:off x="3132485" y="3106000"/>
            <a:ext cx="5390531" cy="1988092"/>
          </a:xfrm>
          <a:prstGeom prst="rect">
            <a:avLst/>
          </a:prstGeom>
        </p:spPr>
      </p:pic>
      <p:pic>
        <p:nvPicPr>
          <p:cNvPr id="5" name="Picture 4"/>
          <p:cNvPicPr>
            <a:picLocks noChangeAspect="1"/>
          </p:cNvPicPr>
          <p:nvPr/>
        </p:nvPicPr>
        <p:blipFill>
          <a:blip r:embed="rId4"/>
          <a:stretch>
            <a:fillRect/>
          </a:stretch>
        </p:blipFill>
        <p:spPr>
          <a:xfrm>
            <a:off x="782743" y="5287107"/>
            <a:ext cx="6612082" cy="1381629"/>
          </a:xfrm>
          <a:prstGeom prst="rect">
            <a:avLst/>
          </a:prstGeom>
        </p:spPr>
      </p:pic>
      <p:sp>
        <p:nvSpPr>
          <p:cNvPr id="6" name="TextBox 5"/>
          <p:cNvSpPr txBox="1"/>
          <p:nvPr/>
        </p:nvSpPr>
        <p:spPr>
          <a:xfrm>
            <a:off x="809395" y="1207730"/>
            <a:ext cx="10305585"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test invocation </a:t>
            </a:r>
            <a:r>
              <a:rPr lang="en-US" sz="2800" dirty="0" smtClean="0"/>
              <a:t>should ensure </a:t>
            </a:r>
            <a:r>
              <a:rPr lang="en-US" sz="2800" dirty="0"/>
              <a:t>that the protection works properly</a:t>
            </a:r>
          </a:p>
        </p:txBody>
      </p:sp>
      <p:pic>
        <p:nvPicPr>
          <p:cNvPr id="7" name="Picture 6"/>
          <p:cNvPicPr>
            <a:picLocks noChangeAspect="1"/>
          </p:cNvPicPr>
          <p:nvPr/>
        </p:nvPicPr>
        <p:blipFill>
          <a:blip r:embed="rId5"/>
          <a:stretch>
            <a:fillRect/>
          </a:stretch>
        </p:blipFill>
        <p:spPr>
          <a:xfrm>
            <a:off x="760441" y="4190898"/>
            <a:ext cx="7348802" cy="2477838"/>
          </a:xfrm>
          <a:prstGeom prst="rect">
            <a:avLst/>
          </a:prstGeom>
        </p:spPr>
      </p:pic>
      <p:pic>
        <p:nvPicPr>
          <p:cNvPr id="8" name="Picture 7"/>
          <p:cNvPicPr>
            <a:picLocks noChangeAspect="1"/>
          </p:cNvPicPr>
          <p:nvPr/>
        </p:nvPicPr>
        <p:blipFill rotWithShape="1">
          <a:blip r:embed="rId6"/>
          <a:srcRect r="18072"/>
          <a:stretch/>
        </p:blipFill>
        <p:spPr>
          <a:xfrm>
            <a:off x="8380342" y="2857084"/>
            <a:ext cx="3819090" cy="1359605"/>
          </a:xfrm>
          <a:prstGeom prst="rect">
            <a:avLst/>
          </a:prstGeom>
        </p:spPr>
      </p:pic>
      <p:sp>
        <p:nvSpPr>
          <p:cNvPr id="9" name="TextBox 8"/>
          <p:cNvSpPr txBox="1"/>
          <p:nvPr/>
        </p:nvSpPr>
        <p:spPr>
          <a:xfrm>
            <a:off x="809395" y="1983427"/>
            <a:ext cx="1030558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This function is not too useful for people accustomed to pounds, feet and inches.</a:t>
            </a:r>
          </a:p>
        </p:txBody>
      </p:sp>
      <p:pic>
        <p:nvPicPr>
          <p:cNvPr id="10" name="Picture 9"/>
          <p:cNvPicPr>
            <a:picLocks noChangeAspect="1"/>
          </p:cNvPicPr>
          <p:nvPr/>
        </p:nvPicPr>
        <p:blipFill rotWithShape="1">
          <a:blip r:embed="rId7"/>
          <a:srcRect r="12330"/>
          <a:stretch/>
        </p:blipFill>
        <p:spPr>
          <a:xfrm>
            <a:off x="8135010" y="4141134"/>
            <a:ext cx="4086720" cy="1384162"/>
          </a:xfrm>
          <a:prstGeom prst="rect">
            <a:avLst/>
          </a:prstGeom>
        </p:spPr>
      </p:pic>
      <p:sp>
        <p:nvSpPr>
          <p:cNvPr id="11" name="TextBox 10"/>
          <p:cNvSpPr txBox="1"/>
          <p:nvPr/>
        </p:nvSpPr>
        <p:spPr>
          <a:xfrm>
            <a:off x="771294" y="2759112"/>
            <a:ext cx="10276780"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It's quite possible that sometimes you may want to use just feet without inches. Will Python help you? Of course it will.</a:t>
            </a:r>
          </a:p>
        </p:txBody>
      </p:sp>
      <p:pic>
        <p:nvPicPr>
          <p:cNvPr id="12" name="Picture 11"/>
          <p:cNvPicPr>
            <a:picLocks noChangeAspect="1"/>
          </p:cNvPicPr>
          <p:nvPr/>
        </p:nvPicPr>
        <p:blipFill rotWithShape="1">
          <a:blip r:embed="rId8"/>
          <a:srcRect t="-1" r="41252" b="929"/>
          <a:stretch/>
        </p:blipFill>
        <p:spPr>
          <a:xfrm>
            <a:off x="8131545" y="4194582"/>
            <a:ext cx="3975639" cy="1277265"/>
          </a:xfrm>
          <a:prstGeom prst="rect">
            <a:avLst/>
          </a:prstGeom>
        </p:spPr>
      </p:pic>
      <p:pic>
        <p:nvPicPr>
          <p:cNvPr id="13" name="Picture 12"/>
          <p:cNvPicPr>
            <a:picLocks noChangeAspect="1"/>
          </p:cNvPicPr>
          <p:nvPr/>
        </p:nvPicPr>
        <p:blipFill>
          <a:blip r:embed="rId9"/>
          <a:stretch>
            <a:fillRect/>
          </a:stretch>
        </p:blipFill>
        <p:spPr>
          <a:xfrm>
            <a:off x="782744" y="3614472"/>
            <a:ext cx="7348802" cy="3243528"/>
          </a:xfrm>
          <a:prstGeom prst="rect">
            <a:avLst/>
          </a:prstGeom>
        </p:spPr>
      </p:pic>
    </p:spTree>
    <p:extLst>
      <p:ext uri="{BB962C8B-B14F-4D97-AF65-F5344CB8AC3E}">
        <p14:creationId xmlns:p14="http://schemas.microsoft.com/office/powerpoint/2010/main" val="274114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xit" presetSubtype="0" fill="hold" nodeType="withEffect">
                                  <p:stCondLst>
                                    <p:cond delay="0"/>
                                  </p:stCondLst>
                                  <p:childTnLst>
                                    <p:animEffect transition="out" filter="fade">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434341"/>
            <a:ext cx="10018713" cy="868680"/>
          </a:xfrm>
        </p:spPr>
        <p:txBody>
          <a:bodyPr/>
          <a:lstStyle/>
          <a:p>
            <a:r>
              <a:rPr lang="en-US" b="1" dirty="0"/>
              <a:t>Triangle check</a:t>
            </a:r>
            <a:endParaRPr lang="en-US" dirty="0"/>
          </a:p>
        </p:txBody>
      </p:sp>
      <p:sp>
        <p:nvSpPr>
          <p:cNvPr id="3" name="Content Placeholder 2"/>
          <p:cNvSpPr>
            <a:spLocks noGrp="1"/>
          </p:cNvSpPr>
          <p:nvPr>
            <p:ph idx="1"/>
          </p:nvPr>
        </p:nvSpPr>
        <p:spPr>
          <a:xfrm>
            <a:off x="1484309" y="1303021"/>
            <a:ext cx="10018713" cy="1508759"/>
          </a:xfrm>
        </p:spPr>
        <p:txBody>
          <a:bodyPr/>
          <a:lstStyle/>
          <a:p>
            <a:r>
              <a:rPr lang="en-US" dirty="0" smtClean="0"/>
              <a:t>We'll </a:t>
            </a:r>
            <a:r>
              <a:rPr lang="en-US" dirty="0"/>
              <a:t>start with a function to check whether three sides of given lengths can build a triangle.</a:t>
            </a:r>
          </a:p>
        </p:txBody>
      </p:sp>
      <p:pic>
        <p:nvPicPr>
          <p:cNvPr id="4" name="Picture 3"/>
          <p:cNvPicPr>
            <a:picLocks noChangeAspect="1"/>
          </p:cNvPicPr>
          <p:nvPr/>
        </p:nvPicPr>
        <p:blipFill>
          <a:blip r:embed="rId3"/>
          <a:stretch>
            <a:fillRect/>
          </a:stretch>
        </p:blipFill>
        <p:spPr>
          <a:xfrm>
            <a:off x="2780370" y="3061939"/>
            <a:ext cx="6073698" cy="3796061"/>
          </a:xfrm>
          <a:prstGeom prst="rect">
            <a:avLst/>
          </a:prstGeom>
        </p:spPr>
      </p:pic>
    </p:spTree>
    <p:extLst>
      <p:ext uri="{BB962C8B-B14F-4D97-AF65-F5344CB8AC3E}">
        <p14:creationId xmlns:p14="http://schemas.microsoft.com/office/powerpoint/2010/main" val="23835317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Triangle check</a:t>
            </a:r>
            <a:endParaRPr lang="en-US" dirty="0"/>
          </a:p>
        </p:txBody>
      </p:sp>
      <p:sp>
        <p:nvSpPr>
          <p:cNvPr id="3" name="Content Placeholder 2"/>
          <p:cNvSpPr>
            <a:spLocks noGrp="1"/>
          </p:cNvSpPr>
          <p:nvPr>
            <p:ph idx="1"/>
          </p:nvPr>
        </p:nvSpPr>
        <p:spPr>
          <a:xfrm>
            <a:off x="1484310" y="2183127"/>
            <a:ext cx="10018713" cy="1150621"/>
          </a:xfrm>
        </p:spPr>
        <p:txBody>
          <a:bodyPr/>
          <a:lstStyle/>
          <a:p>
            <a:r>
              <a:rPr lang="en-US" dirty="0"/>
              <a:t>Can we make it more compact? It looks a bit wordy.</a:t>
            </a:r>
          </a:p>
          <a:p>
            <a:endParaRPr lang="en-US" dirty="0"/>
          </a:p>
        </p:txBody>
      </p:sp>
      <p:pic>
        <p:nvPicPr>
          <p:cNvPr id="4" name="Picture 3"/>
          <p:cNvPicPr>
            <a:picLocks noChangeAspect="1"/>
          </p:cNvPicPr>
          <p:nvPr/>
        </p:nvPicPr>
        <p:blipFill>
          <a:blip r:embed="rId3"/>
          <a:stretch>
            <a:fillRect/>
          </a:stretch>
        </p:blipFill>
        <p:spPr>
          <a:xfrm>
            <a:off x="1690050" y="2994659"/>
            <a:ext cx="7101469" cy="2669788"/>
          </a:xfrm>
          <a:prstGeom prst="rect">
            <a:avLst/>
          </a:prstGeom>
        </p:spPr>
      </p:pic>
    </p:spTree>
    <p:extLst>
      <p:ext uri="{BB962C8B-B14F-4D97-AF65-F5344CB8AC3E}">
        <p14:creationId xmlns:p14="http://schemas.microsoft.com/office/powerpoint/2010/main" val="40903917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Triangle check</a:t>
            </a:r>
            <a:endParaRPr lang="en-US" dirty="0"/>
          </a:p>
        </p:txBody>
      </p:sp>
      <p:sp>
        <p:nvSpPr>
          <p:cNvPr id="3" name="Content Placeholder 2"/>
          <p:cNvSpPr>
            <a:spLocks noGrp="1"/>
          </p:cNvSpPr>
          <p:nvPr>
            <p:ph idx="1"/>
          </p:nvPr>
        </p:nvSpPr>
        <p:spPr>
          <a:xfrm>
            <a:off x="1484310" y="2666999"/>
            <a:ext cx="10018713" cy="670561"/>
          </a:xfrm>
        </p:spPr>
        <p:txBody>
          <a:bodyPr/>
          <a:lstStyle/>
          <a:p>
            <a:r>
              <a:rPr lang="en-US" dirty="0"/>
              <a:t>Can we compact it even more?</a:t>
            </a:r>
          </a:p>
          <a:p>
            <a:endParaRPr lang="en-US" dirty="0"/>
          </a:p>
        </p:txBody>
      </p:sp>
      <p:pic>
        <p:nvPicPr>
          <p:cNvPr id="4" name="Picture 3"/>
          <p:cNvPicPr>
            <a:picLocks noChangeAspect="1"/>
          </p:cNvPicPr>
          <p:nvPr/>
        </p:nvPicPr>
        <p:blipFill>
          <a:blip r:embed="rId3"/>
          <a:stretch>
            <a:fillRect/>
          </a:stretch>
        </p:blipFill>
        <p:spPr>
          <a:xfrm>
            <a:off x="1206477" y="3566160"/>
            <a:ext cx="10296546" cy="1798637"/>
          </a:xfrm>
          <a:prstGeom prst="rect">
            <a:avLst/>
          </a:prstGeom>
        </p:spPr>
      </p:pic>
    </p:spTree>
    <p:extLst>
      <p:ext uri="{BB962C8B-B14F-4D97-AF65-F5344CB8AC3E}">
        <p14:creationId xmlns:p14="http://schemas.microsoft.com/office/powerpoint/2010/main" val="1843030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Decomposition</a:t>
            </a:r>
            <a:endParaRPr lang="en-US" dirty="0"/>
          </a:p>
        </p:txBody>
      </p:sp>
      <p:sp>
        <p:nvSpPr>
          <p:cNvPr id="3" name="Content Placeholder 2"/>
          <p:cNvSpPr>
            <a:spLocks noGrp="1"/>
          </p:cNvSpPr>
          <p:nvPr>
            <p:ph idx="1"/>
          </p:nvPr>
        </p:nvSpPr>
        <p:spPr/>
        <p:txBody>
          <a:bodyPr/>
          <a:lstStyle/>
          <a:p>
            <a:r>
              <a:rPr lang="en-US" dirty="0"/>
              <a:t>It often happens that the problem is so large and complex that it cannot be assigned to a single developer, and a </a:t>
            </a:r>
            <a:r>
              <a:rPr lang="en-US" b="1" dirty="0"/>
              <a:t>team of developers</a:t>
            </a:r>
            <a:r>
              <a:rPr lang="en-US" dirty="0"/>
              <a:t> have to work on it. The problem must be split between several developers in a way that ensures their efficient and seamless </a:t>
            </a:r>
            <a:r>
              <a:rPr lang="en-US" dirty="0" smtClean="0"/>
              <a:t>cooperation</a:t>
            </a:r>
          </a:p>
          <a:p>
            <a:r>
              <a:rPr lang="en-US" dirty="0"/>
              <a:t>Each of them writes a clearly defined and described set of functions, which when </a:t>
            </a:r>
            <a:r>
              <a:rPr lang="en-US" b="1" dirty="0"/>
              <a:t>combined into the module</a:t>
            </a:r>
            <a:r>
              <a:rPr lang="en-US" dirty="0"/>
              <a:t> (we'll tell you about this a bit later) will give the final product.</a:t>
            </a:r>
          </a:p>
          <a:p>
            <a:endParaRPr lang="en-US" dirty="0"/>
          </a:p>
        </p:txBody>
      </p:sp>
    </p:spTree>
    <p:extLst>
      <p:ext uri="{BB962C8B-B14F-4D97-AF65-F5344CB8AC3E}">
        <p14:creationId xmlns:p14="http://schemas.microsoft.com/office/powerpoint/2010/main" val="8876362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Triangle check</a:t>
            </a:r>
            <a:endParaRPr lang="en-US" dirty="0"/>
          </a:p>
        </p:txBody>
      </p:sp>
      <p:sp>
        <p:nvSpPr>
          <p:cNvPr id="3" name="Content Placeholder 2"/>
          <p:cNvSpPr>
            <a:spLocks noGrp="1"/>
          </p:cNvSpPr>
          <p:nvPr>
            <p:ph idx="1"/>
          </p:nvPr>
        </p:nvSpPr>
        <p:spPr>
          <a:xfrm>
            <a:off x="1484310" y="2666999"/>
            <a:ext cx="10018713" cy="807721"/>
          </a:xfrm>
        </p:spPr>
        <p:txBody>
          <a:bodyPr>
            <a:normAutofit fontScale="92500" lnSpcReduction="10000"/>
          </a:bodyPr>
          <a:lstStyle/>
          <a:p>
            <a:r>
              <a:rPr lang="en-US" dirty="0"/>
              <a:t>Look at the code in the editor. It asks the user for three values. Then it makes use of the </a:t>
            </a:r>
            <a:r>
              <a:rPr lang="en-US" dirty="0" err="1"/>
              <a:t>isItATriangle</a:t>
            </a:r>
            <a:r>
              <a:rPr lang="en-US" dirty="0"/>
              <a:t> function. The code is ready to run.</a:t>
            </a:r>
          </a:p>
          <a:p>
            <a:endParaRPr lang="en-US" dirty="0"/>
          </a:p>
        </p:txBody>
      </p:sp>
      <p:pic>
        <p:nvPicPr>
          <p:cNvPr id="4" name="Picture 3"/>
          <p:cNvPicPr>
            <a:picLocks noChangeAspect="1"/>
          </p:cNvPicPr>
          <p:nvPr/>
        </p:nvPicPr>
        <p:blipFill>
          <a:blip r:embed="rId3"/>
          <a:stretch>
            <a:fillRect/>
          </a:stretch>
        </p:blipFill>
        <p:spPr>
          <a:xfrm>
            <a:off x="1484310" y="3396282"/>
            <a:ext cx="9514282" cy="3461718"/>
          </a:xfrm>
          <a:prstGeom prst="rect">
            <a:avLst/>
          </a:prstGeom>
        </p:spPr>
      </p:pic>
    </p:spTree>
    <p:extLst>
      <p:ext uri="{BB962C8B-B14F-4D97-AF65-F5344CB8AC3E}">
        <p14:creationId xmlns:p14="http://schemas.microsoft.com/office/powerpoint/2010/main" val="3155539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99918"/>
          </a:xfrm>
        </p:spPr>
        <p:txBody>
          <a:bodyPr/>
          <a:lstStyle/>
          <a:p>
            <a:r>
              <a:rPr lang="en-US" b="1" dirty="0"/>
              <a:t>triangles and the Pythagorean </a:t>
            </a:r>
            <a:r>
              <a:rPr lang="en-US" b="1" dirty="0" smtClean="0"/>
              <a:t>theorem</a:t>
            </a:r>
            <a:endParaRPr lang="en-US" dirty="0"/>
          </a:p>
        </p:txBody>
      </p:sp>
      <p:sp>
        <p:nvSpPr>
          <p:cNvPr id="3" name="Content Placeholder 2"/>
          <p:cNvSpPr>
            <a:spLocks noGrp="1"/>
          </p:cNvSpPr>
          <p:nvPr>
            <p:ph idx="1"/>
          </p:nvPr>
        </p:nvSpPr>
        <p:spPr>
          <a:xfrm>
            <a:off x="1484311" y="1912619"/>
            <a:ext cx="10018713" cy="1882141"/>
          </a:xfrm>
        </p:spPr>
        <p:txBody>
          <a:bodyPr/>
          <a:lstStyle/>
          <a:p>
            <a:r>
              <a:rPr lang="en-US" dirty="0"/>
              <a:t>In the second step, we'll try to ensure that a certain triangle is a </a:t>
            </a:r>
            <a:r>
              <a:rPr lang="en-US" b="1" dirty="0"/>
              <a:t>right-angle triangle</a:t>
            </a:r>
            <a:r>
              <a:rPr lang="en-US" dirty="0"/>
              <a:t>.</a:t>
            </a:r>
          </a:p>
          <a:p>
            <a:r>
              <a:rPr lang="en-US" dirty="0"/>
              <a:t>We will need to make use of the </a:t>
            </a:r>
            <a:r>
              <a:rPr lang="en-US" b="1" dirty="0"/>
              <a:t>Pythagorean theorem</a:t>
            </a:r>
            <a:r>
              <a:rPr lang="en-US" dirty="0"/>
              <a:t>: </a:t>
            </a:r>
            <a:r>
              <a:rPr lang="en-US" b="1" dirty="0"/>
              <a:t>c</a:t>
            </a:r>
            <a:r>
              <a:rPr lang="en-US" b="1" baseline="30000" dirty="0"/>
              <a:t>2</a:t>
            </a:r>
            <a:r>
              <a:rPr lang="en-US" b="1" dirty="0"/>
              <a:t> = a</a:t>
            </a:r>
            <a:r>
              <a:rPr lang="en-US" b="1" baseline="30000" dirty="0"/>
              <a:t>2</a:t>
            </a:r>
            <a:r>
              <a:rPr lang="en-US" b="1" dirty="0"/>
              <a:t> + b</a:t>
            </a:r>
            <a:r>
              <a:rPr lang="en-US" b="1" baseline="30000" dirty="0"/>
              <a:t>2</a:t>
            </a:r>
            <a:endParaRPr lang="en-US" dirty="0"/>
          </a:p>
          <a:p>
            <a:pPr marL="0" indent="0">
              <a:buNone/>
            </a:pPr>
            <a:endParaRPr lang="en-US" dirty="0"/>
          </a:p>
          <a:p>
            <a:endParaRPr lang="en-US" dirty="0"/>
          </a:p>
          <a:p>
            <a:endParaRPr lang="en-US" dirty="0"/>
          </a:p>
        </p:txBody>
      </p:sp>
      <p:pic>
        <p:nvPicPr>
          <p:cNvPr id="5" name="Picture 4"/>
          <p:cNvPicPr>
            <a:picLocks noChangeAspect="1"/>
          </p:cNvPicPr>
          <p:nvPr/>
        </p:nvPicPr>
        <p:blipFill>
          <a:blip r:embed="rId3"/>
          <a:stretch>
            <a:fillRect/>
          </a:stretch>
        </p:blipFill>
        <p:spPr>
          <a:xfrm>
            <a:off x="1986310" y="3169617"/>
            <a:ext cx="7157689" cy="3702864"/>
          </a:xfrm>
          <a:prstGeom prst="rect">
            <a:avLst/>
          </a:prstGeom>
        </p:spPr>
      </p:pic>
    </p:spTree>
    <p:extLst>
      <p:ext uri="{BB962C8B-B14F-4D97-AF65-F5344CB8AC3E}">
        <p14:creationId xmlns:p14="http://schemas.microsoft.com/office/powerpoint/2010/main" val="15175254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evaluating a triangle's field</a:t>
            </a:r>
            <a:endParaRPr lang="en-US" dirty="0"/>
          </a:p>
        </p:txBody>
      </p:sp>
      <p:sp>
        <p:nvSpPr>
          <p:cNvPr id="3" name="Content Placeholder 2"/>
          <p:cNvSpPr>
            <a:spLocks noGrp="1"/>
          </p:cNvSpPr>
          <p:nvPr>
            <p:ph idx="1"/>
          </p:nvPr>
        </p:nvSpPr>
        <p:spPr>
          <a:xfrm>
            <a:off x="838200" y="1384232"/>
            <a:ext cx="10515600" cy="2185271"/>
          </a:xfrm>
        </p:spPr>
        <p:txBody>
          <a:bodyPr/>
          <a:lstStyle/>
          <a:p>
            <a:r>
              <a:rPr lang="en-US" dirty="0" smtClean="0"/>
              <a:t>We </a:t>
            </a:r>
            <a:r>
              <a:rPr lang="en-US" dirty="0"/>
              <a:t>can also evaluate a triangle's field. </a:t>
            </a:r>
            <a:r>
              <a:rPr lang="en-US" b="1" dirty="0"/>
              <a:t>Heron's formula</a:t>
            </a:r>
            <a:r>
              <a:rPr lang="en-US" dirty="0"/>
              <a:t> will be handy here:</a:t>
            </a:r>
          </a:p>
          <a:p>
            <a:endParaRPr lang="en-US" dirty="0"/>
          </a:p>
        </p:txBody>
      </p:sp>
      <p:pic>
        <p:nvPicPr>
          <p:cNvPr id="3075" name="Picture 3" descr="A = the suare root of s(s - a)(s - b)(s -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7087" y="3993348"/>
            <a:ext cx="3810614" cy="82050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 = (a + b + c) /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3379" y="5237699"/>
            <a:ext cx="3484329" cy="128223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461053" y="2864704"/>
            <a:ext cx="7993102" cy="3398936"/>
          </a:xfrm>
          <a:prstGeom prst="rect">
            <a:avLst/>
          </a:prstGeom>
        </p:spPr>
      </p:pic>
    </p:spTree>
    <p:extLst>
      <p:ext uri="{BB962C8B-B14F-4D97-AF65-F5344CB8AC3E}">
        <p14:creationId xmlns:p14="http://schemas.microsoft.com/office/powerpoint/2010/main" val="9369290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Some simple functions: </a:t>
            </a:r>
            <a:r>
              <a:rPr lang="en-US" b="1" dirty="0" smtClean="0"/>
              <a:t>factorials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06980" y="2066603"/>
            <a:ext cx="7094220" cy="4720881"/>
          </a:xfrm>
          <a:prstGeom prst="rect">
            <a:avLst/>
          </a:prstGeom>
        </p:spPr>
      </p:pic>
    </p:spTree>
    <p:extLst>
      <p:ext uri="{BB962C8B-B14F-4D97-AF65-F5344CB8AC3E}">
        <p14:creationId xmlns:p14="http://schemas.microsoft.com/office/powerpoint/2010/main" val="11205085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291" y="207963"/>
            <a:ext cx="10494329" cy="1752599"/>
          </a:xfrm>
        </p:spPr>
        <p:txBody>
          <a:bodyPr>
            <a:normAutofit/>
          </a:bodyPr>
          <a:lstStyle/>
          <a:p>
            <a:r>
              <a:rPr lang="en-US" b="1" dirty="0"/>
              <a:t>Some simple functions: Fibonacci </a:t>
            </a:r>
            <a:r>
              <a:rPr lang="en-US" b="1" dirty="0" smtClean="0"/>
              <a:t>numbers</a:t>
            </a:r>
            <a:endParaRPr lang="en-US" dirty="0"/>
          </a:p>
        </p:txBody>
      </p:sp>
      <p:sp>
        <p:nvSpPr>
          <p:cNvPr id="3" name="Content Placeholder 2"/>
          <p:cNvSpPr>
            <a:spLocks noGrp="1"/>
          </p:cNvSpPr>
          <p:nvPr>
            <p:ph idx="1"/>
          </p:nvPr>
        </p:nvSpPr>
        <p:spPr>
          <a:xfrm>
            <a:off x="178420" y="1825625"/>
            <a:ext cx="6333892" cy="4351338"/>
          </a:xfrm>
        </p:spPr>
        <p:txBody>
          <a:bodyPr>
            <a:normAutofit/>
          </a:bodyPr>
          <a:lstStyle/>
          <a:p>
            <a:r>
              <a:rPr lang="en-US" dirty="0"/>
              <a:t>Are you familiar with </a:t>
            </a:r>
            <a:r>
              <a:rPr lang="en-US" b="1" dirty="0"/>
              <a:t>Fibonacci</a:t>
            </a:r>
            <a:r>
              <a:rPr lang="en-US" dirty="0"/>
              <a:t> numbers?</a:t>
            </a:r>
          </a:p>
          <a:p>
            <a:r>
              <a:rPr lang="en-US" dirty="0"/>
              <a:t>They are a </a:t>
            </a:r>
            <a:r>
              <a:rPr lang="en-US" b="1" dirty="0"/>
              <a:t>sequence of integer numbers</a:t>
            </a:r>
            <a:r>
              <a:rPr lang="en-US" dirty="0"/>
              <a:t> built using a very simple rule:</a:t>
            </a:r>
          </a:p>
          <a:p>
            <a:r>
              <a:rPr lang="en-US" dirty="0"/>
              <a:t>the first element of the sequence is equal to one (</a:t>
            </a:r>
            <a:r>
              <a:rPr lang="en-US" b="1" dirty="0"/>
              <a:t>Fib</a:t>
            </a:r>
            <a:r>
              <a:rPr lang="en-US" b="1" baseline="-25000" dirty="0"/>
              <a:t>1</a:t>
            </a:r>
            <a:r>
              <a:rPr lang="en-US" b="1" dirty="0"/>
              <a:t> = 1</a:t>
            </a:r>
            <a:r>
              <a:rPr lang="en-US" dirty="0"/>
              <a:t>)</a:t>
            </a:r>
          </a:p>
          <a:p>
            <a:r>
              <a:rPr lang="en-US" dirty="0"/>
              <a:t>the second is also equal to one (</a:t>
            </a:r>
            <a:r>
              <a:rPr lang="en-US" b="1" dirty="0"/>
              <a:t>Fib</a:t>
            </a:r>
            <a:r>
              <a:rPr lang="en-US" b="1" baseline="-25000" dirty="0"/>
              <a:t>2</a:t>
            </a:r>
            <a:r>
              <a:rPr lang="en-US" b="1" dirty="0"/>
              <a:t> = 1</a:t>
            </a:r>
            <a:r>
              <a:rPr lang="en-US" dirty="0"/>
              <a:t>)</a:t>
            </a:r>
          </a:p>
          <a:p>
            <a:r>
              <a:rPr lang="en-US" dirty="0"/>
              <a:t>every subsequent number is the sum of the two preceding numbers (</a:t>
            </a:r>
            <a:r>
              <a:rPr lang="en-US" b="1" dirty="0" err="1"/>
              <a:t>Fib</a:t>
            </a:r>
            <a:r>
              <a:rPr lang="en-US" b="1" baseline="-25000" dirty="0" err="1"/>
              <a:t>i</a:t>
            </a:r>
            <a:r>
              <a:rPr lang="en-US" b="1" dirty="0"/>
              <a:t> = Fib</a:t>
            </a:r>
            <a:r>
              <a:rPr lang="en-US" b="1" baseline="-25000" dirty="0"/>
              <a:t>i-1</a:t>
            </a:r>
            <a:r>
              <a:rPr lang="en-US" b="1" dirty="0"/>
              <a:t> + Fib</a:t>
            </a:r>
            <a:r>
              <a:rPr lang="en-US" b="1" baseline="-25000" dirty="0"/>
              <a:t>i-2</a:t>
            </a:r>
            <a:r>
              <a:rPr lang="en-US" dirty="0"/>
              <a:t>)</a:t>
            </a:r>
          </a:p>
          <a:p>
            <a:endParaRPr lang="en-US" dirty="0"/>
          </a:p>
          <a:p>
            <a:endParaRPr lang="en-US" dirty="0"/>
          </a:p>
        </p:txBody>
      </p:sp>
      <p:pic>
        <p:nvPicPr>
          <p:cNvPr id="4" name="Picture 3"/>
          <p:cNvPicPr>
            <a:picLocks noChangeAspect="1"/>
          </p:cNvPicPr>
          <p:nvPr/>
        </p:nvPicPr>
        <p:blipFill>
          <a:blip r:embed="rId3"/>
          <a:stretch>
            <a:fillRect/>
          </a:stretch>
        </p:blipFill>
        <p:spPr>
          <a:xfrm>
            <a:off x="6512312" y="1960562"/>
            <a:ext cx="5679688" cy="4351338"/>
          </a:xfrm>
          <a:prstGeom prst="rect">
            <a:avLst/>
          </a:prstGeom>
        </p:spPr>
      </p:pic>
    </p:spTree>
    <p:extLst>
      <p:ext uri="{BB962C8B-B14F-4D97-AF65-F5344CB8AC3E}">
        <p14:creationId xmlns:p14="http://schemas.microsoft.com/office/powerpoint/2010/main" val="14140592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Some simple functions: </a:t>
            </a:r>
            <a:r>
              <a:rPr lang="en-US" b="1" dirty="0" smtClean="0"/>
              <a:t>recursion</a:t>
            </a:r>
            <a:endParaRPr lang="en-US" dirty="0"/>
          </a:p>
        </p:txBody>
      </p:sp>
      <p:sp>
        <p:nvSpPr>
          <p:cNvPr id="3" name="Content Placeholder 2"/>
          <p:cNvSpPr>
            <a:spLocks noGrp="1"/>
          </p:cNvSpPr>
          <p:nvPr>
            <p:ph idx="1"/>
          </p:nvPr>
        </p:nvSpPr>
        <p:spPr>
          <a:xfrm>
            <a:off x="1484311" y="2072639"/>
            <a:ext cx="10018713" cy="1402081"/>
          </a:xfrm>
        </p:spPr>
        <p:txBody>
          <a:bodyPr/>
          <a:lstStyle/>
          <a:p>
            <a:r>
              <a:rPr lang="en-US" dirty="0"/>
              <a:t>R</a:t>
            </a:r>
            <a:r>
              <a:rPr lang="en-US" dirty="0" smtClean="0"/>
              <a:t>ecursion </a:t>
            </a:r>
            <a:r>
              <a:rPr lang="en-US" dirty="0"/>
              <a:t>is a </a:t>
            </a:r>
            <a:r>
              <a:rPr lang="en-US" b="1" dirty="0"/>
              <a:t>technique where a function invokes </a:t>
            </a:r>
            <a:r>
              <a:rPr lang="en-US" b="1" dirty="0" smtClean="0"/>
              <a:t>itself</a:t>
            </a:r>
          </a:p>
          <a:p>
            <a:r>
              <a:rPr lang="en-US" dirty="0"/>
              <a:t>factorials and Fibonacci </a:t>
            </a:r>
            <a:r>
              <a:rPr lang="en-US" dirty="0" smtClean="0"/>
              <a:t>numbers are examples for recursion</a:t>
            </a:r>
            <a:endParaRPr lang="en-US" dirty="0"/>
          </a:p>
        </p:txBody>
      </p:sp>
      <p:pic>
        <p:nvPicPr>
          <p:cNvPr id="4" name="Picture 3"/>
          <p:cNvPicPr>
            <a:picLocks noChangeAspect="1"/>
          </p:cNvPicPr>
          <p:nvPr/>
        </p:nvPicPr>
        <p:blipFill>
          <a:blip r:embed="rId3"/>
          <a:stretch>
            <a:fillRect/>
          </a:stretch>
        </p:blipFill>
        <p:spPr>
          <a:xfrm>
            <a:off x="365760" y="3358086"/>
            <a:ext cx="6400800" cy="2774466"/>
          </a:xfrm>
          <a:prstGeom prst="rect">
            <a:avLst/>
          </a:prstGeom>
        </p:spPr>
      </p:pic>
      <p:pic>
        <p:nvPicPr>
          <p:cNvPr id="5" name="Picture 4"/>
          <p:cNvPicPr>
            <a:picLocks noChangeAspect="1"/>
          </p:cNvPicPr>
          <p:nvPr/>
        </p:nvPicPr>
        <p:blipFill>
          <a:blip r:embed="rId4"/>
          <a:stretch>
            <a:fillRect/>
          </a:stretch>
        </p:blipFill>
        <p:spPr>
          <a:xfrm>
            <a:off x="6707398" y="3723846"/>
            <a:ext cx="5484602" cy="1753219"/>
          </a:xfrm>
          <a:prstGeom prst="rect">
            <a:avLst/>
          </a:prstGeom>
        </p:spPr>
      </p:pic>
    </p:spTree>
    <p:extLst>
      <p:ext uri="{BB962C8B-B14F-4D97-AF65-F5344CB8AC3E}">
        <p14:creationId xmlns:p14="http://schemas.microsoft.com/office/powerpoint/2010/main" val="23517339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Key takeaway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97051" y="1690688"/>
            <a:ext cx="9197898" cy="5167312"/>
          </a:xfrm>
          <a:prstGeom prst="rect">
            <a:avLst/>
          </a:prstGeom>
        </p:spPr>
      </p:pic>
    </p:spTree>
    <p:extLst>
      <p:ext uri="{BB962C8B-B14F-4D97-AF65-F5344CB8AC3E}">
        <p14:creationId xmlns:p14="http://schemas.microsoft.com/office/powerpoint/2010/main" val="237222371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103971"/>
          </a:xfrm>
        </p:spPr>
        <p:txBody>
          <a:bodyPr/>
          <a:lstStyle/>
          <a:p>
            <a:r>
              <a:rPr lang="en-US" dirty="0" smtClean="0"/>
              <a:t>Exercises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38200" y="1690687"/>
            <a:ext cx="10357624" cy="2438401"/>
          </a:xfrm>
          <a:prstGeom prst="rect">
            <a:avLst/>
          </a:prstGeom>
        </p:spPr>
      </p:pic>
      <p:pic>
        <p:nvPicPr>
          <p:cNvPr id="5" name="Picture 4"/>
          <p:cNvPicPr>
            <a:picLocks noChangeAspect="1"/>
          </p:cNvPicPr>
          <p:nvPr/>
        </p:nvPicPr>
        <p:blipFill>
          <a:blip r:embed="rId4"/>
          <a:stretch>
            <a:fillRect/>
          </a:stretch>
        </p:blipFill>
        <p:spPr>
          <a:xfrm>
            <a:off x="838199" y="4129087"/>
            <a:ext cx="10357625" cy="2539341"/>
          </a:xfrm>
          <a:prstGeom prst="rect">
            <a:avLst/>
          </a:prstGeom>
        </p:spPr>
      </p:pic>
    </p:spTree>
    <p:extLst>
      <p:ext uri="{BB962C8B-B14F-4D97-AF65-F5344CB8AC3E}">
        <p14:creationId xmlns:p14="http://schemas.microsoft.com/office/powerpoint/2010/main" val="1094436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tuple</a:t>
            </a:r>
            <a:r>
              <a:rPr lang="en-US" b="1"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A tuple is an immutable sequence </a:t>
            </a:r>
            <a:r>
              <a:rPr lang="en-US" b="1" dirty="0" smtClean="0"/>
              <a:t>type</a:t>
            </a:r>
          </a:p>
          <a:p>
            <a:pPr lvl="1"/>
            <a:r>
              <a:rPr lang="en-US" b="1" dirty="0"/>
              <a:t>Mutable data can be freely updated at any </a:t>
            </a:r>
            <a:r>
              <a:rPr lang="en-US" b="1" dirty="0" smtClean="0"/>
              <a:t>time, so </a:t>
            </a:r>
            <a:r>
              <a:rPr lang="en-US" b="1" dirty="0"/>
              <a:t>Immutable data cannot be modified in this </a:t>
            </a:r>
            <a:r>
              <a:rPr lang="en-US" b="1" dirty="0" smtClean="0"/>
              <a:t>way</a:t>
            </a:r>
          </a:p>
          <a:p>
            <a:pPr lvl="1"/>
            <a:r>
              <a:rPr lang="en-US" dirty="0" smtClean="0"/>
              <a:t>A</a:t>
            </a:r>
            <a:r>
              <a:rPr lang="en-US" dirty="0"/>
              <a:t> </a:t>
            </a:r>
            <a:r>
              <a:rPr lang="en-US" b="1" dirty="0"/>
              <a:t>sequence type is a type of data in Python which is able to store more than one </a:t>
            </a:r>
            <a:r>
              <a:rPr lang="en-US" b="1" dirty="0" smtClean="0"/>
              <a:t>value</a:t>
            </a:r>
          </a:p>
          <a:p>
            <a:r>
              <a:rPr lang="en-US" b="1" dirty="0" smtClean="0"/>
              <a:t>Tuple and List</a:t>
            </a:r>
          </a:p>
          <a:p>
            <a:pPr lvl="1"/>
            <a:r>
              <a:rPr lang="en-US" dirty="0"/>
              <a:t>the syntax used to create </a:t>
            </a:r>
            <a:r>
              <a:rPr lang="en-US" dirty="0" smtClean="0"/>
              <a:t>them </a:t>
            </a:r>
          </a:p>
          <a:p>
            <a:pPr lvl="2"/>
            <a:r>
              <a:rPr lang="en-US" b="1" dirty="0" smtClean="0"/>
              <a:t>tuples </a:t>
            </a:r>
            <a:r>
              <a:rPr lang="en-US" b="1" dirty="0"/>
              <a:t>prefer to use </a:t>
            </a:r>
            <a:r>
              <a:rPr lang="en-US" b="1" dirty="0" smtClean="0"/>
              <a:t>parenthesis </a:t>
            </a:r>
            <a:r>
              <a:rPr lang="en-US" dirty="0"/>
              <a:t>whereas lists like to see </a:t>
            </a:r>
            <a:r>
              <a:rPr lang="en-US" dirty="0" smtClean="0"/>
              <a:t>brackets</a:t>
            </a:r>
          </a:p>
          <a:p>
            <a:pPr lvl="2"/>
            <a:r>
              <a:rPr lang="en-US" dirty="0"/>
              <a:t>tuple1 = (1, 2, 4, 8) </a:t>
            </a:r>
            <a:endParaRPr lang="en-US" dirty="0" smtClean="0"/>
          </a:p>
          <a:p>
            <a:pPr lvl="2"/>
            <a:r>
              <a:rPr lang="en-US" dirty="0" smtClean="0"/>
              <a:t>tuple2 </a:t>
            </a:r>
            <a:r>
              <a:rPr lang="en-US" dirty="0"/>
              <a:t>= 1., .5, .25, .</a:t>
            </a:r>
            <a:r>
              <a:rPr lang="en-US" dirty="0" smtClean="0"/>
              <a:t>125</a:t>
            </a:r>
          </a:p>
          <a:p>
            <a:pPr lvl="1"/>
            <a:r>
              <a:rPr lang="en-US" dirty="0" smtClean="0"/>
              <a:t>List is mutable while </a:t>
            </a:r>
            <a:r>
              <a:rPr lang="en-US" b="1" dirty="0" smtClean="0"/>
              <a:t>a tuple </a:t>
            </a:r>
            <a:r>
              <a:rPr lang="en-US" b="1" dirty="0"/>
              <a:t>is an immutable </a:t>
            </a:r>
            <a:endParaRPr lang="en-US" b="1" dirty="0" smtClean="0"/>
          </a:p>
          <a:p>
            <a:r>
              <a:rPr lang="en-US" b="1" dirty="0"/>
              <a:t>each tuple element may be of a different type</a:t>
            </a:r>
            <a:r>
              <a:rPr lang="en-US" dirty="0"/>
              <a:t> (floating-point, integer, or any other not-as-yet-introduced kind of data)</a:t>
            </a:r>
            <a:endParaRPr lang="en-US" dirty="0" smtClean="0"/>
          </a:p>
          <a:p>
            <a:pPr lvl="1"/>
            <a:endParaRPr lang="en-US" dirty="0" smtClean="0"/>
          </a:p>
          <a:p>
            <a:pPr lvl="2"/>
            <a:endParaRPr lang="en-US" b="1" dirty="0" smtClean="0"/>
          </a:p>
          <a:p>
            <a:pPr lvl="1"/>
            <a:endParaRPr lang="en-US" b="1" dirty="0" smtClean="0"/>
          </a:p>
          <a:p>
            <a:pPr lvl="1"/>
            <a:endParaRPr lang="en-US" b="1" dirty="0" smtClean="0"/>
          </a:p>
          <a:p>
            <a:pPr lvl="1"/>
            <a:endParaRPr lang="en-US" dirty="0"/>
          </a:p>
        </p:txBody>
      </p:sp>
    </p:spTree>
    <p:extLst>
      <p:ext uri="{BB962C8B-B14F-4D97-AF65-F5344CB8AC3E}">
        <p14:creationId xmlns:p14="http://schemas.microsoft.com/office/powerpoint/2010/main" val="36707367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a:t>
            </a:r>
            <a:endParaRPr lang="en-US" dirty="0"/>
          </a:p>
        </p:txBody>
      </p:sp>
      <p:sp>
        <p:nvSpPr>
          <p:cNvPr id="3" name="Content Placeholder 2"/>
          <p:cNvSpPr>
            <a:spLocks noGrp="1"/>
          </p:cNvSpPr>
          <p:nvPr>
            <p:ph idx="1"/>
          </p:nvPr>
        </p:nvSpPr>
        <p:spPr/>
        <p:txBody>
          <a:bodyPr>
            <a:normAutofit lnSpcReduction="10000"/>
          </a:bodyPr>
          <a:lstStyle/>
          <a:p>
            <a:r>
              <a:rPr lang="en-US" dirty="0"/>
              <a:t>If you want to create a </a:t>
            </a:r>
            <a:r>
              <a:rPr lang="en-US" b="1" dirty="0"/>
              <a:t>one-element tuple</a:t>
            </a:r>
            <a:r>
              <a:rPr lang="en-US" dirty="0"/>
              <a:t>, you have to take into consideration the fact that, due to syntax reasons (a tuple has to be distinguishable from an ordinary, single value), you must end the value with a comma:</a:t>
            </a:r>
          </a:p>
          <a:p>
            <a:r>
              <a:rPr lang="en-US" dirty="0"/>
              <a:t>oneElementTuple1 = (1, ) </a:t>
            </a:r>
            <a:endParaRPr lang="en-US" dirty="0" smtClean="0"/>
          </a:p>
          <a:p>
            <a:r>
              <a:rPr lang="en-US" dirty="0" smtClean="0"/>
              <a:t>oneElementTuple2 </a:t>
            </a:r>
            <a:r>
              <a:rPr lang="en-US" dirty="0"/>
              <a:t>= 1., </a:t>
            </a:r>
            <a:br>
              <a:rPr lang="en-US" dirty="0"/>
            </a:br>
            <a:r>
              <a:rPr lang="en-US" dirty="0"/>
              <a:t>Removing the commas won't spoil the program in any syntactical sense, but you will instead get two single variables, not tuples.</a:t>
            </a:r>
          </a:p>
          <a:p>
            <a:endParaRPr lang="en-US" dirty="0"/>
          </a:p>
        </p:txBody>
      </p:sp>
    </p:spTree>
    <p:extLst>
      <p:ext uri="{BB962C8B-B14F-4D97-AF65-F5344CB8AC3E}">
        <p14:creationId xmlns:p14="http://schemas.microsoft.com/office/powerpoint/2010/main" val="2897545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Where do the functions come from</a:t>
            </a:r>
            <a:r>
              <a:rPr lang="en-US" b="1" dirty="0" smtClean="0"/>
              <a:t>?</a:t>
            </a:r>
            <a:endParaRPr lang="en-US" dirty="0"/>
          </a:p>
        </p:txBody>
      </p:sp>
      <p:sp>
        <p:nvSpPr>
          <p:cNvPr id="3" name="Content Placeholder 2"/>
          <p:cNvSpPr>
            <a:spLocks noGrp="1"/>
          </p:cNvSpPr>
          <p:nvPr>
            <p:ph idx="1"/>
          </p:nvPr>
        </p:nvSpPr>
        <p:spPr/>
        <p:txBody>
          <a:bodyPr/>
          <a:lstStyle/>
          <a:p>
            <a:r>
              <a:rPr lang="en-US" dirty="0"/>
              <a:t>In general, functions come from at least three places</a:t>
            </a:r>
            <a:r>
              <a:rPr lang="en-US" dirty="0" smtClean="0"/>
              <a:t>:</a:t>
            </a:r>
          </a:p>
          <a:p>
            <a:pPr lvl="1"/>
            <a:r>
              <a:rPr lang="en-US" dirty="0"/>
              <a:t>from Python itself </a:t>
            </a:r>
            <a:r>
              <a:rPr lang="en-US" dirty="0" smtClean="0"/>
              <a:t>- numerous </a:t>
            </a:r>
            <a:r>
              <a:rPr lang="en-US" dirty="0"/>
              <a:t>functions (like print()) are an </a:t>
            </a:r>
            <a:r>
              <a:rPr lang="en-US" b="1" dirty="0"/>
              <a:t>integral part of </a:t>
            </a:r>
            <a:r>
              <a:rPr lang="en-US" b="1" dirty="0" smtClean="0"/>
              <a:t>Python    “built-in functions”</a:t>
            </a:r>
          </a:p>
          <a:p>
            <a:pPr lvl="1"/>
            <a:r>
              <a:rPr lang="en-US" dirty="0"/>
              <a:t>from Python's </a:t>
            </a:r>
            <a:r>
              <a:rPr lang="en-US" b="1" dirty="0"/>
              <a:t>preinstalled </a:t>
            </a:r>
            <a:r>
              <a:rPr lang="en-US" b="1" dirty="0" smtClean="0"/>
              <a:t>modules</a:t>
            </a:r>
          </a:p>
          <a:p>
            <a:pPr lvl="1"/>
            <a:r>
              <a:rPr lang="en-US" b="1" dirty="0"/>
              <a:t>directly from your code</a:t>
            </a:r>
            <a:endParaRPr lang="en-US" dirty="0"/>
          </a:p>
          <a:p>
            <a:endParaRPr lang="en-US" dirty="0"/>
          </a:p>
        </p:txBody>
      </p:sp>
      <p:pic>
        <p:nvPicPr>
          <p:cNvPr id="4" name="Picture 3"/>
          <p:cNvPicPr>
            <a:picLocks noChangeAspect="1"/>
          </p:cNvPicPr>
          <p:nvPr/>
        </p:nvPicPr>
        <p:blipFill>
          <a:blip r:embed="rId3"/>
          <a:stretch>
            <a:fillRect/>
          </a:stretch>
        </p:blipFill>
        <p:spPr>
          <a:xfrm>
            <a:off x="6493666" y="4057650"/>
            <a:ext cx="4657725" cy="2800350"/>
          </a:xfrm>
          <a:prstGeom prst="rect">
            <a:avLst/>
          </a:prstGeom>
        </p:spPr>
      </p:pic>
    </p:spTree>
    <p:extLst>
      <p:ext uri="{BB962C8B-B14F-4D97-AF65-F5344CB8AC3E}">
        <p14:creationId xmlns:p14="http://schemas.microsoft.com/office/powerpoint/2010/main" val="34650279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with tuple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838199" y="1825625"/>
            <a:ext cx="4943563" cy="2657165"/>
          </a:xfrm>
          <a:prstGeom prst="rect">
            <a:avLst/>
          </a:prstGeom>
        </p:spPr>
      </p:pic>
      <p:pic>
        <p:nvPicPr>
          <p:cNvPr id="5" name="Picture 4"/>
          <p:cNvPicPr>
            <a:picLocks noChangeAspect="1"/>
          </p:cNvPicPr>
          <p:nvPr/>
        </p:nvPicPr>
        <p:blipFill>
          <a:blip r:embed="rId4"/>
          <a:stretch>
            <a:fillRect/>
          </a:stretch>
        </p:blipFill>
        <p:spPr>
          <a:xfrm>
            <a:off x="838199" y="4617726"/>
            <a:ext cx="5317274" cy="1879037"/>
          </a:xfrm>
          <a:prstGeom prst="rect">
            <a:avLst/>
          </a:prstGeom>
        </p:spPr>
      </p:pic>
    </p:spTree>
    <p:extLst>
      <p:ext uri="{BB962C8B-B14F-4D97-AF65-F5344CB8AC3E}">
        <p14:creationId xmlns:p14="http://schemas.microsoft.com/office/powerpoint/2010/main" val="220475948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can tuples do for you</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38200" y="1825625"/>
            <a:ext cx="5288149" cy="2991702"/>
          </a:xfrm>
          <a:prstGeom prst="rect">
            <a:avLst/>
          </a:prstGeom>
        </p:spPr>
      </p:pic>
    </p:spTree>
    <p:extLst>
      <p:ext uri="{BB962C8B-B14F-4D97-AF65-F5344CB8AC3E}">
        <p14:creationId xmlns:p14="http://schemas.microsoft.com/office/powerpoint/2010/main" val="8830728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can tuples do for you?</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38199" y="1825625"/>
            <a:ext cx="5517995" cy="3316103"/>
          </a:xfrm>
          <a:prstGeom prst="rect">
            <a:avLst/>
          </a:prstGeom>
        </p:spPr>
      </p:pic>
    </p:spTree>
    <p:extLst>
      <p:ext uri="{BB962C8B-B14F-4D97-AF65-F5344CB8AC3E}">
        <p14:creationId xmlns:p14="http://schemas.microsoft.com/office/powerpoint/2010/main" val="32511229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 dictionary</a:t>
            </a:r>
            <a:r>
              <a:rPr lang="en-US" b="1"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A </a:t>
            </a:r>
            <a:r>
              <a:rPr lang="en-US" b="1" dirty="0"/>
              <a:t>dictionary </a:t>
            </a:r>
            <a:r>
              <a:rPr lang="en-US" dirty="0"/>
              <a:t>is </a:t>
            </a:r>
            <a:r>
              <a:rPr lang="en-US" b="1" dirty="0"/>
              <a:t>mutable </a:t>
            </a:r>
            <a:r>
              <a:rPr lang="en-US" b="1" dirty="0" smtClean="0"/>
              <a:t>data structure which has the following feature</a:t>
            </a:r>
          </a:p>
          <a:p>
            <a:pPr lvl="1"/>
            <a:r>
              <a:rPr lang="en-US" dirty="0" smtClean="0"/>
              <a:t>It's</a:t>
            </a:r>
            <a:r>
              <a:rPr lang="en-US" dirty="0"/>
              <a:t> </a:t>
            </a:r>
            <a:r>
              <a:rPr lang="en-US" b="1" dirty="0"/>
              <a:t>not a sequence</a:t>
            </a:r>
            <a:r>
              <a:rPr lang="en-US" dirty="0"/>
              <a:t> type (but can be easily adapted to sequence processing) and </a:t>
            </a:r>
            <a:r>
              <a:rPr lang="en-US" dirty="0" smtClean="0"/>
              <a:t>it.</a:t>
            </a:r>
          </a:p>
          <a:p>
            <a:pPr lvl="1"/>
            <a:r>
              <a:rPr lang="en-US" dirty="0"/>
              <a:t>a dictionary is a set of </a:t>
            </a:r>
            <a:r>
              <a:rPr lang="en-US" b="1" dirty="0"/>
              <a:t>key-value</a:t>
            </a:r>
            <a:r>
              <a:rPr lang="en-US" dirty="0"/>
              <a:t> </a:t>
            </a:r>
            <a:r>
              <a:rPr lang="en-US" dirty="0" smtClean="0"/>
              <a:t>pairs</a:t>
            </a:r>
          </a:p>
          <a:p>
            <a:pPr lvl="1"/>
            <a:r>
              <a:rPr lang="en-US" dirty="0"/>
              <a:t>each key must be unique </a:t>
            </a:r>
            <a:r>
              <a:rPr lang="en-US" dirty="0" smtClean="0"/>
              <a:t>;</a:t>
            </a:r>
            <a:endParaRPr lang="en-US" dirty="0"/>
          </a:p>
          <a:p>
            <a:pPr lvl="1"/>
            <a:r>
              <a:rPr lang="en-US" dirty="0"/>
              <a:t>a key may be data of any </a:t>
            </a:r>
            <a:r>
              <a:rPr lang="en-US" dirty="0" smtClean="0"/>
              <a:t>type;</a:t>
            </a:r>
            <a:endParaRPr lang="en-US" dirty="0"/>
          </a:p>
          <a:p>
            <a:pPr lvl="1"/>
            <a:r>
              <a:rPr lang="en-US" dirty="0"/>
              <a:t>a dictionary is not a </a:t>
            </a:r>
            <a:r>
              <a:rPr lang="en-US" dirty="0" smtClean="0"/>
              <a:t>list;</a:t>
            </a:r>
            <a:endParaRPr lang="en-US" dirty="0"/>
          </a:p>
          <a:p>
            <a:pPr lvl="1"/>
            <a:r>
              <a:rPr lang="en-US" dirty="0"/>
              <a:t>the </a:t>
            </a:r>
            <a:r>
              <a:rPr lang="en-US" dirty="0" err="1"/>
              <a:t>len</a:t>
            </a:r>
            <a:r>
              <a:rPr lang="en-US" dirty="0"/>
              <a:t>() function works for dictionaries, </a:t>
            </a:r>
            <a:r>
              <a:rPr lang="en-US" dirty="0" smtClean="0"/>
              <a:t>too;</a:t>
            </a:r>
            <a:endParaRPr lang="en-US" dirty="0"/>
          </a:p>
          <a:p>
            <a:pPr lvl="1"/>
            <a:r>
              <a:rPr lang="en-US" dirty="0"/>
              <a:t>a dictionary is a one-way </a:t>
            </a:r>
            <a:r>
              <a:rPr lang="en-US" dirty="0" smtClean="0"/>
              <a:t>tool.</a:t>
            </a:r>
            <a:endParaRPr lang="en-US" dirty="0"/>
          </a:p>
          <a:p>
            <a:pPr lvl="1"/>
            <a:endParaRPr lang="en-US" dirty="0"/>
          </a:p>
        </p:txBody>
      </p:sp>
    </p:spTree>
    <p:extLst>
      <p:ext uri="{BB962C8B-B14F-4D97-AF65-F5344CB8AC3E}">
        <p14:creationId xmlns:p14="http://schemas.microsoft.com/office/powerpoint/2010/main" val="385746527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to make a dictionary</a:t>
            </a:r>
            <a:r>
              <a:rPr lang="en-US" b="1" dirty="0" smtClean="0"/>
              <a: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38200" y="1825625"/>
            <a:ext cx="10541311" cy="2099604"/>
          </a:xfrm>
          <a:prstGeom prst="rect">
            <a:avLst/>
          </a:prstGeom>
        </p:spPr>
      </p:pic>
      <p:pic>
        <p:nvPicPr>
          <p:cNvPr id="5" name="Picture 4"/>
          <p:cNvPicPr>
            <a:picLocks noChangeAspect="1"/>
          </p:cNvPicPr>
          <p:nvPr/>
        </p:nvPicPr>
        <p:blipFill>
          <a:blip r:embed="rId4"/>
          <a:stretch>
            <a:fillRect/>
          </a:stretch>
        </p:blipFill>
        <p:spPr>
          <a:xfrm>
            <a:off x="838200" y="4536745"/>
            <a:ext cx="10023088" cy="1384263"/>
          </a:xfrm>
          <a:prstGeom prst="rect">
            <a:avLst/>
          </a:prstGeom>
        </p:spPr>
      </p:pic>
    </p:spTree>
    <p:extLst>
      <p:ext uri="{BB962C8B-B14F-4D97-AF65-F5344CB8AC3E}">
        <p14:creationId xmlns:p14="http://schemas.microsoft.com/office/powerpoint/2010/main" val="265579956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use a dictionary</a:t>
            </a:r>
            <a:r>
              <a:rPr lang="en-US" b="1" dirty="0" smtClean="0"/>
              <a:t>?</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r>
              <a:rPr lang="en-US" dirty="0"/>
              <a:t>you </a:t>
            </a:r>
            <a:r>
              <a:rPr lang="en-US" b="1" dirty="0"/>
              <a:t>mustn't use a non-existent </a:t>
            </a:r>
            <a:r>
              <a:rPr lang="en-US" b="1" dirty="0" smtClean="0"/>
              <a:t>key</a:t>
            </a:r>
          </a:p>
          <a:p>
            <a:pPr lvl="1"/>
            <a:r>
              <a:rPr lang="en-US" dirty="0"/>
              <a:t>print(</a:t>
            </a:r>
            <a:r>
              <a:rPr lang="en-US" dirty="0" err="1"/>
              <a:t>phoneNumbers</a:t>
            </a:r>
            <a:r>
              <a:rPr lang="en-US" dirty="0"/>
              <a:t>['president'])</a:t>
            </a:r>
            <a:br>
              <a:rPr lang="en-US" dirty="0"/>
            </a:br>
            <a:endParaRPr lang="en-US" dirty="0"/>
          </a:p>
        </p:txBody>
      </p:sp>
      <p:pic>
        <p:nvPicPr>
          <p:cNvPr id="4" name="Picture 3"/>
          <p:cNvPicPr>
            <a:picLocks noChangeAspect="1"/>
          </p:cNvPicPr>
          <p:nvPr/>
        </p:nvPicPr>
        <p:blipFill>
          <a:blip r:embed="rId3"/>
          <a:stretch>
            <a:fillRect/>
          </a:stretch>
        </p:blipFill>
        <p:spPr>
          <a:xfrm>
            <a:off x="838199" y="1825625"/>
            <a:ext cx="10602101" cy="1854277"/>
          </a:xfrm>
          <a:prstGeom prst="rect">
            <a:avLst/>
          </a:prstGeom>
        </p:spPr>
      </p:pic>
      <p:pic>
        <p:nvPicPr>
          <p:cNvPr id="5" name="Picture 4"/>
          <p:cNvPicPr>
            <a:picLocks noChangeAspect="1"/>
          </p:cNvPicPr>
          <p:nvPr/>
        </p:nvPicPr>
        <p:blipFill>
          <a:blip r:embed="rId4"/>
          <a:stretch>
            <a:fillRect/>
          </a:stretch>
        </p:blipFill>
        <p:spPr>
          <a:xfrm>
            <a:off x="1154964" y="4001294"/>
            <a:ext cx="2847482" cy="882940"/>
          </a:xfrm>
          <a:prstGeom prst="rect">
            <a:avLst/>
          </a:prstGeom>
        </p:spPr>
      </p:pic>
    </p:spTree>
    <p:extLst>
      <p:ext uri="{BB962C8B-B14F-4D97-AF65-F5344CB8AC3E}">
        <p14:creationId xmlns:p14="http://schemas.microsoft.com/office/powerpoint/2010/main" val="259526361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use a dictionary?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199" y="1825625"/>
            <a:ext cx="10086475" cy="2367234"/>
          </a:xfrm>
          <a:prstGeom prst="rect">
            <a:avLst/>
          </a:prstGeom>
        </p:spPr>
      </p:pic>
      <p:pic>
        <p:nvPicPr>
          <p:cNvPr id="5" name="Picture 4"/>
          <p:cNvPicPr>
            <a:picLocks noChangeAspect="1"/>
          </p:cNvPicPr>
          <p:nvPr/>
        </p:nvPicPr>
        <p:blipFill>
          <a:blip r:embed="rId3"/>
          <a:stretch>
            <a:fillRect/>
          </a:stretch>
        </p:blipFill>
        <p:spPr>
          <a:xfrm>
            <a:off x="838199" y="4241935"/>
            <a:ext cx="4925758" cy="1512093"/>
          </a:xfrm>
          <a:prstGeom prst="rect">
            <a:avLst/>
          </a:prstGeom>
        </p:spPr>
      </p:pic>
    </p:spTree>
    <p:extLst>
      <p:ext uri="{BB962C8B-B14F-4D97-AF65-F5344CB8AC3E}">
        <p14:creationId xmlns:p14="http://schemas.microsoft.com/office/powerpoint/2010/main" val="28115826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to use a dictionary: the keys</a:t>
            </a:r>
            <a:r>
              <a:rPr lang="en-US" b="1" dirty="0" smtClean="0"/>
              <a:t>()</a:t>
            </a:r>
            <a:endParaRPr lang="en-US" dirty="0"/>
          </a:p>
        </p:txBody>
      </p:sp>
      <p:sp>
        <p:nvSpPr>
          <p:cNvPr id="3" name="Content Placeholder 2"/>
          <p:cNvSpPr>
            <a:spLocks noGrp="1"/>
          </p:cNvSpPr>
          <p:nvPr>
            <p:ph idx="1"/>
          </p:nvPr>
        </p:nvSpPr>
        <p:spPr/>
        <p:txBody>
          <a:bodyPr/>
          <a:lstStyle/>
          <a:p>
            <a:r>
              <a:rPr lang="en-US" dirty="0"/>
              <a:t>Can dictionaries be </a:t>
            </a:r>
            <a:r>
              <a:rPr lang="en-US" b="1" dirty="0"/>
              <a:t>browsed</a:t>
            </a:r>
            <a:r>
              <a:rPr lang="en-US" dirty="0"/>
              <a:t> using the for loop, like lists or tuples?</a:t>
            </a:r>
          </a:p>
          <a:p>
            <a:r>
              <a:rPr lang="en-US" dirty="0"/>
              <a:t>No and yes.</a:t>
            </a:r>
          </a:p>
          <a:p>
            <a:pPr lvl="1"/>
            <a:r>
              <a:rPr lang="en-US" dirty="0"/>
              <a:t>No, because a dictionary is </a:t>
            </a:r>
            <a:r>
              <a:rPr lang="en-US" b="1" dirty="0"/>
              <a:t>not a sequence type</a:t>
            </a:r>
            <a:r>
              <a:rPr lang="en-US" dirty="0"/>
              <a:t> - the for loop is useless with it.</a:t>
            </a:r>
          </a:p>
          <a:p>
            <a:pPr lvl="1"/>
            <a:r>
              <a:rPr lang="en-US" dirty="0"/>
              <a:t>Yes, because there are simple and very effective tools that can </a:t>
            </a:r>
            <a:r>
              <a:rPr lang="en-US" b="1" dirty="0"/>
              <a:t>adapt any dictionary to the for loop </a:t>
            </a:r>
            <a:r>
              <a:rPr lang="en-US" b="1" dirty="0" smtClean="0"/>
              <a:t>requirements</a:t>
            </a:r>
          </a:p>
          <a:p>
            <a:pPr lvl="2"/>
            <a:r>
              <a:rPr lang="en-US" dirty="0"/>
              <a:t>The method </a:t>
            </a:r>
            <a:r>
              <a:rPr lang="en-US" b="1" dirty="0"/>
              <a:t>returns a list built of all the keys gathered within the dictionary</a:t>
            </a:r>
            <a:r>
              <a:rPr lang="en-US" dirty="0"/>
              <a:t>. </a:t>
            </a:r>
          </a:p>
        </p:txBody>
      </p:sp>
      <p:pic>
        <p:nvPicPr>
          <p:cNvPr id="4" name="Picture 3"/>
          <p:cNvPicPr>
            <a:picLocks noChangeAspect="1"/>
          </p:cNvPicPr>
          <p:nvPr/>
        </p:nvPicPr>
        <p:blipFill>
          <a:blip r:embed="rId3"/>
          <a:stretch>
            <a:fillRect/>
          </a:stretch>
        </p:blipFill>
        <p:spPr>
          <a:xfrm>
            <a:off x="1057274" y="4705930"/>
            <a:ext cx="9090335" cy="1037279"/>
          </a:xfrm>
          <a:prstGeom prst="rect">
            <a:avLst/>
          </a:prstGeom>
        </p:spPr>
      </p:pic>
      <p:pic>
        <p:nvPicPr>
          <p:cNvPr id="5" name="Picture 4"/>
          <p:cNvPicPr>
            <a:picLocks noChangeAspect="1"/>
          </p:cNvPicPr>
          <p:nvPr/>
        </p:nvPicPr>
        <p:blipFill>
          <a:blip r:embed="rId4"/>
          <a:stretch>
            <a:fillRect/>
          </a:stretch>
        </p:blipFill>
        <p:spPr>
          <a:xfrm>
            <a:off x="7780531" y="5224568"/>
            <a:ext cx="2835430" cy="1150609"/>
          </a:xfrm>
          <a:prstGeom prst="rect">
            <a:avLst/>
          </a:prstGeom>
        </p:spPr>
      </p:pic>
    </p:spTree>
    <p:extLst>
      <p:ext uri="{BB962C8B-B14F-4D97-AF65-F5344CB8AC3E}">
        <p14:creationId xmlns:p14="http://schemas.microsoft.com/office/powerpoint/2010/main" val="15416184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sorted() </a:t>
            </a:r>
            <a:r>
              <a:rPr lang="en-US" b="1" dirty="0" smtClean="0"/>
              <a:t>function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838199" y="1825625"/>
            <a:ext cx="10497715" cy="1274414"/>
          </a:xfrm>
          <a:prstGeom prst="rect">
            <a:avLst/>
          </a:prstGeom>
        </p:spPr>
      </p:pic>
      <p:pic>
        <p:nvPicPr>
          <p:cNvPr id="5" name="Picture 4"/>
          <p:cNvPicPr>
            <a:picLocks noChangeAspect="1"/>
          </p:cNvPicPr>
          <p:nvPr/>
        </p:nvPicPr>
        <p:blipFill>
          <a:blip r:embed="rId4"/>
          <a:stretch>
            <a:fillRect/>
          </a:stretch>
        </p:blipFill>
        <p:spPr>
          <a:xfrm>
            <a:off x="1211068" y="3401219"/>
            <a:ext cx="3849595" cy="1616830"/>
          </a:xfrm>
          <a:prstGeom prst="rect">
            <a:avLst/>
          </a:prstGeom>
        </p:spPr>
      </p:pic>
    </p:spTree>
    <p:extLst>
      <p:ext uri="{BB962C8B-B14F-4D97-AF65-F5344CB8AC3E}">
        <p14:creationId xmlns:p14="http://schemas.microsoft.com/office/powerpoint/2010/main" val="31519506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item() and values() </a:t>
            </a:r>
            <a:r>
              <a:rPr lang="en-US" b="1" dirty="0" smtClean="0"/>
              <a:t>methods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38200" y="1825625"/>
            <a:ext cx="10196651" cy="1363624"/>
          </a:xfrm>
          <a:prstGeom prst="rect">
            <a:avLst/>
          </a:prstGeom>
        </p:spPr>
      </p:pic>
      <p:pic>
        <p:nvPicPr>
          <p:cNvPr id="5" name="Picture 4"/>
          <p:cNvPicPr>
            <a:picLocks noChangeAspect="1"/>
          </p:cNvPicPr>
          <p:nvPr/>
        </p:nvPicPr>
        <p:blipFill>
          <a:blip r:embed="rId4"/>
          <a:stretch>
            <a:fillRect/>
          </a:stretch>
        </p:blipFill>
        <p:spPr>
          <a:xfrm>
            <a:off x="8189779" y="2507437"/>
            <a:ext cx="2845072" cy="1129661"/>
          </a:xfrm>
          <a:prstGeom prst="rect">
            <a:avLst/>
          </a:prstGeom>
        </p:spPr>
      </p:pic>
      <p:pic>
        <p:nvPicPr>
          <p:cNvPr id="6" name="Picture 5"/>
          <p:cNvPicPr>
            <a:picLocks noChangeAspect="1"/>
          </p:cNvPicPr>
          <p:nvPr/>
        </p:nvPicPr>
        <p:blipFill>
          <a:blip r:embed="rId5"/>
          <a:stretch>
            <a:fillRect/>
          </a:stretch>
        </p:blipFill>
        <p:spPr>
          <a:xfrm>
            <a:off x="838199" y="3734593"/>
            <a:ext cx="9889273" cy="1153749"/>
          </a:xfrm>
          <a:prstGeom prst="rect">
            <a:avLst/>
          </a:prstGeom>
        </p:spPr>
      </p:pic>
      <p:pic>
        <p:nvPicPr>
          <p:cNvPr id="7" name="Picture 6"/>
          <p:cNvPicPr>
            <a:picLocks noChangeAspect="1"/>
          </p:cNvPicPr>
          <p:nvPr/>
        </p:nvPicPr>
        <p:blipFill>
          <a:blip r:embed="rId6"/>
          <a:stretch>
            <a:fillRect/>
          </a:stretch>
        </p:blipFill>
        <p:spPr>
          <a:xfrm>
            <a:off x="8189779" y="4373629"/>
            <a:ext cx="1727600" cy="1307373"/>
          </a:xfrm>
          <a:prstGeom prst="rect">
            <a:avLst/>
          </a:prstGeom>
        </p:spPr>
      </p:pic>
    </p:spTree>
    <p:extLst>
      <p:ext uri="{BB962C8B-B14F-4D97-AF65-F5344CB8AC3E}">
        <p14:creationId xmlns:p14="http://schemas.microsoft.com/office/powerpoint/2010/main" val="2213529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42900"/>
            <a:ext cx="10018713" cy="1028701"/>
          </a:xfrm>
        </p:spPr>
        <p:txBody>
          <a:bodyPr/>
          <a:lstStyle/>
          <a:p>
            <a:r>
              <a:rPr lang="en-US" b="1" dirty="0"/>
              <a:t>Your first </a:t>
            </a:r>
            <a:r>
              <a:rPr lang="en-US" b="1" dirty="0" smtClean="0"/>
              <a:t>function</a:t>
            </a:r>
            <a:endParaRPr lang="en-US" dirty="0"/>
          </a:p>
        </p:txBody>
      </p:sp>
      <p:sp>
        <p:nvSpPr>
          <p:cNvPr id="3" name="Content Placeholder 2"/>
          <p:cNvSpPr>
            <a:spLocks noGrp="1"/>
          </p:cNvSpPr>
          <p:nvPr>
            <p:ph idx="1"/>
          </p:nvPr>
        </p:nvSpPr>
        <p:spPr>
          <a:xfrm>
            <a:off x="1188720" y="1714500"/>
            <a:ext cx="11003280" cy="4594859"/>
          </a:xfrm>
        </p:spPr>
        <p:txBody>
          <a:bodyPr>
            <a:normAutofit fontScale="92500" lnSpcReduction="10000"/>
          </a:bodyPr>
          <a:lstStyle/>
          <a:p>
            <a:r>
              <a:rPr lang="en-US" dirty="0" err="1"/>
              <a:t>def</a:t>
            </a:r>
            <a:r>
              <a:rPr lang="en-US" dirty="0"/>
              <a:t> </a:t>
            </a:r>
            <a:r>
              <a:rPr lang="en-US" dirty="0" err="1"/>
              <a:t>functionName</a:t>
            </a:r>
            <a:r>
              <a:rPr lang="en-US" dirty="0" smtClean="0"/>
              <a:t>():</a:t>
            </a:r>
          </a:p>
          <a:p>
            <a:pPr marL="0" indent="0">
              <a:buNone/>
            </a:pPr>
            <a:r>
              <a:rPr lang="en-US" dirty="0"/>
              <a:t>	</a:t>
            </a:r>
            <a:r>
              <a:rPr lang="en-US" dirty="0" err="1" smtClean="0"/>
              <a:t>functionBody</a:t>
            </a:r>
            <a:endParaRPr lang="en-US" dirty="0" smtClean="0"/>
          </a:p>
          <a:p>
            <a:pPr fontAlgn="t"/>
            <a:r>
              <a:rPr lang="en-US" dirty="0"/>
              <a:t>It always starts with the </a:t>
            </a:r>
            <a:r>
              <a:rPr lang="en-US" b="1" dirty="0"/>
              <a:t>keyword </a:t>
            </a:r>
            <a:r>
              <a:rPr lang="en-US" b="1" dirty="0" err="1"/>
              <a:t>def</a:t>
            </a:r>
            <a:r>
              <a:rPr lang="en-US" dirty="0"/>
              <a:t> (for </a:t>
            </a:r>
            <a:r>
              <a:rPr lang="en-US" i="1" dirty="0"/>
              <a:t>define</a:t>
            </a:r>
            <a:r>
              <a:rPr lang="en-US" dirty="0"/>
              <a:t>)</a:t>
            </a:r>
          </a:p>
          <a:p>
            <a:pPr fontAlgn="t"/>
            <a:r>
              <a:rPr lang="en-US" dirty="0"/>
              <a:t>next after </a:t>
            </a:r>
            <a:r>
              <a:rPr lang="en-US" dirty="0" err="1"/>
              <a:t>def</a:t>
            </a:r>
            <a:r>
              <a:rPr lang="en-US" dirty="0"/>
              <a:t> goes the </a:t>
            </a:r>
            <a:r>
              <a:rPr lang="en-US" b="1" dirty="0"/>
              <a:t>name of the function</a:t>
            </a:r>
            <a:r>
              <a:rPr lang="en-US" dirty="0"/>
              <a:t> (the rules for naming functions are exactly the same as for naming variables)</a:t>
            </a:r>
          </a:p>
          <a:p>
            <a:pPr fontAlgn="t"/>
            <a:r>
              <a:rPr lang="en-US" dirty="0"/>
              <a:t>after the function name, there's a place for a pair of </a:t>
            </a:r>
            <a:r>
              <a:rPr lang="en-US" b="1" dirty="0"/>
              <a:t>parentheses</a:t>
            </a:r>
            <a:r>
              <a:rPr lang="en-US" dirty="0"/>
              <a:t> (they contain nothing here, but that will change soon)</a:t>
            </a:r>
          </a:p>
          <a:p>
            <a:pPr fontAlgn="t"/>
            <a:r>
              <a:rPr lang="en-US" dirty="0"/>
              <a:t>the line has to be ended with a </a:t>
            </a:r>
            <a:r>
              <a:rPr lang="en-US" b="1" dirty="0" smtClean="0"/>
              <a:t>colon</a:t>
            </a:r>
            <a:endParaRPr lang="en-US" dirty="0"/>
          </a:p>
          <a:p>
            <a:r>
              <a:rPr lang="en-US" dirty="0"/>
              <a:t>the line directly after </a:t>
            </a:r>
            <a:r>
              <a:rPr lang="en-US" dirty="0" err="1"/>
              <a:t>def</a:t>
            </a:r>
            <a:r>
              <a:rPr lang="en-US" dirty="0"/>
              <a:t> begins the </a:t>
            </a:r>
            <a:r>
              <a:rPr lang="en-US" b="1" dirty="0"/>
              <a:t>function body</a:t>
            </a:r>
            <a:r>
              <a:rPr lang="en-US" dirty="0"/>
              <a:t> - a couple (at least one) of necessarily </a:t>
            </a:r>
            <a:r>
              <a:rPr lang="en-US" b="1" dirty="0"/>
              <a:t>nested instructions</a:t>
            </a:r>
            <a:r>
              <a:rPr lang="en-US" dirty="0"/>
              <a:t>, which will be executed every time the function is invoked; note: the </a:t>
            </a:r>
            <a:r>
              <a:rPr lang="en-US" b="1" dirty="0"/>
              <a:t>function ends where the nesting ends</a:t>
            </a:r>
            <a:r>
              <a:rPr lang="en-US" dirty="0"/>
              <a:t>, so you have to be </a:t>
            </a:r>
            <a:r>
              <a:rPr lang="en-US" dirty="0" smtClean="0"/>
              <a:t>careful</a:t>
            </a:r>
            <a:r>
              <a:rPr lang="en-US" dirty="0"/>
              <a:t/>
            </a:r>
            <a:br>
              <a:rPr lang="en-US" dirty="0"/>
            </a:br>
            <a:endParaRPr lang="en-US" dirty="0"/>
          </a:p>
        </p:txBody>
      </p:sp>
    </p:spTree>
    <p:extLst>
      <p:ext uri="{BB962C8B-B14F-4D97-AF65-F5344CB8AC3E}">
        <p14:creationId xmlns:p14="http://schemas.microsoft.com/office/powerpoint/2010/main" val="171339166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to use a dictionary: modifying and adding </a:t>
            </a:r>
            <a:r>
              <a:rPr lang="en-US" b="1" dirty="0" smtClean="0"/>
              <a:t>values</a:t>
            </a:r>
            <a:endParaRPr lang="en-US" dirty="0"/>
          </a:p>
        </p:txBody>
      </p:sp>
      <p:sp>
        <p:nvSpPr>
          <p:cNvPr id="3" name="Content Placeholder 2"/>
          <p:cNvSpPr>
            <a:spLocks noGrp="1"/>
          </p:cNvSpPr>
          <p:nvPr>
            <p:ph idx="1"/>
          </p:nvPr>
        </p:nvSpPr>
        <p:spPr/>
        <p:txBody>
          <a:bodyPr/>
          <a:lstStyle/>
          <a:p>
            <a:r>
              <a:rPr lang="en-US" dirty="0"/>
              <a:t>We're going to replace the value "chat" with "</a:t>
            </a:r>
            <a:r>
              <a:rPr lang="en-US" dirty="0" err="1"/>
              <a:t>minou</a:t>
            </a:r>
            <a:r>
              <a:rPr lang="en-US" dirty="0"/>
              <a:t>"</a:t>
            </a:r>
          </a:p>
        </p:txBody>
      </p:sp>
      <p:pic>
        <p:nvPicPr>
          <p:cNvPr id="4" name="Picture 3"/>
          <p:cNvPicPr>
            <a:picLocks noChangeAspect="1"/>
          </p:cNvPicPr>
          <p:nvPr/>
        </p:nvPicPr>
        <p:blipFill>
          <a:blip r:embed="rId3"/>
          <a:stretch>
            <a:fillRect/>
          </a:stretch>
        </p:blipFill>
        <p:spPr>
          <a:xfrm>
            <a:off x="838200" y="2404017"/>
            <a:ext cx="9657999" cy="1119768"/>
          </a:xfrm>
          <a:prstGeom prst="rect">
            <a:avLst/>
          </a:prstGeom>
        </p:spPr>
      </p:pic>
      <p:pic>
        <p:nvPicPr>
          <p:cNvPr id="5" name="Picture 4"/>
          <p:cNvPicPr>
            <a:picLocks noChangeAspect="1"/>
          </p:cNvPicPr>
          <p:nvPr/>
        </p:nvPicPr>
        <p:blipFill>
          <a:blip r:embed="rId4"/>
          <a:stretch>
            <a:fillRect/>
          </a:stretch>
        </p:blipFill>
        <p:spPr>
          <a:xfrm>
            <a:off x="838200" y="3810793"/>
            <a:ext cx="10394962" cy="515879"/>
          </a:xfrm>
          <a:prstGeom prst="rect">
            <a:avLst/>
          </a:prstGeom>
        </p:spPr>
      </p:pic>
    </p:spTree>
    <p:extLst>
      <p:ext uri="{BB962C8B-B14F-4D97-AF65-F5344CB8AC3E}">
        <p14:creationId xmlns:p14="http://schemas.microsoft.com/office/powerpoint/2010/main" val="37524048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73026"/>
            <a:ext cx="10018713" cy="1752599"/>
          </a:xfrm>
        </p:spPr>
        <p:txBody>
          <a:bodyPr/>
          <a:lstStyle/>
          <a:p>
            <a:r>
              <a:rPr lang="en-US" b="1" dirty="0"/>
              <a:t>Adding a new </a:t>
            </a:r>
            <a:r>
              <a:rPr lang="en-US" b="1" dirty="0" smtClean="0"/>
              <a:t>key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38200" y="1825625"/>
            <a:ext cx="10464164" cy="1229809"/>
          </a:xfrm>
          <a:prstGeom prst="rect">
            <a:avLst/>
          </a:prstGeom>
        </p:spPr>
      </p:pic>
      <p:pic>
        <p:nvPicPr>
          <p:cNvPr id="5" name="Picture 4"/>
          <p:cNvPicPr>
            <a:picLocks noChangeAspect="1"/>
          </p:cNvPicPr>
          <p:nvPr/>
        </p:nvPicPr>
        <p:blipFill>
          <a:blip r:embed="rId4"/>
          <a:stretch>
            <a:fillRect/>
          </a:stretch>
        </p:blipFill>
        <p:spPr>
          <a:xfrm>
            <a:off x="1048215" y="3314699"/>
            <a:ext cx="10408285" cy="722042"/>
          </a:xfrm>
          <a:prstGeom prst="rect">
            <a:avLst/>
          </a:prstGeom>
        </p:spPr>
      </p:pic>
      <p:pic>
        <p:nvPicPr>
          <p:cNvPr id="6" name="Picture 5"/>
          <p:cNvPicPr>
            <a:picLocks noChangeAspect="1"/>
          </p:cNvPicPr>
          <p:nvPr/>
        </p:nvPicPr>
        <p:blipFill>
          <a:blip r:embed="rId5"/>
          <a:stretch>
            <a:fillRect/>
          </a:stretch>
        </p:blipFill>
        <p:spPr>
          <a:xfrm>
            <a:off x="838200" y="4126995"/>
            <a:ext cx="10103470" cy="1203288"/>
          </a:xfrm>
          <a:prstGeom prst="rect">
            <a:avLst/>
          </a:prstGeom>
        </p:spPr>
      </p:pic>
    </p:spTree>
    <p:extLst>
      <p:ext uri="{BB962C8B-B14F-4D97-AF65-F5344CB8AC3E}">
        <p14:creationId xmlns:p14="http://schemas.microsoft.com/office/powerpoint/2010/main" val="345596171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559000"/>
            <a:ext cx="10018713" cy="1752599"/>
          </a:xfrm>
        </p:spPr>
        <p:txBody>
          <a:bodyPr/>
          <a:lstStyle/>
          <a:p>
            <a:r>
              <a:rPr lang="en-US" b="1" dirty="0"/>
              <a:t>Removing a </a:t>
            </a:r>
            <a:r>
              <a:rPr lang="en-US" b="1" dirty="0" smtClean="0"/>
              <a:t>key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38200" y="1825625"/>
            <a:ext cx="10578188" cy="1252112"/>
          </a:xfrm>
          <a:prstGeom prst="rect">
            <a:avLst/>
          </a:prstGeom>
        </p:spPr>
      </p:pic>
      <p:pic>
        <p:nvPicPr>
          <p:cNvPr id="5" name="Picture 4"/>
          <p:cNvPicPr>
            <a:picLocks noChangeAspect="1"/>
          </p:cNvPicPr>
          <p:nvPr/>
        </p:nvPicPr>
        <p:blipFill>
          <a:blip r:embed="rId4"/>
          <a:stretch>
            <a:fillRect/>
          </a:stretch>
        </p:blipFill>
        <p:spPr>
          <a:xfrm>
            <a:off x="838200" y="3399147"/>
            <a:ext cx="6610815" cy="614388"/>
          </a:xfrm>
          <a:prstGeom prst="rect">
            <a:avLst/>
          </a:prstGeom>
        </p:spPr>
      </p:pic>
      <p:pic>
        <p:nvPicPr>
          <p:cNvPr id="6" name="Picture 5"/>
          <p:cNvPicPr>
            <a:picLocks noChangeAspect="1"/>
          </p:cNvPicPr>
          <p:nvPr/>
        </p:nvPicPr>
        <p:blipFill>
          <a:blip r:embed="rId5"/>
          <a:stretch>
            <a:fillRect/>
          </a:stretch>
        </p:blipFill>
        <p:spPr>
          <a:xfrm>
            <a:off x="882805" y="4309436"/>
            <a:ext cx="10592676" cy="1176964"/>
          </a:xfrm>
          <a:prstGeom prst="rect">
            <a:avLst/>
          </a:prstGeom>
        </p:spPr>
      </p:pic>
      <p:pic>
        <p:nvPicPr>
          <p:cNvPr id="7" name="Picture 6"/>
          <p:cNvPicPr>
            <a:picLocks noChangeAspect="1"/>
          </p:cNvPicPr>
          <p:nvPr/>
        </p:nvPicPr>
        <p:blipFill>
          <a:blip r:embed="rId6"/>
          <a:stretch>
            <a:fillRect/>
          </a:stretch>
        </p:blipFill>
        <p:spPr>
          <a:xfrm>
            <a:off x="1348019" y="5723350"/>
            <a:ext cx="5959059" cy="588549"/>
          </a:xfrm>
          <a:prstGeom prst="rect">
            <a:avLst/>
          </a:prstGeom>
        </p:spPr>
      </p:pic>
    </p:spTree>
    <p:extLst>
      <p:ext uri="{BB962C8B-B14F-4D97-AF65-F5344CB8AC3E}">
        <p14:creationId xmlns:p14="http://schemas.microsoft.com/office/powerpoint/2010/main" val="278588289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Tuples and dictionaries can work </a:t>
            </a:r>
            <a:r>
              <a:rPr lang="en-US" b="1" dirty="0" smtClean="0"/>
              <a:t>together</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38200" y="1825625"/>
            <a:ext cx="9309410" cy="4718250"/>
          </a:xfrm>
          <a:prstGeom prst="rect">
            <a:avLst/>
          </a:prstGeom>
        </p:spPr>
      </p:pic>
    </p:spTree>
    <p:extLst>
      <p:ext uri="{BB962C8B-B14F-4D97-AF65-F5344CB8AC3E}">
        <p14:creationId xmlns:p14="http://schemas.microsoft.com/office/powerpoint/2010/main" val="142414035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Takeaway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199" y="1825625"/>
            <a:ext cx="10268415" cy="5299295"/>
          </a:xfrm>
          <a:prstGeom prst="rect">
            <a:avLst/>
          </a:prstGeom>
        </p:spPr>
      </p:pic>
    </p:spTree>
    <p:extLst>
      <p:ext uri="{BB962C8B-B14F-4D97-AF65-F5344CB8AC3E}">
        <p14:creationId xmlns:p14="http://schemas.microsoft.com/office/powerpoint/2010/main" val="366882986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Takeaway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199" y="1690687"/>
            <a:ext cx="9688551" cy="5167313"/>
          </a:xfrm>
          <a:prstGeom prst="rect">
            <a:avLst/>
          </a:prstGeom>
        </p:spPr>
      </p:pic>
    </p:spTree>
    <p:extLst>
      <p:ext uri="{BB962C8B-B14F-4D97-AF65-F5344CB8AC3E}">
        <p14:creationId xmlns:p14="http://schemas.microsoft.com/office/powerpoint/2010/main" val="19737037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Takeaway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1" y="1690687"/>
            <a:ext cx="10515600" cy="5167313"/>
          </a:xfrm>
          <a:prstGeom prst="rect">
            <a:avLst/>
          </a:prstGeom>
        </p:spPr>
      </p:pic>
    </p:spTree>
    <p:extLst>
      <p:ext uri="{BB962C8B-B14F-4D97-AF65-F5344CB8AC3E}">
        <p14:creationId xmlns:p14="http://schemas.microsoft.com/office/powerpoint/2010/main" val="339908379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Takeaway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62850" y="1690687"/>
            <a:ext cx="8750223" cy="4665507"/>
          </a:xfrm>
          <a:prstGeom prst="rect">
            <a:avLst/>
          </a:prstGeom>
        </p:spPr>
      </p:pic>
    </p:spTree>
    <p:extLst>
      <p:ext uri="{BB962C8B-B14F-4D97-AF65-F5344CB8AC3E}">
        <p14:creationId xmlns:p14="http://schemas.microsoft.com/office/powerpoint/2010/main" val="246845411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Takeaway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13483" y="1825624"/>
            <a:ext cx="7706771" cy="5088681"/>
          </a:xfrm>
          <a:prstGeom prst="rect">
            <a:avLst/>
          </a:prstGeom>
        </p:spPr>
      </p:pic>
    </p:spTree>
    <p:extLst>
      <p:ext uri="{BB962C8B-B14F-4D97-AF65-F5344CB8AC3E}">
        <p14:creationId xmlns:p14="http://schemas.microsoft.com/office/powerpoint/2010/main" val="272045958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Takeaway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464758"/>
            <a:ext cx="9220200" cy="5393241"/>
          </a:xfrm>
          <a:prstGeom prst="rect">
            <a:avLst/>
          </a:prstGeom>
        </p:spPr>
      </p:pic>
    </p:spTree>
    <p:extLst>
      <p:ext uri="{BB962C8B-B14F-4D97-AF65-F5344CB8AC3E}">
        <p14:creationId xmlns:p14="http://schemas.microsoft.com/office/powerpoint/2010/main" val="3252622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functions </a:t>
            </a:r>
            <a:r>
              <a:rPr lang="en-US" b="1" dirty="0" smtClean="0"/>
              <a:t>work</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209749" y="1947862"/>
            <a:ext cx="9682369" cy="4229101"/>
          </a:xfrm>
          <a:prstGeom prst="rect">
            <a:avLst/>
          </a:prstGeom>
        </p:spPr>
      </p:pic>
    </p:spTree>
    <p:extLst>
      <p:ext uri="{BB962C8B-B14F-4D97-AF65-F5344CB8AC3E}">
        <p14:creationId xmlns:p14="http://schemas.microsoft.com/office/powerpoint/2010/main" val="58279913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Takeaway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690688"/>
            <a:ext cx="10692646" cy="3728805"/>
          </a:xfrm>
          <a:prstGeom prst="rect">
            <a:avLst/>
          </a:prstGeom>
        </p:spPr>
      </p:pic>
    </p:spTree>
    <p:extLst>
      <p:ext uri="{BB962C8B-B14F-4D97-AF65-F5344CB8AC3E}">
        <p14:creationId xmlns:p14="http://schemas.microsoft.com/office/powerpoint/2010/main" val="129560835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Takeaway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664088"/>
            <a:ext cx="9844668" cy="5144835"/>
          </a:xfrm>
          <a:prstGeom prst="rect">
            <a:avLst/>
          </a:prstGeom>
        </p:spPr>
      </p:pic>
    </p:spTree>
    <p:extLst>
      <p:ext uri="{BB962C8B-B14F-4D97-AF65-F5344CB8AC3E}">
        <p14:creationId xmlns:p14="http://schemas.microsoft.com/office/powerpoint/2010/main" val="225609720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Takeaway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199" y="1690687"/>
            <a:ext cx="10535197" cy="3929527"/>
          </a:xfrm>
          <a:prstGeom prst="rect">
            <a:avLst/>
          </a:prstGeom>
        </p:spPr>
      </p:pic>
    </p:spTree>
    <p:extLst>
      <p:ext uri="{BB962C8B-B14F-4D97-AF65-F5344CB8AC3E}">
        <p14:creationId xmlns:p14="http://schemas.microsoft.com/office/powerpoint/2010/main" val="21736151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Takeaway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690688"/>
            <a:ext cx="9287107" cy="5068138"/>
          </a:xfrm>
          <a:prstGeom prst="rect">
            <a:avLst/>
          </a:prstGeom>
        </p:spPr>
      </p:pic>
    </p:spTree>
    <p:extLst>
      <p:ext uri="{BB962C8B-B14F-4D97-AF65-F5344CB8AC3E}">
        <p14:creationId xmlns:p14="http://schemas.microsoft.com/office/powerpoint/2010/main" val="257937381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Takeaway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690688"/>
            <a:ext cx="9755459" cy="5089124"/>
          </a:xfrm>
          <a:prstGeom prst="rect">
            <a:avLst/>
          </a:prstGeom>
        </p:spPr>
      </p:pic>
    </p:spTree>
    <p:extLst>
      <p:ext uri="{BB962C8B-B14F-4D97-AF65-F5344CB8AC3E}">
        <p14:creationId xmlns:p14="http://schemas.microsoft.com/office/powerpoint/2010/main" val="257761524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199" y="1825625"/>
            <a:ext cx="10465835" cy="3237029"/>
          </a:xfrm>
          <a:prstGeom prst="rect">
            <a:avLst/>
          </a:prstGeom>
        </p:spPr>
      </p:pic>
    </p:spTree>
    <p:extLst>
      <p:ext uri="{BB962C8B-B14F-4D97-AF65-F5344CB8AC3E}">
        <p14:creationId xmlns:p14="http://schemas.microsoft.com/office/powerpoint/2010/main" val="99189376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Exerxises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126157" y="1825625"/>
            <a:ext cx="8129355" cy="4351338"/>
          </a:xfrm>
          <a:prstGeom prst="rect">
            <a:avLst/>
          </a:prstGeom>
        </p:spPr>
      </p:pic>
    </p:spTree>
    <p:extLst>
      <p:ext uri="{BB962C8B-B14F-4D97-AF65-F5344CB8AC3E}">
        <p14:creationId xmlns:p14="http://schemas.microsoft.com/office/powerpoint/2010/main" val="6449016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Exerxises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536313" y="1690688"/>
            <a:ext cx="8299062" cy="2588470"/>
          </a:xfrm>
          <a:prstGeom prst="rect">
            <a:avLst/>
          </a:prstGeom>
        </p:spPr>
      </p:pic>
      <p:pic>
        <p:nvPicPr>
          <p:cNvPr id="5" name="Picture 4"/>
          <p:cNvPicPr>
            <a:picLocks noChangeAspect="1"/>
          </p:cNvPicPr>
          <p:nvPr/>
        </p:nvPicPr>
        <p:blipFill>
          <a:blip r:embed="rId4"/>
          <a:stretch>
            <a:fillRect/>
          </a:stretch>
        </p:blipFill>
        <p:spPr>
          <a:xfrm>
            <a:off x="1536313" y="4279158"/>
            <a:ext cx="8299062" cy="2578842"/>
          </a:xfrm>
          <a:prstGeom prst="rect">
            <a:avLst/>
          </a:prstGeom>
        </p:spPr>
      </p:pic>
    </p:spTree>
    <p:extLst>
      <p:ext uri="{BB962C8B-B14F-4D97-AF65-F5344CB8AC3E}">
        <p14:creationId xmlns:p14="http://schemas.microsoft.com/office/powerpoint/2010/main" val="225314531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Exerxises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326074" y="1751805"/>
            <a:ext cx="8114687" cy="2240331"/>
          </a:xfrm>
          <a:prstGeom prst="rect">
            <a:avLst/>
          </a:prstGeom>
        </p:spPr>
      </p:pic>
      <p:pic>
        <p:nvPicPr>
          <p:cNvPr id="5" name="Picture 4"/>
          <p:cNvPicPr>
            <a:picLocks noChangeAspect="1"/>
          </p:cNvPicPr>
          <p:nvPr/>
        </p:nvPicPr>
        <p:blipFill>
          <a:blip r:embed="rId4"/>
          <a:stretch>
            <a:fillRect/>
          </a:stretch>
        </p:blipFill>
        <p:spPr>
          <a:xfrm>
            <a:off x="2326074" y="3992136"/>
            <a:ext cx="8114687" cy="2427914"/>
          </a:xfrm>
          <a:prstGeom prst="rect">
            <a:avLst/>
          </a:prstGeom>
        </p:spPr>
      </p:pic>
    </p:spTree>
    <p:extLst>
      <p:ext uri="{BB962C8B-B14F-4D97-AF65-F5344CB8AC3E}">
        <p14:creationId xmlns:p14="http://schemas.microsoft.com/office/powerpoint/2010/main" val="31800010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Exerxises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38200" y="1690688"/>
            <a:ext cx="8417312" cy="1832769"/>
          </a:xfrm>
          <a:prstGeom prst="rect">
            <a:avLst/>
          </a:prstGeom>
        </p:spPr>
      </p:pic>
      <p:pic>
        <p:nvPicPr>
          <p:cNvPr id="5" name="Picture 4"/>
          <p:cNvPicPr>
            <a:picLocks noChangeAspect="1"/>
          </p:cNvPicPr>
          <p:nvPr/>
        </p:nvPicPr>
        <p:blipFill>
          <a:blip r:embed="rId4"/>
          <a:stretch>
            <a:fillRect/>
          </a:stretch>
        </p:blipFill>
        <p:spPr>
          <a:xfrm>
            <a:off x="838200" y="3658394"/>
            <a:ext cx="8417312" cy="2968460"/>
          </a:xfrm>
          <a:prstGeom prst="rect">
            <a:avLst/>
          </a:prstGeom>
        </p:spPr>
      </p:pic>
    </p:spTree>
    <p:extLst>
      <p:ext uri="{BB962C8B-B14F-4D97-AF65-F5344CB8AC3E}">
        <p14:creationId xmlns:p14="http://schemas.microsoft.com/office/powerpoint/2010/main" val="41804429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39521</TotalTime>
  <Words>2932</Words>
  <Application>Microsoft Office PowerPoint</Application>
  <PresentationFormat>Widescreen</PresentationFormat>
  <Paragraphs>1125</Paragraphs>
  <Slides>103</Slides>
  <Notes>69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103</vt:i4>
      </vt:variant>
    </vt:vector>
  </HeadingPairs>
  <TitlesOfParts>
    <vt:vector size="107" baseType="lpstr">
      <vt:lpstr>Arial</vt:lpstr>
      <vt:lpstr>Calibri</vt:lpstr>
      <vt:lpstr>Cambria</vt:lpstr>
      <vt:lpstr>Parallax</vt:lpstr>
      <vt:lpstr>Programming Essential in Python</vt:lpstr>
      <vt:lpstr>PowerPoint Presentation</vt:lpstr>
      <vt:lpstr>Functions</vt:lpstr>
      <vt:lpstr>Functions</vt:lpstr>
      <vt:lpstr>Functions</vt:lpstr>
      <vt:lpstr>Decomposition</vt:lpstr>
      <vt:lpstr>Where do the functions come from?</vt:lpstr>
      <vt:lpstr>Your first function</vt:lpstr>
      <vt:lpstr>How functions work</vt:lpstr>
      <vt:lpstr>Take care</vt:lpstr>
      <vt:lpstr>Key takeaways</vt:lpstr>
      <vt:lpstr>PowerPoint Presentation</vt:lpstr>
      <vt:lpstr>Exercises</vt:lpstr>
      <vt:lpstr>How functions communicate with their environment - Parametrized functions</vt:lpstr>
      <vt:lpstr>Parametrized functions</vt:lpstr>
      <vt:lpstr>Parametrized functions</vt:lpstr>
      <vt:lpstr>Parametrized functions</vt:lpstr>
      <vt:lpstr>Positional parameter passing</vt:lpstr>
      <vt:lpstr>Keyword argument passing</vt:lpstr>
      <vt:lpstr>Mixing positional and keyword arguments</vt:lpstr>
      <vt:lpstr>Parametrized functions - more details</vt:lpstr>
      <vt:lpstr>Key takeaways</vt:lpstr>
      <vt:lpstr>Key takeaways</vt:lpstr>
      <vt:lpstr>PowerPoint Presentation</vt:lpstr>
      <vt:lpstr>Key takeaways</vt:lpstr>
      <vt:lpstr>Exercises</vt:lpstr>
      <vt:lpstr>Exercises</vt:lpstr>
      <vt:lpstr>Effects and results: the return instruction</vt:lpstr>
      <vt:lpstr>the return instruction</vt:lpstr>
      <vt:lpstr>the return instruction</vt:lpstr>
      <vt:lpstr>A few words about None</vt:lpstr>
      <vt:lpstr>Effects and results: lists and functions</vt:lpstr>
      <vt:lpstr>Effects and results: lists and functions</vt:lpstr>
      <vt:lpstr>LAB</vt:lpstr>
      <vt:lpstr>LAB</vt:lpstr>
      <vt:lpstr>LAB</vt:lpstr>
      <vt:lpstr>LAB</vt:lpstr>
      <vt:lpstr>LAB</vt:lpstr>
      <vt:lpstr>Key takeaways</vt:lpstr>
      <vt:lpstr>Key takeaways</vt:lpstr>
      <vt:lpstr>Key takeaways</vt:lpstr>
      <vt:lpstr>Key takeaways</vt:lpstr>
      <vt:lpstr>Exercise s</vt:lpstr>
      <vt:lpstr>Exercises</vt:lpstr>
      <vt:lpstr>Exercises</vt:lpstr>
      <vt:lpstr>Functions and scopes</vt:lpstr>
      <vt:lpstr>Functions and scopes</vt:lpstr>
      <vt:lpstr>The global keyword</vt:lpstr>
      <vt:lpstr>How the function interacts with its arguments</vt:lpstr>
      <vt:lpstr>Functions and Lists</vt:lpstr>
      <vt:lpstr>Key Takeaway</vt:lpstr>
      <vt:lpstr>Takeaway</vt:lpstr>
      <vt:lpstr>Takeaway</vt:lpstr>
      <vt:lpstr>Exercises</vt:lpstr>
      <vt:lpstr>Exercises</vt:lpstr>
      <vt:lpstr>Some simple functions: evaluating the BMI</vt:lpstr>
      <vt:lpstr>Triangle check</vt:lpstr>
      <vt:lpstr>Triangle check</vt:lpstr>
      <vt:lpstr>Triangle check</vt:lpstr>
      <vt:lpstr>Triangle check</vt:lpstr>
      <vt:lpstr>triangles and the Pythagorean theorem</vt:lpstr>
      <vt:lpstr>evaluating a triangle's field</vt:lpstr>
      <vt:lpstr>Some simple functions: factorials</vt:lpstr>
      <vt:lpstr>Some simple functions: Fibonacci numbers</vt:lpstr>
      <vt:lpstr>Some simple functions: recursion</vt:lpstr>
      <vt:lpstr>Key takeaway</vt:lpstr>
      <vt:lpstr>Exercises</vt:lpstr>
      <vt:lpstr>What is a tuple?</vt:lpstr>
      <vt:lpstr>Tuple</vt:lpstr>
      <vt:lpstr>Operation with tuple</vt:lpstr>
      <vt:lpstr>What else can tuples do for you?</vt:lpstr>
      <vt:lpstr>What else can tuples do for you?</vt:lpstr>
      <vt:lpstr>What is a dictionary?</vt:lpstr>
      <vt:lpstr>How to make a dictionary?</vt:lpstr>
      <vt:lpstr>How to use a dictionary?</vt:lpstr>
      <vt:lpstr>How to use a dictionary?</vt:lpstr>
      <vt:lpstr>How to use a dictionary: the keys()</vt:lpstr>
      <vt:lpstr>The sorted() function</vt:lpstr>
      <vt:lpstr>The item() and values() methods</vt:lpstr>
      <vt:lpstr>How to use a dictionary: modifying and adding values</vt:lpstr>
      <vt:lpstr>Adding a new key</vt:lpstr>
      <vt:lpstr>Removing a key</vt:lpstr>
      <vt:lpstr>Tuples and dictionaries can work together</vt:lpstr>
      <vt:lpstr>Key Takeaway</vt:lpstr>
      <vt:lpstr>Key Takeaway</vt:lpstr>
      <vt:lpstr>Key Takeaway</vt:lpstr>
      <vt:lpstr>Key Takeaway</vt:lpstr>
      <vt:lpstr>Key Takeaway</vt:lpstr>
      <vt:lpstr>Key Takeaway</vt:lpstr>
      <vt:lpstr>Key Takeaway</vt:lpstr>
      <vt:lpstr>Key Takeaway</vt:lpstr>
      <vt:lpstr>Key Takeaway</vt:lpstr>
      <vt:lpstr>Key Takeaway</vt:lpstr>
      <vt:lpstr>Key Takeaway</vt:lpstr>
      <vt:lpstr>PowerPoint Presentation</vt:lpstr>
      <vt:lpstr>Exerxises</vt:lpstr>
      <vt:lpstr>Exerxises</vt:lpstr>
      <vt:lpstr>Exerxises</vt:lpstr>
      <vt:lpstr>Exerxises</vt:lpstr>
      <vt:lpstr>PROJECT: Tic-Tac-Toe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Safwat</dc:creator>
  <cp:lastModifiedBy>Mohammad Safwat</cp:lastModifiedBy>
  <cp:revision>594</cp:revision>
  <dcterms:created xsi:type="dcterms:W3CDTF">2020-03-06T18:45:19Z</dcterms:created>
  <dcterms:modified xsi:type="dcterms:W3CDTF">2020-04-07T16:07:46Z</dcterms:modified>
</cp:coreProperties>
</file>