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3.tif" ContentType="image/tiff"/>
  <Override PartName="/ppt/media/image2.png" ContentType="image/png"/>
  <Override PartName="/ppt/media/image9.png" ContentType="image/png"/>
  <Override PartName="/ppt/media/image11.jpeg" ContentType="image/jpeg"/>
  <Override PartName="/ppt/media/image8.png" ContentType="image/png"/>
  <Override PartName="/ppt/media/image12.png" ContentType="image/png"/>
  <Override PartName="/ppt/media/image20.png" ContentType="image/png"/>
  <Override PartName="/ppt/media/image19.png" ContentType="image/png"/>
  <Override PartName="/ppt/media/image1.png" ContentType="image/png"/>
  <Override PartName="/ppt/media/image17.png" ContentType="image/png"/>
  <Override PartName="/ppt/media/image16.png" ContentType="image/png"/>
  <Override PartName="/ppt/media/image3.png" ContentType="image/png"/>
  <Override PartName="/ppt/media/image14.tif" ContentType="image/tiff"/>
  <Override PartName="/ppt/media/image15.tif" ContentType="image/tiff"/>
  <Override PartName="/ppt/media/image4.png" ContentType="image/png"/>
  <Override PartName="/ppt/media/image7.png" ContentType="image/png"/>
  <Override PartName="/ppt/media/image18.tif" ContentType="image/tiff"/>
  <Override PartName="/ppt/media/image5.png" ContentType="image/png"/>
  <Override PartName="/ppt/media/image10.png" ContentType="image/png"/>
  <Override PartName="/ppt/media/image6.png" ContentType="image/pn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44120" y="219456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02440" y="219456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85800" y="429660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44120" y="429660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02440" y="429660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2895480" y="764280"/>
            <a:ext cx="8610120" cy="599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44120" y="219456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02440" y="219456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85800" y="429660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44120" y="429660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02440" y="429660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2895480" y="764280"/>
            <a:ext cx="8610120" cy="599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344120" y="219456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8002440" y="219456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85800" y="429660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344120" y="429660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8002440" y="429660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2895480" y="764280"/>
            <a:ext cx="8610120" cy="599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344120" y="219456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8002440" y="219456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685800" y="429660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4344120" y="429660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8002440" y="429660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895480" y="764280"/>
            <a:ext cx="8610120" cy="599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A61CAF5-F6B8-4665-A868-3C11E3CA5927}" type="datetime">
              <a:rPr b="0" lang="en-AU" sz="1200" spc="-1" strike="noStrike">
                <a:solidFill>
                  <a:srgbClr val="8b8b8b"/>
                </a:solidFill>
                <a:latin typeface="Calibri"/>
              </a:rPr>
              <a:t>3/05/21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AU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1AF7189-6688-4471-B4DD-48242865CC86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8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1A91265-450F-4F48-8CA7-D53D4F749E71}" type="datetime">
              <a:rPr b="0" lang="en-AU" sz="1200" spc="-1" strike="noStrike">
                <a:solidFill>
                  <a:srgbClr val="8b8b8b"/>
                </a:solidFill>
                <a:latin typeface="Calibri"/>
              </a:rPr>
              <a:t>3/05/21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AU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0C24078-474B-4181-AB07-BB3DFE9AD17C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7" descr="C2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>
            <a:noFill/>
          </a:ln>
        </p:spPr>
      </p:pic>
      <p:pic>
        <p:nvPicPr>
          <p:cNvPr id="83" name="Picture 7" descr="C2-HD-BTM.png"/>
          <p:cNvPicPr/>
          <p:nvPr/>
        </p:nvPicPr>
        <p:blipFill>
          <a:blip r:embed="rId3"/>
          <a:stretch/>
        </p:blipFill>
        <p:spPr>
          <a:xfrm>
            <a:off x="0" y="4375080"/>
            <a:ext cx="12191760" cy="2482560"/>
          </a:xfrm>
          <a:prstGeom prst="rect">
            <a:avLst/>
          </a:prstGeom>
          <a:ln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6000" spc="-1" strike="noStrike" cap="all">
                <a:solidFill>
                  <a:srgbClr val="000000"/>
                </a:solidFill>
                <a:latin typeface="Century Gothic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dt"/>
          </p:nvPr>
        </p:nvSpPr>
        <p:spPr>
          <a:xfrm>
            <a:off x="7909560" y="4314240"/>
            <a:ext cx="2910600" cy="3744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24B31C3-A54C-4678-8A43-0A67733AD323}" type="datetime">
              <a:rPr b="0" lang="en-US" sz="1050" spc="-1" strike="noStrike">
                <a:solidFill>
                  <a:srgbClr val="8b8b8b"/>
                </a:solidFill>
                <a:latin typeface="Century Gothic"/>
              </a:rPr>
              <a:t>5/3/21</a:t>
            </a:fld>
            <a:endParaRPr b="0" lang="en-AU" sz="1050" spc="-1" strike="noStrike"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ftr"/>
          </p:nvPr>
        </p:nvSpPr>
        <p:spPr>
          <a:xfrm>
            <a:off x="1371600" y="4323960"/>
            <a:ext cx="6400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AU" sz="2400" spc="-1" strike="noStrike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sldNum"/>
          </p:nvPr>
        </p:nvSpPr>
        <p:spPr>
          <a:xfrm>
            <a:off x="8077320" y="143100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2D57FD4-F072-445A-A31B-337F4CB0CDC0}" type="slidenum">
              <a:rPr b="0" lang="en-US" sz="1050" spc="-1" strike="noStrike">
                <a:solidFill>
                  <a:srgbClr val="8b8b8b"/>
                </a:solidFill>
                <a:latin typeface="Century Gothic"/>
              </a:rPr>
              <a:t>&lt;number&gt;</a:t>
            </a:fld>
            <a:endParaRPr b="0" lang="en-AU" sz="105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Click to edit the outline text format</a:t>
            </a:r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7" descr="C2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>
            <a:noFill/>
          </a:ln>
        </p:spPr>
      </p:pic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000000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Click to edit Master text styles</a:t>
            </a:r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dt"/>
          </p:nvPr>
        </p:nvSpPr>
        <p:spPr>
          <a:xfrm>
            <a:off x="8595360" y="6356520"/>
            <a:ext cx="29106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06BFC80-0276-4D10-9446-546396299258}" type="datetime">
              <a:rPr b="0" lang="en-US" sz="1050" spc="-1" strike="noStrike">
                <a:solidFill>
                  <a:srgbClr val="8b8b8b"/>
                </a:solidFill>
                <a:latin typeface="Century Gothic"/>
              </a:rPr>
              <a:t>5/3/21</a:t>
            </a:fld>
            <a:endParaRPr b="0" lang="en-AU" sz="1050" spc="-1" strike="noStrike"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ftr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AU" sz="2400" spc="-1" strike="noStrike"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sldNum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38CF4F7-38C8-4925-B27E-00B1E76344D2}" type="slidenum">
              <a:rPr b="0" lang="en-US" sz="1050" spc="-1" strike="noStrike">
                <a:solidFill>
                  <a:srgbClr val="8b8b8b"/>
                </a:solidFill>
                <a:latin typeface="Century Gothic"/>
              </a:rPr>
              <a:t>&lt;number&gt;</a:t>
            </a:fld>
            <a:endParaRPr b="0" lang="en-AU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tif"/><Relationship Id="rId3" Type="http://schemas.openxmlformats.org/officeDocument/2006/relationships/hyperlink" Target="mailto:wen@esaqld.org.au" TargetMode="External"/><Relationship Id="rId4" Type="http://schemas.openxmlformats.org/officeDocument/2006/relationships/slideLayout" Target="../slideLayouts/slideLayout2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mailto:wen@esaqld.org.au" TargetMode="External"/><Relationship Id="rId2" Type="http://schemas.openxmlformats.org/officeDocument/2006/relationships/image" Target="../media/image14.tif"/><Relationship Id="rId3" Type="http://schemas.openxmlformats.org/officeDocument/2006/relationships/image" Target="../media/image15.tif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tif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55760" y="161280"/>
            <a:ext cx="7485120" cy="101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en-US" sz="4800" spc="-1" strike="noStrike">
                <a:solidFill>
                  <a:srgbClr val="7030a0"/>
                </a:solidFill>
                <a:latin typeface="Calibri Light"/>
              </a:rPr>
              <a:t> </a:t>
            </a:r>
            <a:endParaRPr b="0" lang="en-AU" sz="48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798480" y="937080"/>
            <a:ext cx="9666000" cy="101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Calibri Light"/>
              </a:rPr>
              <a:t>Welcome to </a:t>
            </a:r>
            <a:r>
              <a:rPr b="1" lang="en-AU" sz="4800" spc="-1" strike="noStrike">
                <a:solidFill>
                  <a:srgbClr val="000000"/>
                </a:solidFill>
                <a:latin typeface="Calibri Light"/>
              </a:rPr>
              <a:t>RLadies Brisbane &amp; Women in Economics Networking</a:t>
            </a:r>
            <a:endParaRPr b="0" lang="en-AU" sz="4800" spc="-1" strike="noStrike">
              <a:latin typeface="Arial"/>
            </a:endParaRPr>
          </a:p>
        </p:txBody>
      </p:sp>
      <p:pic>
        <p:nvPicPr>
          <p:cNvPr id="169" name="Picture 5" descr="A picture containing text, sign, gauge&#10;&#10;Description automatically generated"/>
          <p:cNvPicPr/>
          <p:nvPr/>
        </p:nvPicPr>
        <p:blipFill>
          <a:blip r:embed="rId1"/>
          <a:stretch/>
        </p:blipFill>
        <p:spPr>
          <a:xfrm>
            <a:off x="5961960" y="3012120"/>
            <a:ext cx="4852440" cy="1447560"/>
          </a:xfrm>
          <a:prstGeom prst="rect">
            <a:avLst/>
          </a:prstGeom>
          <a:ln>
            <a:noFill/>
          </a:ln>
        </p:spPr>
      </p:pic>
      <p:sp>
        <p:nvSpPr>
          <p:cNvPr id="170" name="CustomShape 3"/>
          <p:cNvSpPr/>
          <p:nvPr/>
        </p:nvSpPr>
        <p:spPr>
          <a:xfrm>
            <a:off x="3606840" y="5551920"/>
            <a:ext cx="42141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Friday, April 30, 2021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QUT Gardens Point Campus</a:t>
            </a:r>
            <a:endParaRPr b="0" lang="en-AU" sz="2400" spc="-1" strike="noStrike">
              <a:latin typeface="Arial"/>
            </a:endParaRPr>
          </a:p>
        </p:txBody>
      </p:sp>
      <p:grpSp>
        <p:nvGrpSpPr>
          <p:cNvPr id="171" name="Group 4"/>
          <p:cNvGrpSpPr/>
          <p:nvPr/>
        </p:nvGrpSpPr>
        <p:grpSpPr>
          <a:xfrm>
            <a:off x="2247480" y="1746360"/>
            <a:ext cx="2717640" cy="3996360"/>
            <a:chOff x="2247480" y="1746360"/>
            <a:chExt cx="2717640" cy="3996360"/>
          </a:xfrm>
        </p:grpSpPr>
        <p:pic>
          <p:nvPicPr>
            <p:cNvPr id="172" name="Picture 25" descr=""/>
            <p:cNvPicPr/>
            <p:nvPr/>
          </p:nvPicPr>
          <p:blipFill>
            <a:blip r:embed="rId2"/>
            <a:stretch/>
          </p:blipFill>
          <p:spPr>
            <a:xfrm>
              <a:off x="2247480" y="1746360"/>
              <a:ext cx="2717640" cy="2742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73" name="CustomShape 5"/>
            <p:cNvSpPr/>
            <p:nvPr/>
          </p:nvSpPr>
          <p:spPr>
            <a:xfrm>
              <a:off x="2354040" y="4372920"/>
              <a:ext cx="2242800" cy="1369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r">
                <a:lnSpc>
                  <a:spcPct val="100000"/>
                </a:lnSpc>
              </a:pPr>
              <a:r>
                <a:rPr b="0" lang="en-US" sz="4200" spc="-1" strike="noStrike">
                  <a:solidFill>
                    <a:srgbClr val="808080"/>
                  </a:solidFill>
                  <a:latin typeface="Calibri"/>
                </a:rPr>
                <a:t>Brisbane</a:t>
              </a:r>
              <a:endParaRPr b="0" lang="en-AU" sz="4200" spc="-1" strike="noStrike">
                <a:latin typeface="Arial"/>
              </a:endParaRPr>
            </a:p>
          </p:txBody>
        </p:sp>
        <p:sp>
          <p:nvSpPr>
            <p:cNvPr id="174" name="CustomShape 6"/>
            <p:cNvSpPr/>
            <p:nvPr/>
          </p:nvSpPr>
          <p:spPr>
            <a:xfrm>
              <a:off x="2394360" y="3683880"/>
              <a:ext cx="2242800" cy="1918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r">
                <a:lnSpc>
                  <a:spcPct val="100000"/>
                </a:lnSpc>
              </a:pPr>
              <a:r>
                <a:rPr b="0" lang="en-US" sz="6000" spc="-1" strike="noStrike">
                  <a:solidFill>
                    <a:srgbClr val="808080"/>
                  </a:solidFill>
                  <a:latin typeface="Calibri"/>
                </a:rPr>
                <a:t>Ladies</a:t>
              </a:r>
              <a:endParaRPr b="0" lang="en-AU" sz="6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560880" y="1818000"/>
            <a:ext cx="11070000" cy="399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Twitter       : @RLadiesBrisbane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Meetup: https://www.meetup.com/rladies-brisbane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Github:   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https://github.com/rladies/meetup-presentations_brisbane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-122400"/>
            <a:ext cx="4579920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a6a6a6"/>
                </a:solidFill>
                <a:latin typeface="Calibri"/>
                <a:ea typeface="Times New Roman"/>
              </a:rPr>
              <a:t>| </a:t>
            </a:r>
            <a:endParaRPr b="0" lang="en-AU" sz="1000" spc="-1" strike="noStrike">
              <a:latin typeface="Arial"/>
            </a:endParaRPr>
          </a:p>
        </p:txBody>
      </p:sp>
      <p:pic>
        <p:nvPicPr>
          <p:cNvPr id="177" name="Picture 13" descr=""/>
          <p:cNvPicPr/>
          <p:nvPr/>
        </p:nvPicPr>
        <p:blipFill>
          <a:blip r:embed="rId1"/>
          <a:stretch/>
        </p:blipFill>
        <p:spPr>
          <a:xfrm>
            <a:off x="2290680" y="1844640"/>
            <a:ext cx="524520" cy="524520"/>
          </a:xfrm>
          <a:prstGeom prst="rect">
            <a:avLst/>
          </a:prstGeom>
          <a:ln>
            <a:noFill/>
          </a:ln>
        </p:spPr>
      </p:pic>
      <p:pic>
        <p:nvPicPr>
          <p:cNvPr id="178" name="Picture 14" descr=""/>
          <p:cNvPicPr/>
          <p:nvPr/>
        </p:nvPicPr>
        <p:blipFill>
          <a:blip r:embed="rId2"/>
          <a:stretch/>
        </p:blipFill>
        <p:spPr>
          <a:xfrm>
            <a:off x="816840" y="2540160"/>
            <a:ext cx="1545120" cy="571320"/>
          </a:xfrm>
          <a:prstGeom prst="rect">
            <a:avLst/>
          </a:prstGeom>
          <a:ln>
            <a:noFill/>
          </a:ln>
        </p:spPr>
      </p:pic>
      <p:pic>
        <p:nvPicPr>
          <p:cNvPr id="179" name="Picture 16" descr=""/>
          <p:cNvPicPr/>
          <p:nvPr/>
        </p:nvPicPr>
        <p:blipFill>
          <a:blip r:embed="rId3"/>
          <a:stretch/>
        </p:blipFill>
        <p:spPr>
          <a:xfrm>
            <a:off x="839160" y="3303360"/>
            <a:ext cx="1713600" cy="366840"/>
          </a:xfrm>
          <a:prstGeom prst="rect">
            <a:avLst/>
          </a:prstGeom>
          <a:ln>
            <a:noFill/>
          </a:ln>
        </p:spPr>
      </p:pic>
      <p:sp>
        <p:nvSpPr>
          <p:cNvPr id="180" name="TextShape 3"/>
          <p:cNvSpPr txBox="1"/>
          <p:nvPr/>
        </p:nvSpPr>
        <p:spPr>
          <a:xfrm>
            <a:off x="455760" y="161280"/>
            <a:ext cx="7485120" cy="10119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60000"/>
          </a:bodyPr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7030a0"/>
                </a:solidFill>
                <a:latin typeface="Calibri Light"/>
              </a:rPr>
              <a:t>RLadies Brisbane Socials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Content Placeholder 10" descr="Icon&#10;&#10;Description automatically generated"/>
          <p:cNvPicPr/>
          <p:nvPr/>
        </p:nvPicPr>
        <p:blipFill>
          <a:blip r:embed="rId1"/>
          <a:stretch/>
        </p:blipFill>
        <p:spPr>
          <a:xfrm>
            <a:off x="940680" y="1616760"/>
            <a:ext cx="4317120" cy="4350960"/>
          </a:xfrm>
          <a:prstGeom prst="rect">
            <a:avLst/>
          </a:prstGeom>
          <a:ln>
            <a:noFill/>
          </a:ln>
        </p:spPr>
      </p:pic>
      <p:pic>
        <p:nvPicPr>
          <p:cNvPr id="182" name="Picture 12" descr="A picture containing text&#10;&#10;Description automatically generated"/>
          <p:cNvPicPr/>
          <p:nvPr/>
        </p:nvPicPr>
        <p:blipFill>
          <a:blip r:embed="rId2"/>
          <a:stretch/>
        </p:blipFill>
        <p:spPr>
          <a:xfrm>
            <a:off x="6813360" y="1628640"/>
            <a:ext cx="3648240" cy="4085280"/>
          </a:xfrm>
          <a:prstGeom prst="rect">
            <a:avLst/>
          </a:prstGeom>
          <a:ln>
            <a:noFill/>
          </a:ln>
        </p:spPr>
      </p:pic>
      <p:sp>
        <p:nvSpPr>
          <p:cNvPr id="183" name="CustomShape 1"/>
          <p:cNvSpPr/>
          <p:nvPr/>
        </p:nvSpPr>
        <p:spPr>
          <a:xfrm>
            <a:off x="2179080" y="5952960"/>
            <a:ext cx="3260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Rhetta Chappell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7674120" y="5968080"/>
            <a:ext cx="3260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Catherine Kim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442800" y="131040"/>
            <a:ext cx="10936080" cy="10119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7030a0"/>
                </a:solidFill>
                <a:latin typeface="Calibri Light"/>
              </a:rPr>
              <a:t>RLadies Brisbane logo competition winners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382200" y="4651920"/>
            <a:ext cx="7485120" cy="101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2"/>
          <p:cNvSpPr/>
          <p:nvPr/>
        </p:nvSpPr>
        <p:spPr>
          <a:xfrm>
            <a:off x="442800" y="131040"/>
            <a:ext cx="10936080" cy="101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7030a0"/>
                </a:solidFill>
                <a:latin typeface="Calibri Light"/>
              </a:rPr>
              <a:t>RLadies Brisbane May Meetup</a:t>
            </a:r>
            <a:endParaRPr b="0" lang="en-AU" sz="4800" spc="-1" strike="noStrike">
              <a:latin typeface="Arial"/>
            </a:endParaRPr>
          </a:p>
        </p:txBody>
      </p:sp>
      <p:pic>
        <p:nvPicPr>
          <p:cNvPr id="188" name="Picture 3" descr="Graphical user interface, application&#10;&#10;Description automatically generated"/>
          <p:cNvPicPr/>
          <p:nvPr/>
        </p:nvPicPr>
        <p:blipFill>
          <a:blip r:embed="rId1"/>
          <a:stretch/>
        </p:blipFill>
        <p:spPr>
          <a:xfrm>
            <a:off x="2032560" y="1315800"/>
            <a:ext cx="7730280" cy="4348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558720" y="1710000"/>
            <a:ext cx="11035800" cy="18248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AU" sz="6000" spc="-1" strike="noStrike" cap="all">
                <a:solidFill>
                  <a:srgbClr val="000000"/>
                </a:solidFill>
                <a:latin typeface="Century Gothic"/>
              </a:rPr>
              <a:t>ABOUT WEN</a:t>
            </a:r>
            <a:endParaRPr b="0" lang="en-US" sz="6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1371600" y="3556080"/>
            <a:ext cx="9448560" cy="685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Century Gothic"/>
              </a:rPr>
              <a:t>April 2021</a:t>
            </a:r>
            <a:endParaRPr b="0" lang="en-AU" sz="2000" spc="-1" strike="noStrike">
              <a:latin typeface="Arial"/>
            </a:endParaRPr>
          </a:p>
        </p:txBody>
      </p:sp>
      <p:pic>
        <p:nvPicPr>
          <p:cNvPr id="191" name="Picture 4" descr=""/>
          <p:cNvPicPr/>
          <p:nvPr/>
        </p:nvPicPr>
        <p:blipFill>
          <a:blip r:embed="rId1"/>
          <a:stretch/>
        </p:blipFill>
        <p:spPr>
          <a:xfrm>
            <a:off x="8895240" y="489600"/>
            <a:ext cx="1901880" cy="1258920"/>
          </a:xfrm>
          <a:prstGeom prst="rect">
            <a:avLst/>
          </a:prstGeom>
          <a:ln>
            <a:noFill/>
          </a:ln>
        </p:spPr>
      </p:pic>
      <p:sp>
        <p:nvSpPr>
          <p:cNvPr id="192" name="CustomShape 3"/>
          <p:cNvSpPr/>
          <p:nvPr/>
        </p:nvSpPr>
        <p:spPr>
          <a:xfrm>
            <a:off x="2238120" y="4435920"/>
            <a:ext cx="256176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@WomenEconAU</a:t>
            </a: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uk-UA" sz="2000" spc="-1" strike="noStrike">
                <a:solidFill>
                  <a:srgbClr val="000000"/>
                </a:solidFill>
                <a:latin typeface="Arial"/>
              </a:rPr>
              <a:t>#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womenineconomics</a:t>
            </a:r>
            <a:endParaRPr b="0" lang="en-AU" sz="2000" spc="-1" strike="noStrike">
              <a:latin typeface="Arial"/>
            </a:endParaRPr>
          </a:p>
        </p:txBody>
      </p:sp>
      <p:pic>
        <p:nvPicPr>
          <p:cNvPr id="193" name="Picture 6" descr=""/>
          <p:cNvPicPr/>
          <p:nvPr/>
        </p:nvPicPr>
        <p:blipFill>
          <a:blip r:embed="rId2"/>
          <a:stretch/>
        </p:blipFill>
        <p:spPr>
          <a:xfrm>
            <a:off x="1751400" y="4545000"/>
            <a:ext cx="553680" cy="553680"/>
          </a:xfrm>
          <a:prstGeom prst="rect">
            <a:avLst/>
          </a:prstGeom>
          <a:ln>
            <a:noFill/>
          </a:ln>
        </p:spPr>
      </p:pic>
      <p:sp>
        <p:nvSpPr>
          <p:cNvPr id="194" name="CustomShape 4"/>
          <p:cNvSpPr/>
          <p:nvPr/>
        </p:nvSpPr>
        <p:spPr>
          <a:xfrm>
            <a:off x="2907360" y="5613480"/>
            <a:ext cx="29638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000" spc="-1" strike="noStrike">
                <a:solidFill>
                  <a:srgbClr val="000000"/>
                </a:solidFill>
                <a:latin typeface="Arial"/>
              </a:rPr>
              <a:t>Website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 esawen.org.au</a:t>
            </a:r>
            <a:endParaRPr b="0" lang="en-AU" sz="2000" spc="-1" strike="noStrike">
              <a:latin typeface="Arial"/>
            </a:endParaRPr>
          </a:p>
        </p:txBody>
      </p:sp>
      <p:sp>
        <p:nvSpPr>
          <p:cNvPr id="195" name="CustomShape 5"/>
          <p:cNvSpPr/>
          <p:nvPr/>
        </p:nvSpPr>
        <p:spPr>
          <a:xfrm>
            <a:off x="2141280" y="5173200"/>
            <a:ext cx="3512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Email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AU" sz="2000" spc="-1" strike="noStrike">
                <a:solidFill>
                  <a:srgbClr val="fb4ab6"/>
                </a:solidFill>
                <a:latin typeface="Source Sans Pro"/>
                <a:hlinkClick r:id="rId3"/>
              </a:rPr>
              <a:t>wen@esaqld.org.au</a:t>
            </a:r>
            <a:endParaRPr b="0" lang="en-A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2895480" y="4032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</a:pPr>
            <a:r>
              <a:rPr b="1" lang="en-US" sz="4000" spc="-1" strike="noStrike" cap="all">
                <a:solidFill>
                  <a:srgbClr val="000000"/>
                </a:solidFill>
                <a:latin typeface="Century Gothic"/>
              </a:rPr>
              <a:t>WEN</a:t>
            </a:r>
            <a:r>
              <a:rPr b="0" lang="en-US" sz="4000" spc="-1" strike="noStrike" cap="all">
                <a:solidFill>
                  <a:srgbClr val="000000"/>
                </a:solidFill>
                <a:latin typeface="Century Gothic"/>
              </a:rPr>
              <a:t> activities</a:t>
            </a:r>
            <a:endParaRPr b="0" lang="en-US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180720" y="1333440"/>
            <a:ext cx="11854800" cy="53539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4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An annual </a:t>
            </a:r>
            <a:r>
              <a:rPr b="1" lang="en-US" sz="2200" spc="-1" strike="noStrike">
                <a:solidFill>
                  <a:srgbClr val="000000"/>
                </a:solidFill>
                <a:latin typeface="Century Gothic"/>
              </a:rPr>
              <a:t>Women in Economics Retreat</a:t>
            </a: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 for junior and mid-career women</a:t>
            </a:r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entury Gothic"/>
              </a:rPr>
              <a:t>Australian Gender Economics Workshop:</a:t>
            </a:r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Century Gothic"/>
              </a:rPr>
              <a:t>AGEW 2022 will be in Canberra February 2022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A </a:t>
            </a:r>
            <a:r>
              <a:rPr b="1" lang="en-US" sz="2200" spc="-1" strike="noStrike">
                <a:solidFill>
                  <a:srgbClr val="000000"/>
                </a:solidFill>
                <a:latin typeface="Century Gothic"/>
              </a:rPr>
              <a:t>media and public speaking register</a:t>
            </a: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 – designed to provide media outlets and conference organisers with a list of qualified women when they are looking for economists</a:t>
            </a:r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A</a:t>
            </a:r>
            <a:r>
              <a:rPr b="1" lang="en-US" sz="2200" spc="-1" strike="noStrike">
                <a:solidFill>
                  <a:srgbClr val="000000"/>
                </a:solidFill>
                <a:latin typeface="Century Gothic"/>
              </a:rPr>
              <a:t> WEN Qld mentoring program</a:t>
            </a: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 – at its second edition!</a:t>
            </a:r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entury Gothic"/>
              </a:rPr>
              <a:t>Regular events</a:t>
            </a: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 – seminars on economic issues featuring female speakers as well as professional development and networking events</a:t>
            </a:r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entury Gothic"/>
              </a:rPr>
              <a:t>Advocating for women in economics</a:t>
            </a: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 – using our website, newsletter, social media and special sessions at the Australian Conference of Economists to promote the careers and research of female economists</a:t>
            </a:r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entury Gothic"/>
              </a:rPr>
              <a:t>A pipeline program</a:t>
            </a: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 – initiatives to promote economics as a career to female students at school and universities. </a:t>
            </a:r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2895480" y="1450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000000"/>
                </a:solidFill>
                <a:latin typeface="Century Gothic"/>
              </a:rPr>
              <a:t>Supporting</a:t>
            </a:r>
            <a:r>
              <a:rPr b="1" lang="en-US" sz="4000" spc="-1" strike="noStrike" cap="all">
                <a:solidFill>
                  <a:srgbClr val="000000"/>
                </a:solidFill>
                <a:latin typeface="Century Gothic"/>
              </a:rPr>
              <a:t> WEN</a:t>
            </a:r>
            <a:endParaRPr b="0" lang="en-US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685800" y="1797120"/>
            <a:ext cx="10820160" cy="40237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As an individual:</a:t>
            </a:r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Become a member of ESA Queensland and remember to tick this box: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If already a member, update your membership profile ticking the WEN box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As an employer:</a:t>
            </a:r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Encourage your women employees to apply for the annual Women in Economics Retreat;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Share information on networking, mentoring and career development initiatives promoted by WEN 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As a sponsor:</a:t>
            </a:r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Get in touch with your state branch and offer any type of support in your power. Our email address is: </a:t>
            </a:r>
            <a:r>
              <a:rPr b="0" lang="en-US" sz="2000" spc="-1" strike="noStrike" u="sng">
                <a:solidFill>
                  <a:srgbClr val="fb4ab6"/>
                </a:solidFill>
                <a:uFillTx/>
                <a:latin typeface="Century Gothic"/>
                <a:hlinkClick r:id="rId1"/>
              </a:rPr>
              <a:t>wen@esaqld.org.au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200" name="Picture 5" descr=""/>
          <p:cNvPicPr/>
          <p:nvPr/>
        </p:nvPicPr>
        <p:blipFill>
          <a:blip r:embed="rId2"/>
          <a:srcRect l="0" t="12040" r="0" b="41204"/>
          <a:stretch/>
        </p:blipFill>
        <p:spPr>
          <a:xfrm>
            <a:off x="1674720" y="2570760"/>
            <a:ext cx="6870240" cy="5695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1" name="CustomShape 3"/>
          <p:cNvSpPr/>
          <p:nvPr/>
        </p:nvSpPr>
        <p:spPr>
          <a:xfrm>
            <a:off x="1166400" y="6368400"/>
            <a:ext cx="16074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d5d7b"/>
                </a:solidFill>
                <a:latin typeface="Arial"/>
              </a:rPr>
              <a:t>@WomenEconAU</a:t>
            </a:r>
            <a:endParaRPr b="0" lang="en-A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uk-UA" sz="1200" spc="-1" strike="noStrike">
                <a:solidFill>
                  <a:srgbClr val="0d5d7b"/>
                </a:solidFill>
                <a:latin typeface="Arial"/>
              </a:rPr>
              <a:t>#</a:t>
            </a:r>
            <a:r>
              <a:rPr b="0" lang="en-GB" sz="1200" spc="-1" strike="noStrike">
                <a:solidFill>
                  <a:srgbClr val="0d5d7b"/>
                </a:solidFill>
                <a:latin typeface="Arial"/>
              </a:rPr>
              <a:t>womenineconomics</a:t>
            </a:r>
            <a:endParaRPr b="0" lang="en-AU" sz="1200" spc="-1" strike="noStrike">
              <a:latin typeface="Arial"/>
            </a:endParaRPr>
          </a:p>
        </p:txBody>
      </p:sp>
      <p:pic>
        <p:nvPicPr>
          <p:cNvPr id="202" name="Picture 8" descr=""/>
          <p:cNvPicPr/>
          <p:nvPr/>
        </p:nvPicPr>
        <p:blipFill>
          <a:blip r:embed="rId3"/>
          <a:stretch/>
        </p:blipFill>
        <p:spPr>
          <a:xfrm>
            <a:off x="797760" y="6395400"/>
            <a:ext cx="405000" cy="405000"/>
          </a:xfrm>
          <a:prstGeom prst="rect">
            <a:avLst/>
          </a:prstGeom>
          <a:ln>
            <a:noFill/>
          </a:ln>
        </p:spPr>
      </p:pic>
      <p:sp>
        <p:nvSpPr>
          <p:cNvPr id="203" name="CustomShape 4"/>
          <p:cNvSpPr/>
          <p:nvPr/>
        </p:nvSpPr>
        <p:spPr>
          <a:xfrm>
            <a:off x="5980680" y="6460920"/>
            <a:ext cx="1852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200" spc="-1" strike="noStrike">
                <a:solidFill>
                  <a:srgbClr val="0d5d7b"/>
                </a:solidFill>
                <a:latin typeface="Arial"/>
              </a:rPr>
              <a:t>Website</a:t>
            </a:r>
            <a:r>
              <a:rPr b="0" lang="en-GB" sz="1200" spc="-1" strike="noStrike">
                <a:solidFill>
                  <a:srgbClr val="0d5d7b"/>
                </a:solidFill>
                <a:latin typeface="Arial"/>
              </a:rPr>
              <a:t>  esawen.org.au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3462480" y="6459480"/>
            <a:ext cx="1996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200" spc="-1" strike="noStrike">
                <a:solidFill>
                  <a:srgbClr val="0d5d7b"/>
                </a:solidFill>
                <a:latin typeface="Arial"/>
              </a:rPr>
              <a:t>Email </a:t>
            </a:r>
            <a:r>
              <a:rPr b="0" lang="en-US" sz="1200" spc="-1" strike="noStrike">
                <a:solidFill>
                  <a:srgbClr val="0d5d7b"/>
                </a:solidFill>
                <a:latin typeface="Arial"/>
              </a:rPr>
              <a:t>wen@esaqld.org.au</a:t>
            </a:r>
            <a:endParaRPr b="0" lang="en-AU" sz="1200" spc="-1" strike="noStrike">
              <a:latin typeface="Arial"/>
            </a:endParaRPr>
          </a:p>
        </p:txBody>
      </p:sp>
      <p:pic>
        <p:nvPicPr>
          <p:cNvPr id="205" name="Picture 11" descr=""/>
          <p:cNvPicPr/>
          <p:nvPr/>
        </p:nvPicPr>
        <p:blipFill>
          <a:blip r:embed="rId4"/>
          <a:stretch/>
        </p:blipFill>
        <p:spPr>
          <a:xfrm>
            <a:off x="11103120" y="6395400"/>
            <a:ext cx="405000" cy="405000"/>
          </a:xfrm>
          <a:prstGeom prst="rect">
            <a:avLst/>
          </a:prstGeom>
          <a:ln>
            <a:noFill/>
          </a:ln>
        </p:spPr>
      </p:pic>
      <p:sp>
        <p:nvSpPr>
          <p:cNvPr id="206" name="CustomShape 6"/>
          <p:cNvSpPr/>
          <p:nvPr/>
        </p:nvSpPr>
        <p:spPr>
          <a:xfrm>
            <a:off x="8393760" y="6459480"/>
            <a:ext cx="26434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d5d7b"/>
                </a:solidFill>
                <a:latin typeface="Arial"/>
              </a:rPr>
              <a:t>Women in Economics Australia</a:t>
            </a:r>
            <a:endParaRPr b="0" lang="en-AU" sz="1200" spc="-1" strike="noStrike">
              <a:latin typeface="Arial"/>
            </a:endParaRPr>
          </a:p>
        </p:txBody>
      </p:sp>
      <p:pic>
        <p:nvPicPr>
          <p:cNvPr id="207" name="Picture 13" descr=""/>
          <p:cNvPicPr/>
          <p:nvPr/>
        </p:nvPicPr>
        <p:blipFill>
          <a:blip r:embed="rId5"/>
          <a:stretch/>
        </p:blipFill>
        <p:spPr>
          <a:xfrm>
            <a:off x="10651320" y="6395400"/>
            <a:ext cx="405000" cy="405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2895480" y="1450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000000"/>
                </a:solidFill>
                <a:latin typeface="Century Gothic"/>
              </a:rPr>
              <a:t>WEN &amp; R-Ladies Networking</a:t>
            </a:r>
            <a:endParaRPr b="0" lang="en-US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685800" y="1797120"/>
            <a:ext cx="10820160" cy="40237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0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Speakers</a:t>
            </a:r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Dr Sarah Cornell-Farrow, Analyst, Queensland Productivity Commission</a:t>
            </a:r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Dr Annastiina Silvennoinen, Senior Lecturer, School of Economics and Finance, QUT</a:t>
            </a:r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Networking rounds:</a:t>
            </a:r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6:20pm-7pm: </a:t>
            </a:r>
            <a:r>
              <a:rPr b="0" lang="en-GB" sz="2200" spc="-1" strike="noStrike">
                <a:solidFill>
                  <a:srgbClr val="000000"/>
                </a:solidFill>
                <a:latin typeface="Century Gothic"/>
              </a:rPr>
              <a:t>"Speed networking" over nibbles, in which people partner up and then change positions in 8 minutes to talk to the next person.(There will be a buzzer/bell every 8 minutes)</a:t>
            </a:r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200" spc="-1" strike="noStrike">
                <a:solidFill>
                  <a:srgbClr val="000000"/>
                </a:solidFill>
                <a:latin typeface="Century Gothic"/>
              </a:rPr>
              <a:t>7pm – 8pm: Networking continues in flexible form until close of event.</a:t>
            </a:r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1166400" y="6368400"/>
            <a:ext cx="16074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d5d7b"/>
                </a:solidFill>
                <a:latin typeface="Arial"/>
              </a:rPr>
              <a:t>@WomenEconAU</a:t>
            </a:r>
            <a:endParaRPr b="0" lang="en-A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uk-UA" sz="1200" spc="-1" strike="noStrike">
                <a:solidFill>
                  <a:srgbClr val="0d5d7b"/>
                </a:solidFill>
                <a:latin typeface="Arial"/>
              </a:rPr>
              <a:t>#</a:t>
            </a:r>
            <a:r>
              <a:rPr b="0" lang="en-GB" sz="1200" spc="-1" strike="noStrike">
                <a:solidFill>
                  <a:srgbClr val="0d5d7b"/>
                </a:solidFill>
                <a:latin typeface="Arial"/>
              </a:rPr>
              <a:t>womenineconomics</a:t>
            </a:r>
            <a:endParaRPr b="0" lang="en-AU" sz="1200" spc="-1" strike="noStrike">
              <a:latin typeface="Arial"/>
            </a:endParaRPr>
          </a:p>
        </p:txBody>
      </p:sp>
      <p:pic>
        <p:nvPicPr>
          <p:cNvPr id="211" name="Picture 8" descr=""/>
          <p:cNvPicPr/>
          <p:nvPr/>
        </p:nvPicPr>
        <p:blipFill>
          <a:blip r:embed="rId1"/>
          <a:stretch/>
        </p:blipFill>
        <p:spPr>
          <a:xfrm>
            <a:off x="797760" y="6395400"/>
            <a:ext cx="405000" cy="405000"/>
          </a:xfrm>
          <a:prstGeom prst="rect">
            <a:avLst/>
          </a:prstGeom>
          <a:ln>
            <a:noFill/>
          </a:ln>
        </p:spPr>
      </p:pic>
      <p:sp>
        <p:nvSpPr>
          <p:cNvPr id="212" name="CustomShape 4"/>
          <p:cNvSpPr/>
          <p:nvPr/>
        </p:nvSpPr>
        <p:spPr>
          <a:xfrm>
            <a:off x="5980680" y="6460920"/>
            <a:ext cx="1852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200" spc="-1" strike="noStrike">
                <a:solidFill>
                  <a:srgbClr val="0d5d7b"/>
                </a:solidFill>
                <a:latin typeface="Arial"/>
              </a:rPr>
              <a:t>Website</a:t>
            </a:r>
            <a:r>
              <a:rPr b="0" lang="en-GB" sz="1200" spc="-1" strike="noStrike">
                <a:solidFill>
                  <a:srgbClr val="0d5d7b"/>
                </a:solidFill>
                <a:latin typeface="Arial"/>
              </a:rPr>
              <a:t>  esawen.org.au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213" name="CustomShape 5"/>
          <p:cNvSpPr/>
          <p:nvPr/>
        </p:nvSpPr>
        <p:spPr>
          <a:xfrm>
            <a:off x="3462480" y="6459480"/>
            <a:ext cx="1996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200" spc="-1" strike="noStrike">
                <a:solidFill>
                  <a:srgbClr val="0d5d7b"/>
                </a:solidFill>
                <a:latin typeface="Arial"/>
              </a:rPr>
              <a:t>Email </a:t>
            </a:r>
            <a:r>
              <a:rPr b="0" lang="en-US" sz="1200" spc="-1" strike="noStrike">
                <a:solidFill>
                  <a:srgbClr val="0d5d7b"/>
                </a:solidFill>
                <a:latin typeface="Arial"/>
              </a:rPr>
              <a:t>wen@esaqld.org.au</a:t>
            </a:r>
            <a:endParaRPr b="0" lang="en-AU" sz="1200" spc="-1" strike="noStrike">
              <a:latin typeface="Arial"/>
            </a:endParaRPr>
          </a:p>
        </p:txBody>
      </p:sp>
      <p:pic>
        <p:nvPicPr>
          <p:cNvPr id="214" name="Picture 11" descr=""/>
          <p:cNvPicPr/>
          <p:nvPr/>
        </p:nvPicPr>
        <p:blipFill>
          <a:blip r:embed="rId2"/>
          <a:stretch/>
        </p:blipFill>
        <p:spPr>
          <a:xfrm>
            <a:off x="11103120" y="6395400"/>
            <a:ext cx="405000" cy="405000"/>
          </a:xfrm>
          <a:prstGeom prst="rect">
            <a:avLst/>
          </a:prstGeom>
          <a:ln>
            <a:noFill/>
          </a:ln>
        </p:spPr>
      </p:pic>
      <p:sp>
        <p:nvSpPr>
          <p:cNvPr id="215" name="CustomShape 6"/>
          <p:cNvSpPr/>
          <p:nvPr/>
        </p:nvSpPr>
        <p:spPr>
          <a:xfrm>
            <a:off x="8393760" y="6459480"/>
            <a:ext cx="26434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d5d7b"/>
                </a:solidFill>
                <a:latin typeface="Arial"/>
              </a:rPr>
              <a:t>Women in Economics Australia</a:t>
            </a:r>
            <a:endParaRPr b="0" lang="en-AU" sz="1200" spc="-1" strike="noStrike">
              <a:latin typeface="Arial"/>
            </a:endParaRPr>
          </a:p>
        </p:txBody>
      </p:sp>
      <p:pic>
        <p:nvPicPr>
          <p:cNvPr id="216" name="Picture 13" descr=""/>
          <p:cNvPicPr/>
          <p:nvPr/>
        </p:nvPicPr>
        <p:blipFill>
          <a:blip r:embed="rId3"/>
          <a:stretch/>
        </p:blipFill>
        <p:spPr>
          <a:xfrm>
            <a:off x="10651320" y="6395400"/>
            <a:ext cx="405000" cy="405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2473</TotalTime>
  <Application>LibreOffice/6.4.7.2$Linux_X86_64 LibreOffice_project/40$Build-2</Application>
  <Words>448</Words>
  <Paragraphs>69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2020-11-04T23:56:09Z</dcterms:created>
  <dc:creator>Catherine Kim</dc:creator>
  <dc:description/>
  <dc:language>en-AU</dc:language>
  <cp:lastModifiedBy/>
  <dcterms:modified xsi:type="dcterms:W3CDTF">2021-05-03T18:47:30Z</dcterms:modified>
  <cp:revision>22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