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6" d="100"/>
          <a:sy n="66" d="100"/>
        </p:scale>
        <p:origin x="679"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4BE897-1C90-4024-9AAA-173E434E9E2C}"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11A5C-510D-4D81-A3BB-43766CEC5C74}" type="slidenum">
              <a:rPr lang="en-US" smtClean="0"/>
              <a:t>‹#›</a:t>
            </a:fld>
            <a:endParaRPr lang="en-US"/>
          </a:p>
        </p:txBody>
      </p:sp>
    </p:spTree>
    <p:extLst>
      <p:ext uri="{BB962C8B-B14F-4D97-AF65-F5344CB8AC3E}">
        <p14:creationId xmlns:p14="http://schemas.microsoft.com/office/powerpoint/2010/main" val="3000849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4BE897-1C90-4024-9AAA-173E434E9E2C}"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11A5C-510D-4D81-A3BB-43766CEC5C74}" type="slidenum">
              <a:rPr lang="en-US" smtClean="0"/>
              <a:t>‹#›</a:t>
            </a:fld>
            <a:endParaRPr lang="en-US"/>
          </a:p>
        </p:txBody>
      </p:sp>
    </p:spTree>
    <p:extLst>
      <p:ext uri="{BB962C8B-B14F-4D97-AF65-F5344CB8AC3E}">
        <p14:creationId xmlns:p14="http://schemas.microsoft.com/office/powerpoint/2010/main" val="805669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4BE897-1C90-4024-9AAA-173E434E9E2C}"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11A5C-510D-4D81-A3BB-43766CEC5C74}" type="slidenum">
              <a:rPr lang="en-US" smtClean="0"/>
              <a:t>‹#›</a:t>
            </a:fld>
            <a:endParaRPr lang="en-US"/>
          </a:p>
        </p:txBody>
      </p:sp>
    </p:spTree>
    <p:extLst>
      <p:ext uri="{BB962C8B-B14F-4D97-AF65-F5344CB8AC3E}">
        <p14:creationId xmlns:p14="http://schemas.microsoft.com/office/powerpoint/2010/main" val="244660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4BE897-1C90-4024-9AAA-173E434E9E2C}"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11A5C-510D-4D81-A3BB-43766CEC5C74}" type="slidenum">
              <a:rPr lang="en-US" smtClean="0"/>
              <a:t>‹#›</a:t>
            </a:fld>
            <a:endParaRPr lang="en-US"/>
          </a:p>
        </p:txBody>
      </p:sp>
    </p:spTree>
    <p:extLst>
      <p:ext uri="{BB962C8B-B14F-4D97-AF65-F5344CB8AC3E}">
        <p14:creationId xmlns:p14="http://schemas.microsoft.com/office/powerpoint/2010/main" val="118764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4BE897-1C90-4024-9AAA-173E434E9E2C}"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11A5C-510D-4D81-A3BB-43766CEC5C74}" type="slidenum">
              <a:rPr lang="en-US" smtClean="0"/>
              <a:t>‹#›</a:t>
            </a:fld>
            <a:endParaRPr lang="en-US"/>
          </a:p>
        </p:txBody>
      </p:sp>
    </p:spTree>
    <p:extLst>
      <p:ext uri="{BB962C8B-B14F-4D97-AF65-F5344CB8AC3E}">
        <p14:creationId xmlns:p14="http://schemas.microsoft.com/office/powerpoint/2010/main" val="254791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4BE897-1C90-4024-9AAA-173E434E9E2C}"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11A5C-510D-4D81-A3BB-43766CEC5C74}" type="slidenum">
              <a:rPr lang="en-US" smtClean="0"/>
              <a:t>‹#›</a:t>
            </a:fld>
            <a:endParaRPr lang="en-US"/>
          </a:p>
        </p:txBody>
      </p:sp>
    </p:spTree>
    <p:extLst>
      <p:ext uri="{BB962C8B-B14F-4D97-AF65-F5344CB8AC3E}">
        <p14:creationId xmlns:p14="http://schemas.microsoft.com/office/powerpoint/2010/main" val="1482665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4BE897-1C90-4024-9AAA-173E434E9E2C}" type="datetimeFigureOut">
              <a:rPr lang="en-US" smtClean="0"/>
              <a:t>8/21/2019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411A5C-510D-4D81-A3BB-43766CEC5C74}" type="slidenum">
              <a:rPr lang="en-US" smtClean="0"/>
              <a:t>‹#›</a:t>
            </a:fld>
            <a:endParaRPr lang="en-US"/>
          </a:p>
        </p:txBody>
      </p:sp>
    </p:spTree>
    <p:extLst>
      <p:ext uri="{BB962C8B-B14F-4D97-AF65-F5344CB8AC3E}">
        <p14:creationId xmlns:p14="http://schemas.microsoft.com/office/powerpoint/2010/main" val="2006699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4BE897-1C90-4024-9AAA-173E434E9E2C}" type="datetimeFigureOut">
              <a:rPr lang="en-US" smtClean="0"/>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411A5C-510D-4D81-A3BB-43766CEC5C74}" type="slidenum">
              <a:rPr lang="en-US" smtClean="0"/>
              <a:t>‹#›</a:t>
            </a:fld>
            <a:endParaRPr lang="en-US"/>
          </a:p>
        </p:txBody>
      </p:sp>
    </p:spTree>
    <p:extLst>
      <p:ext uri="{BB962C8B-B14F-4D97-AF65-F5344CB8AC3E}">
        <p14:creationId xmlns:p14="http://schemas.microsoft.com/office/powerpoint/2010/main" val="464393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4BE897-1C90-4024-9AAA-173E434E9E2C}" type="datetimeFigureOut">
              <a:rPr lang="en-US" smtClean="0"/>
              <a:t>8/21/2019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411A5C-510D-4D81-A3BB-43766CEC5C74}" type="slidenum">
              <a:rPr lang="en-US" smtClean="0"/>
              <a:t>‹#›</a:t>
            </a:fld>
            <a:endParaRPr lang="en-US"/>
          </a:p>
        </p:txBody>
      </p:sp>
    </p:spTree>
    <p:extLst>
      <p:ext uri="{BB962C8B-B14F-4D97-AF65-F5344CB8AC3E}">
        <p14:creationId xmlns:p14="http://schemas.microsoft.com/office/powerpoint/2010/main" val="3046558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4BE897-1C90-4024-9AAA-173E434E9E2C}"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11A5C-510D-4D81-A3BB-43766CEC5C74}" type="slidenum">
              <a:rPr lang="en-US" smtClean="0"/>
              <a:t>‹#›</a:t>
            </a:fld>
            <a:endParaRPr lang="en-US"/>
          </a:p>
        </p:txBody>
      </p:sp>
    </p:spTree>
    <p:extLst>
      <p:ext uri="{BB962C8B-B14F-4D97-AF65-F5344CB8AC3E}">
        <p14:creationId xmlns:p14="http://schemas.microsoft.com/office/powerpoint/2010/main" val="123997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4BE897-1C90-4024-9AAA-173E434E9E2C}"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11A5C-510D-4D81-A3BB-43766CEC5C74}" type="slidenum">
              <a:rPr lang="en-US" smtClean="0"/>
              <a:t>‹#›</a:t>
            </a:fld>
            <a:endParaRPr lang="en-US"/>
          </a:p>
        </p:txBody>
      </p:sp>
    </p:spTree>
    <p:extLst>
      <p:ext uri="{BB962C8B-B14F-4D97-AF65-F5344CB8AC3E}">
        <p14:creationId xmlns:p14="http://schemas.microsoft.com/office/powerpoint/2010/main" val="294964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blip>
          <a:srcRect/>
          <a:stretch>
            <a:fillRect l="75000" t="-3000" b="-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BE897-1C90-4024-9AAA-173E434E9E2C}" type="datetimeFigureOut">
              <a:rPr lang="en-US" smtClean="0"/>
              <a:t>8/21/2019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411A5C-510D-4D81-A3BB-43766CEC5C74}" type="slidenum">
              <a:rPr lang="en-US" smtClean="0"/>
              <a:t>‹#›</a:t>
            </a:fld>
            <a:endParaRPr lang="en-US"/>
          </a:p>
        </p:txBody>
      </p:sp>
    </p:spTree>
    <p:extLst>
      <p:ext uri="{BB962C8B-B14F-4D97-AF65-F5344CB8AC3E}">
        <p14:creationId xmlns:p14="http://schemas.microsoft.com/office/powerpoint/2010/main" val="2429488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lib/roxygen2#roxygen2" TargetMode="External"/><Relationship Id="rId2" Type="http://schemas.openxmlformats.org/officeDocument/2006/relationships/hyperlink" Target="http://r-pkgs.had.co.nz/description.html" TargetMode="External"/><Relationship Id="rId1" Type="http://schemas.openxmlformats.org/officeDocument/2006/relationships/slideLayout" Target="../slideLayouts/slideLayout2.xml"/><Relationship Id="rId5" Type="http://schemas.openxmlformats.org/officeDocument/2006/relationships/image" Target="../media/image15.gif"/><Relationship Id="rId4" Type="http://schemas.openxmlformats.org/officeDocument/2006/relationships/hyperlink" Target="https://kbroman.org/pkg_prim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5000" t="-3000" b="-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897224"/>
            <a:ext cx="9144000" cy="2387600"/>
          </a:xfrm>
        </p:spPr>
        <p:txBody>
          <a:bodyPr>
            <a:normAutofit fontScale="90000"/>
          </a:bodyPr>
          <a:lstStyle/>
          <a:p>
            <a:r>
              <a:rPr lang="en-US" b="1" dirty="0"/>
              <a:t>Writing an R package </a:t>
            </a:r>
            <a:r>
              <a:rPr lang="en-US" b="1" dirty="0" smtClean="0"/>
              <a:t/>
            </a:r>
            <a:br>
              <a:rPr lang="en-US" b="1" dirty="0" smtClean="0"/>
            </a:br>
            <a:r>
              <a:rPr lang="en-US" b="1" dirty="0" smtClean="0"/>
              <a:t>from scratch </a:t>
            </a:r>
            <a:br>
              <a:rPr lang="en-US" b="1" dirty="0" smtClean="0"/>
            </a:br>
            <a:r>
              <a:rPr lang="en-US" b="1" dirty="0" smtClean="0"/>
              <a:t>in 3 steps</a:t>
            </a:r>
            <a:endParaRPr lang="en-US" b="1" dirty="0"/>
          </a:p>
        </p:txBody>
      </p:sp>
      <p:sp>
        <p:nvSpPr>
          <p:cNvPr id="3" name="Subtitle 2"/>
          <p:cNvSpPr>
            <a:spLocks noGrp="1"/>
          </p:cNvSpPr>
          <p:nvPr>
            <p:ph type="subTitle" idx="1"/>
          </p:nvPr>
        </p:nvSpPr>
        <p:spPr>
          <a:xfrm>
            <a:off x="0" y="3751185"/>
            <a:ext cx="9144000" cy="1655762"/>
          </a:xfrm>
        </p:spPr>
        <p:txBody>
          <a:bodyPr/>
          <a:lstStyle/>
          <a:p>
            <a:r>
              <a:rPr lang="it-IT" dirty="0" smtClean="0"/>
              <a:t>Giorgia Mori</a:t>
            </a:r>
          </a:p>
          <a:p>
            <a:endParaRPr lang="it-IT" dirty="0"/>
          </a:p>
          <a:p>
            <a:r>
              <a:rPr lang="it-IT" dirty="0" smtClean="0"/>
              <a:t>R-Ladies Meetup 21</a:t>
            </a:r>
            <a:r>
              <a:rPr lang="it-IT" baseline="30000" dirty="0" smtClean="0"/>
              <a:t>st </a:t>
            </a:r>
            <a:r>
              <a:rPr lang="it-IT" dirty="0" smtClean="0"/>
              <a:t>August 2019</a:t>
            </a:r>
            <a:endParaRPr lang="en-US" dirty="0"/>
          </a:p>
        </p:txBody>
      </p:sp>
    </p:spTree>
    <p:extLst>
      <p:ext uri="{BB962C8B-B14F-4D97-AF65-F5344CB8AC3E}">
        <p14:creationId xmlns:p14="http://schemas.microsoft.com/office/powerpoint/2010/main" val="1525788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19" y="203080"/>
            <a:ext cx="6673770" cy="1325563"/>
          </a:xfrm>
        </p:spPr>
        <p:txBody>
          <a:bodyPr>
            <a:normAutofit/>
          </a:bodyPr>
          <a:lstStyle/>
          <a:p>
            <a:r>
              <a:rPr lang="en-US" sz="2800" b="1" dirty="0" smtClean="0"/>
              <a:t>Extra Step:</a:t>
            </a:r>
            <a:r>
              <a:rPr lang="en-US" sz="2800" b="1" dirty="0"/>
              <a:t> Make the package a GitHub repo</a:t>
            </a:r>
            <a:endParaRPr lang="en-US" sz="2800" dirty="0"/>
          </a:p>
        </p:txBody>
      </p:sp>
      <p:sp>
        <p:nvSpPr>
          <p:cNvPr id="3" name="Content Placeholder 2"/>
          <p:cNvSpPr>
            <a:spLocks noGrp="1"/>
          </p:cNvSpPr>
          <p:nvPr>
            <p:ph idx="1"/>
          </p:nvPr>
        </p:nvSpPr>
        <p:spPr>
          <a:xfrm>
            <a:off x="213167" y="1362637"/>
            <a:ext cx="8826661" cy="5327529"/>
          </a:xfrm>
        </p:spPr>
        <p:txBody>
          <a:bodyPr/>
          <a:lstStyle/>
          <a:p>
            <a:r>
              <a:rPr lang="en-US" dirty="0" smtClean="0"/>
              <a:t>The </a:t>
            </a:r>
            <a:r>
              <a:rPr lang="en-US" dirty="0" err="1" smtClean="0"/>
              <a:t>benefitto</a:t>
            </a:r>
            <a:r>
              <a:rPr lang="en-US" dirty="0" smtClean="0"/>
              <a:t> putting your package onto GitHub is that you can use the </a:t>
            </a:r>
            <a:r>
              <a:rPr lang="en-US" dirty="0" err="1" smtClean="0"/>
              <a:t>devtools</a:t>
            </a:r>
            <a:r>
              <a:rPr lang="en-US" dirty="0" smtClean="0"/>
              <a:t> </a:t>
            </a:r>
            <a:r>
              <a:rPr lang="en-US" dirty="0" err="1" smtClean="0"/>
              <a:t>install_github</a:t>
            </a:r>
            <a:r>
              <a:rPr lang="en-US" dirty="0" smtClean="0"/>
              <a:t>() function to install your new package directly from the GitHub page.</a:t>
            </a:r>
          </a:p>
          <a:p>
            <a:endParaRPr lang="en-US" dirty="0" smtClean="0"/>
          </a:p>
          <a:p>
            <a:pPr marL="0" indent="0">
              <a:buNone/>
            </a:pPr>
            <a:endParaRPr lang="en-US" dirty="0" smtClean="0"/>
          </a:p>
          <a:p>
            <a:pPr marL="0" indent="0">
              <a:buNone/>
            </a:pPr>
            <a:r>
              <a:rPr lang="en-US" sz="2400" dirty="0" smtClean="0"/>
              <a:t>&gt;</a:t>
            </a:r>
            <a:r>
              <a:rPr lang="en-US" sz="2400" dirty="0" err="1" smtClean="0"/>
              <a:t>install_github</a:t>
            </a:r>
            <a:r>
              <a:rPr lang="en-US" sz="2400" dirty="0" smtClean="0"/>
              <a:t>(‘package_name','</a:t>
            </a:r>
            <a:r>
              <a:rPr lang="en-US" sz="2400" dirty="0" err="1" smtClean="0"/>
              <a:t>github_username</a:t>
            </a:r>
            <a:r>
              <a:rPr lang="en-US" sz="2400" dirty="0" smtClean="0"/>
              <a:t>')</a:t>
            </a:r>
            <a:endParaRPr lang="en-US" sz="2400" dirty="0"/>
          </a:p>
        </p:txBody>
      </p:sp>
    </p:spTree>
    <p:extLst>
      <p:ext uri="{BB962C8B-B14F-4D97-AF65-F5344CB8AC3E}">
        <p14:creationId xmlns:p14="http://schemas.microsoft.com/office/powerpoint/2010/main" val="3349469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69" y="122056"/>
            <a:ext cx="10515600" cy="1325563"/>
          </a:xfrm>
        </p:spPr>
        <p:txBody>
          <a:bodyPr>
            <a:normAutofit/>
          </a:bodyPr>
          <a:lstStyle/>
          <a:p>
            <a:r>
              <a:rPr lang="it-IT" sz="3600" b="1" dirty="0" smtClean="0"/>
              <a:t>Useful Resources</a:t>
            </a:r>
            <a:endParaRPr lang="en-US" sz="3600" b="1" dirty="0"/>
          </a:p>
        </p:txBody>
      </p:sp>
      <p:sp>
        <p:nvSpPr>
          <p:cNvPr id="3" name="Content Placeholder 2"/>
          <p:cNvSpPr>
            <a:spLocks noGrp="1"/>
          </p:cNvSpPr>
          <p:nvPr>
            <p:ph idx="1"/>
          </p:nvPr>
        </p:nvSpPr>
        <p:spPr>
          <a:xfrm>
            <a:off x="172655" y="1298977"/>
            <a:ext cx="8896110" cy="5449064"/>
          </a:xfrm>
        </p:spPr>
        <p:txBody>
          <a:bodyPr>
            <a:normAutofit/>
          </a:bodyPr>
          <a:lstStyle/>
          <a:p>
            <a:r>
              <a:rPr lang="it-IT" sz="2400" dirty="0" smtClean="0"/>
              <a:t>The DESCRIPTION file </a:t>
            </a:r>
            <a:r>
              <a:rPr lang="it-IT" sz="2400" dirty="0" smtClean="0">
                <a:sym typeface="Wingdings" panose="05000000000000000000" pitchFamily="2" charset="2"/>
              </a:rPr>
              <a:t> </a:t>
            </a:r>
            <a:r>
              <a:rPr lang="en-US" sz="2400" dirty="0" smtClean="0">
                <a:hlinkClick r:id="rId2"/>
              </a:rPr>
              <a:t>http://r-pkgs.had.co.nz/description.html</a:t>
            </a:r>
            <a:endParaRPr lang="en-US" sz="2400" dirty="0" smtClean="0"/>
          </a:p>
          <a:p>
            <a:r>
              <a:rPr lang="en-US" sz="2400" dirty="0"/>
              <a:t>Generate R package </a:t>
            </a:r>
            <a:r>
              <a:rPr lang="en-US" sz="2400" dirty="0" smtClean="0"/>
              <a:t>documentation </a:t>
            </a:r>
            <a:r>
              <a:rPr lang="en-US" sz="2400" dirty="0" smtClean="0">
                <a:sym typeface="Wingdings" panose="05000000000000000000" pitchFamily="2" charset="2"/>
              </a:rPr>
              <a:t> </a:t>
            </a:r>
            <a:r>
              <a:rPr lang="en-US" sz="2400" dirty="0" smtClean="0">
                <a:hlinkClick r:id="rId3"/>
              </a:rPr>
              <a:t>https://</a:t>
            </a:r>
            <a:r>
              <a:rPr lang="en-US" sz="2400" dirty="0" smtClean="0">
                <a:hlinkClick r:id="rId3"/>
              </a:rPr>
              <a:t>github.com/r-lib/roxygen2#roxygen2</a:t>
            </a:r>
            <a:endParaRPr lang="en-US" sz="2400" dirty="0" smtClean="0"/>
          </a:p>
          <a:p>
            <a:r>
              <a:rPr lang="it-IT" sz="2400" dirty="0" smtClean="0"/>
              <a:t>An amazing R package tutorial </a:t>
            </a:r>
            <a:r>
              <a:rPr lang="it-IT" sz="2400" dirty="0" smtClean="0">
                <a:sym typeface="Wingdings" panose="05000000000000000000" pitchFamily="2" charset="2"/>
              </a:rPr>
              <a:t> </a:t>
            </a:r>
            <a:r>
              <a:rPr lang="en-US" sz="2400" dirty="0">
                <a:hlinkClick r:id="rId4"/>
              </a:rPr>
              <a:t>https://kbroman.org/pkg_primer/</a:t>
            </a:r>
            <a:endParaRPr lang="en-US" sz="2400" dirty="0" smtClean="0"/>
          </a:p>
          <a:p>
            <a:pPr marL="0" indent="0">
              <a:buNone/>
            </a:pPr>
            <a:endParaRPr lang="en-US" sz="2400"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2451" y="3090441"/>
            <a:ext cx="3657600" cy="3657600"/>
          </a:xfrm>
          <a:prstGeom prst="rect">
            <a:avLst/>
          </a:prstGeom>
        </p:spPr>
      </p:pic>
    </p:spTree>
    <p:extLst>
      <p:ext uri="{BB962C8B-B14F-4D97-AF65-F5344CB8AC3E}">
        <p14:creationId xmlns:p14="http://schemas.microsoft.com/office/powerpoint/2010/main" val="1983260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765" y="231373"/>
            <a:ext cx="8252012" cy="1325563"/>
          </a:xfrm>
        </p:spPr>
        <p:txBody>
          <a:bodyPr>
            <a:normAutofit/>
          </a:bodyPr>
          <a:lstStyle/>
          <a:p>
            <a:pPr algn="ctr"/>
            <a:r>
              <a:rPr lang="en-US" sz="3200" b="1" dirty="0"/>
              <a:t>Distributing tips and tricks is </a:t>
            </a:r>
            <a:r>
              <a:rPr lang="en-US" sz="3200" b="1" dirty="0" smtClean="0"/>
              <a:t>a </a:t>
            </a:r>
            <a:r>
              <a:rPr lang="en-US" sz="3200" b="1" dirty="0"/>
              <a:t>worthy purpose!</a:t>
            </a:r>
          </a:p>
        </p:txBody>
      </p:sp>
      <p:sp>
        <p:nvSpPr>
          <p:cNvPr id="4" name="Rectangle 1"/>
          <p:cNvSpPr>
            <a:spLocks noGrp="1" noChangeArrowheads="1"/>
          </p:cNvSpPr>
          <p:nvPr>
            <p:ph idx="1"/>
          </p:nvPr>
        </p:nvSpPr>
        <p:spPr bwMode="auto">
          <a:xfrm>
            <a:off x="161819" y="1386377"/>
            <a:ext cx="8840251"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amp;quot"/>
              </a:rPr>
              <a:t>I</a:t>
            </a:r>
            <a:r>
              <a:rPr kumimoji="0" lang="en-US" altLang="en-US" sz="1600" b="0" i="0" u="none" strike="noStrike" cap="none" normalizeH="0" baseline="0" dirty="0" smtClean="0">
                <a:ln>
                  <a:noFill/>
                </a:ln>
                <a:solidFill>
                  <a:srgbClr val="333333"/>
                </a:solidFill>
                <a:effectLst/>
                <a:latin typeface="&amp;quot"/>
              </a:rPr>
              <a:t>t often happens that I reuse my functions many times, mostly through the shameful method of copying the functions into the project directory.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333333"/>
              </a:solidFill>
              <a:effectLst/>
              <a:latin typeface="&amp;quo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mp;quot"/>
              </a:rPr>
              <a:t>Wouldn’t it be great if we will all start writing our own compilation of various R functions that we found helpful?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333333"/>
              </a:solidFill>
              <a:latin typeface="&amp;quo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mp;quot"/>
              </a:rPr>
              <a:t>This is a great way to:</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a:p>
            <a:pPr algn="just">
              <a:lnSpc>
                <a:spcPct val="100000"/>
              </a:lnSpc>
            </a:pPr>
            <a:r>
              <a:rPr kumimoji="0" lang="en-US" altLang="en-US" sz="1800" b="1" i="0" u="none" strike="noStrike" cap="none" normalizeH="0" baseline="0" dirty="0" smtClean="0">
                <a:ln>
                  <a:noFill/>
                </a:ln>
                <a:solidFill>
                  <a:schemeClr val="tx1"/>
                </a:solidFill>
                <a:effectLst/>
              </a:rPr>
              <a:t>learn how to write an R package</a:t>
            </a:r>
          </a:p>
          <a:p>
            <a:pPr algn="just">
              <a:lnSpc>
                <a:spcPct val="100000"/>
              </a:lnSpc>
            </a:pPr>
            <a:r>
              <a:rPr lang="en-US" altLang="en-US" sz="1800" b="1" dirty="0"/>
              <a:t>encouraging good coding techniques (since it encourages to write separate functions with documentation)</a:t>
            </a:r>
          </a:p>
          <a:p>
            <a:pPr algn="just">
              <a:lnSpc>
                <a:spcPct val="100000"/>
              </a:lnSpc>
            </a:pPr>
            <a:r>
              <a:rPr lang="en-US" altLang="en-US" sz="1800" b="1" dirty="0"/>
              <a:t>allowing for easy reproducibility and collaboration with the broader community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333333"/>
              </a:solidFill>
              <a:effectLst/>
              <a:latin typeface="&amp;quo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333333"/>
              </a:solidFill>
              <a:latin typeface="&amp;quo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mp;quot"/>
              </a:rPr>
              <a:t>When I think of R packages, I think of big, unified projects with a specified scientific aim.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333333"/>
              </a:solidFill>
              <a:latin typeface="&amp;quo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mp;quot"/>
              </a:rPr>
              <a:t>This is a reminder that </a:t>
            </a:r>
            <a:r>
              <a:rPr kumimoji="0" lang="en-US" altLang="en-US" sz="1600" b="0" i="0" u="sng" strike="noStrike" cap="none" normalizeH="0" baseline="0" dirty="0" smtClean="0">
                <a:ln>
                  <a:noFill/>
                </a:ln>
                <a:solidFill>
                  <a:srgbClr val="333333"/>
                </a:solidFill>
                <a:effectLst/>
                <a:latin typeface="&amp;quot"/>
              </a:rPr>
              <a:t>R packages exist solely for making it easier to distribute code for any purpose.</a:t>
            </a:r>
            <a:endParaRPr kumimoji="0" lang="en-US" altLang="en-US" sz="1600" b="0" i="0" u="sng"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774277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47" y="301464"/>
            <a:ext cx="9081304" cy="1325563"/>
          </a:xfrm>
        </p:spPr>
        <p:txBody>
          <a:bodyPr/>
          <a:lstStyle/>
          <a:p>
            <a:r>
              <a:rPr lang="en-US" b="1" dirty="0"/>
              <a:t>Step 0: Packages you will need</a:t>
            </a:r>
          </a:p>
        </p:txBody>
      </p:sp>
      <p:sp>
        <p:nvSpPr>
          <p:cNvPr id="3" name="Content Placeholder 2"/>
          <p:cNvSpPr>
            <a:spLocks noGrp="1"/>
          </p:cNvSpPr>
          <p:nvPr>
            <p:ph idx="1"/>
          </p:nvPr>
        </p:nvSpPr>
        <p:spPr>
          <a:xfrm>
            <a:off x="114783" y="1627027"/>
            <a:ext cx="8896108" cy="4351338"/>
          </a:xfrm>
        </p:spPr>
        <p:txBody>
          <a:bodyPr/>
          <a:lstStyle/>
          <a:p>
            <a:r>
              <a:rPr lang="en-US" dirty="0"/>
              <a:t>The package you will need to create a package is </a:t>
            </a:r>
            <a:r>
              <a:rPr lang="en-US" dirty="0" err="1" smtClean="0"/>
              <a:t>devtools</a:t>
            </a:r>
            <a:r>
              <a:rPr lang="en-US" dirty="0" smtClean="0"/>
              <a:t>;</a:t>
            </a:r>
          </a:p>
          <a:p>
            <a:endParaRPr lang="it-IT" dirty="0"/>
          </a:p>
          <a:p>
            <a:pPr marL="0" indent="0">
              <a:buNone/>
            </a:pPr>
            <a:r>
              <a:rPr lang="it-IT" dirty="0" smtClean="0"/>
              <a:t>&gt;install.packages("devtools")</a:t>
            </a:r>
          </a:p>
          <a:p>
            <a:pPr marL="0" indent="0">
              <a:buNone/>
            </a:pPr>
            <a:r>
              <a:rPr lang="it-IT" dirty="0" smtClean="0"/>
              <a:t>&gt;library(devtools)</a:t>
            </a:r>
            <a:endParaRPr lang="en-US" dirty="0"/>
          </a:p>
        </p:txBody>
      </p:sp>
    </p:spTree>
    <p:extLst>
      <p:ext uri="{BB962C8B-B14F-4D97-AF65-F5344CB8AC3E}">
        <p14:creationId xmlns:p14="http://schemas.microsoft.com/office/powerpoint/2010/main" val="691181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20" y="81545"/>
            <a:ext cx="8959770" cy="1325563"/>
          </a:xfrm>
        </p:spPr>
        <p:txBody>
          <a:bodyPr/>
          <a:lstStyle/>
          <a:p>
            <a:r>
              <a:rPr lang="en-US" b="1" dirty="0"/>
              <a:t>Step 1: Create your function file</a:t>
            </a:r>
          </a:p>
        </p:txBody>
      </p:sp>
      <p:sp>
        <p:nvSpPr>
          <p:cNvPr id="3" name="Content Placeholder 2"/>
          <p:cNvSpPr>
            <a:spLocks noGrp="1"/>
          </p:cNvSpPr>
          <p:nvPr>
            <p:ph idx="1"/>
          </p:nvPr>
        </p:nvSpPr>
        <p:spPr>
          <a:xfrm>
            <a:off x="56909" y="1090632"/>
            <a:ext cx="8514144" cy="5697919"/>
          </a:xfrm>
        </p:spPr>
        <p:txBody>
          <a:bodyPr>
            <a:normAutofit/>
          </a:bodyPr>
          <a:lstStyle/>
          <a:p>
            <a:r>
              <a:rPr lang="en-US" sz="1800" dirty="0"/>
              <a:t>Write the code for your functions in a new .R file. You can create one file with all of your functions or create separate files for each function. </a:t>
            </a:r>
            <a:endParaRPr lang="en-US" sz="1800" dirty="0" smtClean="0"/>
          </a:p>
          <a:p>
            <a:endParaRPr lang="it-IT" dirty="0" smtClean="0"/>
          </a:p>
          <a:p>
            <a:endParaRPr lang="it-IT" dirty="0"/>
          </a:p>
          <a:p>
            <a:endParaRPr lang="it-IT" dirty="0" smtClean="0"/>
          </a:p>
          <a:p>
            <a:endParaRPr lang="it-IT" dirty="0"/>
          </a:p>
          <a:p>
            <a:endParaRPr lang="it-IT" dirty="0" smtClean="0"/>
          </a:p>
          <a:p>
            <a:endParaRPr lang="it-IT" dirty="0"/>
          </a:p>
          <a:p>
            <a:endParaRPr lang="it-IT" dirty="0" smtClean="0"/>
          </a:p>
          <a:p>
            <a:endParaRPr lang="it-IT" dirty="0" smtClean="0"/>
          </a:p>
          <a:p>
            <a:endParaRPr lang="en-US" dirty="0" smtClean="0"/>
          </a:p>
          <a:p>
            <a:r>
              <a:rPr lang="en-US" sz="1800" dirty="0"/>
              <a:t>Save these files somewhere where you can easily find them.</a:t>
            </a:r>
          </a:p>
        </p:txBody>
      </p:sp>
      <p:pic>
        <p:nvPicPr>
          <p:cNvPr id="4" name="Picture 3"/>
          <p:cNvPicPr>
            <a:picLocks noChangeAspect="1"/>
          </p:cNvPicPr>
          <p:nvPr/>
        </p:nvPicPr>
        <p:blipFill>
          <a:blip r:embed="rId2"/>
          <a:stretch>
            <a:fillRect/>
          </a:stretch>
        </p:blipFill>
        <p:spPr>
          <a:xfrm>
            <a:off x="1454119" y="2238112"/>
            <a:ext cx="5719724" cy="3402957"/>
          </a:xfrm>
          <a:prstGeom prst="rect">
            <a:avLst/>
          </a:prstGeom>
        </p:spPr>
      </p:pic>
      <p:pic>
        <p:nvPicPr>
          <p:cNvPr id="5" name="Picture 4"/>
          <p:cNvPicPr>
            <a:picLocks noChangeAspect="1"/>
          </p:cNvPicPr>
          <p:nvPr/>
        </p:nvPicPr>
        <p:blipFill>
          <a:blip r:embed="rId3"/>
          <a:stretch>
            <a:fillRect/>
          </a:stretch>
        </p:blipFill>
        <p:spPr>
          <a:xfrm>
            <a:off x="1431116" y="2238112"/>
            <a:ext cx="5742727" cy="3430463"/>
          </a:xfrm>
          <a:prstGeom prst="rect">
            <a:avLst/>
          </a:prstGeom>
        </p:spPr>
      </p:pic>
    </p:spTree>
    <p:extLst>
      <p:ext uri="{BB962C8B-B14F-4D97-AF65-F5344CB8AC3E}">
        <p14:creationId xmlns:p14="http://schemas.microsoft.com/office/powerpoint/2010/main" val="43292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95" y="98908"/>
            <a:ext cx="8930833" cy="1325563"/>
          </a:xfrm>
        </p:spPr>
        <p:txBody>
          <a:bodyPr/>
          <a:lstStyle/>
          <a:p>
            <a:r>
              <a:rPr lang="en-US" b="1" dirty="0"/>
              <a:t>Step 2: Create your package directory</a:t>
            </a:r>
          </a:p>
        </p:txBody>
      </p:sp>
      <p:sp>
        <p:nvSpPr>
          <p:cNvPr id="3" name="Content Placeholder 2"/>
          <p:cNvSpPr>
            <a:spLocks noGrp="1"/>
          </p:cNvSpPr>
          <p:nvPr>
            <p:ph idx="1"/>
          </p:nvPr>
        </p:nvSpPr>
        <p:spPr>
          <a:xfrm>
            <a:off x="108995" y="1206380"/>
            <a:ext cx="8930833" cy="5547448"/>
          </a:xfrm>
        </p:spPr>
        <p:txBody>
          <a:bodyPr>
            <a:normAutofit/>
          </a:bodyPr>
          <a:lstStyle/>
          <a:p>
            <a:pPr marL="0" indent="0">
              <a:buNone/>
            </a:pPr>
            <a:r>
              <a:rPr lang="en-US" sz="1800" dirty="0" smtClean="0"/>
              <a:t>You </a:t>
            </a:r>
            <a:r>
              <a:rPr lang="en-US" sz="1800" dirty="0"/>
              <a:t>are going to create a directory with the bare minimum folders of R packages. I am going to make a bacteria-themed package as an illustration.</a:t>
            </a:r>
          </a:p>
          <a:p>
            <a:r>
              <a:rPr lang="en-US" sz="1800" dirty="0"/>
              <a:t>Open a new project in </a:t>
            </a:r>
            <a:r>
              <a:rPr lang="en-US" sz="1800" dirty="0" err="1"/>
              <a:t>RStudio</a:t>
            </a:r>
            <a:r>
              <a:rPr lang="en-US" sz="1800" dirty="0"/>
              <a:t>. Go to the ‘File’ menu and click on ‘New Project.’ Then select ‘New Directory,’ and ‘R Package’ to create a new R package. Type the name of your package, then upload the .R file you created in step 1 under ‘Create package based on source files’. Click ‘Create project</a:t>
            </a:r>
            <a:r>
              <a:rPr lang="en-US" sz="1800" dirty="0" smtClean="0"/>
              <a:t>.’</a:t>
            </a:r>
          </a:p>
          <a:p>
            <a:endParaRPr lang="it-IT" sz="1800" dirty="0"/>
          </a:p>
          <a:p>
            <a:endParaRPr lang="it-IT" sz="1800" dirty="0" smtClean="0"/>
          </a:p>
          <a:p>
            <a:endParaRPr lang="it-IT" sz="1800" dirty="0"/>
          </a:p>
          <a:p>
            <a:endParaRPr lang="it-IT" sz="1800" dirty="0" smtClean="0"/>
          </a:p>
          <a:p>
            <a:endParaRPr lang="it-IT" sz="1800" dirty="0"/>
          </a:p>
          <a:p>
            <a:endParaRPr lang="it-IT" sz="1800"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39546" y="3316147"/>
            <a:ext cx="4228282" cy="3004115"/>
          </a:xfrm>
          <a:prstGeom prst="rect">
            <a:avLst/>
          </a:prstGeom>
        </p:spPr>
      </p:pic>
      <p:pic>
        <p:nvPicPr>
          <p:cNvPr id="5" name="Picture 4"/>
          <p:cNvPicPr>
            <a:picLocks noChangeAspect="1"/>
          </p:cNvPicPr>
          <p:nvPr/>
        </p:nvPicPr>
        <p:blipFill>
          <a:blip r:embed="rId3"/>
          <a:stretch>
            <a:fillRect/>
          </a:stretch>
        </p:blipFill>
        <p:spPr>
          <a:xfrm>
            <a:off x="4716683" y="3331508"/>
            <a:ext cx="4161099" cy="2988754"/>
          </a:xfrm>
          <a:prstGeom prst="rect">
            <a:avLst/>
          </a:prstGeom>
        </p:spPr>
      </p:pic>
      <p:pic>
        <p:nvPicPr>
          <p:cNvPr id="6" name="Picture 5"/>
          <p:cNvPicPr>
            <a:picLocks noChangeAspect="1"/>
          </p:cNvPicPr>
          <p:nvPr/>
        </p:nvPicPr>
        <p:blipFill>
          <a:blip r:embed="rId4"/>
          <a:stretch>
            <a:fillRect/>
          </a:stretch>
        </p:blipFill>
        <p:spPr>
          <a:xfrm>
            <a:off x="2017720" y="3024423"/>
            <a:ext cx="5149071" cy="3729405"/>
          </a:xfrm>
          <a:prstGeom prst="rect">
            <a:avLst/>
          </a:prstGeom>
        </p:spPr>
      </p:pic>
    </p:spTree>
    <p:extLst>
      <p:ext uri="{BB962C8B-B14F-4D97-AF65-F5344CB8AC3E}">
        <p14:creationId xmlns:p14="http://schemas.microsoft.com/office/powerpoint/2010/main" val="179496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570" y="176233"/>
            <a:ext cx="8948195" cy="6606531"/>
          </a:xfrm>
        </p:spPr>
        <p:txBody>
          <a:bodyPr>
            <a:normAutofit/>
          </a:bodyPr>
          <a:lstStyle/>
          <a:p>
            <a:r>
              <a:rPr lang="en-US" sz="1800" dirty="0" smtClean="0"/>
              <a:t>If </a:t>
            </a:r>
            <a:r>
              <a:rPr lang="en-US" sz="1800" dirty="0"/>
              <a:t>you look in your default directory, you will now have a folder called </a:t>
            </a:r>
            <a:r>
              <a:rPr lang="en-US" sz="1800" b="1" dirty="0" err="1"/>
              <a:t>ILoveBacteria</a:t>
            </a:r>
            <a:r>
              <a:rPr lang="en-US" sz="1800" dirty="0"/>
              <a:t>, and in it you will have two folders and one file called DESCRIPTION. You should edit the DESCRIPTION file to include all of your contact information, etc.</a:t>
            </a:r>
          </a:p>
        </p:txBody>
      </p:sp>
      <p:pic>
        <p:nvPicPr>
          <p:cNvPr id="4" name="Picture 3"/>
          <p:cNvPicPr>
            <a:picLocks noChangeAspect="1"/>
          </p:cNvPicPr>
          <p:nvPr/>
        </p:nvPicPr>
        <p:blipFill>
          <a:blip r:embed="rId2"/>
          <a:stretch>
            <a:fillRect/>
          </a:stretch>
        </p:blipFill>
        <p:spPr>
          <a:xfrm>
            <a:off x="392322" y="1145893"/>
            <a:ext cx="5575751" cy="3680749"/>
          </a:xfrm>
          <a:prstGeom prst="rect">
            <a:avLst/>
          </a:prstGeom>
        </p:spPr>
      </p:pic>
      <p:sp>
        <p:nvSpPr>
          <p:cNvPr id="6" name="Rectangle 5"/>
          <p:cNvSpPr/>
          <p:nvPr/>
        </p:nvSpPr>
        <p:spPr>
          <a:xfrm>
            <a:off x="2591588" y="2633768"/>
            <a:ext cx="4464427" cy="307777"/>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sz="1400" b="1" i="0" u="none" strike="noStrike" dirty="0" smtClean="0">
                <a:solidFill>
                  <a:srgbClr val="333333"/>
                </a:solidFill>
                <a:effectLst/>
                <a:latin typeface="Helvetica Neue"/>
              </a:rPr>
              <a:t>The ‘R’ folder contains the code for your functions</a:t>
            </a:r>
            <a:endParaRPr lang="en-US" sz="1400" b="1" dirty="0"/>
          </a:p>
        </p:txBody>
      </p:sp>
      <p:sp>
        <p:nvSpPr>
          <p:cNvPr id="7" name="Right Arrow 6"/>
          <p:cNvSpPr/>
          <p:nvPr/>
        </p:nvSpPr>
        <p:spPr>
          <a:xfrm rot="20317997">
            <a:off x="1145509" y="2938720"/>
            <a:ext cx="1342663" cy="306728"/>
          </a:xfrm>
          <a:prstGeom prst="rightArrow">
            <a:avLst>
              <a:gd name="adj1" fmla="val 0"/>
              <a:gd name="adj2" fmla="val 378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27595" y="2236370"/>
            <a:ext cx="6630085" cy="307777"/>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sz="1400" b="1" i="0" u="none" strike="noStrike" dirty="0" smtClean="0">
                <a:solidFill>
                  <a:srgbClr val="333333"/>
                </a:solidFill>
                <a:effectLst/>
                <a:latin typeface="Helvetica Neue"/>
              </a:rPr>
              <a:t>The ‘man’ folder will contain the help files for each function in your package</a:t>
            </a:r>
            <a:endParaRPr lang="en-US" sz="1400" b="1" dirty="0"/>
          </a:p>
        </p:txBody>
      </p:sp>
      <p:sp>
        <p:nvSpPr>
          <p:cNvPr id="9" name="Right Arrow 8"/>
          <p:cNvSpPr/>
          <p:nvPr/>
        </p:nvSpPr>
        <p:spPr>
          <a:xfrm rot="20317997">
            <a:off x="1181516" y="2541322"/>
            <a:ext cx="1342663" cy="306728"/>
          </a:xfrm>
          <a:prstGeom prst="rightArrow">
            <a:avLst>
              <a:gd name="adj1" fmla="val 0"/>
              <a:gd name="adj2" fmla="val 378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3328951" y="3226765"/>
            <a:ext cx="5770122" cy="3463402"/>
          </a:xfrm>
          <a:prstGeom prst="rect">
            <a:avLst/>
          </a:prstGeom>
        </p:spPr>
      </p:pic>
    </p:spTree>
    <p:extLst>
      <p:ext uri="{BB962C8B-B14F-4D97-AF65-F5344CB8AC3E}">
        <p14:creationId xmlns:p14="http://schemas.microsoft.com/office/powerpoint/2010/main" val="116673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634" y="164658"/>
            <a:ext cx="8953982" cy="6693342"/>
          </a:xfrm>
        </p:spPr>
        <p:txBody>
          <a:bodyPr>
            <a:normAutofit/>
          </a:bodyPr>
          <a:lstStyle/>
          <a:p>
            <a:r>
              <a:rPr lang="en-US" sz="1800" dirty="0" smtClean="0"/>
              <a:t>Depending on your version of </a:t>
            </a:r>
            <a:r>
              <a:rPr lang="en-US" sz="1800" dirty="0" err="1" smtClean="0"/>
              <a:t>RStudio</a:t>
            </a:r>
            <a:r>
              <a:rPr lang="en-US" sz="1800" dirty="0" smtClean="0"/>
              <a:t>, the help files may have been generated automatically as </a:t>
            </a:r>
            <a:r>
              <a:rPr lang="en-US" sz="1800" b="1" dirty="0" smtClean="0"/>
              <a:t>.Rd </a:t>
            </a:r>
            <a:r>
              <a:rPr lang="en-US" sz="1800" dirty="0" smtClean="0"/>
              <a:t>or “</a:t>
            </a:r>
            <a:r>
              <a:rPr lang="en-US" sz="1800" b="1" dirty="0" smtClean="0"/>
              <a:t>R documentation</a:t>
            </a:r>
            <a:r>
              <a:rPr lang="en-US" sz="1800" dirty="0" smtClean="0"/>
              <a:t>” files when you created your package.</a:t>
            </a:r>
          </a:p>
          <a:p>
            <a:r>
              <a:rPr lang="en-US" sz="1800" dirty="0" smtClean="0"/>
              <a:t>If your ‘man’ folder is empty, you will have to manually create a .Rd file for each function. To do this, go to File &gt; New File &gt; R Documentation, enter the title of the function and select ‘Function’ under the ‘Rd template’ menu. Edit your new file to include something in the ‘title’ field (you may make other edits now or go back and make edits later, but your package will not compile if the ‘title’ field is empty). Save each .Rd file in the ‘man’ folder.</a:t>
            </a:r>
            <a:endParaRPr lang="en-US" sz="1800" dirty="0"/>
          </a:p>
        </p:txBody>
      </p:sp>
      <p:pic>
        <p:nvPicPr>
          <p:cNvPr id="6" name="Picture 5"/>
          <p:cNvPicPr>
            <a:picLocks noChangeAspect="1"/>
          </p:cNvPicPr>
          <p:nvPr/>
        </p:nvPicPr>
        <p:blipFill>
          <a:blip r:embed="rId2"/>
          <a:stretch>
            <a:fillRect/>
          </a:stretch>
        </p:blipFill>
        <p:spPr>
          <a:xfrm>
            <a:off x="215157" y="3759882"/>
            <a:ext cx="2841538" cy="1442937"/>
          </a:xfrm>
          <a:prstGeom prst="rect">
            <a:avLst/>
          </a:prstGeom>
        </p:spPr>
      </p:pic>
      <p:pic>
        <p:nvPicPr>
          <p:cNvPr id="7" name="Picture 6"/>
          <p:cNvPicPr>
            <a:picLocks noChangeAspect="1"/>
          </p:cNvPicPr>
          <p:nvPr/>
        </p:nvPicPr>
        <p:blipFill>
          <a:blip r:embed="rId3"/>
          <a:stretch>
            <a:fillRect/>
          </a:stretch>
        </p:blipFill>
        <p:spPr>
          <a:xfrm>
            <a:off x="3331403" y="2799184"/>
            <a:ext cx="5600759" cy="3364334"/>
          </a:xfrm>
          <a:prstGeom prst="rect">
            <a:avLst/>
          </a:prstGeom>
        </p:spPr>
      </p:pic>
    </p:spTree>
    <p:extLst>
      <p:ext uri="{BB962C8B-B14F-4D97-AF65-F5344CB8AC3E}">
        <p14:creationId xmlns:p14="http://schemas.microsoft.com/office/powerpoint/2010/main" val="3732580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07" y="139419"/>
            <a:ext cx="8664616" cy="1325563"/>
          </a:xfrm>
        </p:spPr>
        <p:txBody>
          <a:bodyPr/>
          <a:lstStyle/>
          <a:p>
            <a:r>
              <a:rPr lang="en-US" b="1" dirty="0"/>
              <a:t>Step 3: Install!</a:t>
            </a:r>
          </a:p>
        </p:txBody>
      </p:sp>
      <p:sp>
        <p:nvSpPr>
          <p:cNvPr id="3" name="Content Placeholder 2"/>
          <p:cNvSpPr>
            <a:spLocks noGrp="1"/>
          </p:cNvSpPr>
          <p:nvPr>
            <p:ph idx="1"/>
          </p:nvPr>
        </p:nvSpPr>
        <p:spPr>
          <a:xfrm>
            <a:off x="103207" y="1160081"/>
            <a:ext cx="8948196" cy="5599534"/>
          </a:xfrm>
        </p:spPr>
        <p:txBody>
          <a:bodyPr>
            <a:normAutofit/>
          </a:bodyPr>
          <a:lstStyle/>
          <a:p>
            <a:pPr algn="just"/>
            <a:r>
              <a:rPr lang="en-US" sz="1800" dirty="0"/>
              <a:t>Now you are ready to compile your package. Go to </a:t>
            </a:r>
            <a:r>
              <a:rPr lang="en-US" sz="1800" b="1" dirty="0"/>
              <a:t>‘Build’</a:t>
            </a:r>
            <a:r>
              <a:rPr lang="en-US" sz="1800" dirty="0"/>
              <a:t> on the top toolbar and select </a:t>
            </a:r>
            <a:r>
              <a:rPr lang="en-US" sz="1800" b="1" dirty="0"/>
              <a:t>‘Install and Restart’</a:t>
            </a:r>
            <a:r>
              <a:rPr lang="en-US" sz="1800" dirty="0"/>
              <a:t>. If this works, your package will automatically load and you will see </a:t>
            </a:r>
            <a:r>
              <a:rPr lang="en-US" sz="1800" b="1" dirty="0"/>
              <a:t>library(</a:t>
            </a:r>
            <a:r>
              <a:rPr lang="en-US" sz="1800" b="1" dirty="0" err="1"/>
              <a:t>ILoveBacteria</a:t>
            </a:r>
            <a:r>
              <a:rPr lang="en-US" sz="1800" b="1" dirty="0"/>
              <a:t>)</a:t>
            </a:r>
            <a:r>
              <a:rPr lang="en-US" sz="1800" dirty="0"/>
              <a:t> at the bottom of your console. </a:t>
            </a:r>
            <a:endParaRPr lang="en-US" sz="1800" dirty="0" smtClean="0"/>
          </a:p>
          <a:p>
            <a:pPr algn="just"/>
            <a:endParaRPr lang="en-US" sz="1800" dirty="0"/>
          </a:p>
        </p:txBody>
      </p:sp>
      <p:pic>
        <p:nvPicPr>
          <p:cNvPr id="4" name="Picture 3"/>
          <p:cNvPicPr>
            <a:picLocks noChangeAspect="1"/>
          </p:cNvPicPr>
          <p:nvPr/>
        </p:nvPicPr>
        <p:blipFill>
          <a:blip r:embed="rId2"/>
          <a:stretch>
            <a:fillRect/>
          </a:stretch>
        </p:blipFill>
        <p:spPr>
          <a:xfrm>
            <a:off x="219919" y="2206682"/>
            <a:ext cx="5775767" cy="2432019"/>
          </a:xfrm>
          <a:prstGeom prst="rect">
            <a:avLst/>
          </a:prstGeom>
        </p:spPr>
      </p:pic>
      <p:pic>
        <p:nvPicPr>
          <p:cNvPr id="5" name="Picture 4"/>
          <p:cNvPicPr>
            <a:picLocks noChangeAspect="1"/>
          </p:cNvPicPr>
          <p:nvPr/>
        </p:nvPicPr>
        <p:blipFill>
          <a:blip r:embed="rId3"/>
          <a:stretch>
            <a:fillRect/>
          </a:stretch>
        </p:blipFill>
        <p:spPr>
          <a:xfrm>
            <a:off x="3640237" y="3758449"/>
            <a:ext cx="5304493" cy="3001166"/>
          </a:xfrm>
          <a:prstGeom prst="rect">
            <a:avLst/>
          </a:prstGeom>
        </p:spPr>
      </p:pic>
    </p:spTree>
    <p:extLst>
      <p:ext uri="{BB962C8B-B14F-4D97-AF65-F5344CB8AC3E}">
        <p14:creationId xmlns:p14="http://schemas.microsoft.com/office/powerpoint/2010/main" val="2630463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396"/>
            <a:ext cx="10515600" cy="1325563"/>
          </a:xfrm>
        </p:spPr>
        <p:txBody>
          <a:bodyPr>
            <a:normAutofit/>
          </a:bodyPr>
          <a:lstStyle/>
          <a:p>
            <a:r>
              <a:rPr lang="en-US" sz="2800" b="1" dirty="0"/>
              <a:t>Test your </a:t>
            </a:r>
            <a:r>
              <a:rPr lang="en-US" sz="2800" b="1" dirty="0" smtClean="0"/>
              <a:t>function </a:t>
            </a:r>
            <a:r>
              <a:rPr lang="en-US" sz="2800" b="1" dirty="0"/>
              <a:t>to make sure </a:t>
            </a:r>
            <a:r>
              <a:rPr lang="en-US" sz="2800" b="1" dirty="0" smtClean="0"/>
              <a:t>it works!</a:t>
            </a:r>
            <a:endParaRPr lang="en-US" sz="2800" b="1" dirty="0"/>
          </a:p>
        </p:txBody>
      </p:sp>
      <p:sp>
        <p:nvSpPr>
          <p:cNvPr id="3" name="Content Placeholder 2"/>
          <p:cNvSpPr>
            <a:spLocks noGrp="1"/>
          </p:cNvSpPr>
          <p:nvPr>
            <p:ph idx="1"/>
          </p:nvPr>
        </p:nvSpPr>
        <p:spPr>
          <a:xfrm>
            <a:off x="45335" y="1212055"/>
            <a:ext cx="8543080" cy="946623"/>
          </a:xfrm>
        </p:spPr>
        <p:txBody>
          <a:bodyPr/>
          <a:lstStyle/>
          <a:p>
            <a:pPr marL="0" indent="0">
              <a:spcBef>
                <a:spcPts val="0"/>
              </a:spcBef>
              <a:buNone/>
            </a:pPr>
            <a:r>
              <a:rPr lang="en-US" dirty="0"/>
              <a:t>T</a:t>
            </a:r>
            <a:r>
              <a:rPr lang="en-US" dirty="0" smtClean="0"/>
              <a:t>ry also typing ?</a:t>
            </a:r>
            <a:r>
              <a:rPr lang="en-US" dirty="0" err="1" smtClean="0"/>
              <a:t>bacteria_function</a:t>
            </a:r>
            <a:r>
              <a:rPr lang="en-US" dirty="0" smtClean="0"/>
              <a:t>. </a:t>
            </a:r>
          </a:p>
          <a:p>
            <a:pPr marL="0" indent="0">
              <a:spcBef>
                <a:spcPts val="0"/>
              </a:spcBef>
              <a:buNone/>
            </a:pPr>
            <a:r>
              <a:rPr lang="en-US" dirty="0" smtClean="0"/>
              <a:t>You should see the standard help page pop up!</a:t>
            </a:r>
            <a:endParaRPr lang="en-US" dirty="0"/>
          </a:p>
        </p:txBody>
      </p:sp>
      <p:pic>
        <p:nvPicPr>
          <p:cNvPr id="4" name="Picture 3"/>
          <p:cNvPicPr>
            <a:picLocks noChangeAspect="1"/>
          </p:cNvPicPr>
          <p:nvPr/>
        </p:nvPicPr>
        <p:blipFill>
          <a:blip r:embed="rId2"/>
          <a:stretch>
            <a:fillRect/>
          </a:stretch>
        </p:blipFill>
        <p:spPr>
          <a:xfrm>
            <a:off x="91633" y="2114879"/>
            <a:ext cx="5330141" cy="2656982"/>
          </a:xfrm>
          <a:prstGeom prst="rect">
            <a:avLst/>
          </a:prstGeom>
        </p:spPr>
      </p:pic>
      <p:pic>
        <p:nvPicPr>
          <p:cNvPr id="6" name="Picture 5"/>
          <p:cNvPicPr>
            <a:picLocks noChangeAspect="1"/>
          </p:cNvPicPr>
          <p:nvPr/>
        </p:nvPicPr>
        <p:blipFill>
          <a:blip r:embed="rId3"/>
          <a:stretch>
            <a:fillRect/>
          </a:stretch>
        </p:blipFill>
        <p:spPr>
          <a:xfrm>
            <a:off x="3995194" y="2827163"/>
            <a:ext cx="4801565" cy="3889395"/>
          </a:xfrm>
          <a:prstGeom prst="rect">
            <a:avLst/>
          </a:prstGeom>
        </p:spPr>
      </p:pic>
    </p:spTree>
    <p:extLst>
      <p:ext uri="{BB962C8B-B14F-4D97-AF65-F5344CB8AC3E}">
        <p14:creationId xmlns:p14="http://schemas.microsoft.com/office/powerpoint/2010/main" val="2386835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685</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&amp;quot</vt:lpstr>
      <vt:lpstr>Arial</vt:lpstr>
      <vt:lpstr>Calibri</vt:lpstr>
      <vt:lpstr>Calibri Light</vt:lpstr>
      <vt:lpstr>Helvetica Neue</vt:lpstr>
      <vt:lpstr>Wingdings</vt:lpstr>
      <vt:lpstr>Office Theme</vt:lpstr>
      <vt:lpstr>Writing an R package  from scratch  in 3 steps</vt:lpstr>
      <vt:lpstr>Distributing tips and tricks is a worthy purpose!</vt:lpstr>
      <vt:lpstr>Step 0: Packages you will need</vt:lpstr>
      <vt:lpstr>Step 1: Create your function file</vt:lpstr>
      <vt:lpstr>Step 2: Create your package directory</vt:lpstr>
      <vt:lpstr>PowerPoint Presentation</vt:lpstr>
      <vt:lpstr>PowerPoint Presentation</vt:lpstr>
      <vt:lpstr>Step 3: Install!</vt:lpstr>
      <vt:lpstr>Test your function to make sure it works!</vt:lpstr>
      <vt:lpstr>Extra Step: Make the package a GitHub repo</vt:lpstr>
      <vt:lpstr>Useful 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an R package  from scratch</dc:title>
  <dc:creator>Giorgia Mori</dc:creator>
  <cp:lastModifiedBy>Giorgia Mori</cp:lastModifiedBy>
  <cp:revision>10</cp:revision>
  <dcterms:created xsi:type="dcterms:W3CDTF">2019-08-20T12:02:07Z</dcterms:created>
  <dcterms:modified xsi:type="dcterms:W3CDTF">2019-08-21T01:50:04Z</dcterms:modified>
</cp:coreProperties>
</file>