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0" r:id="rId5"/>
    <p:sldId id="279" r:id="rId6"/>
    <p:sldId id="262" r:id="rId7"/>
    <p:sldId id="282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3EB489"/>
    <a:srgbClr val="39FF14"/>
    <a:srgbClr val="FFFFFF"/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" panose="02110004020202020204"/>
              </a:rPr>
              <a:t>Les 7 categories à classifier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7343995692627393"/>
          <c:y val="0.10931570827785878"/>
          <c:w val="0.70695769043126078"/>
          <c:h val="0.85579344449375516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Catégorie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3068235094976871E-2"/>
                  <c:y val="5.36782265052093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A4-4D21-8F0D-318972852290}"/>
                </c:ext>
              </c:extLst>
            </c:dLbl>
            <c:dLbl>
              <c:idx val="1"/>
              <c:layout>
                <c:manualLayout>
                  <c:x val="1.3068235094976871E-2"/>
                  <c:y val="1.0735645301041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A4-4D21-8F0D-318972852290}"/>
                </c:ext>
              </c:extLst>
            </c:dLbl>
            <c:dLbl>
              <c:idx val="2"/>
              <c:layout>
                <c:manualLayout>
                  <c:x val="1.6335293868720971E-2"/>
                  <c:y val="2.14712906020837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A4-4D21-8F0D-318972852290}"/>
                </c:ext>
              </c:extLst>
            </c:dLbl>
            <c:dLbl>
              <c:idx val="3"/>
              <c:layout>
                <c:manualLayout>
                  <c:x val="1.3068235094976751E-2"/>
                  <c:y val="1.07356453010418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A4-4D21-8F0D-318972852290}"/>
                </c:ext>
              </c:extLst>
            </c:dLbl>
            <c:dLbl>
              <c:idx val="4"/>
              <c:layout>
                <c:manualLayout>
                  <c:x val="1.3068235094976751E-2"/>
                  <c:y val="8.051733975781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A4-4D21-8F0D-318972852290}"/>
                </c:ext>
              </c:extLst>
            </c:dLbl>
            <c:dLbl>
              <c:idx val="5"/>
              <c:layout>
                <c:manualLayout>
                  <c:x val="1.3068235094976751E-2"/>
                  <c:y val="8.05173397578139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A4-4D21-8F0D-318972852290}"/>
                </c:ext>
              </c:extLst>
            </c:dLbl>
            <c:dLbl>
              <c:idx val="6"/>
              <c:layout>
                <c:manualLayout>
                  <c:x val="1.4701764481848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A4-4D21-8F0D-3189728522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Feuil1!$A$2:$A$8</c:f>
              <c:strCache>
                <c:ptCount val="7"/>
                <c:pt idx="0">
                  <c:v>Computers</c:v>
                </c:pt>
                <c:pt idx="1">
                  <c:v>Beauty and Personal Care</c:v>
                </c:pt>
                <c:pt idx="2">
                  <c:v>Kitchen &amp; Dining</c:v>
                </c:pt>
                <c:pt idx="3">
                  <c:v>Home Decor &amp; Festive Needs</c:v>
                </c:pt>
                <c:pt idx="4">
                  <c:v>Watches</c:v>
                </c:pt>
                <c:pt idx="5">
                  <c:v>Baby Care</c:v>
                </c:pt>
                <c:pt idx="6">
                  <c:v>Home Furnishing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4-4D21-8F0D-3189728522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"/>
        <c:shape val="box"/>
        <c:axId val="1220695936"/>
        <c:axId val="1220696296"/>
        <c:axId val="0"/>
      </c:bar3DChart>
      <c:catAx>
        <c:axId val="122069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0696296"/>
        <c:crosses val="autoZero"/>
        <c:auto val="1"/>
        <c:lblAlgn val="ctr"/>
        <c:lblOffset val="100"/>
        <c:noMultiLvlLbl val="0"/>
      </c:catAx>
      <c:valAx>
        <c:axId val="12206962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2069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32CCE-961A-080E-BF2F-4EBE8AAB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9768E4-8EF9-C2F0-C0B9-51F870819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BE479-85C3-9B50-739C-8535D62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0D8F00-24B5-8127-DA45-B812A1E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AB70C-1024-F45A-6E95-D272BFA1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6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148F5-3B9A-38BE-F3B3-CAFBFF5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56E36-CAE4-C5AA-B62B-A0CC27B2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C8364-4B4E-1D2F-B4D4-5C4ECFF1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878E9-2A78-1A96-7427-FD028E57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948F0-F4D3-529A-792D-7ACE1E2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8F062D-97A2-D9B1-C426-9216860F9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23328F-7C17-228E-1017-1CC3D662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254A8-1F68-7ACB-0A49-5552D6B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67D80-D4D3-9943-12B2-F96F0D8E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6E269-3F9B-A937-2142-D33941D8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3F7C8-65BF-3040-FC75-35681181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71BE5-53B8-679F-4E9E-A0219AB2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829C2-229C-A2F8-6BE4-88A06DF0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405BD-05EA-AF60-F451-5498E228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6D31E-F3DB-1383-B014-2586BADC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0617B-A05F-1690-97F8-AA4D2B72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1A378-71D8-8E97-1F21-D77858B4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BE608-2FBF-1FEF-4A8B-8F605EEE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DE429-D63B-C76F-3AA8-5D2535FF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CE09C-E959-BF5E-C306-66FAB23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99274-793D-C105-EBA5-A47DFFD2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15802-250F-97FF-79E8-1EF65DD8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9C5974-767A-0DA5-1634-1DEA8B96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611DC-CE6B-8EA1-3D8F-DA975B03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B98B79-7097-449E-07EA-EE4E328A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78C72-1DC3-A9D7-BC12-71ED9BC8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4C21A-CBED-49B0-0B3D-8113BB80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27F987-DAC2-11F7-8984-64E95DD1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4C685-EEB6-7FBE-2812-D3BBC3F9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BF0900-C482-043D-E3C7-E3DF698A9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7F7010-A96A-63E3-E75F-D0EA698FB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118327-C18A-C14F-0974-00EFC10B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F6497F-28F5-E290-377C-60EE1CE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350AC6-1F57-3BC1-FBE3-3E9DBF3D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22967-5E6E-D341-6A91-D2FECE9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A97E78-4F00-EE8F-130B-05BF18F3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2B3DD-0087-9D26-88C0-1D871C63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BCE53-7741-955F-612B-56A1C35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5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D003B8-4B4F-4E74-B68C-237927C2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43B1E6-9A3E-DCCF-6112-1851CE11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9211EF-C0B8-DE66-CB04-2B660F78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2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398F4-13E6-7916-8245-FACE0C13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F54C8-A5AB-C648-E0A7-3D8A1675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A419E-6B88-1FD1-26B9-042B94DB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1C964-4916-C3F2-5A76-F4D1D10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C1000-8934-61D3-5683-A0A91CDA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53AED-1110-1181-236F-D053C63F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99E27-8140-D843-3A57-81238BA2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CFFFD9-DA7A-2DAB-DCF2-AF524B3B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68C44-3E12-DF98-ABB6-43A0C5A1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6CA9C-1C02-B1B0-A98E-9F63730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4B1750-745D-EF9C-0315-E8CB7EA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5A426-AEFB-F329-C68C-B573EDA1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410A78-19B9-3B0D-8363-1E9F14AD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7D88E-93E8-555A-E3C4-AC0F77F8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59DF9-DD20-73EC-DD7A-8E6F7E1F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BA21E-E0EB-4621-95C6-8A8A5CB70500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8C72C-FAF5-C938-6E1C-BBEFB5B78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0DAA35-125B-B76A-0FFD-D7EC4C507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95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9CB760A-E264-9398-5838-5AE0B905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6" y="266813"/>
            <a:ext cx="2789394" cy="17330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AFB5A2-88D5-39D0-2FD7-C6BC2801B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88" y="266813"/>
            <a:ext cx="6011114" cy="8192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95D3CA9-2C59-654B-FAC3-EEEEBC40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88" y="1199657"/>
            <a:ext cx="5963482" cy="80021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8FA8BBC-C55C-8528-96A1-3AF30F7EAD9A}"/>
              </a:ext>
            </a:extLst>
          </p:cNvPr>
          <p:cNvSpPr txBox="1"/>
          <p:nvPr/>
        </p:nvSpPr>
        <p:spPr>
          <a:xfrm>
            <a:off x="4477407" y="524916"/>
            <a:ext cx="37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Analogues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6F533B-C232-D0EA-E321-6BEA55A42D98}"/>
              </a:ext>
            </a:extLst>
          </p:cNvPr>
          <p:cNvSpPr txBox="1"/>
          <p:nvPr/>
        </p:nvSpPr>
        <p:spPr>
          <a:xfrm>
            <a:off x="4477406" y="1415097"/>
            <a:ext cx="37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Complémentaire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721674-BB06-8243-23AD-D442C8CBE222}"/>
              </a:ext>
            </a:extLst>
          </p:cNvPr>
          <p:cNvSpPr txBox="1"/>
          <p:nvPr/>
        </p:nvSpPr>
        <p:spPr>
          <a:xfrm>
            <a:off x="279626" y="2360022"/>
            <a:ext cx="2789394" cy="923330"/>
          </a:xfrm>
          <a:prstGeom prst="rect">
            <a:avLst/>
          </a:prstGeom>
          <a:solidFill>
            <a:srgbClr val="39FF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INNOVATION TECHNOLOGIQUE</a:t>
            </a:r>
          </a:p>
          <a:p>
            <a:pPr algn="ctr"/>
            <a:r>
              <a:rPr lang="fr-FR" dirty="0"/>
              <a:t>VERT NENON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DFA5149-E6A4-5C4F-E9F9-60BF8A42AD02}"/>
              </a:ext>
            </a:extLst>
          </p:cNvPr>
          <p:cNvSpPr txBox="1"/>
          <p:nvPr/>
        </p:nvSpPr>
        <p:spPr>
          <a:xfrm>
            <a:off x="279626" y="3888154"/>
            <a:ext cx="2789394" cy="923330"/>
          </a:xfrm>
          <a:prstGeom prst="rect">
            <a:avLst/>
          </a:prstGeom>
          <a:solidFill>
            <a:srgbClr val="3EB4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INNOVATION TECHNOLOGIQUE</a:t>
            </a:r>
          </a:p>
          <a:p>
            <a:pPr algn="ctr"/>
            <a:r>
              <a:rPr lang="fr-FR" dirty="0"/>
              <a:t>VERT MENTHE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50DEA4-58B8-9F92-F5D9-1463166E0C13}"/>
              </a:ext>
            </a:extLst>
          </p:cNvPr>
          <p:cNvSpPr txBox="1"/>
          <p:nvPr/>
        </p:nvSpPr>
        <p:spPr>
          <a:xfrm>
            <a:off x="279626" y="5416286"/>
            <a:ext cx="2789394" cy="923330"/>
          </a:xfrm>
          <a:prstGeom prst="rect">
            <a:avLst/>
          </a:prstGeom>
          <a:solidFill>
            <a:srgbClr val="50C8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INNOVATION TECHNOLOGIQUE</a:t>
            </a:r>
          </a:p>
          <a:p>
            <a:pPr algn="ctr"/>
            <a:r>
              <a:rPr lang="fr-FR" dirty="0"/>
              <a:t>VERT EMERAUDE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F14402F-C3C0-F9A3-2C12-9D2E9F0E6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732" y="2307072"/>
            <a:ext cx="5982535" cy="55278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EABA42B-EA32-B510-96E6-D5F4D776B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732" y="2903699"/>
            <a:ext cx="5982535" cy="43821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0E17855-4713-59CB-737F-ABD3AFFD0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31" y="5902222"/>
            <a:ext cx="5982535" cy="55278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686980B-C7F3-B561-8547-4AA46F744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9223" y="5324712"/>
            <a:ext cx="6001588" cy="49672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C0416E9-3F61-8514-E072-D46E8E313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204" y="3812095"/>
            <a:ext cx="6001588" cy="55528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C9B0BB3-9613-4F76-59D5-287F312DE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3784" y="4437273"/>
            <a:ext cx="5963482" cy="5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100941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21644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251177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387759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319099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la </a:t>
            </a:r>
            <a:r>
              <a:rPr lang="fr-FR" dirty="0" err="1"/>
              <a:t>faisaibilité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Comparaison des résultats </a:t>
            </a:r>
          </a:p>
          <a:p>
            <a:endParaRPr lang="fr-FR" dirty="0"/>
          </a:p>
          <a:p>
            <a:r>
              <a:rPr lang="fr-FR" dirty="0"/>
              <a:t>Choix du modèle pour la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4378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Par un modèle de type régression logistique ? SVM ?</a:t>
            </a:r>
          </a:p>
        </p:txBody>
      </p:sp>
    </p:spTree>
    <p:extLst>
      <p:ext uri="{BB962C8B-B14F-4D97-AF65-F5344CB8AC3E}">
        <p14:creationId xmlns:p14="http://schemas.microsoft.com/office/powerpoint/2010/main" val="10939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Présentation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08587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Présentation du Vision Transformer GC Vit Xtiny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13D745-321D-6053-DECE-D611F688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936"/>
            <a:ext cx="5608320" cy="38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On va utiliser les 1050 images</a:t>
            </a:r>
          </a:p>
          <a:p>
            <a:pPr lvl="1">
              <a:buFontTx/>
              <a:buChar char="-"/>
            </a:pPr>
            <a:r>
              <a:rPr lang="fr-FR" dirty="0"/>
              <a:t>Sans modification</a:t>
            </a:r>
          </a:p>
          <a:p>
            <a:pPr lvl="1">
              <a:buFontTx/>
              <a:buChar char="-"/>
            </a:pPr>
            <a:r>
              <a:rPr lang="fr-FR" dirty="0"/>
              <a:t>Avec data augmentation : utile pour la robustesse de l’algorithme</a:t>
            </a:r>
          </a:p>
          <a:p>
            <a:pPr lvl="1">
              <a:buFontTx/>
              <a:buChar char="-"/>
            </a:pPr>
            <a:r>
              <a:rPr lang="fr-FR" dirty="0"/>
              <a:t>Montrer un exemple de deux images avec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7735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308270"/>
          </a:xfrm>
        </p:spPr>
        <p:txBody>
          <a:bodyPr>
            <a:normAutofit fontScale="92500" lnSpcReduction="20000"/>
          </a:bodyPr>
          <a:lstStyle/>
          <a:p>
            <a:r>
              <a:rPr lang="fr-FR" sz="1800" dirty="0"/>
              <a:t>Je suis Data </a:t>
            </a:r>
            <a:r>
              <a:rPr lang="fr-FR" sz="1800" dirty="0" err="1"/>
              <a:t>Scientist</a:t>
            </a:r>
            <a:r>
              <a:rPr lang="fr-FR" sz="1800" dirty="0"/>
              <a:t> chez « Place de marché » (A*)</a:t>
            </a:r>
          </a:p>
          <a:p>
            <a:r>
              <a:rPr lang="fr-FR" sz="1800" dirty="0"/>
              <a:t>A* est une </a:t>
            </a:r>
            <a:r>
              <a:rPr lang="fr-FR" sz="1800" dirty="0" err="1"/>
              <a:t>market</a:t>
            </a:r>
            <a:r>
              <a:rPr lang="fr-FR" sz="1800" dirty="0"/>
              <a:t> place anglaise (Pro à particuliers)</a:t>
            </a:r>
          </a:p>
          <a:p>
            <a:r>
              <a:rPr lang="fr-FR" sz="1800" dirty="0"/>
              <a:t>Les vendeurs ajoutent un produit avec une </a:t>
            </a:r>
            <a:r>
              <a:rPr lang="fr-FR" sz="1800" dirty="0" err="1"/>
              <a:t>photo+une</a:t>
            </a:r>
            <a:r>
              <a:rPr lang="fr-FR" sz="1800" dirty="0"/>
              <a:t> description</a:t>
            </a:r>
          </a:p>
          <a:p>
            <a:r>
              <a:rPr lang="fr-FR" sz="1800" dirty="0"/>
              <a:t>Automatiser l’attribution de la catégorie d’un nouveau produit</a:t>
            </a:r>
          </a:p>
          <a:p>
            <a:r>
              <a:rPr lang="fr-FR" sz="1800" dirty="0"/>
              <a:t>OBJ1 : Faire une étude de faisabilité d’un moteur de classification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Prétraitement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Extraction de </a:t>
            </a:r>
            <a:r>
              <a:rPr lang="fr-FR" sz="1800" dirty="0" err="1"/>
              <a:t>features</a:t>
            </a:r>
            <a:endParaRPr lang="fr-FR" sz="1800" dirty="0"/>
          </a:p>
          <a:p>
            <a:pPr marL="342900" indent="-342900">
              <a:buFontTx/>
              <a:buChar char="-"/>
            </a:pPr>
            <a:r>
              <a:rPr lang="fr-FR" sz="1800" dirty="0"/>
              <a:t>2D réduction, </a:t>
            </a:r>
            <a:r>
              <a:rPr lang="fr-FR" sz="1800" dirty="0" err="1"/>
              <a:t>viz</a:t>
            </a:r>
            <a:r>
              <a:rPr lang="fr-FR" sz="1800" dirty="0"/>
              <a:t> catégories vs cluster + ARI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Image (SIFT/CNN TL 4 modèles)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Texte (CV, TFIDF / GLOVE ou FT / BERT / USE)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RGPD : Linda a vérifié les contraintes de propriété intellect.</a:t>
            </a:r>
          </a:p>
          <a:p>
            <a:r>
              <a:rPr lang="fr-FR" sz="1800" dirty="0"/>
              <a:t>OBJ2 : CLASSIFICATION SUPERVISEE IMAGES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Classification CNN avec fine tuning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Tester le fine tuning avec ou sans data augmentation</a:t>
            </a:r>
          </a:p>
          <a:p>
            <a:r>
              <a:rPr lang="fr-FR" sz="1800" dirty="0"/>
              <a:t>OBJ3 : ELARGISSEMENT DE LA GAMME</a:t>
            </a:r>
          </a:p>
          <a:p>
            <a:r>
              <a:rPr lang="fr-FR" sz="1800" dirty="0"/>
              <a:t>- Tester la collecte de produits à base de champagne avec l’API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59B8F80-64DF-0219-E1A4-23F184E5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fr-FR" dirty="0"/>
              <a:t>Notes (à supprimer)</a:t>
            </a:r>
          </a:p>
        </p:txBody>
      </p:sp>
    </p:spTree>
    <p:extLst>
      <p:ext uri="{BB962C8B-B14F-4D97-AF65-F5344CB8AC3E}">
        <p14:creationId xmlns:p14="http://schemas.microsoft.com/office/powerpoint/2010/main" val="250016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Analyse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07212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Elargissement de la gamme de produits : tester l’api pour récupérer des produits de la catégorie champagne</a:t>
            </a:r>
          </a:p>
          <a:p>
            <a:r>
              <a:rPr lang="fr-FR" dirty="0"/>
              <a:t>Copie du </a:t>
            </a:r>
            <a:r>
              <a:rPr lang="fr-FR" dirty="0" err="1"/>
              <a:t>dataframe</a:t>
            </a:r>
            <a:r>
              <a:rPr lang="fr-FR" dirty="0"/>
              <a:t> formaté</a:t>
            </a:r>
          </a:p>
        </p:txBody>
      </p:sp>
    </p:spTree>
    <p:extLst>
      <p:ext uri="{BB962C8B-B14F-4D97-AF65-F5344CB8AC3E}">
        <p14:creationId xmlns:p14="http://schemas.microsoft.com/office/powerpoint/2010/main" val="26569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308270"/>
          </a:xfrm>
        </p:spPr>
        <p:txBody>
          <a:bodyPr>
            <a:normAutofit/>
          </a:bodyPr>
          <a:lstStyle/>
          <a:p>
            <a:r>
              <a:rPr lang="fr-FR" sz="1800" dirty="0"/>
              <a:t>Durée de la présentation 20 min (+/-5)</a:t>
            </a:r>
          </a:p>
          <a:p>
            <a:r>
              <a:rPr lang="fr-FR" sz="1800" dirty="0"/>
              <a:t>A/ Rappel de la problématique </a:t>
            </a:r>
          </a:p>
          <a:p>
            <a:r>
              <a:rPr lang="fr-FR" sz="1800" dirty="0"/>
              <a:t>- Intro (2 min)</a:t>
            </a:r>
          </a:p>
          <a:p>
            <a:r>
              <a:rPr lang="fr-FR" sz="1800" dirty="0"/>
              <a:t>B/ Explication des prétraitements, extractions de feature et résultats de l’ARI pour l’étude de faisabilité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B.1 Partie texte (5 min)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B.2 Partie image (5 min)</a:t>
            </a:r>
          </a:p>
          <a:p>
            <a:r>
              <a:rPr lang="fr-FR" sz="1800" dirty="0"/>
              <a:t>C / Classification supervisée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Résultats avec la partie SIFT ?( 3 min)</a:t>
            </a:r>
          </a:p>
          <a:p>
            <a:r>
              <a:rPr lang="fr-FR" sz="1800" dirty="0"/>
              <a:t>D / API (1 min)</a:t>
            </a:r>
          </a:p>
          <a:p>
            <a:r>
              <a:rPr lang="fr-FR" sz="1800" dirty="0"/>
              <a:t>E / Travail de veille technique récente (4 min?)</a:t>
            </a:r>
          </a:p>
          <a:p>
            <a:r>
              <a:rPr lang="fr-FR" sz="1800" dirty="0"/>
              <a:t>- Transfer </a:t>
            </a:r>
            <a:r>
              <a:rPr lang="fr-FR" sz="1800" dirty="0" err="1"/>
              <a:t>learning</a:t>
            </a:r>
            <a:r>
              <a:rPr lang="fr-FR" sz="1800" dirty="0"/>
              <a:t> ?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59B8F80-64DF-0219-E1A4-23F184E5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fr-FR" dirty="0"/>
              <a:t>Plan (à supprimer)</a:t>
            </a:r>
          </a:p>
        </p:txBody>
      </p:sp>
    </p:spTree>
    <p:extLst>
      <p:ext uri="{BB962C8B-B14F-4D97-AF65-F5344CB8AC3E}">
        <p14:creationId xmlns:p14="http://schemas.microsoft.com/office/powerpoint/2010/main" val="41044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Automatiser la catégorisation des articles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77" y="1764103"/>
            <a:ext cx="9635812" cy="4519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Mise en ligne d’un nouvel article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9C21ED-A1B9-E7A0-A602-F034691BFC98}"/>
              </a:ext>
            </a:extLst>
          </p:cNvPr>
          <p:cNvSpPr txBox="1"/>
          <p:nvPr/>
        </p:nvSpPr>
        <p:spPr>
          <a:xfrm>
            <a:off x="587267" y="2510315"/>
            <a:ext cx="103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Saisie manuelle par le vendeur des données relatives à la description du produit</a:t>
            </a:r>
          </a:p>
        </p:txBody>
      </p:sp>
      <p:pic>
        <p:nvPicPr>
          <p:cNvPr id="8" name="Image 7" descr="Une image contenant horloge, Montre analogique, Accessoire de mode, regarder&#10;&#10;Description générée automatiquement">
            <a:extLst>
              <a:ext uri="{FF2B5EF4-FFF2-40B4-BE49-F238E27FC236}">
                <a16:creationId xmlns:a16="http://schemas.microsoft.com/office/drawing/2014/main" id="{8F56CDB4-EE53-DB90-2DEB-0D1B259E2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7" y="3766097"/>
            <a:ext cx="1375592" cy="22799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CE8C9B7-CBF0-C285-2BCA-B91B004A4DA7}"/>
              </a:ext>
            </a:extLst>
          </p:cNvPr>
          <p:cNvSpPr txBox="1"/>
          <p:nvPr/>
        </p:nvSpPr>
        <p:spPr>
          <a:xfrm>
            <a:off x="3658695" y="3858799"/>
            <a:ext cx="37488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Titan 1639SL03 </a:t>
            </a:r>
            <a:r>
              <a:rPr lang="fr-FR" sz="1400" dirty="0" err="1"/>
              <a:t>Analog</a:t>
            </a:r>
            <a:r>
              <a:rPr lang="fr-FR" sz="1400" dirty="0"/>
              <a:t> Watch  - For Boys, Men - </a:t>
            </a:r>
            <a:r>
              <a:rPr lang="fr-FR" sz="1400" dirty="0" err="1"/>
              <a:t>Buy</a:t>
            </a:r>
            <a:r>
              <a:rPr lang="fr-FR" sz="1400" dirty="0"/>
              <a:t> Titan 1639SL03 </a:t>
            </a:r>
            <a:r>
              <a:rPr lang="fr-FR" sz="1400" dirty="0" err="1"/>
              <a:t>Analog</a:t>
            </a:r>
            <a:r>
              <a:rPr lang="fr-FR" sz="1400" dirty="0"/>
              <a:t> Watch  - For Boys, Men  1639SL03 Online at Rs.1695 in </a:t>
            </a:r>
            <a:r>
              <a:rPr lang="fr-FR" sz="1400" dirty="0" err="1"/>
              <a:t>India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at Flipkart.com. - Great Discounts, </a:t>
            </a: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Genuine</a:t>
            </a:r>
            <a:r>
              <a:rPr lang="fr-FR" sz="1400" dirty="0"/>
              <a:t> </a:t>
            </a:r>
            <a:r>
              <a:rPr lang="fr-FR" sz="1400" dirty="0" err="1"/>
              <a:t>Products</a:t>
            </a:r>
            <a:r>
              <a:rPr lang="fr-FR" sz="1400" dirty="0"/>
              <a:t>, 30 Day Replacement </a:t>
            </a:r>
            <a:r>
              <a:rPr lang="fr-FR" sz="1400" dirty="0" err="1"/>
              <a:t>Guarantee</a:t>
            </a:r>
            <a:r>
              <a:rPr lang="fr-FR" sz="1400" dirty="0"/>
              <a:t>, Free Shipping. Cash On </a:t>
            </a:r>
            <a:r>
              <a:rPr lang="fr-FR" sz="1400" dirty="0" err="1"/>
              <a:t>Delivery!Titan</a:t>
            </a:r>
            <a:r>
              <a:rPr lang="fr-FR" sz="1400" dirty="0"/>
              <a:t> 1639SL03 </a:t>
            </a:r>
            <a:r>
              <a:rPr lang="fr-FR" sz="1400" dirty="0" err="1"/>
              <a:t>Analog</a:t>
            </a:r>
            <a:r>
              <a:rPr lang="fr-FR" sz="1400" dirty="0"/>
              <a:t> Watch  - For Boys, Men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A579CE-C031-840A-3AF1-FD5CA2D784EF}"/>
              </a:ext>
            </a:extLst>
          </p:cNvPr>
          <p:cNvSpPr txBox="1"/>
          <p:nvPr/>
        </p:nvSpPr>
        <p:spPr>
          <a:xfrm>
            <a:off x="8821783" y="4261759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CFF631-C7E8-EC49-BFF2-4E7A4ECBC5F0}"/>
              </a:ext>
            </a:extLst>
          </p:cNvPr>
          <p:cNvSpPr txBox="1"/>
          <p:nvPr/>
        </p:nvSpPr>
        <p:spPr>
          <a:xfrm>
            <a:off x="1219200" y="3066926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18A2AD-DDEE-7B45-0CA9-0DC3CB4244B2}"/>
              </a:ext>
            </a:extLst>
          </p:cNvPr>
          <p:cNvSpPr txBox="1"/>
          <p:nvPr/>
        </p:nvSpPr>
        <p:spPr>
          <a:xfrm>
            <a:off x="4541520" y="3059668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B58ECD-6DA3-DA99-F8B4-F71FEF2BC64B}"/>
              </a:ext>
            </a:extLst>
          </p:cNvPr>
          <p:cNvSpPr txBox="1"/>
          <p:nvPr/>
        </p:nvSpPr>
        <p:spPr>
          <a:xfrm>
            <a:off x="8477794" y="3066926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350974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échantillon de 1050 produits 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9BFDDA92-4EE2-ECB4-2E59-442158795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56997"/>
              </p:ext>
            </p:extLst>
          </p:nvPr>
        </p:nvGraphicFramePr>
        <p:xfrm>
          <a:off x="1221376" y="1494729"/>
          <a:ext cx="7774577" cy="473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19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Etude de faisabilité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3" y="3407475"/>
            <a:ext cx="10515600" cy="2720249"/>
          </a:xfrm>
        </p:spPr>
        <p:txBody>
          <a:bodyPr>
            <a:normAutofit/>
          </a:bodyPr>
          <a:lstStyle/>
          <a:p>
            <a:r>
              <a:rPr lang="fr-FR" dirty="0"/>
              <a:t>Méthodologie sur chaque produit : </a:t>
            </a:r>
          </a:p>
          <a:p>
            <a:pPr lvl="1"/>
            <a:r>
              <a:rPr lang="fr-FR" dirty="0"/>
              <a:t>Analyse </a:t>
            </a:r>
            <a:r>
              <a:rPr lang="fr-FR"/>
              <a:t>et prétraitement</a:t>
            </a:r>
            <a:endParaRPr lang="fr-FR" dirty="0"/>
          </a:p>
          <a:p>
            <a:pPr lvl="1"/>
            <a:r>
              <a:rPr lang="fr-FR" dirty="0"/>
              <a:t>Convertir le texte/l’image en représentation numérique (</a:t>
            </a:r>
            <a:r>
              <a:rPr lang="fr-FR" dirty="0" err="1"/>
              <a:t>embeddings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Segmentation non supervisée</a:t>
            </a:r>
          </a:p>
          <a:p>
            <a:pPr lvl="1"/>
            <a:r>
              <a:rPr lang="fr-FR" dirty="0"/>
              <a:t>Mesurer la similarité avec les catégories prédéfinies</a:t>
            </a:r>
          </a:p>
        </p:txBody>
      </p:sp>
      <p:sp>
        <p:nvSpPr>
          <p:cNvPr id="6" name="Rectangle 5" descr="Appareil photo">
            <a:extLst>
              <a:ext uri="{FF2B5EF4-FFF2-40B4-BE49-F238E27FC236}">
                <a16:creationId xmlns:a16="http://schemas.microsoft.com/office/drawing/2014/main" id="{4BC6FF5B-B773-F0E4-1D8A-CF296FA9A46B}"/>
              </a:ext>
            </a:extLst>
          </p:cNvPr>
          <p:cNvSpPr/>
          <p:nvPr/>
        </p:nvSpPr>
        <p:spPr>
          <a:xfrm>
            <a:off x="2387794" y="1690688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8" name="Graphique 7" descr="Document avec un remplissage uni">
            <a:extLst>
              <a:ext uri="{FF2B5EF4-FFF2-40B4-BE49-F238E27FC236}">
                <a16:creationId xmlns:a16="http://schemas.microsoft.com/office/drawing/2014/main" id="{21A40288-F1E3-3B16-11B8-6DEFD975B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2834" y="1895475"/>
            <a:ext cx="1153886" cy="11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1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en </a:t>
            </a:r>
            <a:r>
              <a:rPr lang="fr-FR" dirty="0" err="1"/>
              <a:t>tokens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11" y="144741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Longueur moyenne d’un </a:t>
            </a:r>
            <a:r>
              <a:rPr lang="fr-FR" dirty="0" err="1"/>
              <a:t>token</a:t>
            </a:r>
            <a:r>
              <a:rPr lang="fr-FR" dirty="0"/>
              <a:t> 4 à 5 caractères:</a:t>
            </a:r>
          </a:p>
          <a:p>
            <a:pPr>
              <a:buFontTx/>
              <a:buChar char="-"/>
            </a:pPr>
            <a:r>
              <a:rPr lang="fr-FR" dirty="0" err="1"/>
              <a:t>product_name</a:t>
            </a:r>
            <a:r>
              <a:rPr lang="fr-FR" dirty="0"/>
              <a:t> : une distribution homogène et centrée</a:t>
            </a:r>
          </a:p>
          <a:p>
            <a:pPr>
              <a:buFontTx/>
              <a:buChar char="-"/>
            </a:pPr>
            <a:r>
              <a:rPr lang="fr-FR" dirty="0"/>
              <a:t>Description : une distribution hétérogène et asymétrique</a:t>
            </a:r>
          </a:p>
        </p:txBody>
      </p:sp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11DEA6FD-AA76-D3F5-6C85-51E55CF2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8" y="3161285"/>
            <a:ext cx="9912511" cy="33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0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prétraitements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approches :</a:t>
            </a:r>
          </a:p>
          <a:p>
            <a:pPr>
              <a:buFontTx/>
              <a:buChar char="-"/>
            </a:pPr>
            <a:r>
              <a:rPr lang="fr-FR" dirty="0"/>
              <a:t>Données brutes : suppression des emails, correction des erreurs de </a:t>
            </a:r>
            <a:r>
              <a:rPr lang="fr-FR" dirty="0" err="1"/>
              <a:t>tokénisation</a:t>
            </a:r>
            <a:r>
              <a:rPr lang="fr-FR" dirty="0"/>
              <a:t> (’13cm,3kFactory’)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Données simplifiées : Exemple avec une phrase et le type de prétraitement utilisée (lemmes, </a:t>
            </a:r>
            <a:r>
              <a:rPr lang="fr-FR" dirty="0" err="1"/>
              <a:t>lowercase</a:t>
            </a:r>
            <a:r>
              <a:rPr lang="fr-FR" dirty="0"/>
              <a:t>, </a:t>
            </a:r>
            <a:r>
              <a:rPr lang="fr-FR" dirty="0" err="1"/>
              <a:t>token</a:t>
            </a:r>
            <a:r>
              <a:rPr lang="fr-FR" dirty="0"/>
              <a:t> alphabétiques, retrait chiffre, retrait des </a:t>
            </a:r>
            <a:r>
              <a:rPr lang="fr-FR" dirty="0" err="1"/>
              <a:t>stopwords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76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modèle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4B66271-4250-B4F5-EC4C-52FF9F7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021904"/>
              </p:ext>
            </p:extLst>
          </p:nvPr>
        </p:nvGraphicFramePr>
        <p:xfrm>
          <a:off x="838200" y="1825625"/>
          <a:ext cx="1051559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684489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179284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4608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Caractéristiques clés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8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 de vectorisation basée sur la fréquence d’apparition des </a:t>
                      </a:r>
                      <a:r>
                        <a:rPr lang="fr-FR" dirty="0" err="1"/>
                        <a:t>tokens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Count </a:t>
                      </a:r>
                      <a:r>
                        <a:rPr lang="fr-FR" dirty="0" err="1"/>
                        <a:t>Vectorizer</a:t>
                      </a:r>
                      <a:endParaRPr lang="fr-FR" dirty="0"/>
                    </a:p>
                    <a:p>
                      <a:r>
                        <a:rPr lang="fr-FR" dirty="0"/>
                        <a:t>Tf-</a:t>
                      </a:r>
                      <a:r>
                        <a:rPr lang="fr-FR" dirty="0" err="1"/>
                        <a:t>Idf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Vectorizer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Représentation </a:t>
                      </a:r>
                      <a:r>
                        <a:rPr lang="fr-FR" dirty="0"/>
                        <a:t>en Bag-of-</a:t>
                      </a:r>
                      <a:r>
                        <a:rPr lang="fr-FR" dirty="0" err="1"/>
                        <a:t>Words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2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8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6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91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3905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135c4ba-2280-41f8-be7d-6f21d368baa3}" enabled="1" method="Standard" siteId="{24139d14-c62c-4c47-8bdd-ce71ea1d50c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Grand écran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Thème Office</vt:lpstr>
      <vt:lpstr>Présentation PowerPoint</vt:lpstr>
      <vt:lpstr>Notes (à supprimer)</vt:lpstr>
      <vt:lpstr>Plan (à supprimer)</vt:lpstr>
      <vt:lpstr>Automatiser la catégorisation des articles</vt:lpstr>
      <vt:lpstr>Un échantillon de 1050 produits </vt:lpstr>
      <vt:lpstr>Etude de faisabilité</vt:lpstr>
      <vt:lpstr>Décomposition en tokens</vt:lpstr>
      <vt:lpstr>Les prétraitements texte</vt:lpstr>
      <vt:lpstr>Les différents types de modèle</vt:lpstr>
      <vt:lpstr>Features texte</vt:lpstr>
      <vt:lpstr>ARI texte</vt:lpstr>
      <vt:lpstr>Prétraitement image</vt:lpstr>
      <vt:lpstr>Features image</vt:lpstr>
      <vt:lpstr>ARI image</vt:lpstr>
      <vt:lpstr>Conclusion sur la faisaibilité</vt:lpstr>
      <vt:lpstr>Classification supervisée</vt:lpstr>
      <vt:lpstr>Classification supervisée</vt:lpstr>
      <vt:lpstr>Travail de veille avec technique récente</vt:lpstr>
      <vt:lpstr>Travail de veille avec technique récente</vt:lpstr>
      <vt:lpstr>Travail de veille avec technique récente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AVANZINI Julien (ENGIE Solutions)</dc:creator>
  <cp:lastModifiedBy>AVANZINI Julien (ENGIE Solutions)</cp:lastModifiedBy>
  <cp:revision>6</cp:revision>
  <dcterms:created xsi:type="dcterms:W3CDTF">2024-07-12T15:19:29Z</dcterms:created>
  <dcterms:modified xsi:type="dcterms:W3CDTF">2024-10-05T07:13:15Z</dcterms:modified>
</cp:coreProperties>
</file>