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27"/>
  </p:notesMasterIdLst>
  <p:sldIdLst>
    <p:sldId id="256" r:id="rId2"/>
    <p:sldId id="284" r:id="rId3"/>
    <p:sldId id="259" r:id="rId4"/>
    <p:sldId id="260" r:id="rId5"/>
    <p:sldId id="280" r:id="rId6"/>
    <p:sldId id="285" r:id="rId7"/>
    <p:sldId id="286" r:id="rId8"/>
    <p:sldId id="288" r:id="rId9"/>
    <p:sldId id="287" r:id="rId10"/>
    <p:sldId id="282" r:id="rId11"/>
    <p:sldId id="263" r:id="rId12"/>
    <p:sldId id="28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D1FF"/>
    <a:srgbClr val="E44F6D"/>
    <a:srgbClr val="C9CEFC"/>
    <a:srgbClr val="FCF7C9"/>
    <a:srgbClr val="E7FCC9"/>
    <a:srgbClr val="002060"/>
    <a:srgbClr val="50C878"/>
    <a:srgbClr val="3EB489"/>
    <a:srgbClr val="39FF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Répartition</a:t>
            </a:r>
            <a:r>
              <a:rPr lang="en-US" sz="20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des</a:t>
            </a:r>
            <a:r>
              <a:rPr lang="en-US" sz="2000" baseline="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000" baseline="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produits</a:t>
            </a:r>
            <a:r>
              <a:rPr lang="en-US" sz="2000" baseline="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000" baseline="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</a:t>
            </a:r>
            <a:r>
              <a:rPr lang="en-US" sz="2000" baseline="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7 </a:t>
            </a:r>
            <a:r>
              <a:rPr lang="en-US" sz="2000" baseline="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catégories</a:t>
            </a:r>
            <a:endParaRPr lang="en-US" sz="2000" dirty="0">
              <a:solidFill>
                <a:srgbClr val="00206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7343995692627393"/>
          <c:y val="0.10931570827785878"/>
          <c:w val="0.70695769043126078"/>
          <c:h val="0.85579344449375516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Catégorie</c:v>
                </c:pt>
              </c:strCache>
            </c:strRef>
          </c:tx>
          <c:spPr>
            <a:solidFill>
              <a:srgbClr val="C9CEFC"/>
            </a:soli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5">
                  <a:shade val="9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1.3068235094976871E-2"/>
                  <c:y val="5.36782265052093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290-4D61-903C-3E1CBE2C6915}"/>
                </c:ext>
              </c:extLst>
            </c:dLbl>
            <c:dLbl>
              <c:idx val="1"/>
              <c:layout>
                <c:manualLayout>
                  <c:x val="1.3068235094976871E-2"/>
                  <c:y val="1.0735645301041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90-4D61-903C-3E1CBE2C6915}"/>
                </c:ext>
              </c:extLst>
            </c:dLbl>
            <c:dLbl>
              <c:idx val="2"/>
              <c:layout>
                <c:manualLayout>
                  <c:x val="1.6335293868720971E-2"/>
                  <c:y val="2.14712906020837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90-4D61-903C-3E1CBE2C6915}"/>
                </c:ext>
              </c:extLst>
            </c:dLbl>
            <c:dLbl>
              <c:idx val="3"/>
              <c:layout>
                <c:manualLayout>
                  <c:x val="1.3068235094976751E-2"/>
                  <c:y val="1.07356453010418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90-4D61-903C-3E1CBE2C6915}"/>
                </c:ext>
              </c:extLst>
            </c:dLbl>
            <c:dLbl>
              <c:idx val="4"/>
              <c:layout>
                <c:manualLayout>
                  <c:x val="1.3068235094976751E-2"/>
                  <c:y val="8.051733975781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90-4D61-903C-3E1CBE2C6915}"/>
                </c:ext>
              </c:extLst>
            </c:dLbl>
            <c:dLbl>
              <c:idx val="5"/>
              <c:layout>
                <c:manualLayout>
                  <c:x val="1.3068235094976751E-2"/>
                  <c:y val="8.05173397578139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90-4D61-903C-3E1CBE2C6915}"/>
                </c:ext>
              </c:extLst>
            </c:dLbl>
            <c:dLbl>
              <c:idx val="6"/>
              <c:layout>
                <c:manualLayout>
                  <c:x val="1.4701764481848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90-4D61-903C-3E1CBE2C69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Feuil1!$A$2:$A$8</c:f>
              <c:strCache>
                <c:ptCount val="7"/>
                <c:pt idx="0">
                  <c:v>Computers</c:v>
                </c:pt>
                <c:pt idx="1">
                  <c:v>Beauty and Personal Care</c:v>
                </c:pt>
                <c:pt idx="2">
                  <c:v>Kitchen &amp; Dining</c:v>
                </c:pt>
                <c:pt idx="3">
                  <c:v>Home Decor &amp; Festive Needs</c:v>
                </c:pt>
                <c:pt idx="4">
                  <c:v>Watches</c:v>
                </c:pt>
                <c:pt idx="5">
                  <c:v>Baby Care</c:v>
                </c:pt>
                <c:pt idx="6">
                  <c:v>Home Furnishing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90-4D61-903C-3E1CBE2C69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20695936"/>
        <c:axId val="1220696296"/>
        <c:axId val="0"/>
      </c:bar3DChart>
      <c:catAx>
        <c:axId val="122069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fr-FR"/>
          </a:p>
        </c:txPr>
        <c:crossAx val="1220696296"/>
        <c:crosses val="autoZero"/>
        <c:auto val="1"/>
        <c:lblAlgn val="ctr"/>
        <c:lblOffset val="100"/>
        <c:noMultiLvlLbl val="0"/>
      </c:catAx>
      <c:valAx>
        <c:axId val="1220696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069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1004-A3BC-49FD-9C4A-2E8543751DAF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31E9-F352-49E2-875B-81F93AF57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7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076-9653-4467-A2F5-3A01339CB1E2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4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B504-B7FF-4199-BF12-F381003A2339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E83-E7B3-4960-93A7-C7A5ADC0307F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283-3BA2-45EA-A5DB-1A84AE1EEA58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6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6C66-1DF8-43C4-95D9-27A7986C20D2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36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AD75-6ACE-4029-95E2-6BC0A02B01BE}" type="datetime1">
              <a:rPr lang="fr-FR" smtClean="0"/>
              <a:t>05/10/2024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0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2D9-F9D4-41C6-A5AE-63E761B68C20}" type="datetime1">
              <a:rPr lang="fr-FR" smtClean="0"/>
              <a:t>05/10/2024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0B33-065F-4463-88E5-CA58F2B80C0F}" type="datetime1">
              <a:rPr lang="fr-FR" smtClean="0"/>
              <a:t>05/10/2024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8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B931-D672-44DD-89F2-9F8BC62720AD}" type="datetime1">
              <a:rPr lang="fr-FR" smtClean="0"/>
              <a:t>05/10/2024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0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118A-B8FD-46A8-B53B-574A73D808AC}" type="datetime1">
              <a:rPr lang="fr-FR" smtClean="0"/>
              <a:t>05/10/2024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5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80F6-C71B-469B-98CE-A6AAFC0DF6E1}" type="datetime1">
              <a:rPr lang="fr-FR" smtClean="0"/>
              <a:t>05/10/2024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87A7-0F6A-4473-8035-6361982E752B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58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29172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841396-058B-489F-454C-7604DDD8B675}"/>
              </a:ext>
            </a:extLst>
          </p:cNvPr>
          <p:cNvSpPr/>
          <p:nvPr/>
        </p:nvSpPr>
        <p:spPr>
          <a:xfrm>
            <a:off x="268132" y="1873227"/>
            <a:ext cx="7124700" cy="2790577"/>
          </a:xfrm>
          <a:prstGeom prst="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B760A-E264-9398-5838-5AE0B905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832" y="1873228"/>
            <a:ext cx="4491500" cy="27905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C1796F-CBA7-375C-BD68-9D9A21EE817F}"/>
              </a:ext>
            </a:extLst>
          </p:cNvPr>
          <p:cNvSpPr txBox="1"/>
          <p:nvPr/>
        </p:nvSpPr>
        <p:spPr>
          <a:xfrm>
            <a:off x="336242" y="2391352"/>
            <a:ext cx="7312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MISSION :</a:t>
            </a:r>
          </a:p>
          <a:p>
            <a:pPr algn="ctr"/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LABELLISATION AUTOMATIQUE DES PRODUITS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3D4F700-E20F-73F8-3C8F-B2BE74A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10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en </a:t>
            </a:r>
            <a:r>
              <a:rPr lang="fr-FR" dirty="0" err="1"/>
              <a:t>tokens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11" y="144741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Longueur moyenne d’un </a:t>
            </a:r>
            <a:r>
              <a:rPr lang="fr-FR" dirty="0" err="1"/>
              <a:t>token</a:t>
            </a:r>
            <a:r>
              <a:rPr lang="fr-FR" dirty="0"/>
              <a:t> 4 à 5 caractères:</a:t>
            </a:r>
          </a:p>
          <a:p>
            <a:pPr>
              <a:buFontTx/>
              <a:buChar char="-"/>
            </a:pPr>
            <a:r>
              <a:rPr lang="fr-FR" dirty="0" err="1"/>
              <a:t>product_name</a:t>
            </a:r>
            <a:r>
              <a:rPr lang="fr-FR" dirty="0"/>
              <a:t> : une distribution homogène et centrée</a:t>
            </a:r>
          </a:p>
          <a:p>
            <a:pPr>
              <a:buFontTx/>
              <a:buChar char="-"/>
            </a:pPr>
            <a:r>
              <a:rPr lang="fr-FR" dirty="0"/>
              <a:t>Description : une distribution hétérogène et asymétrique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67342A-8C04-399C-457C-B9476912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11DEA6FD-AA76-D3F5-6C85-51E55CF2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8" y="3161285"/>
            <a:ext cx="9912511" cy="33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0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prétraitements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approches :</a:t>
            </a:r>
          </a:p>
          <a:p>
            <a:pPr>
              <a:buFontTx/>
              <a:buChar char="-"/>
            </a:pPr>
            <a:r>
              <a:rPr lang="fr-FR" dirty="0"/>
              <a:t>Données brutes : suppression des emails, correction des erreurs de </a:t>
            </a:r>
            <a:r>
              <a:rPr lang="fr-FR" dirty="0" err="1"/>
              <a:t>tokénisation</a:t>
            </a:r>
            <a:r>
              <a:rPr lang="fr-FR" dirty="0"/>
              <a:t> (’13cm,3kFactory’)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Données simplifiées : Exemple avec une phrase et le type de prétraitement utilisée (lemmes, </a:t>
            </a:r>
            <a:r>
              <a:rPr lang="fr-FR" dirty="0" err="1"/>
              <a:t>lowercase</a:t>
            </a:r>
            <a:r>
              <a:rPr lang="fr-FR" dirty="0"/>
              <a:t>, </a:t>
            </a:r>
            <a:r>
              <a:rPr lang="fr-FR" dirty="0" err="1"/>
              <a:t>token</a:t>
            </a:r>
            <a:r>
              <a:rPr lang="fr-FR" dirty="0"/>
              <a:t> alphabétiques, retrait chiffre, retrait des </a:t>
            </a:r>
            <a:r>
              <a:rPr lang="fr-FR" dirty="0" err="1"/>
              <a:t>stopwords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1A05B6-36F4-83EC-B94E-9EA27701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modèle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4B66271-4250-B4F5-EC4C-52FF9F7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11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684489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179284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4608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Caractéristiques clés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8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 de vectorisation basée sur la fréquence d’apparition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Count </a:t>
                      </a:r>
                      <a:r>
                        <a:rPr lang="fr-FR" dirty="0" err="1"/>
                        <a:t>Vectorizer</a:t>
                      </a:r>
                      <a:endParaRPr lang="fr-FR" dirty="0"/>
                    </a:p>
                    <a:p>
                      <a:r>
                        <a:rPr lang="fr-FR" dirty="0"/>
                        <a:t>Tf-</a:t>
                      </a:r>
                      <a:r>
                        <a:rPr lang="fr-FR" dirty="0" err="1"/>
                        <a:t>Idf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Vectorizer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Représentation </a:t>
                      </a:r>
                      <a:r>
                        <a:rPr lang="fr-FR" dirty="0"/>
                        <a:t>en Bag-of-</a:t>
                      </a:r>
                      <a:r>
                        <a:rPr lang="fr-FR" dirty="0" err="1"/>
                        <a:t>Words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2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Embeddings</a:t>
                      </a:r>
                      <a:r>
                        <a:rPr lang="fr-FR" dirty="0"/>
                        <a:t> de mots statiques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Word2vec</a:t>
                      </a:r>
                    </a:p>
                    <a:p>
                      <a:r>
                        <a:rPr lang="fr-FR" dirty="0" err="1"/>
                        <a:t>Glove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8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6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91522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E0715A-4362-31B7-1390-5E96956B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39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6FA23C-07E9-0502-A495-A5302CB7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41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7F9007-478F-124F-E702-D9D7F948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4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9F46D5-7AE9-3ABD-71A2-6799243E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77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4FE777-B217-6535-A45C-9FCB2E3F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59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C91DF0-AC39-C764-9A6C-8AD94884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99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la </a:t>
            </a:r>
            <a:r>
              <a:rPr lang="fr-FR" dirty="0" err="1"/>
              <a:t>faisaibilité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Comparaison des résultats </a:t>
            </a:r>
          </a:p>
          <a:p>
            <a:endParaRPr lang="fr-FR" dirty="0"/>
          </a:p>
          <a:p>
            <a:r>
              <a:rPr lang="fr-FR" dirty="0"/>
              <a:t>Choix du modèle pour la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CB9F25-3086-6142-B52D-2B987986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78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Par un modèle de type régression logistique ? SVM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ABDD00-0049-D0CD-6090-373147B7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9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9CB760A-E264-9398-5838-5AE0B905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6" y="266813"/>
            <a:ext cx="2789394" cy="17330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AFB5A2-88D5-39D0-2FD7-C6BC2801B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88" y="266813"/>
            <a:ext cx="6011114" cy="8192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95D3CA9-2C59-654B-FAC3-EEEEBC403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88" y="1199657"/>
            <a:ext cx="5963482" cy="80021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8FA8BBC-C55C-8528-96A1-3AF30F7EAD9A}"/>
              </a:ext>
            </a:extLst>
          </p:cNvPr>
          <p:cNvSpPr txBox="1"/>
          <p:nvPr/>
        </p:nvSpPr>
        <p:spPr>
          <a:xfrm>
            <a:off x="4477407" y="524916"/>
            <a:ext cx="37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Analogues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6F533B-C232-D0EA-E321-6BEA55A42D98}"/>
              </a:ext>
            </a:extLst>
          </p:cNvPr>
          <p:cNvSpPr txBox="1"/>
          <p:nvPr/>
        </p:nvSpPr>
        <p:spPr>
          <a:xfrm>
            <a:off x="4477406" y="1415097"/>
            <a:ext cx="37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Complémentaire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A14DA1-877E-15A2-3870-7F939E08791D}"/>
              </a:ext>
            </a:extLst>
          </p:cNvPr>
          <p:cNvSpPr txBox="1"/>
          <p:nvPr/>
        </p:nvSpPr>
        <p:spPr>
          <a:xfrm>
            <a:off x="495299" y="3064142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Automatiser la catégorisation des articles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638C727-B697-3FE8-C354-B56A178402CC}"/>
              </a:ext>
            </a:extLst>
          </p:cNvPr>
          <p:cNvSpPr/>
          <p:nvPr/>
        </p:nvSpPr>
        <p:spPr>
          <a:xfrm>
            <a:off x="495299" y="3648917"/>
            <a:ext cx="7124700" cy="170814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BB283-9542-8BDE-A961-16DE3BE6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2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Présentation des 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C6ABB-84B5-3441-D4AF-FC19F9D3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87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Présentation du Vision Transformer GC Vit Xtiny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DE084F-15D5-28BE-C4A5-2E11FE41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21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13D745-321D-6053-DECE-D611F688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936"/>
            <a:ext cx="5608320" cy="38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On va utiliser les 1050 images</a:t>
            </a:r>
          </a:p>
          <a:p>
            <a:pPr lvl="1">
              <a:buFontTx/>
              <a:buChar char="-"/>
            </a:pPr>
            <a:r>
              <a:rPr lang="fr-FR" dirty="0"/>
              <a:t>Sans modification</a:t>
            </a:r>
          </a:p>
          <a:p>
            <a:pPr lvl="1">
              <a:buFontTx/>
              <a:buChar char="-"/>
            </a:pPr>
            <a:r>
              <a:rPr lang="fr-FR" dirty="0"/>
              <a:t>Avec data augmentation : utile pour la robustesse de l’algorithme</a:t>
            </a:r>
          </a:p>
          <a:p>
            <a:pPr lvl="1">
              <a:buFontTx/>
              <a:buChar char="-"/>
            </a:pPr>
            <a:r>
              <a:rPr lang="fr-FR" dirty="0"/>
              <a:t>Montrer un exemple de deux images avec data augmentation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5DBEE6-B4F2-3CF8-94B4-28E2D506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58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Analyse des 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E4640-2C6D-0570-CCF7-5C8B7EDD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2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Elargissement de la gamme de produits : tester l’api pour récupérer des produits de la catégorie champagne</a:t>
            </a:r>
          </a:p>
          <a:p>
            <a:r>
              <a:rPr lang="fr-FR" dirty="0"/>
              <a:t>Copie du </a:t>
            </a:r>
            <a:r>
              <a:rPr lang="fr-FR" dirty="0" err="1"/>
              <a:t>dataframe</a:t>
            </a:r>
            <a:r>
              <a:rPr lang="fr-FR" dirty="0"/>
              <a:t> formaté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A5FC07-00D7-5095-63CC-DC8B65D4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91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Elargissement de la gamme de produits : tester l’api pour récupérer des produits de la catégorie champagne</a:t>
            </a:r>
          </a:p>
          <a:p>
            <a:r>
              <a:rPr lang="fr-FR" dirty="0"/>
              <a:t>Copie du </a:t>
            </a:r>
            <a:r>
              <a:rPr lang="fr-FR" dirty="0" err="1"/>
              <a:t>dataframe</a:t>
            </a:r>
            <a:r>
              <a:rPr lang="fr-FR" dirty="0"/>
              <a:t> formaté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815D0E1-FD42-422E-80B7-7A832C8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19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9B8F80-64DF-0219-E1A4-23F184E5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88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fr-FR" dirty="0"/>
              <a:t>Notes (à supprimer)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6909"/>
            <a:ext cx="9144000" cy="5308270"/>
          </a:xfrm>
        </p:spPr>
        <p:txBody>
          <a:bodyPr>
            <a:normAutofit fontScale="92500" lnSpcReduction="20000"/>
          </a:bodyPr>
          <a:lstStyle/>
          <a:p>
            <a:r>
              <a:rPr lang="fr-FR" sz="1800" dirty="0"/>
              <a:t>Je suis Data </a:t>
            </a:r>
            <a:r>
              <a:rPr lang="fr-FR" sz="1800" dirty="0" err="1"/>
              <a:t>Scientist</a:t>
            </a:r>
            <a:r>
              <a:rPr lang="fr-FR" sz="1800" dirty="0"/>
              <a:t> chez « Place de marché » (A*)</a:t>
            </a:r>
          </a:p>
          <a:p>
            <a:r>
              <a:rPr lang="fr-FR" sz="1800" dirty="0"/>
              <a:t>A* est une </a:t>
            </a:r>
            <a:r>
              <a:rPr lang="fr-FR" sz="1800" dirty="0" err="1"/>
              <a:t>market</a:t>
            </a:r>
            <a:r>
              <a:rPr lang="fr-FR" sz="1800" dirty="0"/>
              <a:t> place anglaise (Pro à particuliers)</a:t>
            </a:r>
          </a:p>
          <a:p>
            <a:r>
              <a:rPr lang="fr-FR" sz="1800" dirty="0"/>
              <a:t>Les vendeurs ajoutent un produit avec une </a:t>
            </a:r>
            <a:r>
              <a:rPr lang="fr-FR" sz="1800" dirty="0" err="1"/>
              <a:t>photo+une</a:t>
            </a:r>
            <a:r>
              <a:rPr lang="fr-FR" sz="1800" dirty="0"/>
              <a:t> description</a:t>
            </a:r>
          </a:p>
          <a:p>
            <a:r>
              <a:rPr lang="fr-FR" sz="1800" dirty="0"/>
              <a:t>Automatiser l’attribution de la catégorie d’un nouveau produit</a:t>
            </a:r>
          </a:p>
          <a:p>
            <a:r>
              <a:rPr lang="fr-FR" sz="1800" dirty="0"/>
              <a:t>OBJ1 : Faire une étude de faisabilité d’un moteur de classification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Prétraitement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Extraction de </a:t>
            </a:r>
            <a:r>
              <a:rPr lang="fr-FR" sz="1800" dirty="0" err="1"/>
              <a:t>features</a:t>
            </a:r>
            <a:endParaRPr lang="fr-FR" sz="1800" dirty="0"/>
          </a:p>
          <a:p>
            <a:pPr marL="342900" indent="-342900">
              <a:buFontTx/>
              <a:buChar char="-"/>
            </a:pPr>
            <a:r>
              <a:rPr lang="fr-FR" sz="1800" dirty="0"/>
              <a:t>2D réduction, </a:t>
            </a:r>
            <a:r>
              <a:rPr lang="fr-FR" sz="1800" dirty="0" err="1"/>
              <a:t>viz</a:t>
            </a:r>
            <a:r>
              <a:rPr lang="fr-FR" sz="1800" dirty="0"/>
              <a:t> catégories vs cluster + ARI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Image (SIFT/CNN TL 4 modèles)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Texte (CV, TFIDF / GLOVE ou FT / BERT / USE)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RGPD : Linda a vérifié les contraintes de propriété intellect.</a:t>
            </a:r>
          </a:p>
          <a:p>
            <a:r>
              <a:rPr lang="fr-FR" sz="1800" dirty="0"/>
              <a:t>OBJ2 : CLASSIFICATION SUPERVISEE IMAGES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Classification CNN avec fine tuning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Tester le fine tuning avec ou sans data augmentation</a:t>
            </a:r>
          </a:p>
          <a:p>
            <a:r>
              <a:rPr lang="fr-FR" sz="1800" dirty="0"/>
              <a:t>OBJ3 : ELARGISSEMENT DE LA GAMME</a:t>
            </a:r>
          </a:p>
          <a:p>
            <a:r>
              <a:rPr lang="fr-FR" sz="1800" dirty="0"/>
              <a:t>- Tester la collecte de produits à base de champagne avec l’API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37603B-2BA4-244D-F7E2-6F6BF277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16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9B8F80-64DF-0219-E1A4-23F184E5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88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fr-FR" dirty="0"/>
              <a:t>Plan (à supprimer)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6909"/>
            <a:ext cx="9144000" cy="5308270"/>
          </a:xfrm>
        </p:spPr>
        <p:txBody>
          <a:bodyPr>
            <a:normAutofit/>
          </a:bodyPr>
          <a:lstStyle/>
          <a:p>
            <a:r>
              <a:rPr lang="fr-FR" sz="1800" dirty="0"/>
              <a:t>Durée de la présentation 20 min (+/-5)</a:t>
            </a:r>
          </a:p>
          <a:p>
            <a:r>
              <a:rPr lang="fr-FR" sz="1800" dirty="0"/>
              <a:t>A/ Rappel de la problématique </a:t>
            </a:r>
          </a:p>
          <a:p>
            <a:r>
              <a:rPr lang="fr-FR" sz="1800" dirty="0"/>
              <a:t>- Intro (2 min)</a:t>
            </a:r>
          </a:p>
          <a:p>
            <a:r>
              <a:rPr lang="fr-FR" sz="1800" dirty="0"/>
              <a:t>B/ Explication des prétraitements, extractions de feature et résultats de l’ARI pour l’étude de faisabilité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B.1 Partie texte (5 min)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B.2 Partie image (5 min)</a:t>
            </a:r>
          </a:p>
          <a:p>
            <a:r>
              <a:rPr lang="fr-FR" sz="1800" dirty="0"/>
              <a:t>C / Classification supervisée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Résultats avec la partie SIFT ?( 3 min)</a:t>
            </a:r>
          </a:p>
          <a:p>
            <a:r>
              <a:rPr lang="fr-FR" sz="1800" dirty="0"/>
              <a:t>D / API (1 min)</a:t>
            </a:r>
          </a:p>
          <a:p>
            <a:r>
              <a:rPr lang="fr-FR" sz="1800" dirty="0"/>
              <a:t>E / Travail de veille technique récente (4 min?)</a:t>
            </a:r>
          </a:p>
          <a:p>
            <a:r>
              <a:rPr lang="fr-FR" sz="1800" dirty="0"/>
              <a:t>- Transfer </a:t>
            </a:r>
            <a:r>
              <a:rPr lang="fr-FR" sz="1800" dirty="0" err="1"/>
              <a:t>learning</a:t>
            </a:r>
            <a:r>
              <a:rPr lang="fr-FR" sz="1800" dirty="0"/>
              <a:t> ?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2FE0C0-3ED0-0BBA-BD11-6C663EAB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4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79C21ED-A1B9-E7A0-A602-F034691BFC98}"/>
              </a:ext>
            </a:extLst>
          </p:cNvPr>
          <p:cNvSpPr txBox="1"/>
          <p:nvPr/>
        </p:nvSpPr>
        <p:spPr>
          <a:xfrm>
            <a:off x="196259" y="1537048"/>
            <a:ext cx="115290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Améliorer l’expérience utilisateur pour les vendeurs et les acheteurs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Comment attribuer automatiquement la catégorie d’un nouveau produit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Analyse et prétraitement des données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Extraction des caractéristiques numériques avec différents algorithmes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Evaluer leur capacité à séparer les produits en catégories distinctes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Retenir un modèle et évaluer sa capacité à bien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Démontrer la faisabilité d’ajouter de nouvelles données via une API</a:t>
            </a:r>
          </a:p>
          <a:p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84BBCF-07FC-1A1B-D234-508CE5166D98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Automatiser la catégorisation des articles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42FA138-C6DA-C0D1-AF61-02AC7BC5B06A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42F0DB9-3CA0-842D-4CB7-A5A1BFCB3282}"/>
              </a:ext>
            </a:extLst>
          </p:cNvPr>
          <p:cNvCxnSpPr>
            <a:cxnSpLocks/>
          </p:cNvCxnSpPr>
          <p:nvPr/>
        </p:nvCxnSpPr>
        <p:spPr>
          <a:xfrm>
            <a:off x="0" y="2274223"/>
            <a:ext cx="795337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74CAD44-6228-9616-E9E8-E1B2CB552C26}"/>
              </a:ext>
            </a:extLst>
          </p:cNvPr>
          <p:cNvCxnSpPr>
            <a:cxnSpLocks/>
          </p:cNvCxnSpPr>
          <p:nvPr/>
        </p:nvCxnSpPr>
        <p:spPr>
          <a:xfrm>
            <a:off x="0" y="5284123"/>
            <a:ext cx="795337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98DF0A-ABFE-3BE6-AC04-15357717FD85}"/>
              </a:ext>
            </a:extLst>
          </p:cNvPr>
          <p:cNvSpPr/>
          <p:nvPr/>
        </p:nvSpPr>
        <p:spPr>
          <a:xfrm>
            <a:off x="8798391" y="2698693"/>
            <a:ext cx="2761402" cy="3578282"/>
          </a:xfrm>
          <a:prstGeom prst="rect">
            <a:avLst/>
          </a:prstGeom>
          <a:solidFill>
            <a:schemeClr val="bg1"/>
          </a:solidFill>
          <a:ln w="25400">
            <a:solidFill>
              <a:srgbClr val="FCF7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4A6BBF-40A1-5A6B-138D-5D49D21329CA}"/>
              </a:ext>
            </a:extLst>
          </p:cNvPr>
          <p:cNvSpPr/>
          <p:nvPr/>
        </p:nvSpPr>
        <p:spPr>
          <a:xfrm>
            <a:off x="8798389" y="2709220"/>
            <a:ext cx="2761401" cy="445306"/>
          </a:xfrm>
          <a:prstGeom prst="rect">
            <a:avLst/>
          </a:prstGeom>
          <a:solidFill>
            <a:srgbClr val="FCF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DF27B4-2655-A4DA-08DE-86C3C91A7FE6}"/>
              </a:ext>
            </a:extLst>
          </p:cNvPr>
          <p:cNvSpPr/>
          <p:nvPr/>
        </p:nvSpPr>
        <p:spPr>
          <a:xfrm>
            <a:off x="715223" y="2698693"/>
            <a:ext cx="2761402" cy="3578282"/>
          </a:xfrm>
          <a:prstGeom prst="rect">
            <a:avLst/>
          </a:prstGeom>
          <a:solidFill>
            <a:schemeClr val="bg1"/>
          </a:solidFill>
          <a:ln w="25400">
            <a:solidFill>
              <a:srgbClr val="C9C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29F101-13F8-DE4E-475C-67ED52BE7F9D}"/>
              </a:ext>
            </a:extLst>
          </p:cNvPr>
          <p:cNvSpPr/>
          <p:nvPr/>
        </p:nvSpPr>
        <p:spPr>
          <a:xfrm>
            <a:off x="715223" y="2700571"/>
            <a:ext cx="2761402" cy="445306"/>
          </a:xfrm>
          <a:prstGeom prst="rect">
            <a:avLst/>
          </a:prstGeom>
          <a:solidFill>
            <a:srgbClr val="C9CE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60579-74F4-EB20-5FC8-DD47541942E6}"/>
              </a:ext>
            </a:extLst>
          </p:cNvPr>
          <p:cNvSpPr/>
          <p:nvPr/>
        </p:nvSpPr>
        <p:spPr>
          <a:xfrm>
            <a:off x="3883067" y="2701811"/>
            <a:ext cx="4472216" cy="3578282"/>
          </a:xfrm>
          <a:prstGeom prst="rect">
            <a:avLst/>
          </a:prstGeom>
          <a:solidFill>
            <a:schemeClr val="bg1"/>
          </a:solidFill>
          <a:ln w="25400">
            <a:solidFill>
              <a:srgbClr val="C9C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9C21ED-A1B9-E7A0-A602-F034691BFC98}"/>
              </a:ext>
            </a:extLst>
          </p:cNvPr>
          <p:cNvSpPr txBox="1"/>
          <p:nvPr/>
        </p:nvSpPr>
        <p:spPr>
          <a:xfrm>
            <a:off x="732111" y="1577239"/>
            <a:ext cx="1036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Saisie manuelle des informations par le vendeur</a:t>
            </a:r>
          </a:p>
        </p:txBody>
      </p:sp>
      <p:pic>
        <p:nvPicPr>
          <p:cNvPr id="8" name="Image 7" descr="Une image contenant horloge, Montre analogique, Accessoire de mode, regarder&#10;&#10;Description générée automatiquement">
            <a:extLst>
              <a:ext uri="{FF2B5EF4-FFF2-40B4-BE49-F238E27FC236}">
                <a16:creationId xmlns:a16="http://schemas.microsoft.com/office/drawing/2014/main" id="{8F56CDB4-EE53-DB90-2DEB-0D1B259E2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8" y="3571446"/>
            <a:ext cx="1375592" cy="22799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CE8C9B7-CBF0-C285-2BCA-B91B004A4DA7}"/>
              </a:ext>
            </a:extLst>
          </p:cNvPr>
          <p:cNvSpPr txBox="1"/>
          <p:nvPr/>
        </p:nvSpPr>
        <p:spPr>
          <a:xfrm>
            <a:off x="4057439" y="3671205"/>
            <a:ext cx="42576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Titan 1639SL03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Analog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Watch  - For Boys, Men -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Buy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Titan 1639SL03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Analog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Watch  - For Boys, Men  1639SL03 Online at Rs.1695 in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India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Only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at Flipkart.com. - Great Discounts,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Only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Genuine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Products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30 Day Replacement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Guarantee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Free Shipping. Cash On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Delivery!Titan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1639SL03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Analog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Watch  - For Boys, Men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A579CE-C031-840A-3AF1-FD5CA2D784EF}"/>
              </a:ext>
            </a:extLst>
          </p:cNvPr>
          <p:cNvSpPr txBox="1"/>
          <p:nvPr/>
        </p:nvSpPr>
        <p:spPr>
          <a:xfrm>
            <a:off x="9365518" y="4487834"/>
            <a:ext cx="16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Roboto Light" panose="02000000000000000000" pitchFamily="2" charset="0"/>
                <a:ea typeface="Roboto Light" panose="02000000000000000000" pitchFamily="2" charset="0"/>
                <a:cs typeface="72 Light" panose="020B0303030000000003" pitchFamily="34" charset="0"/>
              </a:rPr>
              <a:t>MONTRE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CFF631-C7E8-EC49-BFF2-4E7A4ECBC5F0}"/>
              </a:ext>
            </a:extLst>
          </p:cNvPr>
          <p:cNvSpPr txBox="1"/>
          <p:nvPr/>
        </p:nvSpPr>
        <p:spPr>
          <a:xfrm>
            <a:off x="1187673" y="2776545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IMAGE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B58ECD-6DA3-DA99-F8B4-F71FEF2BC64B}"/>
              </a:ext>
            </a:extLst>
          </p:cNvPr>
          <p:cNvSpPr txBox="1"/>
          <p:nvPr/>
        </p:nvSpPr>
        <p:spPr>
          <a:xfrm>
            <a:off x="9009966" y="2776545"/>
            <a:ext cx="2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CATEGORIE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586DEB-AEB8-8C5E-AB73-50150ED18734}"/>
              </a:ext>
            </a:extLst>
          </p:cNvPr>
          <p:cNvSpPr/>
          <p:nvPr/>
        </p:nvSpPr>
        <p:spPr>
          <a:xfrm>
            <a:off x="3883067" y="2700571"/>
            <a:ext cx="4472216" cy="445306"/>
          </a:xfrm>
          <a:prstGeom prst="rect">
            <a:avLst/>
          </a:prstGeom>
          <a:solidFill>
            <a:srgbClr val="C9CE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64BB3FC4-C951-E267-0482-38A8BC7F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18A2AD-DDEE-7B45-0CA9-0DC3CB4244B2}"/>
              </a:ext>
            </a:extLst>
          </p:cNvPr>
          <p:cNvSpPr txBox="1"/>
          <p:nvPr/>
        </p:nvSpPr>
        <p:spPr>
          <a:xfrm>
            <a:off x="4143374" y="2755088"/>
            <a:ext cx="388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NOM DU PRODUIT + DESCRIPTION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22D9406-E3B0-0E2C-DDF1-81FCD53E1DE5}"/>
              </a:ext>
            </a:extLst>
          </p:cNvPr>
          <p:cNvCxnSpPr>
            <a:cxnSpLocks/>
          </p:cNvCxnSpPr>
          <p:nvPr/>
        </p:nvCxnSpPr>
        <p:spPr>
          <a:xfrm>
            <a:off x="2049821" y="2088119"/>
            <a:ext cx="805620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BFF0EE5-21A9-750F-C2C7-FEBD43CE2049}"/>
              </a:ext>
            </a:extLst>
          </p:cNvPr>
          <p:cNvCxnSpPr/>
          <p:nvPr/>
        </p:nvCxnSpPr>
        <p:spPr>
          <a:xfrm>
            <a:off x="2059346" y="2078593"/>
            <a:ext cx="0" cy="60319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CFE80CB-C91F-94A4-C3A5-DCB45C1D64EE}"/>
              </a:ext>
            </a:extLst>
          </p:cNvPr>
          <p:cNvCxnSpPr/>
          <p:nvPr/>
        </p:nvCxnSpPr>
        <p:spPr>
          <a:xfrm>
            <a:off x="5915025" y="2088119"/>
            <a:ext cx="0" cy="60319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AE1AA86-4C55-4D7C-A831-0FB053C3F2BD}"/>
              </a:ext>
            </a:extLst>
          </p:cNvPr>
          <p:cNvCxnSpPr/>
          <p:nvPr/>
        </p:nvCxnSpPr>
        <p:spPr>
          <a:xfrm>
            <a:off x="10106025" y="2078592"/>
            <a:ext cx="0" cy="60319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 processus d’ajout de nouveaux articles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6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 échantillon de 1050 produits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F7C5233-9A5E-E939-938D-F0D3B1D85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216798"/>
              </p:ext>
            </p:extLst>
          </p:nvPr>
        </p:nvGraphicFramePr>
        <p:xfrm>
          <a:off x="1335676" y="1352055"/>
          <a:ext cx="7774577" cy="473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60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ublication, papier, journal&#10;&#10;Description générée automatiquement">
            <a:extLst>
              <a:ext uri="{FF2B5EF4-FFF2-40B4-BE49-F238E27FC236}">
                <a16:creationId xmlns:a16="http://schemas.microsoft.com/office/drawing/2014/main" id="{1A7B22B6-34F7-391B-606A-EF56F838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b="6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E072DC-D103-2FB9-5779-D404D888DEAE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+mj-cs"/>
              </a:rPr>
              <a:t>DONNEES TEXTE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2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Analyse des champs texte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717ABBA-A837-D2B4-5C00-6AB60E9B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310" y="1187540"/>
            <a:ext cx="10805389" cy="584775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Longueur moyenne des </a:t>
            </a:r>
            <a:r>
              <a:rPr lang="fr-FR" sz="24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tokens</a:t>
            </a: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: 5 caractères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4E10DDF5-BD2E-D429-B90A-B5C84CBD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3" y="1884935"/>
            <a:ext cx="9912511" cy="33315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BE55F9-16F0-15AE-91C6-11F92061DB4F}"/>
              </a:ext>
            </a:extLst>
          </p:cNvPr>
          <p:cNvSpPr txBox="1"/>
          <p:nvPr/>
        </p:nvSpPr>
        <p:spPr>
          <a:xfrm>
            <a:off x="6143625" y="5374478"/>
            <a:ext cx="438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rgbClr val="E44F6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Description</a:t>
            </a:r>
            <a:r>
              <a:rPr lang="fr-FR" sz="18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: </a:t>
            </a:r>
            <a:r>
              <a:rPr lang="fr-FR" sz="18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une distribution hétérogène et asymétrique</a:t>
            </a:r>
          </a:p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3FE66-E63B-D066-7705-6DF01C2D16CF}"/>
              </a:ext>
            </a:extLst>
          </p:cNvPr>
          <p:cNvSpPr txBox="1"/>
          <p:nvPr/>
        </p:nvSpPr>
        <p:spPr>
          <a:xfrm>
            <a:off x="877662" y="5374478"/>
            <a:ext cx="4683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err="1">
                <a:solidFill>
                  <a:srgbClr val="40D1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Product_name</a:t>
            </a:r>
            <a:r>
              <a:rPr lang="fr-FR" sz="1800" b="1" dirty="0">
                <a:solidFill>
                  <a:srgbClr val="40D1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18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fr-FR" sz="18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Une distribution homogène et centrée du nombre de </a:t>
            </a:r>
            <a:r>
              <a:rPr lang="fr-FR" sz="18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tokens</a:t>
            </a:r>
            <a:endParaRPr lang="fr-FR" sz="18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269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135c4ba-2280-41f8-be7d-6f21d368baa3}" enabled="1" method="Standard" siteId="{24139d14-c62c-4c47-8bdd-ce71ea1d50c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848</Words>
  <Application>Microsoft Office PowerPoint</Application>
  <PresentationFormat>Grand écran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Roboto Black</vt:lpstr>
      <vt:lpstr>Roboto Light</vt:lpstr>
      <vt:lpstr>Wingdings</vt:lpstr>
      <vt:lpstr>Thème Office 2013 – 2022</vt:lpstr>
      <vt:lpstr>Présentation PowerPoint</vt:lpstr>
      <vt:lpstr>Présentation PowerPoint</vt:lpstr>
      <vt:lpstr>Notes (à supprimer)</vt:lpstr>
      <vt:lpstr>Plan (à supprimer)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Décomposition en tokens</vt:lpstr>
      <vt:lpstr>Les prétraitements texte</vt:lpstr>
      <vt:lpstr>Les différents types de modèle</vt:lpstr>
      <vt:lpstr>Features texte</vt:lpstr>
      <vt:lpstr>ARI texte</vt:lpstr>
      <vt:lpstr>Prétraitement image</vt:lpstr>
      <vt:lpstr>Features image</vt:lpstr>
      <vt:lpstr>ARI image</vt:lpstr>
      <vt:lpstr>Conclusion sur la faisaibilité</vt:lpstr>
      <vt:lpstr>Classification supervisée</vt:lpstr>
      <vt:lpstr>Classification supervisée</vt:lpstr>
      <vt:lpstr>Travail de veille avec technique récente</vt:lpstr>
      <vt:lpstr>Travail de veille avec technique récente</vt:lpstr>
      <vt:lpstr>Travail de veille avec technique récente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AVANZINI Julien (ENGIE Solutions)</dc:creator>
  <cp:lastModifiedBy>AVANZINI Julien (ENGIE Solutions)</cp:lastModifiedBy>
  <cp:revision>8</cp:revision>
  <dcterms:created xsi:type="dcterms:W3CDTF">2024-07-12T15:19:29Z</dcterms:created>
  <dcterms:modified xsi:type="dcterms:W3CDTF">2024-10-05T13:55:06Z</dcterms:modified>
</cp:coreProperties>
</file>