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ubik" panose="020B0604020202020204" charset="-79"/>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3307D-ECC6-418C-B750-399FF5DD8C77}">
  <a:tblStyle styleId="{7E73307D-ECC6-418C-B750-399FF5DD8C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3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Soal &amp; Template Jawaban</a:t>
            </a:r>
            <a:endParaRPr/>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 </a:t>
            </a:r>
            <a:r>
              <a:rPr lang="en-US" dirty="0"/>
              <a:t>Hedrin S. Sitorus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nvGraphicFramePr>
        <p:xfrm>
          <a:off x="462650" y="1071075"/>
          <a:ext cx="8283325" cy="3611620"/>
        </p:xfrm>
        <a:graphic>
          <a:graphicData uri="http://schemas.openxmlformats.org/drawingml/2006/table">
            <a:tbl>
              <a:tblPr>
                <a:noFill/>
                <a:tableStyleId>{7E73307D-ECC6-418C-B750-399FF5DD8C77}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571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4571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Aggregate “&lt;&lt;Nama Tabel&gt;&gt;”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Tugas</a:t>
            </a:r>
            <a:br>
              <a:rPr lang="id" sz="1400">
                <a:solidFill>
                  <a:schemeClr val="dk1"/>
                </a:solidFill>
                <a:latin typeface="Rubik"/>
                <a:ea typeface="Rubik"/>
                <a:cs typeface="Rubik"/>
                <a:sym typeface="Rubik"/>
              </a:rPr>
            </a:br>
            <a:r>
              <a:rPr lang="id" sz="140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a:solidFill>
                  <a:schemeClr val="dk1"/>
                </a:solidFill>
                <a:latin typeface="Rubik"/>
                <a:ea typeface="Rubik"/>
                <a:cs typeface="Rubik"/>
                <a:sym typeface="Rubik"/>
              </a:rPr>
            </a:br>
            <a:endParaRPr sz="140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a:solidFill>
                  <a:schemeClr val="dk1"/>
                </a:solidFill>
                <a:latin typeface="Rubik"/>
                <a:ea typeface="Rubik"/>
                <a:cs typeface="Rubik"/>
                <a:sym typeface="Rubik"/>
              </a:rPr>
              <a:t>Silahkan tambah halaman jika dibutuhkan</a:t>
            </a:r>
            <a:endParaRPr sz="140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Jawaban :</a:t>
            </a:r>
            <a:endParaRPr sz="140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a:solidFill>
                <a:schemeClr val="dk1"/>
              </a:solidFill>
              <a:latin typeface="Rubik"/>
              <a:ea typeface="Rubik"/>
              <a:cs typeface="Rubik"/>
              <a:sym typeface="Rubik"/>
            </a:endParaRPr>
          </a:p>
          <a:p>
            <a:pPr marL="0" lvl="0" indent="0" algn="l" rtl="0">
              <a:spcBef>
                <a:spcPts val="0"/>
              </a:spcBef>
              <a:spcAft>
                <a:spcPts val="1200"/>
              </a:spcAft>
              <a:buNone/>
            </a:pPr>
            <a:r>
              <a:rPr lang="id" sz="1400">
                <a:solidFill>
                  <a:schemeClr val="dk1"/>
                </a:solidFill>
                <a:latin typeface="Rubik"/>
                <a:ea typeface="Rubik"/>
                <a:cs typeface="Rubik"/>
                <a:sym typeface="Rubik"/>
              </a:rPr>
              <a:t>Link visualisasi (ex link Google Data Studio) : </a:t>
            </a:r>
            <a:endParaRPr sz="1400">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visualisasi</a:t>
            </a:r>
            <a:r>
              <a:rPr lang="id"/>
              <a:t> disini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dirty="0">
              <a:solidFill>
                <a:schemeClr val="dk1"/>
              </a:solidFill>
              <a:latin typeface="Rubik"/>
              <a:ea typeface="Rubik"/>
              <a:cs typeface="Rubik"/>
              <a:sym typeface="Rubik"/>
            </a:endParaRPr>
          </a:p>
          <a:p>
            <a:pPr marL="0" lvl="0" indent="0" algn="l" rtl="0">
              <a:spcBef>
                <a:spcPts val="0"/>
              </a:spcBef>
              <a:spcAft>
                <a:spcPts val="0"/>
              </a:spcAft>
              <a:buNone/>
            </a:pPr>
            <a:endParaRPr dirty="0">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Jawaban :  ………</a:t>
            </a:r>
            <a:endParaRPr dirty="0">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dirty="0">
                <a:latin typeface="Rubik"/>
                <a:ea typeface="Rubik"/>
                <a:cs typeface="Rubik"/>
                <a:sym typeface="Rubik"/>
              </a:rPr>
              <a:t>Silahkan merujuk pada Data Source Task 5 yang telah disediakan untuk mengerjakan soal soal di bawah ini</a:t>
            </a:r>
            <a:endParaRPr sz="2100" b="1" dirty="0">
              <a:latin typeface="Rubik"/>
              <a:ea typeface="Rubik"/>
              <a:cs typeface="Rubik"/>
              <a:sym typeface="Rubik"/>
            </a:endParaRPr>
          </a:p>
          <a:p>
            <a:pPr marL="0" lvl="0" indent="0" algn="l" rtl="0">
              <a:lnSpc>
                <a:spcPct val="100000"/>
              </a:lnSpc>
              <a:spcBef>
                <a:spcPts val="1200"/>
              </a:spcBef>
              <a:spcAft>
                <a:spcPts val="0"/>
              </a:spcAft>
              <a:buNone/>
            </a:pPr>
            <a:r>
              <a:rPr lang="id" dirty="0">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dirty="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a:t>
            </a:r>
          </a:p>
          <a:p>
            <a:pPr marL="0" lvl="0" indent="0" algn="l" rtl="0">
              <a:spcBef>
                <a:spcPts val="1200"/>
              </a:spcBef>
              <a:spcAft>
                <a:spcPts val="0"/>
              </a:spcAft>
              <a:buNone/>
            </a:pPr>
            <a:r>
              <a:rPr lang="en-US" sz="1300" dirty="0">
                <a:latin typeface="Rubik"/>
                <a:ea typeface="Rubik"/>
                <a:cs typeface="Rubik"/>
                <a:sym typeface="Rubik"/>
              </a:rPr>
              <a:t>a) A </a:t>
            </a:r>
            <a:r>
              <a:rPr lang="en-US" sz="1300" dirty="0" err="1">
                <a:latin typeface="Rubik"/>
                <a:ea typeface="Rubik"/>
                <a:cs typeface="Rubik"/>
                <a:sym typeface="Rubik"/>
              </a:rPr>
              <a:t>kurang</a:t>
            </a:r>
            <a:r>
              <a:rPr lang="en-US" sz="1300" dirty="0">
                <a:latin typeface="Rubik"/>
                <a:ea typeface="Rubik"/>
                <a:cs typeface="Rubik"/>
                <a:sym typeface="Rubik"/>
              </a:rPr>
              <a:t> </a:t>
            </a:r>
            <a:r>
              <a:rPr lang="en-US" sz="1300" dirty="0" err="1">
                <a:latin typeface="Rubik"/>
                <a:ea typeface="Rubik"/>
                <a:cs typeface="Rubik"/>
                <a:sym typeface="Rubik"/>
              </a:rPr>
              <a:t>tepat</a:t>
            </a:r>
            <a:endParaRPr lang="en-US" sz="1300" dirty="0">
              <a:latin typeface="Rubik"/>
              <a:ea typeface="Rubik"/>
              <a:cs typeface="Rubik"/>
              <a:sym typeface="Rubik"/>
            </a:endParaRPr>
          </a:p>
          <a:p>
            <a:pPr marL="0" lvl="0" indent="0" algn="l" rtl="0">
              <a:spcBef>
                <a:spcPts val="1200"/>
              </a:spcBef>
              <a:spcAft>
                <a:spcPts val="0"/>
              </a:spcAft>
              <a:buNone/>
            </a:pPr>
            <a:r>
              <a:rPr lang="en-US" sz="1300" dirty="0">
                <a:latin typeface="Rubik"/>
                <a:ea typeface="Rubik"/>
                <a:cs typeface="Rubik"/>
                <a:sym typeface="Rubik"/>
              </a:rPr>
              <a:t>b) B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tepat</a:t>
            </a:r>
            <a:r>
              <a:rPr lang="en-US" sz="1300" dirty="0">
                <a:latin typeface="Rubik"/>
                <a:ea typeface="Rubik"/>
                <a:cs typeface="Rubik"/>
                <a:sym typeface="Rubik"/>
              </a:rPr>
              <a:t> </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endParaRPr lang="en-US" sz="1300" dirty="0">
              <a:latin typeface="Rubik"/>
              <a:ea typeface="Rubik"/>
              <a:cs typeface="Rubik"/>
              <a:sym typeface="Rubik"/>
            </a:endParaRPr>
          </a:p>
          <a:p>
            <a:pPr marL="0" lvl="0" indent="0" algn="l" rtl="0">
              <a:spcBef>
                <a:spcPts val="1200"/>
              </a:spcBef>
              <a:spcAft>
                <a:spcPts val="0"/>
              </a:spcAft>
              <a:buNone/>
            </a:pPr>
            <a:r>
              <a:rPr lang="en-US" sz="1300" dirty="0">
                <a:solidFill>
                  <a:schemeClr val="dk1"/>
                </a:solidFill>
                <a:latin typeface="Rubik"/>
                <a:ea typeface="Rubik"/>
                <a:cs typeface="Rubik"/>
                <a:sym typeface="Rubik"/>
              </a:rPr>
              <a:t>Karena </a:t>
            </a:r>
            <a:r>
              <a:rPr lang="en-US" sz="1300" dirty="0" err="1">
                <a:solidFill>
                  <a:schemeClr val="dk1"/>
                </a:solidFill>
                <a:latin typeface="Rubik"/>
                <a:ea typeface="Rubik"/>
                <a:cs typeface="Rubik"/>
                <a:sym typeface="Rubik"/>
              </a:rPr>
              <a:t>saat</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mengakses</a:t>
            </a:r>
            <a:r>
              <a:rPr lang="en-US" sz="1300" dirty="0">
                <a:solidFill>
                  <a:schemeClr val="dk1"/>
                </a:solidFill>
                <a:latin typeface="Rubik"/>
                <a:ea typeface="Rubik"/>
                <a:cs typeface="Rubik"/>
                <a:sym typeface="Rubik"/>
              </a:rPr>
              <a:t> data pada data base </a:t>
            </a:r>
            <a:r>
              <a:rPr lang="en-US" sz="1300" dirty="0" err="1">
                <a:solidFill>
                  <a:schemeClr val="dk1"/>
                </a:solidFill>
                <a:latin typeface="Rubik"/>
                <a:ea typeface="Rubik"/>
                <a:cs typeface="Rubik"/>
                <a:sym typeface="Rubik"/>
              </a:rPr>
              <a:t>perintah</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mencari</a:t>
            </a:r>
            <a:r>
              <a:rPr lang="en-US" sz="1300" dirty="0">
                <a:solidFill>
                  <a:schemeClr val="dk1"/>
                </a:solidFill>
                <a:latin typeface="Rubik"/>
                <a:ea typeface="Rubik"/>
                <a:cs typeface="Rubik"/>
                <a:sym typeface="Rubik"/>
              </a:rPr>
              <a:t> data </a:t>
            </a:r>
            <a:r>
              <a:rPr lang="en-US" sz="1300" dirty="0" err="1">
                <a:solidFill>
                  <a:schemeClr val="dk1"/>
                </a:solidFill>
                <a:latin typeface="Rubik"/>
                <a:ea typeface="Rubik"/>
                <a:cs typeface="Rubik"/>
                <a:sym typeface="Rubik"/>
              </a:rPr>
              <a:t>sesuai</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dengan</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apa</a:t>
            </a:r>
            <a:r>
              <a:rPr lang="en-US" sz="1300" dirty="0">
                <a:solidFill>
                  <a:schemeClr val="dk1"/>
                </a:solidFill>
                <a:latin typeface="Rubik"/>
                <a:ea typeface="Rubik"/>
                <a:cs typeface="Rubik"/>
                <a:sym typeface="Rubik"/>
              </a:rPr>
              <a:t>  yang </a:t>
            </a:r>
            <a:r>
              <a:rPr lang="en-US" sz="1300" dirty="0" err="1">
                <a:solidFill>
                  <a:schemeClr val="dk1"/>
                </a:solidFill>
                <a:latin typeface="Rubik"/>
                <a:ea typeface="Rubik"/>
                <a:cs typeface="Rubik"/>
                <a:sym typeface="Rubik"/>
              </a:rPr>
              <a:t>ada</a:t>
            </a:r>
            <a:r>
              <a:rPr lang="en-US" sz="1300" dirty="0">
                <a:solidFill>
                  <a:schemeClr val="dk1"/>
                </a:solidFill>
                <a:latin typeface="Rubik"/>
                <a:ea typeface="Rubik"/>
                <a:cs typeface="Rubik"/>
                <a:sym typeface="Rubik"/>
              </a:rPr>
              <a:t> pada </a:t>
            </a:r>
            <a:r>
              <a:rPr lang="en-US" sz="1300" dirty="0" err="1">
                <a:solidFill>
                  <a:schemeClr val="dk1"/>
                </a:solidFill>
                <a:latin typeface="Rubik"/>
                <a:ea typeface="Rubik"/>
                <a:cs typeface="Rubik"/>
                <a:sym typeface="Rubik"/>
              </a:rPr>
              <a:t>seluruh</a:t>
            </a:r>
            <a:r>
              <a:rPr lang="en-US" sz="1300" dirty="0">
                <a:solidFill>
                  <a:schemeClr val="dk1"/>
                </a:solidFill>
                <a:latin typeface="Rubik"/>
                <a:ea typeface="Rubik"/>
                <a:cs typeface="Rubik"/>
                <a:sym typeface="Rubik"/>
              </a:rPr>
              <a:t> data </a:t>
            </a:r>
            <a:r>
              <a:rPr lang="en-US" sz="1300" dirty="0" err="1">
                <a:solidFill>
                  <a:schemeClr val="dk1"/>
                </a:solidFill>
                <a:latin typeface="Rubik"/>
                <a:ea typeface="Rubik"/>
                <a:cs typeface="Rubik"/>
                <a:sym typeface="Rubik"/>
              </a:rPr>
              <a:t>pelanggan</a:t>
            </a:r>
            <a:r>
              <a:rPr lang="en-US" sz="1300" dirty="0">
                <a:solidFill>
                  <a:schemeClr val="dk1"/>
                </a:solidFill>
                <a:latin typeface="Rubik"/>
                <a:ea typeface="Rubik"/>
                <a:cs typeface="Rubik"/>
                <a:sym typeface="Rubik"/>
              </a:rPr>
              <a:t> dan  </a:t>
            </a:r>
            <a:r>
              <a:rPr lang="en-US" sz="1300" dirty="0" err="1">
                <a:solidFill>
                  <a:schemeClr val="dk1"/>
                </a:solidFill>
                <a:latin typeface="Rubik"/>
                <a:ea typeface="Rubik"/>
                <a:cs typeface="Rubik"/>
                <a:sym typeface="Rubik"/>
              </a:rPr>
              <a:t>tabel</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alamat</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l"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endParaRPr lang="en-US" sz="1300" dirty="0">
              <a:latin typeface="Rubik"/>
              <a:ea typeface="Rubik"/>
              <a:cs typeface="Rubik"/>
              <a:sym typeface="Rubik"/>
            </a:endParaRPr>
          </a:p>
          <a:p>
            <a:pPr marL="0" lvl="0" indent="0" algn="l" rtl="0">
              <a:spcBef>
                <a:spcPts val="1200"/>
              </a:spcBef>
              <a:spcAft>
                <a:spcPts val="0"/>
              </a:spcAft>
              <a:buNone/>
            </a:pPr>
            <a:r>
              <a:rPr lang="en-US" sz="1300" dirty="0">
                <a:latin typeface="Rubik"/>
                <a:ea typeface="Rubik"/>
                <a:cs typeface="Rubik"/>
                <a:sym typeface="Rubik"/>
              </a:rPr>
              <a:t>a) </a:t>
            </a:r>
            <a:r>
              <a:rPr lang="en-US" sz="1300" dirty="0" err="1">
                <a:latin typeface="Rubik"/>
                <a:ea typeface="Rubik"/>
                <a:cs typeface="Rubik"/>
                <a:sym typeface="Rubik"/>
              </a:rPr>
              <a:t>Pilihan</a:t>
            </a:r>
            <a:r>
              <a:rPr lang="en-US" sz="1300" dirty="0">
                <a:latin typeface="Rubik"/>
                <a:ea typeface="Rubik"/>
                <a:cs typeface="Rubik"/>
                <a:sym typeface="Rubik"/>
              </a:rPr>
              <a:t> A </a:t>
            </a:r>
            <a:r>
              <a:rPr lang="en-US" sz="1300" dirty="0" err="1">
                <a:latin typeface="Rubik"/>
                <a:ea typeface="Rubik"/>
                <a:cs typeface="Rubik"/>
                <a:sym typeface="Rubik"/>
              </a:rPr>
              <a:t>tepat</a:t>
            </a:r>
            <a:r>
              <a:rPr lang="en-US" sz="1300" dirty="0">
                <a:latin typeface="Rubik"/>
                <a:ea typeface="Rubik"/>
                <a:cs typeface="Rubik"/>
                <a:sym typeface="Rubik"/>
              </a:rPr>
              <a:t>. </a:t>
            </a:r>
            <a:r>
              <a:rPr lang="en-US" sz="1300" dirty="0" err="1">
                <a:latin typeface="Rubik"/>
                <a:ea typeface="Rubik"/>
                <a:cs typeface="Rubik"/>
                <a:sym typeface="Rubik"/>
              </a:rPr>
              <a:t>Namun</a:t>
            </a:r>
            <a:r>
              <a:rPr lang="en-US" sz="1300" dirty="0">
                <a:latin typeface="Rubik"/>
                <a:ea typeface="Rubik"/>
                <a:cs typeface="Rubik"/>
                <a:sym typeface="Rubik"/>
              </a:rPr>
              <a:t> </a:t>
            </a:r>
            <a:r>
              <a:rPr lang="en-US" sz="1300" dirty="0" err="1">
                <a:latin typeface="Rubik"/>
                <a:ea typeface="Rubik"/>
                <a:cs typeface="Rubik"/>
                <a:sym typeface="Rubik"/>
              </a:rPr>
              <a:t>jika</a:t>
            </a:r>
            <a:r>
              <a:rPr lang="en-US" sz="1300" dirty="0">
                <a:latin typeface="Rubik"/>
                <a:ea typeface="Rubik"/>
                <a:cs typeface="Rubik"/>
                <a:sym typeface="Rubik"/>
              </a:rPr>
              <a:t> pada </a:t>
            </a:r>
            <a:r>
              <a:rPr lang="en-US" sz="1300" dirty="0" err="1">
                <a:latin typeface="Rubik"/>
                <a:ea typeface="Rubik"/>
                <a:cs typeface="Rubik"/>
                <a:sym typeface="Rubik"/>
              </a:rPr>
              <a:t>perintah</a:t>
            </a:r>
            <a:r>
              <a:rPr lang="en-US" sz="1300" dirty="0">
                <a:latin typeface="Rubik"/>
                <a:ea typeface="Rubik"/>
                <a:cs typeface="Rubik"/>
                <a:sym typeface="Rubik"/>
              </a:rPr>
              <a:t> a </a:t>
            </a:r>
            <a:r>
              <a:rPr lang="en-US" sz="1300" dirty="0" err="1">
                <a:latin typeface="Rubik"/>
                <a:ea typeface="Rubik"/>
                <a:cs typeface="Rubik"/>
                <a:sym typeface="Rubik"/>
              </a:rPr>
              <a:t>maka</a:t>
            </a:r>
            <a:r>
              <a:rPr lang="en-US" sz="1300" dirty="0">
                <a:latin typeface="Rubik"/>
                <a:ea typeface="Rubik"/>
                <a:cs typeface="Rubik"/>
                <a:sym typeface="Rubik"/>
              </a:rPr>
              <a:t>  </a:t>
            </a:r>
            <a:r>
              <a:rPr lang="en-US" sz="1300" dirty="0" err="1">
                <a:latin typeface="Rubik"/>
                <a:ea typeface="Rubik"/>
                <a:cs typeface="Rubik"/>
                <a:sym typeface="Rubik"/>
              </a:rPr>
              <a:t>hasil</a:t>
            </a:r>
            <a:r>
              <a:rPr lang="en-US" sz="1300" dirty="0">
                <a:latin typeface="Rubik"/>
                <a:ea typeface="Rubik"/>
                <a:cs typeface="Rubik"/>
                <a:sym typeface="Rubik"/>
              </a:rPr>
              <a:t> SQL </a:t>
            </a:r>
            <a:r>
              <a:rPr lang="sv-SE" sz="1300" dirty="0">
                <a:latin typeface="Rubik"/>
                <a:ea typeface="Rubik"/>
                <a:cs typeface="Rubik"/>
                <a:sym typeface="Rubik"/>
              </a:rPr>
              <a:t>menampilkan tanggal lebih dari 2000-01-01 (jika tanggal ada jam maka tanggal 2000-01-01 akan ikut ditampikan) hingga tanggal 2008-12-31</a:t>
            </a:r>
            <a:br>
              <a:rPr lang="en-US" sz="1300" dirty="0">
                <a:latin typeface="Rubik"/>
                <a:ea typeface="Rubik"/>
                <a:cs typeface="Rubik"/>
                <a:sym typeface="Rubik"/>
              </a:rPr>
            </a:br>
            <a:r>
              <a:rPr lang="en-US" sz="1300" dirty="0">
                <a:latin typeface="Rubik"/>
                <a:ea typeface="Rubik"/>
                <a:cs typeface="Rubik"/>
                <a:sym typeface="Rubik"/>
              </a:rPr>
              <a:t>b) </a:t>
            </a:r>
            <a:r>
              <a:rPr lang="en-US" sz="1300" dirty="0" err="1">
                <a:latin typeface="Rubik"/>
                <a:ea typeface="Rubik"/>
                <a:cs typeface="Rubik"/>
                <a:sym typeface="Rubik"/>
              </a:rPr>
              <a:t>Pilihan</a:t>
            </a:r>
            <a:r>
              <a:rPr lang="en-US" sz="1300" dirty="0">
                <a:latin typeface="Rubik"/>
                <a:ea typeface="Rubik"/>
                <a:cs typeface="Rubik"/>
                <a:sym typeface="Rubik"/>
              </a:rPr>
              <a:t> B juga </a:t>
            </a:r>
            <a:r>
              <a:rPr lang="en-US" sz="1300" dirty="0" err="1">
                <a:latin typeface="Rubik"/>
                <a:ea typeface="Rubik"/>
                <a:cs typeface="Rubik"/>
                <a:sym typeface="Rubik"/>
              </a:rPr>
              <a:t>tepat</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a:t>
            </a:r>
            <a:r>
              <a:rPr lang="en-US" sz="1300" dirty="0">
                <a:latin typeface="Rubik"/>
                <a:ea typeface="Rubik"/>
                <a:cs typeface="Rubik"/>
                <a:sym typeface="Rubik"/>
              </a:rPr>
              <a:t> pada </a:t>
            </a:r>
            <a:r>
              <a:rPr lang="en-US" sz="1300" dirty="0" err="1">
                <a:latin typeface="Rubik"/>
                <a:ea typeface="Rubik"/>
                <a:cs typeface="Rubik"/>
                <a:sym typeface="Rubik"/>
              </a:rPr>
              <a:t>pilihan</a:t>
            </a:r>
            <a:r>
              <a:rPr lang="en-US" sz="1300" dirty="0">
                <a:latin typeface="Rubik"/>
                <a:ea typeface="Rubik"/>
                <a:cs typeface="Rubik"/>
                <a:sym typeface="Rubik"/>
              </a:rPr>
              <a:t> B SQL juga </a:t>
            </a:r>
            <a:r>
              <a:rPr lang="en-US" sz="1300" dirty="0" err="1">
                <a:latin typeface="Rubik"/>
                <a:ea typeface="Rubik"/>
                <a:cs typeface="Rubik"/>
                <a:sym typeface="Rubik"/>
              </a:rPr>
              <a:t>akan</a:t>
            </a:r>
            <a:r>
              <a:rPr lang="en-US" sz="1300" dirty="0">
                <a:latin typeface="Rubik"/>
                <a:ea typeface="Rubik"/>
                <a:cs typeface="Rubik"/>
                <a:sym typeface="Rubik"/>
              </a:rPr>
              <a:t> </a:t>
            </a:r>
            <a:r>
              <a:rPr lang="en-US" sz="1300" dirty="0" err="1">
                <a:latin typeface="Rubik"/>
                <a:ea typeface="Rubik"/>
                <a:cs typeface="Rubik"/>
                <a:sym typeface="Rubik"/>
              </a:rPr>
              <a:t>menampilkan</a:t>
            </a:r>
            <a:r>
              <a:rPr lang="en-US" sz="1300" dirty="0">
                <a:latin typeface="Rubik"/>
                <a:ea typeface="Rubik"/>
                <a:cs typeface="Rubik"/>
                <a:sym typeface="Rubik"/>
              </a:rPr>
              <a:t> </a:t>
            </a:r>
            <a:r>
              <a:rPr lang="en-US" sz="1300" dirty="0" err="1">
                <a:latin typeface="Rubik"/>
                <a:ea typeface="Rubik"/>
                <a:cs typeface="Rubik"/>
                <a:sym typeface="Rubik"/>
              </a:rPr>
              <a:t>tanggal</a:t>
            </a:r>
            <a:r>
              <a:rPr lang="en-US" sz="1300" dirty="0">
                <a:latin typeface="Rubik"/>
                <a:ea typeface="Rubik"/>
                <a:cs typeface="Rubik"/>
                <a:sym typeface="Rubik"/>
              </a:rPr>
              <a:t>  yang </a:t>
            </a:r>
            <a:r>
              <a:rPr lang="en-US" sz="1300" dirty="0" err="1">
                <a:latin typeface="Rubik"/>
                <a:ea typeface="Rubik"/>
                <a:cs typeface="Rubik"/>
                <a:sym typeface="Rubik"/>
              </a:rPr>
              <a:t>berada</a:t>
            </a:r>
            <a:r>
              <a:rPr lang="en-US" sz="1300" dirty="0">
                <a:latin typeface="Rubik"/>
                <a:ea typeface="Rubik"/>
                <a:cs typeface="Rubik"/>
                <a:sym typeface="Rubik"/>
              </a:rPr>
              <a:t> pada </a:t>
            </a:r>
            <a:r>
              <a:rPr lang="en-US" sz="1300" dirty="0" err="1">
                <a:latin typeface="Rubik"/>
                <a:ea typeface="Rubik"/>
                <a:cs typeface="Rubik"/>
                <a:sym typeface="Rubik"/>
              </a:rPr>
              <a:t>rentang</a:t>
            </a:r>
            <a:r>
              <a:rPr lang="en-US" sz="1300" dirty="0">
                <a:latin typeface="Rubik"/>
                <a:ea typeface="Rubik"/>
                <a:cs typeface="Rubik"/>
                <a:sym typeface="Rubik"/>
              </a:rPr>
              <a:t> 2000-01-01 </a:t>
            </a:r>
            <a:r>
              <a:rPr lang="en-US" sz="1300" dirty="0" err="1">
                <a:latin typeface="Rubik"/>
                <a:ea typeface="Rubik"/>
                <a:cs typeface="Rubik"/>
                <a:sym typeface="Rubik"/>
              </a:rPr>
              <a:t>sampai</a:t>
            </a:r>
            <a:r>
              <a:rPr lang="en-US" sz="1300" dirty="0">
                <a:latin typeface="Rubik"/>
                <a:ea typeface="Rubik"/>
                <a:cs typeface="Rubik"/>
                <a:sym typeface="Rubik"/>
              </a:rPr>
              <a:t> </a:t>
            </a:r>
            <a:r>
              <a:rPr lang="en-US" sz="1300" dirty="0" err="1">
                <a:latin typeface="Rubik"/>
                <a:ea typeface="Rubik"/>
                <a:cs typeface="Rubik"/>
                <a:sym typeface="Rubik"/>
              </a:rPr>
              <a:t>dengan</a:t>
            </a:r>
            <a:r>
              <a:rPr lang="en-US" sz="1300" dirty="0">
                <a:latin typeface="Rubik"/>
                <a:ea typeface="Rubik"/>
                <a:cs typeface="Rubik"/>
                <a:sym typeface="Rubik"/>
              </a:rPr>
              <a:t> 2008-12-31</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a:t>
            </a:r>
            <a:r>
              <a:rPr lang="en-US" dirty="0">
                <a:solidFill>
                  <a:schemeClr val="dk1"/>
                </a:solidFill>
                <a:latin typeface="Rubik"/>
                <a:ea typeface="Rubik"/>
                <a:cs typeface="Rubik"/>
                <a:sym typeface="Rubik"/>
              </a:rPr>
              <a:t>  Primary key  </a:t>
            </a:r>
            <a:r>
              <a:rPr lang="en-US" dirty="0" err="1">
                <a:solidFill>
                  <a:schemeClr val="dk1"/>
                </a:solidFill>
                <a:latin typeface="Rubik"/>
                <a:ea typeface="Rubik"/>
                <a:cs typeface="Rubik"/>
                <a:sym typeface="Rubik"/>
              </a:rPr>
              <a:t>dari</a:t>
            </a:r>
            <a:r>
              <a:rPr lang="en-US" dirty="0">
                <a:solidFill>
                  <a:schemeClr val="dk1"/>
                </a:solidFill>
                <a:latin typeface="Rubik"/>
                <a:ea typeface="Rubik"/>
                <a:cs typeface="Rubik"/>
                <a:sym typeface="Rubik"/>
              </a:rPr>
              <a:t> table </a:t>
            </a:r>
            <a:r>
              <a:rPr lang="en-US" dirty="0" err="1">
                <a:solidFill>
                  <a:schemeClr val="dk1"/>
                </a:solidFill>
                <a:latin typeface="Rubik"/>
                <a:ea typeface="Rubik"/>
                <a:cs typeface="Rubik"/>
                <a:sym typeface="Rubik"/>
              </a:rPr>
              <a:t>penjulan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adalah</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ID_Customer</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data ini </a:t>
            </a:r>
            <a:r>
              <a:rPr lang="en-US" dirty="0" err="1">
                <a:solidFill>
                  <a:schemeClr val="dk1"/>
                </a:solidFill>
                <a:latin typeface="Rubik"/>
                <a:ea typeface="Rubik"/>
                <a:cs typeface="Rubik"/>
                <a:sym typeface="Rubik"/>
              </a:rPr>
              <a:t>unik</a:t>
            </a:r>
            <a:r>
              <a:rPr lang="en-US" dirty="0">
                <a:solidFill>
                  <a:schemeClr val="dk1"/>
                </a:solidFill>
                <a:latin typeface="Rubik"/>
                <a:ea typeface="Rubik"/>
                <a:cs typeface="Rubik"/>
                <a:sym typeface="Rubik"/>
              </a:rPr>
              <a:t> dan </a:t>
            </a:r>
            <a:r>
              <a:rPr lang="en-US" dirty="0" err="1">
                <a:solidFill>
                  <a:schemeClr val="dk1"/>
                </a:solidFill>
                <a:latin typeface="Rubik"/>
                <a:ea typeface="Rubik"/>
                <a:cs typeface="Rubik"/>
                <a:sym typeface="Rubik"/>
              </a:rPr>
              <a:t>hanya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dimiliki</a:t>
            </a:r>
            <a:r>
              <a:rPr lang="en-US" dirty="0">
                <a:solidFill>
                  <a:schemeClr val="dk1"/>
                </a:solidFill>
                <a:latin typeface="Rubik"/>
                <a:ea typeface="Rubik"/>
                <a:cs typeface="Rubik"/>
                <a:sym typeface="Rubik"/>
              </a:rPr>
              <a:t> 1 oleh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user </a:t>
            </a:r>
            <a:r>
              <a:rPr lang="en-US" dirty="0" err="1">
                <a:solidFill>
                  <a:schemeClr val="dk1"/>
                </a:solidFill>
                <a:latin typeface="Rubik"/>
                <a:ea typeface="Rubik"/>
                <a:cs typeface="Rubik"/>
                <a:sym typeface="Rubik"/>
              </a:rPr>
              <a:t>atau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pengguna</a:t>
            </a:r>
            <a:r>
              <a:rPr lang="en-US" dirty="0">
                <a:solidFill>
                  <a:schemeClr val="dk1"/>
                </a:solidFill>
                <a:latin typeface="Rubik"/>
                <a:ea typeface="Rubik"/>
                <a:cs typeface="Rubik"/>
                <a:sym typeface="Rubik"/>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 ……..</a:t>
            </a: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nvGraphicFramePr>
        <p:xfrm>
          <a:off x="708200" y="3222175"/>
          <a:ext cx="7239000" cy="1584840"/>
        </p:xfrm>
        <a:graphic>
          <a:graphicData uri="http://schemas.openxmlformats.org/drawingml/2006/table">
            <a:tbl>
              <a:tblPr>
                <a:noFill/>
                <a:tableStyleId>{7E73307D-ECC6-418C-B750-399FF5DD8C77}</a:tableStyleId>
              </a:tblPr>
              <a:tblGrid>
                <a:gridCol w="784450">
                  <a:extLst>
                    <a:ext uri="{9D8B030D-6E8A-4147-A177-3AD203B41FA5}">
                      <a16:colId xmlns:a16="http://schemas.microsoft.com/office/drawing/2014/main" val="20000"/>
                    </a:ext>
                  </a:extLst>
                </a:gridCol>
                <a:gridCol w="404155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id"/>
                        <a:t>No</a:t>
                      </a:r>
                      <a:endParaRPr/>
                    </a:p>
                  </a:txBody>
                  <a:tcPr marL="91425" marR="91425" marT="91425" marB="91425"/>
                </a:tc>
                <a:tc>
                  <a:txBody>
                    <a:bodyPr/>
                    <a:lstStyle/>
                    <a:p>
                      <a:pPr marL="0" lvl="0" indent="0" algn="l" rtl="0">
                        <a:spcBef>
                          <a:spcPts val="0"/>
                        </a:spcBef>
                        <a:spcAft>
                          <a:spcPts val="0"/>
                        </a:spcAft>
                        <a:buNone/>
                      </a:pPr>
                      <a:r>
                        <a:rPr lang="id"/>
                        <a:t>Nama File</a:t>
                      </a:r>
                      <a:endParaRPr/>
                    </a:p>
                  </a:txBody>
                  <a:tcPr marL="91425" marR="91425" marT="91425" marB="91425"/>
                </a:tc>
                <a:tc>
                  <a:txBody>
                    <a:bodyPr/>
                    <a:lstStyle/>
                    <a:p>
                      <a:pPr marL="0" lvl="0" indent="0" algn="l" rtl="0">
                        <a:spcBef>
                          <a:spcPts val="0"/>
                        </a:spcBef>
                        <a:spcAft>
                          <a:spcPts val="0"/>
                        </a:spcAft>
                        <a:buNone/>
                      </a:pPr>
                      <a:r>
                        <a:rPr lang="id"/>
                        <a:t>Link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Base “&lt;&lt;Nama Tabel&gt;&gt;”</a:t>
            </a:r>
            <a:endParaRPr/>
          </a:p>
          <a:p>
            <a:pPr marL="0" lvl="0" indent="0" algn="l" rtl="0">
              <a:spcBef>
                <a:spcPts val="0"/>
              </a:spcBef>
              <a:spcAft>
                <a:spcPts val="0"/>
              </a:spcAft>
              <a:buNone/>
            </a:pPr>
            <a:endParaRPr/>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a:t>Table Base “&lt;&lt;Nama Tabel&gt;&gt;”</a:t>
            </a:r>
            <a:endParaRPr/>
          </a:p>
          <a:p>
            <a:pPr marL="0" lvl="0" indent="0" algn="l" rtl="0">
              <a:spcBef>
                <a:spcPts val="0"/>
              </a:spcBef>
              <a:spcAft>
                <a:spcPts val="0"/>
              </a:spcAft>
              <a:buNone/>
            </a:pPr>
            <a:endParaRPr/>
          </a:p>
        </p:txBody>
      </p:sp>
      <p:graphicFrame>
        <p:nvGraphicFramePr>
          <p:cNvPr id="98" name="Google Shape;98;p20"/>
          <p:cNvGraphicFramePr/>
          <p:nvPr/>
        </p:nvGraphicFramePr>
        <p:xfrm>
          <a:off x="462650" y="1071075"/>
          <a:ext cx="7035250" cy="3489690"/>
        </p:xfrm>
        <a:graphic>
          <a:graphicData uri="http://schemas.openxmlformats.org/drawingml/2006/table">
            <a:tbl>
              <a:tblPr>
                <a:noFill/>
                <a:tableStyleId>{7E73307D-ECC6-418C-B750-399FF5DD8C77}</a:tableStyleId>
              </a:tblPr>
              <a:tblGrid>
                <a:gridCol w="1646100">
                  <a:extLst>
                    <a:ext uri="{9D8B030D-6E8A-4147-A177-3AD203B41FA5}">
                      <a16:colId xmlns:a16="http://schemas.microsoft.com/office/drawing/2014/main" val="20000"/>
                    </a:ext>
                  </a:extLst>
                </a:gridCol>
                <a:gridCol w="859300">
                  <a:extLst>
                    <a:ext uri="{9D8B030D-6E8A-4147-A177-3AD203B41FA5}">
                      <a16:colId xmlns:a16="http://schemas.microsoft.com/office/drawing/2014/main" val="20001"/>
                    </a:ext>
                  </a:extLst>
                </a:gridCol>
                <a:gridCol w="2261850">
                  <a:extLst>
                    <a:ext uri="{9D8B030D-6E8A-4147-A177-3AD203B41FA5}">
                      <a16:colId xmlns:a16="http://schemas.microsoft.com/office/drawing/2014/main" val="20002"/>
                    </a:ext>
                  </a:extLst>
                </a:gridCol>
                <a:gridCol w="226800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a:solidFill>
                            <a:schemeClr val="dk1"/>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320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Aggregate “&lt;&lt;Nama Tabel&gt;&gt;”</a:t>
            </a:r>
            <a:endParaRPr/>
          </a:p>
        </p:txBody>
      </p:sp>
      <p:sp>
        <p:nvSpPr>
          <p:cNvPr id="104" name="Google Shape;104;p21"/>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567</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Rubik</vt:lpstr>
      <vt:lpstr>Simple Light</vt:lpstr>
      <vt:lpstr>Soal &amp; Template Jawaban</vt:lpstr>
      <vt:lpstr>Petunjuk</vt:lpstr>
      <vt:lpstr>Query</vt:lpstr>
      <vt:lpstr>Query</vt:lpstr>
      <vt:lpstr>Soal 3: Menentukan Primary Key</vt:lpstr>
      <vt:lpstr>Soal 4: Design Datamart</vt:lpstr>
      <vt:lpstr>Table Base “&lt;&lt;Nama Tabel&gt;&gt;” </vt:lpstr>
      <vt:lpstr>Table Base “&lt;&lt;Nama Tabel&gt;&gt;” </vt:lpstr>
      <vt:lpstr>Table Aggregate “&lt;&lt;Nama Tabel&gt;&gt;”</vt:lpstr>
      <vt:lpstr>Table Aggregate “&lt;&lt;Nama Tabel&gt;&gt;”</vt:lpstr>
      <vt:lpstr>Soal 5 : Data Visualization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cp:lastModifiedBy>Hedrin s sitorus</cp:lastModifiedBy>
  <cp:revision>3</cp:revision>
  <dcterms:modified xsi:type="dcterms:W3CDTF">2022-10-30T11:02:51Z</dcterms:modified>
</cp:coreProperties>
</file>