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307" r:id="rId5"/>
    <p:sldId id="306" r:id="rId6"/>
    <p:sldId id="271" r:id="rId7"/>
    <p:sldId id="260" r:id="rId8"/>
    <p:sldId id="274" r:id="rId9"/>
    <p:sldId id="302" r:id="rId10"/>
    <p:sldId id="300" r:id="rId11"/>
    <p:sldId id="308"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4AB"/>
    <a:srgbClr val="ED7D31"/>
    <a:srgbClr val="E4E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13" autoAdjust="0"/>
    <p:restoredTop sz="67918" autoAdjust="0"/>
  </p:normalViewPr>
  <p:slideViewPr>
    <p:cSldViewPr snapToGrid="0">
      <p:cViewPr varScale="1">
        <p:scale>
          <a:sx n="48" d="100"/>
          <a:sy n="48" d="100"/>
        </p:scale>
        <p:origin x="11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D132E9-863A-4C75-BF5A-4B2AF2CE2469}" type="datetimeFigureOut">
              <a:rPr lang="en-US" smtClean="0"/>
              <a:t>4/11/2023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0EA8D-A497-4558-9B9B-1C8BBB95D2B8}" type="slidenum">
              <a:rPr lang="en-US" smtClean="0"/>
              <a:t>‹#›</a:t>
            </a:fld>
            <a:endParaRPr lang="en-US"/>
          </a:p>
        </p:txBody>
      </p:sp>
    </p:spTree>
    <p:extLst>
      <p:ext uri="{BB962C8B-B14F-4D97-AF65-F5344CB8AC3E}">
        <p14:creationId xmlns:p14="http://schemas.microsoft.com/office/powerpoint/2010/main" val="3254276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A50EA8D-A497-4558-9B9B-1C8BBB95D2B8}" type="slidenum">
              <a:rPr lang="en-US" smtClean="0"/>
              <a:t>1</a:t>
            </a:fld>
            <a:endParaRPr lang="en-US"/>
          </a:p>
        </p:txBody>
      </p:sp>
    </p:spTree>
    <p:extLst>
      <p:ext uri="{BB962C8B-B14F-4D97-AF65-F5344CB8AC3E}">
        <p14:creationId xmlns:p14="http://schemas.microsoft.com/office/powerpoint/2010/main" val="3459533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50000"/>
              </a:lnSpc>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Espace réservé du numéro de diapositive 3"/>
          <p:cNvSpPr>
            <a:spLocks noGrp="1"/>
          </p:cNvSpPr>
          <p:nvPr>
            <p:ph type="sldNum" sz="quarter" idx="5"/>
          </p:nvPr>
        </p:nvSpPr>
        <p:spPr/>
        <p:txBody>
          <a:bodyPr/>
          <a:lstStyle/>
          <a:p>
            <a:fld id="{CA50EA8D-A497-4558-9B9B-1C8BBB95D2B8}" type="slidenum">
              <a:rPr lang="en-US" smtClean="0"/>
              <a:t>2</a:t>
            </a:fld>
            <a:endParaRPr lang="en-US"/>
          </a:p>
        </p:txBody>
      </p:sp>
    </p:spTree>
    <p:extLst>
      <p:ext uri="{BB962C8B-B14F-4D97-AF65-F5344CB8AC3E}">
        <p14:creationId xmlns:p14="http://schemas.microsoft.com/office/powerpoint/2010/main" val="575398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endParaRPr lang="en-US" dirty="0"/>
          </a:p>
        </p:txBody>
      </p:sp>
      <p:sp>
        <p:nvSpPr>
          <p:cNvPr id="4" name="Espace réservé du numéro de diapositive 3"/>
          <p:cNvSpPr>
            <a:spLocks noGrp="1"/>
          </p:cNvSpPr>
          <p:nvPr>
            <p:ph type="sldNum" sz="quarter" idx="5"/>
          </p:nvPr>
        </p:nvSpPr>
        <p:spPr/>
        <p:txBody>
          <a:bodyPr/>
          <a:lstStyle/>
          <a:p>
            <a:fld id="{CA50EA8D-A497-4558-9B9B-1C8BBB95D2B8}" type="slidenum">
              <a:rPr lang="en-US" smtClean="0"/>
              <a:t>3</a:t>
            </a:fld>
            <a:endParaRPr lang="en-US"/>
          </a:p>
        </p:txBody>
      </p:sp>
    </p:spTree>
    <p:extLst>
      <p:ext uri="{BB962C8B-B14F-4D97-AF65-F5344CB8AC3E}">
        <p14:creationId xmlns:p14="http://schemas.microsoft.com/office/powerpoint/2010/main" val="109018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A50EA8D-A497-4558-9B9B-1C8BBB95D2B8}" type="slidenum">
              <a:rPr lang="en-US" smtClean="0"/>
              <a:t>4</a:t>
            </a:fld>
            <a:endParaRPr lang="en-US"/>
          </a:p>
        </p:txBody>
      </p:sp>
    </p:spTree>
    <p:extLst>
      <p:ext uri="{BB962C8B-B14F-4D97-AF65-F5344CB8AC3E}">
        <p14:creationId xmlns:p14="http://schemas.microsoft.com/office/powerpoint/2010/main" val="2017879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A50EA8D-A497-4558-9B9B-1C8BBB95D2B8}" type="slidenum">
              <a:rPr lang="en-US" smtClean="0"/>
              <a:t>5</a:t>
            </a:fld>
            <a:endParaRPr lang="en-US"/>
          </a:p>
        </p:txBody>
      </p:sp>
    </p:spTree>
    <p:extLst>
      <p:ext uri="{BB962C8B-B14F-4D97-AF65-F5344CB8AC3E}">
        <p14:creationId xmlns:p14="http://schemas.microsoft.com/office/powerpoint/2010/main" val="235618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A50EA8D-A497-4558-9B9B-1C8BBB95D2B8}" type="slidenum">
              <a:rPr lang="en-US" smtClean="0"/>
              <a:t>6</a:t>
            </a:fld>
            <a:endParaRPr lang="en-US"/>
          </a:p>
        </p:txBody>
      </p:sp>
    </p:spTree>
    <p:extLst>
      <p:ext uri="{BB962C8B-B14F-4D97-AF65-F5344CB8AC3E}">
        <p14:creationId xmlns:p14="http://schemas.microsoft.com/office/powerpoint/2010/main" val="419707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A50EA8D-A497-4558-9B9B-1C8BBB95D2B8}" type="slidenum">
              <a:rPr lang="en-US" smtClean="0"/>
              <a:t>7</a:t>
            </a:fld>
            <a:endParaRPr lang="en-US"/>
          </a:p>
        </p:txBody>
      </p:sp>
    </p:spTree>
    <p:extLst>
      <p:ext uri="{BB962C8B-B14F-4D97-AF65-F5344CB8AC3E}">
        <p14:creationId xmlns:p14="http://schemas.microsoft.com/office/powerpoint/2010/main" val="47192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A50EA8D-A497-4558-9B9B-1C8BBB95D2B8}" type="slidenum">
              <a:rPr lang="en-US" smtClean="0"/>
              <a:t>8</a:t>
            </a:fld>
            <a:endParaRPr lang="en-US"/>
          </a:p>
        </p:txBody>
      </p:sp>
    </p:spTree>
    <p:extLst>
      <p:ext uri="{BB962C8B-B14F-4D97-AF65-F5344CB8AC3E}">
        <p14:creationId xmlns:p14="http://schemas.microsoft.com/office/powerpoint/2010/main" val="119565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CA50EA8D-A497-4558-9B9B-1C8BBB95D2B8}" type="slidenum">
              <a:rPr lang="en-US" smtClean="0"/>
              <a:t>9</a:t>
            </a:fld>
            <a:endParaRPr lang="en-US"/>
          </a:p>
        </p:txBody>
      </p:sp>
    </p:spTree>
    <p:extLst>
      <p:ext uri="{BB962C8B-B14F-4D97-AF65-F5344CB8AC3E}">
        <p14:creationId xmlns:p14="http://schemas.microsoft.com/office/powerpoint/2010/main" val="4029615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7DD30-6858-F879-6A6D-40EA53DE8A4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B1950C58-5B70-2175-5ECC-2C6B98C95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280414CB-28F0-1420-F326-0487241792E3}"/>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5" name="Espace réservé du pied de page 4">
            <a:extLst>
              <a:ext uri="{FF2B5EF4-FFF2-40B4-BE49-F238E27FC236}">
                <a16:creationId xmlns:a16="http://schemas.microsoft.com/office/drawing/2014/main" id="{B40D1DDD-B3C6-4E88-7532-84F6F25EFA2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55550A1-2104-F107-042E-3DBE89436080}"/>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958210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EE354-4D90-CB4C-788C-23564F770BBC}"/>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5AA1B76-98CA-757A-55D3-990AF62F391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B6DCB347-A035-739A-3F1F-3143AE726CD3}"/>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5" name="Espace réservé du pied de page 4">
            <a:extLst>
              <a:ext uri="{FF2B5EF4-FFF2-40B4-BE49-F238E27FC236}">
                <a16:creationId xmlns:a16="http://schemas.microsoft.com/office/drawing/2014/main" id="{FAF98D11-5DB1-FAED-63BB-BE03C8EDAC0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6939FC1-65CE-694E-4E7D-5E233A48BCB7}"/>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1242308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CDF4CC0-5915-FFF0-6E06-81A741DAEE97}"/>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B20C4421-D46A-6400-915A-FAB5E88F4E4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C7C6314-FEC2-BD84-B5CB-2570F26CE27B}"/>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5" name="Espace réservé du pied de page 4">
            <a:extLst>
              <a:ext uri="{FF2B5EF4-FFF2-40B4-BE49-F238E27FC236}">
                <a16:creationId xmlns:a16="http://schemas.microsoft.com/office/drawing/2014/main" id="{03D644D5-C130-5D61-217D-226D1BDE282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A26A3EF-F2A6-1E0D-BFA0-3F59769F6617}"/>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3658241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5883C1-E8B5-D6D0-780C-A573335AF133}"/>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67E5BE4B-D95C-CF8D-370F-6EB4A575BF3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BEE55AD-DC69-3838-1D00-A589D8C4A60E}"/>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5" name="Espace réservé du pied de page 4">
            <a:extLst>
              <a:ext uri="{FF2B5EF4-FFF2-40B4-BE49-F238E27FC236}">
                <a16:creationId xmlns:a16="http://schemas.microsoft.com/office/drawing/2014/main" id="{B47D55A0-CA9F-EFDF-7064-3AFAC221ECDB}"/>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5900EA7-C813-A521-2FC3-0B79192333E4}"/>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205837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9DDE33-6BEF-B4A6-B41B-1D705419B0C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C77A4027-7263-1186-F9C0-F31E7500A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146D5C8-F5EC-4885-2C8B-66F4469BD243}"/>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5" name="Espace réservé du pied de page 4">
            <a:extLst>
              <a:ext uri="{FF2B5EF4-FFF2-40B4-BE49-F238E27FC236}">
                <a16:creationId xmlns:a16="http://schemas.microsoft.com/office/drawing/2014/main" id="{F0F77FEB-0033-8A90-2E3E-B095B6F1B52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10B636B-3DA6-75E0-3502-6F6884D0A3A2}"/>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4202188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6D27D2-4460-18A0-9940-3444C91717E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72791943-3736-46E1-2526-5701E7C80CB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F245A848-D227-0A4C-DA8B-1E547E27D62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528F0A81-F34C-BFA2-06FE-077217D56C99}"/>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6" name="Espace réservé du pied de page 5">
            <a:extLst>
              <a:ext uri="{FF2B5EF4-FFF2-40B4-BE49-F238E27FC236}">
                <a16:creationId xmlns:a16="http://schemas.microsoft.com/office/drawing/2014/main" id="{6EF648C3-F2F5-15D4-BD5E-2111AF980B2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BBB3394-F000-BDC2-3904-01C1574308D3}"/>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142322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B41F8-334D-FF3A-83B0-799B15E1D4B5}"/>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ECB6904F-F63D-4C5B-177E-011BF7502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69B5D03-29E5-43B9-FCDC-7820A607BF6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947F408-A6DE-24AE-75E1-49A495967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9A08D66-71C7-19FE-C27A-E203A4DAC8A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DD2ADBDE-9DB2-8C37-6A7A-1B80349B518C}"/>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8" name="Espace réservé du pied de page 7">
            <a:extLst>
              <a:ext uri="{FF2B5EF4-FFF2-40B4-BE49-F238E27FC236}">
                <a16:creationId xmlns:a16="http://schemas.microsoft.com/office/drawing/2014/main" id="{3DB3EAF9-6A5C-015E-1A87-8E1D7B49C075}"/>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DCC85175-FD7A-F4E9-8CAD-4964C4FE272F}"/>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1627288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805AC-6938-733E-9C0F-920E46A9E3F8}"/>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CA97560-0B19-D0A2-D27B-AEBC01734E74}"/>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4" name="Espace réservé du pied de page 3">
            <a:extLst>
              <a:ext uri="{FF2B5EF4-FFF2-40B4-BE49-F238E27FC236}">
                <a16:creationId xmlns:a16="http://schemas.microsoft.com/office/drawing/2014/main" id="{2283C9A2-BB72-9B3D-9116-29FD17254C04}"/>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9717B469-CEBB-58F2-52FB-B763734DF359}"/>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35113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7E87F28-E483-EC2E-D704-BE2035F981EF}"/>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3" name="Espace réservé du pied de page 2">
            <a:extLst>
              <a:ext uri="{FF2B5EF4-FFF2-40B4-BE49-F238E27FC236}">
                <a16:creationId xmlns:a16="http://schemas.microsoft.com/office/drawing/2014/main" id="{5C8613D6-51DC-4D82-B256-8DFBB79E0000}"/>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92BE0EC0-4FED-FB15-89C7-39542830F373}"/>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2382764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B72D98-997C-8E45-A174-66E449B1D77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FC49A05D-1DAF-078C-F95A-5EB8491046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E0B1AB10-85B5-23E9-8912-1DDB324F4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C016702-D1C0-5164-F153-B4A694894F32}"/>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6" name="Espace réservé du pied de page 5">
            <a:extLst>
              <a:ext uri="{FF2B5EF4-FFF2-40B4-BE49-F238E27FC236}">
                <a16:creationId xmlns:a16="http://schemas.microsoft.com/office/drawing/2014/main" id="{AD4E7D81-7E54-AEFB-0064-232BD86C3E7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36B5826-80B6-9B2B-54EC-DA035F1ACAB1}"/>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155625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503860-B3EF-055F-1E76-AEBCB25C59E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EC98167A-1800-2B6C-D807-1BE0EC9DD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88635420-4803-DF42-A797-2B8DBBB73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6B36C4-5AAA-72B4-3CA5-69F1E02680DD}"/>
              </a:ext>
            </a:extLst>
          </p:cNvPr>
          <p:cNvSpPr>
            <a:spLocks noGrp="1"/>
          </p:cNvSpPr>
          <p:nvPr>
            <p:ph type="dt" sz="half" idx="10"/>
          </p:nvPr>
        </p:nvSpPr>
        <p:spPr/>
        <p:txBody>
          <a:bodyPr/>
          <a:lstStyle/>
          <a:p>
            <a:fld id="{0F10FC94-62F6-47E2-97DA-D9EE2872D94A}" type="datetimeFigureOut">
              <a:rPr lang="en-US" smtClean="0"/>
              <a:t>4/11/2023</a:t>
            </a:fld>
            <a:endParaRPr lang="en-US"/>
          </a:p>
        </p:txBody>
      </p:sp>
      <p:sp>
        <p:nvSpPr>
          <p:cNvPr id="6" name="Espace réservé du pied de page 5">
            <a:extLst>
              <a:ext uri="{FF2B5EF4-FFF2-40B4-BE49-F238E27FC236}">
                <a16:creationId xmlns:a16="http://schemas.microsoft.com/office/drawing/2014/main" id="{6D8752D4-4A96-4CD1-9DD0-A57F3904FD7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BB41ECA-A2B7-3FBA-F7DC-36BA2EF5AF10}"/>
              </a:ext>
            </a:extLst>
          </p:cNvPr>
          <p:cNvSpPr>
            <a:spLocks noGrp="1"/>
          </p:cNvSpPr>
          <p:nvPr>
            <p:ph type="sldNum" sz="quarter" idx="12"/>
          </p:nvPr>
        </p:nvSpPr>
        <p:spPr/>
        <p:txBody>
          <a:bodyPr/>
          <a:lstStyle/>
          <a:p>
            <a:fld id="{60E040E0-E1E1-4AD5-B1B8-1CA8E6BAD7FF}" type="slidenum">
              <a:rPr lang="en-US" smtClean="0"/>
              <a:t>‹#›</a:t>
            </a:fld>
            <a:endParaRPr lang="en-US"/>
          </a:p>
        </p:txBody>
      </p:sp>
    </p:spTree>
    <p:extLst>
      <p:ext uri="{BB962C8B-B14F-4D97-AF65-F5344CB8AC3E}">
        <p14:creationId xmlns:p14="http://schemas.microsoft.com/office/powerpoint/2010/main" val="3465426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444631C-5B1C-5CE2-561A-5D4954505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DCBBFE4F-C50A-1545-1DD2-4067D9CE4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E01EB53-41E1-3DBF-C8BD-AD54CCA942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0FC94-62F6-47E2-97DA-D9EE2872D94A}" type="datetimeFigureOut">
              <a:rPr lang="en-US" smtClean="0"/>
              <a:t>4/11/2023</a:t>
            </a:fld>
            <a:endParaRPr lang="en-US"/>
          </a:p>
        </p:txBody>
      </p:sp>
      <p:sp>
        <p:nvSpPr>
          <p:cNvPr id="5" name="Espace réservé du pied de page 4">
            <a:extLst>
              <a:ext uri="{FF2B5EF4-FFF2-40B4-BE49-F238E27FC236}">
                <a16:creationId xmlns:a16="http://schemas.microsoft.com/office/drawing/2014/main" id="{6011A53B-B057-FF55-8F1F-D629ADD09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61C81899-1984-25A5-664E-469A21D9B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040E0-E1E1-4AD5-B1B8-1CA8E6BAD7FF}" type="slidenum">
              <a:rPr lang="en-US" smtClean="0"/>
              <a:t>‹#›</a:t>
            </a:fld>
            <a:endParaRPr lang="en-US"/>
          </a:p>
        </p:txBody>
      </p:sp>
    </p:spTree>
    <p:extLst>
      <p:ext uri="{BB962C8B-B14F-4D97-AF65-F5344CB8AC3E}">
        <p14:creationId xmlns:p14="http://schemas.microsoft.com/office/powerpoint/2010/main" val="4055329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F1527E-46C8-CAAB-BB70-3D26028FAFB9}"/>
              </a:ext>
            </a:extLst>
          </p:cNvPr>
          <p:cNvSpPr/>
          <p:nvPr/>
        </p:nvSpPr>
        <p:spPr>
          <a:xfrm>
            <a:off x="-1" y="579817"/>
            <a:ext cx="289367"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1F7BF898-F113-A250-570D-73BF8D4F6CED}"/>
              </a:ext>
            </a:extLst>
          </p:cNvPr>
          <p:cNvSpPr txBox="1"/>
          <p:nvPr/>
        </p:nvSpPr>
        <p:spPr>
          <a:xfrm>
            <a:off x="537979" y="549039"/>
            <a:ext cx="2873070" cy="523220"/>
          </a:xfrm>
          <a:prstGeom prst="rect">
            <a:avLst/>
          </a:prstGeom>
          <a:noFill/>
          <a:ln>
            <a:noFill/>
          </a:ln>
        </p:spPr>
        <p:txBody>
          <a:bodyPr wrap="square" rtlCol="0">
            <a:spAutoFit/>
          </a:bodyPr>
          <a:lstStyle/>
          <a:p>
            <a:r>
              <a:rPr lang="en-US" sz="2800" dirty="0">
                <a:solidFill>
                  <a:srgbClr val="3364AB"/>
                </a:solidFill>
                <a:latin typeface="Montserrat SemiBold" panose="00000700000000000000" pitchFamily="50" charset="0"/>
              </a:rPr>
              <a:t>Introduction</a:t>
            </a:r>
          </a:p>
        </p:txBody>
      </p:sp>
      <p:pic>
        <p:nvPicPr>
          <p:cNvPr id="8" name="Image 7">
            <a:extLst>
              <a:ext uri="{FF2B5EF4-FFF2-40B4-BE49-F238E27FC236}">
                <a16:creationId xmlns:a16="http://schemas.microsoft.com/office/drawing/2014/main" id="{5450539D-929E-38C7-3227-FE878863B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159" y="870325"/>
            <a:ext cx="5591682" cy="3095174"/>
          </a:xfrm>
          <a:prstGeom prst="rect">
            <a:avLst/>
          </a:prstGeom>
        </p:spPr>
      </p:pic>
      <p:sp>
        <p:nvSpPr>
          <p:cNvPr id="5" name="ZoneTexte 4">
            <a:extLst>
              <a:ext uri="{FF2B5EF4-FFF2-40B4-BE49-F238E27FC236}">
                <a16:creationId xmlns:a16="http://schemas.microsoft.com/office/drawing/2014/main" id="{EFDDF473-ED35-5E0C-B976-39E4355AD6A8}"/>
              </a:ext>
            </a:extLst>
          </p:cNvPr>
          <p:cNvSpPr txBox="1"/>
          <p:nvPr/>
        </p:nvSpPr>
        <p:spPr>
          <a:xfrm>
            <a:off x="647700" y="4083585"/>
            <a:ext cx="10896600" cy="1631216"/>
          </a:xfrm>
          <a:prstGeom prst="rect">
            <a:avLst/>
          </a:prstGeom>
          <a:noFill/>
        </p:spPr>
        <p:txBody>
          <a:bodyPr wrap="square">
            <a:spAutoFit/>
          </a:bodyPr>
          <a:lstStyle/>
          <a:p>
            <a:pPr algn="ctr"/>
            <a:r>
              <a:rPr lang="en-US" sz="2000" dirty="0">
                <a:solidFill>
                  <a:srgbClr val="374151"/>
                </a:solidFill>
                <a:latin typeface="+mj-lt"/>
              </a:rPr>
              <a:t>Effective client communication is critical to the success of any project, regardless of the field involved. It ensures that the project is progressing in the right direction and strengthens the trust relationship between the client and the project team. However, communication can be challenging, especially if the client has no technical knowledge. In this case, it is essential to ensure that the exchanges are clear and understandable, avoiding technical terms and explaining concepts in a simple and concise manner.</a:t>
            </a:r>
          </a:p>
        </p:txBody>
      </p:sp>
    </p:spTree>
    <p:extLst>
      <p:ext uri="{BB962C8B-B14F-4D97-AF65-F5344CB8AC3E}">
        <p14:creationId xmlns:p14="http://schemas.microsoft.com/office/powerpoint/2010/main" val="646749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F1527E-46C8-CAAB-BB70-3D26028FAFB9}"/>
              </a:ext>
            </a:extLst>
          </p:cNvPr>
          <p:cNvSpPr/>
          <p:nvPr/>
        </p:nvSpPr>
        <p:spPr>
          <a:xfrm>
            <a:off x="-1" y="579817"/>
            <a:ext cx="289367"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1F7BF898-F113-A250-570D-73BF8D4F6CED}"/>
              </a:ext>
            </a:extLst>
          </p:cNvPr>
          <p:cNvSpPr txBox="1"/>
          <p:nvPr/>
        </p:nvSpPr>
        <p:spPr>
          <a:xfrm>
            <a:off x="537979" y="549039"/>
            <a:ext cx="2873070" cy="523220"/>
          </a:xfrm>
          <a:prstGeom prst="rect">
            <a:avLst/>
          </a:prstGeom>
          <a:noFill/>
          <a:ln>
            <a:noFill/>
          </a:ln>
        </p:spPr>
        <p:txBody>
          <a:bodyPr wrap="square" rtlCol="0">
            <a:spAutoFit/>
          </a:bodyPr>
          <a:lstStyle/>
          <a:p>
            <a:r>
              <a:rPr lang="en-US" sz="2800" dirty="0">
                <a:solidFill>
                  <a:srgbClr val="3364AB"/>
                </a:solidFill>
                <a:latin typeface="Montserrat SemiBold" panose="00000700000000000000" pitchFamily="50" charset="0"/>
              </a:rPr>
              <a:t>Introduction</a:t>
            </a:r>
          </a:p>
        </p:txBody>
      </p:sp>
      <p:pic>
        <p:nvPicPr>
          <p:cNvPr id="8" name="Image 7">
            <a:extLst>
              <a:ext uri="{FF2B5EF4-FFF2-40B4-BE49-F238E27FC236}">
                <a16:creationId xmlns:a16="http://schemas.microsoft.com/office/drawing/2014/main" id="{5450539D-929E-38C7-3227-FE878863BD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0159" y="870325"/>
            <a:ext cx="5591682" cy="3095174"/>
          </a:xfrm>
          <a:prstGeom prst="rect">
            <a:avLst/>
          </a:prstGeom>
        </p:spPr>
      </p:pic>
      <p:sp>
        <p:nvSpPr>
          <p:cNvPr id="5" name="ZoneTexte 4">
            <a:extLst>
              <a:ext uri="{FF2B5EF4-FFF2-40B4-BE49-F238E27FC236}">
                <a16:creationId xmlns:a16="http://schemas.microsoft.com/office/drawing/2014/main" id="{EFDDF473-ED35-5E0C-B976-39E4355AD6A8}"/>
              </a:ext>
            </a:extLst>
          </p:cNvPr>
          <p:cNvSpPr txBox="1"/>
          <p:nvPr/>
        </p:nvSpPr>
        <p:spPr>
          <a:xfrm>
            <a:off x="647700" y="4064482"/>
            <a:ext cx="10896600" cy="1938992"/>
          </a:xfrm>
          <a:prstGeom prst="rect">
            <a:avLst/>
          </a:prstGeom>
          <a:noFill/>
        </p:spPr>
        <p:txBody>
          <a:bodyPr wrap="square">
            <a:spAutoFit/>
          </a:bodyPr>
          <a:lstStyle/>
          <a:p>
            <a:pPr algn="ctr"/>
            <a:r>
              <a:rPr lang="en-US" sz="2000" dirty="0">
                <a:solidFill>
                  <a:srgbClr val="374151"/>
                </a:solidFill>
                <a:latin typeface="+mj-lt"/>
              </a:rPr>
              <a:t>It is also crucial to involve the client in the various phases of the project, giving them the opportunity to provide feedback and suggestions throughout the process. This way, the client will feel invested in the project, which can significantly improve the quality of the final result. Finally, it is critical to report anomalies and problems as soon as they are discovered, to resolve them quickly and efficiently, thus avoiding delays and additional costs. In summary, clear and effective client communication is essential to the success of any project.</a:t>
            </a:r>
          </a:p>
        </p:txBody>
      </p:sp>
    </p:spTree>
    <p:extLst>
      <p:ext uri="{BB962C8B-B14F-4D97-AF65-F5344CB8AC3E}">
        <p14:creationId xmlns:p14="http://schemas.microsoft.com/office/powerpoint/2010/main" val="36771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F1527E-46C8-CAAB-BB70-3D26028FAFB9}"/>
              </a:ext>
            </a:extLst>
          </p:cNvPr>
          <p:cNvSpPr/>
          <p:nvPr/>
        </p:nvSpPr>
        <p:spPr>
          <a:xfrm>
            <a:off x="-1" y="579817"/>
            <a:ext cx="289367" cy="46166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1F7BF898-F113-A250-570D-73BF8D4F6CED}"/>
              </a:ext>
            </a:extLst>
          </p:cNvPr>
          <p:cNvSpPr txBox="1"/>
          <p:nvPr/>
        </p:nvSpPr>
        <p:spPr>
          <a:xfrm>
            <a:off x="537978" y="549039"/>
            <a:ext cx="3756229" cy="523220"/>
          </a:xfrm>
          <a:prstGeom prst="rect">
            <a:avLst/>
          </a:prstGeom>
          <a:noFill/>
          <a:ln>
            <a:noFill/>
          </a:ln>
        </p:spPr>
        <p:txBody>
          <a:bodyPr wrap="square" rtlCol="0">
            <a:spAutoFit/>
          </a:bodyPr>
          <a:lstStyle/>
          <a:p>
            <a:r>
              <a:rPr lang="en-US" sz="2800" dirty="0">
                <a:solidFill>
                  <a:srgbClr val="FF0000"/>
                </a:solidFill>
                <a:latin typeface="Montserrat SemiBold" panose="00000700000000000000" pitchFamily="50" charset="0"/>
              </a:rPr>
              <a:t>Problematic</a:t>
            </a:r>
          </a:p>
        </p:txBody>
      </p:sp>
      <p:pic>
        <p:nvPicPr>
          <p:cNvPr id="9" name="Image 8">
            <a:extLst>
              <a:ext uri="{FF2B5EF4-FFF2-40B4-BE49-F238E27FC236}">
                <a16:creationId xmlns:a16="http://schemas.microsoft.com/office/drawing/2014/main" id="{B81423C6-E9DB-2EE6-02A6-A193C8CAE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4130" y="1894325"/>
            <a:ext cx="4403814" cy="4013200"/>
          </a:xfrm>
          <a:prstGeom prst="rect">
            <a:avLst/>
          </a:prstGeom>
        </p:spPr>
      </p:pic>
      <p:sp>
        <p:nvSpPr>
          <p:cNvPr id="10" name="ZoneTexte 9">
            <a:extLst>
              <a:ext uri="{FF2B5EF4-FFF2-40B4-BE49-F238E27FC236}">
                <a16:creationId xmlns:a16="http://schemas.microsoft.com/office/drawing/2014/main" id="{C87EC4BB-73ED-2AA5-FB29-62D7B3F1420F}"/>
              </a:ext>
            </a:extLst>
          </p:cNvPr>
          <p:cNvSpPr txBox="1"/>
          <p:nvPr/>
        </p:nvSpPr>
        <p:spPr>
          <a:xfrm>
            <a:off x="537978" y="1546435"/>
            <a:ext cx="6332722" cy="4708981"/>
          </a:xfrm>
          <a:prstGeom prst="rect">
            <a:avLst/>
          </a:prstGeom>
          <a:noFill/>
        </p:spPr>
        <p:txBody>
          <a:bodyPr wrap="square">
            <a:spAutoFit/>
          </a:bodyPr>
          <a:lstStyle/>
          <a:p>
            <a:pPr algn="l"/>
            <a:r>
              <a:rPr lang="en-US" sz="2000" dirty="0">
                <a:solidFill>
                  <a:srgbClr val="374151"/>
                </a:solidFill>
                <a:latin typeface="+mj-lt"/>
              </a:rPr>
              <a:t>To resolve problems, traditional methods such as email complaints or contacting company officials are often used. However, these methods can be time-consuming and do not offer real-time tracking of project or complaint status.</a:t>
            </a:r>
          </a:p>
          <a:p>
            <a:pPr algn="l"/>
            <a:endParaRPr lang="en-US" sz="2000" dirty="0">
              <a:solidFill>
                <a:srgbClr val="374151"/>
              </a:solidFill>
              <a:latin typeface="+mj-lt"/>
            </a:endParaRPr>
          </a:p>
          <a:p>
            <a:pPr algn="l"/>
            <a:r>
              <a:rPr lang="en-US" sz="2000" dirty="0">
                <a:solidFill>
                  <a:srgbClr val="374151"/>
                </a:solidFill>
                <a:latin typeface="+mj-lt"/>
              </a:rPr>
              <a:t>Using modern solutions like online project management platforms, real-time chat applications, or ticketing systems can improve communication with clients while providing real-time visibility on the status of their project or complaint. These solutions offer more efficient management of tasks, deadlines, and resources and help strengthen transparency and trust with clients by allowing them to track progress in real-time. Overall, modern solutions can significantly improve communication and management of projects and complaints.</a:t>
            </a:r>
          </a:p>
        </p:txBody>
      </p:sp>
    </p:spTree>
    <p:extLst>
      <p:ext uri="{BB962C8B-B14F-4D97-AF65-F5344CB8AC3E}">
        <p14:creationId xmlns:p14="http://schemas.microsoft.com/office/powerpoint/2010/main" val="2800201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right)">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855BF47-8380-A823-EF75-70433C8CDD8C}"/>
              </a:ext>
            </a:extLst>
          </p:cNvPr>
          <p:cNvSpPr/>
          <p:nvPr/>
        </p:nvSpPr>
        <p:spPr>
          <a:xfrm>
            <a:off x="0" y="0"/>
            <a:ext cx="12191999"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A5DF66-A8E7-B18B-D836-86CD62FF9C56}"/>
              </a:ext>
            </a:extLst>
          </p:cNvPr>
          <p:cNvSpPr/>
          <p:nvPr/>
        </p:nvSpPr>
        <p:spPr>
          <a:xfrm>
            <a:off x="-1" y="579817"/>
            <a:ext cx="289367"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ZoneTexte 7">
            <a:extLst>
              <a:ext uri="{FF2B5EF4-FFF2-40B4-BE49-F238E27FC236}">
                <a16:creationId xmlns:a16="http://schemas.microsoft.com/office/drawing/2014/main" id="{51B1E863-38C1-E27B-756D-FBEAF0A3E1AC}"/>
              </a:ext>
            </a:extLst>
          </p:cNvPr>
          <p:cNvSpPr txBox="1"/>
          <p:nvPr/>
        </p:nvSpPr>
        <p:spPr>
          <a:xfrm>
            <a:off x="537978" y="549039"/>
            <a:ext cx="5052594" cy="523220"/>
          </a:xfrm>
          <a:prstGeom prst="rect">
            <a:avLst/>
          </a:prstGeom>
          <a:noFill/>
          <a:ln>
            <a:noFill/>
          </a:ln>
        </p:spPr>
        <p:txBody>
          <a:bodyPr wrap="square" rtlCol="0">
            <a:spAutoFit/>
          </a:bodyPr>
          <a:lstStyle/>
          <a:p>
            <a:r>
              <a:rPr lang="en-US" sz="2800" dirty="0" err="1">
                <a:solidFill>
                  <a:srgbClr val="3364AB"/>
                </a:solidFill>
                <a:latin typeface="Montserrat SemiBold" panose="00000700000000000000" pitchFamily="50" charset="0"/>
              </a:rPr>
              <a:t>Acteurs</a:t>
            </a:r>
            <a:r>
              <a:rPr lang="en-US" sz="2800" dirty="0">
                <a:solidFill>
                  <a:srgbClr val="3364AB"/>
                </a:solidFill>
                <a:latin typeface="Montserrat SemiBold" panose="00000700000000000000" pitchFamily="50" charset="0"/>
              </a:rPr>
              <a:t> Identification</a:t>
            </a:r>
          </a:p>
        </p:txBody>
      </p:sp>
      <p:pic>
        <p:nvPicPr>
          <p:cNvPr id="13" name="Image 12">
            <a:extLst>
              <a:ext uri="{FF2B5EF4-FFF2-40B4-BE49-F238E27FC236}">
                <a16:creationId xmlns:a16="http://schemas.microsoft.com/office/drawing/2014/main" id="{9C61412E-A06D-6E28-A3EE-B8E05D480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27" y="2232598"/>
            <a:ext cx="2088000" cy="2088000"/>
          </a:xfrm>
          <a:prstGeom prst="rect">
            <a:avLst/>
          </a:prstGeom>
        </p:spPr>
      </p:pic>
      <p:sp>
        <p:nvSpPr>
          <p:cNvPr id="15" name="Rectangle 14">
            <a:extLst>
              <a:ext uri="{FF2B5EF4-FFF2-40B4-BE49-F238E27FC236}">
                <a16:creationId xmlns:a16="http://schemas.microsoft.com/office/drawing/2014/main" id="{252D4870-CBE7-DE0A-84D7-2CF8517AB801}"/>
              </a:ext>
            </a:extLst>
          </p:cNvPr>
          <p:cNvSpPr/>
          <p:nvPr/>
        </p:nvSpPr>
        <p:spPr>
          <a:xfrm>
            <a:off x="1714427" y="4642165"/>
            <a:ext cx="2088000" cy="523220"/>
          </a:xfrm>
          <a:prstGeom prst="rect">
            <a:avLst/>
          </a:prstGeom>
          <a:solidFill>
            <a:schemeClr val="bg1"/>
          </a:solidFill>
          <a:ln w="19050">
            <a:solidFill>
              <a:srgbClr val="3364A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3364AB"/>
                </a:solidFill>
              </a:rPr>
              <a:t>Résponsable</a:t>
            </a:r>
            <a:endParaRPr lang="en-US" sz="2000" dirty="0">
              <a:solidFill>
                <a:srgbClr val="3364AB"/>
              </a:solidFill>
            </a:endParaRPr>
          </a:p>
        </p:txBody>
      </p:sp>
      <p:sp>
        <p:nvSpPr>
          <p:cNvPr id="17" name="Rectangle 16">
            <a:extLst>
              <a:ext uri="{FF2B5EF4-FFF2-40B4-BE49-F238E27FC236}">
                <a16:creationId xmlns:a16="http://schemas.microsoft.com/office/drawing/2014/main" id="{0CD6827F-F979-B0E1-DAF2-1C429964F453}"/>
              </a:ext>
            </a:extLst>
          </p:cNvPr>
          <p:cNvSpPr/>
          <p:nvPr/>
        </p:nvSpPr>
        <p:spPr>
          <a:xfrm>
            <a:off x="5052000" y="4642165"/>
            <a:ext cx="2088000" cy="523220"/>
          </a:xfrm>
          <a:prstGeom prst="rect">
            <a:avLst/>
          </a:prstGeom>
          <a:solidFill>
            <a:schemeClr val="bg1"/>
          </a:solidFill>
          <a:ln w="19050">
            <a:solidFill>
              <a:srgbClr val="3364A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3364AB"/>
                </a:solidFill>
              </a:rPr>
              <a:t>Client</a:t>
            </a:r>
          </a:p>
        </p:txBody>
      </p:sp>
      <p:sp>
        <p:nvSpPr>
          <p:cNvPr id="18" name="Rectangle 17">
            <a:extLst>
              <a:ext uri="{FF2B5EF4-FFF2-40B4-BE49-F238E27FC236}">
                <a16:creationId xmlns:a16="http://schemas.microsoft.com/office/drawing/2014/main" id="{CA9205C1-34B4-B17E-EBB4-F94C2F83C5DE}"/>
              </a:ext>
            </a:extLst>
          </p:cNvPr>
          <p:cNvSpPr/>
          <p:nvPr/>
        </p:nvSpPr>
        <p:spPr>
          <a:xfrm>
            <a:off x="8389573" y="4642165"/>
            <a:ext cx="2088000" cy="523220"/>
          </a:xfrm>
          <a:prstGeom prst="rect">
            <a:avLst/>
          </a:prstGeom>
          <a:solidFill>
            <a:schemeClr val="bg1"/>
          </a:solidFill>
          <a:ln w="19050">
            <a:solidFill>
              <a:srgbClr val="3364A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rgbClr val="3364AB"/>
                </a:solidFill>
              </a:rPr>
              <a:t>Développeur</a:t>
            </a:r>
            <a:endParaRPr lang="en-US" sz="2000" dirty="0">
              <a:solidFill>
                <a:srgbClr val="3364AB"/>
              </a:solidFill>
            </a:endParaRPr>
          </a:p>
        </p:txBody>
      </p:sp>
      <p:pic>
        <p:nvPicPr>
          <p:cNvPr id="10" name="Picture 9">
            <a:extLst>
              <a:ext uri="{FF2B5EF4-FFF2-40B4-BE49-F238E27FC236}">
                <a16:creationId xmlns:a16="http://schemas.microsoft.com/office/drawing/2014/main" id="{988A68C6-0211-4E4D-816E-2AF0BADA97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2741" y="2235766"/>
            <a:ext cx="2084832" cy="2084832"/>
          </a:xfrm>
          <a:prstGeom prst="rect">
            <a:avLst/>
          </a:prstGeom>
        </p:spPr>
      </p:pic>
      <p:pic>
        <p:nvPicPr>
          <p:cNvPr id="20" name="Image 11">
            <a:extLst>
              <a:ext uri="{FF2B5EF4-FFF2-40B4-BE49-F238E27FC236}">
                <a16:creationId xmlns:a16="http://schemas.microsoft.com/office/drawing/2014/main" id="{34C4BB46-624B-4222-9CFF-537A2AB7A1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5168" y="2235766"/>
            <a:ext cx="2084832" cy="2084832"/>
          </a:xfrm>
          <a:prstGeom prst="rect">
            <a:avLst/>
          </a:prstGeom>
        </p:spPr>
      </p:pic>
      <p:sp>
        <p:nvSpPr>
          <p:cNvPr id="12" name="Rectangle 1">
            <a:extLst>
              <a:ext uri="{FF2B5EF4-FFF2-40B4-BE49-F238E27FC236}">
                <a16:creationId xmlns:a16="http://schemas.microsoft.com/office/drawing/2014/main" id="{C034B594-F626-42DF-91A8-01F91D1D1B0B}"/>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865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up)">
                                      <p:cBhvr>
                                        <p:cTn id="23" dur="500"/>
                                        <p:tgtEl>
                                          <p:spTgt spid="17"/>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5"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4167EE44-BA68-C3AD-797B-EE5888A48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978" y="1445508"/>
            <a:ext cx="360000" cy="360000"/>
          </a:xfrm>
          <a:prstGeom prst="rect">
            <a:avLst/>
          </a:prstGeom>
        </p:spPr>
      </p:pic>
      <p:pic>
        <p:nvPicPr>
          <p:cNvPr id="15" name="Picture 14">
            <a:extLst>
              <a:ext uri="{FF2B5EF4-FFF2-40B4-BE49-F238E27FC236}">
                <a16:creationId xmlns:a16="http://schemas.microsoft.com/office/drawing/2014/main" id="{B98F5B55-582E-484E-A192-002D2F315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009" y="1445508"/>
            <a:ext cx="356616" cy="356616"/>
          </a:xfrm>
          <a:prstGeom prst="rect">
            <a:avLst/>
          </a:prstGeom>
        </p:spPr>
      </p:pic>
      <p:sp>
        <p:nvSpPr>
          <p:cNvPr id="12" name="Rectangle 11">
            <a:extLst>
              <a:ext uri="{FF2B5EF4-FFF2-40B4-BE49-F238E27FC236}">
                <a16:creationId xmlns:a16="http://schemas.microsoft.com/office/drawing/2014/main" id="{9BC9BF8D-7801-A436-2A03-B6D20BDE34AA}"/>
              </a:ext>
            </a:extLst>
          </p:cNvPr>
          <p:cNvSpPr/>
          <p:nvPr/>
        </p:nvSpPr>
        <p:spPr>
          <a:xfrm>
            <a:off x="0" y="0"/>
            <a:ext cx="12191999"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10">
            <a:extLst>
              <a:ext uri="{FF2B5EF4-FFF2-40B4-BE49-F238E27FC236}">
                <a16:creationId xmlns:a16="http://schemas.microsoft.com/office/drawing/2014/main" id="{527C7620-2F87-B6B9-B0B8-810E2CF66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0009" y="2712493"/>
            <a:ext cx="2340000" cy="2340000"/>
          </a:xfrm>
          <a:prstGeom prst="rect">
            <a:avLst/>
          </a:prstGeom>
        </p:spPr>
      </p:pic>
      <p:sp>
        <p:nvSpPr>
          <p:cNvPr id="13" name="ZoneTexte 12">
            <a:extLst>
              <a:ext uri="{FF2B5EF4-FFF2-40B4-BE49-F238E27FC236}">
                <a16:creationId xmlns:a16="http://schemas.microsoft.com/office/drawing/2014/main" id="{D818FE71-B52B-F1D8-C322-68BABE27213B}"/>
              </a:ext>
            </a:extLst>
          </p:cNvPr>
          <p:cNvSpPr txBox="1"/>
          <p:nvPr/>
        </p:nvSpPr>
        <p:spPr>
          <a:xfrm>
            <a:off x="4743459" y="1607575"/>
            <a:ext cx="6732077" cy="4549835"/>
          </a:xfrm>
          <a:prstGeom prst="rect">
            <a:avLst/>
          </a:prstGeom>
          <a:noFill/>
        </p:spPr>
        <p:txBody>
          <a:bodyPr wrap="square" rtlCol="0">
            <a:spAutoFit/>
          </a:bodyPr>
          <a:lstStyle/>
          <a:p>
            <a:pPr marL="571500" indent="-571500">
              <a:lnSpc>
                <a:spcPct val="150000"/>
              </a:lnSpc>
              <a:buFont typeface="Wingdings" panose="05000000000000000000" pitchFamily="2" charset="2"/>
              <a:buChar char="§"/>
            </a:pPr>
            <a:r>
              <a:rPr lang="fr-FR" sz="2800" dirty="0"/>
              <a:t>S’authentifier</a:t>
            </a:r>
          </a:p>
          <a:p>
            <a:pPr marL="571500" indent="-571500">
              <a:lnSpc>
                <a:spcPct val="150000"/>
              </a:lnSpc>
              <a:buFont typeface="Wingdings" panose="05000000000000000000" pitchFamily="2" charset="2"/>
              <a:buChar char="§"/>
            </a:pPr>
            <a:r>
              <a:rPr lang="fr-FR" sz="2800" dirty="0"/>
              <a:t>Gérer les membres</a:t>
            </a:r>
          </a:p>
          <a:p>
            <a:pPr lvl="1"/>
            <a:r>
              <a:rPr lang="fr-FR" sz="2800" dirty="0"/>
              <a:t>	</a:t>
            </a:r>
            <a:r>
              <a:rPr lang="fr-FR" sz="2000" dirty="0">
                <a:latin typeface="+mj-lt"/>
              </a:rPr>
              <a:t>Consulter, Ajouter, Supprimer, Modifier</a:t>
            </a:r>
          </a:p>
          <a:p>
            <a:pPr marL="571500" indent="-571500">
              <a:lnSpc>
                <a:spcPct val="150000"/>
              </a:lnSpc>
              <a:buFont typeface="Wingdings" panose="05000000000000000000" pitchFamily="2" charset="2"/>
              <a:buChar char="§"/>
            </a:pPr>
            <a:r>
              <a:rPr lang="fr-FR" sz="2800" dirty="0"/>
              <a:t>Gérer les tâches</a:t>
            </a:r>
          </a:p>
          <a:p>
            <a:r>
              <a:rPr lang="fr-FR" sz="2800" dirty="0"/>
              <a:t>	</a:t>
            </a:r>
            <a:r>
              <a:rPr lang="fr-FR" sz="2800" dirty="0">
                <a:latin typeface="+mj-lt"/>
              </a:rPr>
              <a:t> </a:t>
            </a:r>
            <a:r>
              <a:rPr lang="fr-FR" sz="2000" dirty="0">
                <a:latin typeface="+mj-lt"/>
              </a:rPr>
              <a:t>Consulter, Ajouter, Supprimer, Modifier</a:t>
            </a:r>
          </a:p>
          <a:p>
            <a:pPr marL="571500" indent="-571500">
              <a:lnSpc>
                <a:spcPct val="150000"/>
              </a:lnSpc>
              <a:buFont typeface="Wingdings" panose="05000000000000000000" pitchFamily="2" charset="2"/>
              <a:buChar char="§"/>
            </a:pPr>
            <a:r>
              <a:rPr lang="fr-FR" sz="2800" dirty="0"/>
              <a:t>Gérer les réclamations</a:t>
            </a:r>
          </a:p>
          <a:p>
            <a:r>
              <a:rPr lang="fr-FR" sz="2800" dirty="0"/>
              <a:t>	</a:t>
            </a:r>
            <a:r>
              <a:rPr lang="fr-FR" sz="2000" dirty="0">
                <a:latin typeface="+mj-lt"/>
              </a:rPr>
              <a:t> Consulter, Modifier statut, Archiver, Supprimer</a:t>
            </a:r>
          </a:p>
          <a:p>
            <a:pPr marL="571500" indent="-571500">
              <a:lnSpc>
                <a:spcPct val="150000"/>
              </a:lnSpc>
              <a:buFont typeface="Wingdings" panose="05000000000000000000" pitchFamily="2" charset="2"/>
              <a:buChar char="§"/>
            </a:pPr>
            <a:r>
              <a:rPr lang="fr-FR" sz="2800" dirty="0"/>
              <a:t>Communiquer avec les clients</a:t>
            </a:r>
          </a:p>
        </p:txBody>
      </p:sp>
      <p:sp>
        <p:nvSpPr>
          <p:cNvPr id="14" name="Rectangle 13">
            <a:extLst>
              <a:ext uri="{FF2B5EF4-FFF2-40B4-BE49-F238E27FC236}">
                <a16:creationId xmlns:a16="http://schemas.microsoft.com/office/drawing/2014/main" id="{D6865272-F2FF-285C-FA2D-D592E3F80A11}"/>
              </a:ext>
            </a:extLst>
          </p:cNvPr>
          <p:cNvSpPr/>
          <p:nvPr/>
        </p:nvSpPr>
        <p:spPr>
          <a:xfrm>
            <a:off x="1536009" y="5170416"/>
            <a:ext cx="2088000" cy="523220"/>
          </a:xfrm>
          <a:prstGeom prst="rect">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3364AB"/>
                </a:solidFill>
              </a:rPr>
              <a:t>Résponsable</a:t>
            </a:r>
            <a:endParaRPr lang="en-US" sz="2000" b="1" dirty="0">
              <a:solidFill>
                <a:srgbClr val="3364AB"/>
              </a:solidFill>
            </a:endParaRPr>
          </a:p>
        </p:txBody>
      </p:sp>
      <p:sp>
        <p:nvSpPr>
          <p:cNvPr id="16" name="Rectangle 15">
            <a:extLst>
              <a:ext uri="{FF2B5EF4-FFF2-40B4-BE49-F238E27FC236}">
                <a16:creationId xmlns:a16="http://schemas.microsoft.com/office/drawing/2014/main" id="{BFD7B870-D346-4BDA-B9BA-80DA813D63FE}"/>
              </a:ext>
            </a:extLst>
          </p:cNvPr>
          <p:cNvSpPr/>
          <p:nvPr/>
        </p:nvSpPr>
        <p:spPr>
          <a:xfrm>
            <a:off x="-1" y="579817"/>
            <a:ext cx="289367"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ZoneTexte 7">
            <a:extLst>
              <a:ext uri="{FF2B5EF4-FFF2-40B4-BE49-F238E27FC236}">
                <a16:creationId xmlns:a16="http://schemas.microsoft.com/office/drawing/2014/main" id="{F5E077B2-6F47-4AAF-9E5D-F46141D049AA}"/>
              </a:ext>
            </a:extLst>
          </p:cNvPr>
          <p:cNvSpPr txBox="1"/>
          <p:nvPr/>
        </p:nvSpPr>
        <p:spPr>
          <a:xfrm>
            <a:off x="537978" y="549039"/>
            <a:ext cx="5052594" cy="523220"/>
          </a:xfrm>
          <a:prstGeom prst="rect">
            <a:avLst/>
          </a:prstGeom>
          <a:noFill/>
          <a:ln>
            <a:noFill/>
          </a:ln>
        </p:spPr>
        <p:txBody>
          <a:bodyPr wrap="square" rtlCol="0">
            <a:spAutoFit/>
          </a:bodyPr>
          <a:lstStyle/>
          <a:p>
            <a:r>
              <a:rPr lang="en-US" sz="2800" dirty="0" err="1">
                <a:solidFill>
                  <a:srgbClr val="3364AB"/>
                </a:solidFill>
                <a:latin typeface="Montserrat SemiBold" panose="00000700000000000000" pitchFamily="50" charset="0"/>
              </a:rPr>
              <a:t>Acteurs</a:t>
            </a:r>
            <a:r>
              <a:rPr lang="en-US" sz="2800" dirty="0">
                <a:solidFill>
                  <a:srgbClr val="3364AB"/>
                </a:solidFill>
                <a:latin typeface="Montserrat SemiBold" panose="00000700000000000000" pitchFamily="50" charset="0"/>
              </a:rPr>
              <a:t> Identification</a:t>
            </a:r>
          </a:p>
        </p:txBody>
      </p:sp>
    </p:spTree>
    <p:extLst>
      <p:ext uri="{BB962C8B-B14F-4D97-AF65-F5344CB8AC3E}">
        <p14:creationId xmlns:p14="http://schemas.microsoft.com/office/powerpoint/2010/main" val="2486283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CAE8D65D-EDF0-578A-FD94-933034D28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978" y="1445508"/>
            <a:ext cx="360000" cy="360000"/>
          </a:xfrm>
          <a:prstGeom prst="rect">
            <a:avLst/>
          </a:prstGeom>
        </p:spPr>
      </p:pic>
      <p:pic>
        <p:nvPicPr>
          <p:cNvPr id="17" name="Picture 16">
            <a:extLst>
              <a:ext uri="{FF2B5EF4-FFF2-40B4-BE49-F238E27FC236}">
                <a16:creationId xmlns:a16="http://schemas.microsoft.com/office/drawing/2014/main" id="{922597A3-612F-45E7-BC61-4B0A566A8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009" y="1445508"/>
            <a:ext cx="356616" cy="356616"/>
          </a:xfrm>
          <a:prstGeom prst="rect">
            <a:avLst/>
          </a:prstGeom>
        </p:spPr>
      </p:pic>
      <p:sp>
        <p:nvSpPr>
          <p:cNvPr id="14" name="Rectangle 13">
            <a:extLst>
              <a:ext uri="{FF2B5EF4-FFF2-40B4-BE49-F238E27FC236}">
                <a16:creationId xmlns:a16="http://schemas.microsoft.com/office/drawing/2014/main" id="{69A701FA-7A2D-CF44-532C-D436669E548A}"/>
              </a:ext>
            </a:extLst>
          </p:cNvPr>
          <p:cNvSpPr/>
          <p:nvPr/>
        </p:nvSpPr>
        <p:spPr>
          <a:xfrm>
            <a:off x="-1" y="0"/>
            <a:ext cx="12192001"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Image 11">
            <a:extLst>
              <a:ext uri="{FF2B5EF4-FFF2-40B4-BE49-F238E27FC236}">
                <a16:creationId xmlns:a16="http://schemas.microsoft.com/office/drawing/2014/main" id="{6F35933F-21B5-BC41-F659-C5C963490D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0009" y="2712493"/>
            <a:ext cx="2340000" cy="2340000"/>
          </a:xfrm>
          <a:prstGeom prst="rect">
            <a:avLst/>
          </a:prstGeom>
        </p:spPr>
      </p:pic>
      <p:sp>
        <p:nvSpPr>
          <p:cNvPr id="16" name="ZoneTexte 15">
            <a:extLst>
              <a:ext uri="{FF2B5EF4-FFF2-40B4-BE49-F238E27FC236}">
                <a16:creationId xmlns:a16="http://schemas.microsoft.com/office/drawing/2014/main" id="{695832D8-04F0-9459-4CC2-EB66CAA92B7C}"/>
              </a:ext>
            </a:extLst>
          </p:cNvPr>
          <p:cNvSpPr txBox="1"/>
          <p:nvPr/>
        </p:nvSpPr>
        <p:spPr>
          <a:xfrm>
            <a:off x="4743459" y="2684793"/>
            <a:ext cx="6732077" cy="2395399"/>
          </a:xfrm>
          <a:prstGeom prst="rect">
            <a:avLst/>
          </a:prstGeom>
          <a:noFill/>
        </p:spPr>
        <p:txBody>
          <a:bodyPr wrap="square" rtlCol="0">
            <a:spAutoFit/>
          </a:bodyPr>
          <a:lstStyle/>
          <a:p>
            <a:pPr marL="571500" indent="-571500">
              <a:lnSpc>
                <a:spcPct val="150000"/>
              </a:lnSpc>
              <a:buFont typeface="Wingdings" panose="05000000000000000000" pitchFamily="2" charset="2"/>
              <a:buChar char="§"/>
            </a:pPr>
            <a:r>
              <a:rPr lang="fr-FR" sz="2800" dirty="0"/>
              <a:t>S’authentifier</a:t>
            </a:r>
          </a:p>
          <a:p>
            <a:pPr marL="571500" indent="-571500">
              <a:lnSpc>
                <a:spcPct val="150000"/>
              </a:lnSpc>
              <a:buFont typeface="Wingdings" panose="05000000000000000000" pitchFamily="2" charset="2"/>
              <a:buChar char="§"/>
            </a:pPr>
            <a:r>
              <a:rPr lang="fr-FR" sz="2800" dirty="0"/>
              <a:t>Gérer les réclamations</a:t>
            </a:r>
          </a:p>
          <a:p>
            <a:r>
              <a:rPr lang="fr-FR" sz="2800" dirty="0"/>
              <a:t>	 </a:t>
            </a:r>
            <a:r>
              <a:rPr lang="fr-FR" sz="2000" dirty="0">
                <a:latin typeface="+mj-lt"/>
              </a:rPr>
              <a:t>Consulter, Ajouter, Supprimer, Modifier</a:t>
            </a:r>
          </a:p>
          <a:p>
            <a:pPr marL="571500" indent="-571500">
              <a:lnSpc>
                <a:spcPct val="150000"/>
              </a:lnSpc>
              <a:buFont typeface="Wingdings" panose="05000000000000000000" pitchFamily="2" charset="2"/>
              <a:buChar char="§"/>
            </a:pPr>
            <a:r>
              <a:rPr lang="fr-FR" sz="2800" dirty="0"/>
              <a:t>Communiquer avec le responsable</a:t>
            </a:r>
          </a:p>
        </p:txBody>
      </p:sp>
      <p:sp>
        <p:nvSpPr>
          <p:cNvPr id="15" name="Rectangle 14">
            <a:extLst>
              <a:ext uri="{FF2B5EF4-FFF2-40B4-BE49-F238E27FC236}">
                <a16:creationId xmlns:a16="http://schemas.microsoft.com/office/drawing/2014/main" id="{DB2159BC-0216-15F2-39B7-D85AA5B43950}"/>
              </a:ext>
            </a:extLst>
          </p:cNvPr>
          <p:cNvSpPr/>
          <p:nvPr/>
        </p:nvSpPr>
        <p:spPr>
          <a:xfrm>
            <a:off x="1536009" y="5170416"/>
            <a:ext cx="2088000" cy="523220"/>
          </a:xfrm>
          <a:prstGeom prst="rect">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3364AB"/>
                </a:solidFill>
              </a:rPr>
              <a:t>Client</a:t>
            </a:r>
            <a:endParaRPr lang="en-US" sz="2000" b="1" dirty="0">
              <a:solidFill>
                <a:srgbClr val="3364AB"/>
              </a:solidFill>
            </a:endParaRPr>
          </a:p>
        </p:txBody>
      </p:sp>
      <p:sp>
        <p:nvSpPr>
          <p:cNvPr id="18" name="Rectangle 17">
            <a:extLst>
              <a:ext uri="{FF2B5EF4-FFF2-40B4-BE49-F238E27FC236}">
                <a16:creationId xmlns:a16="http://schemas.microsoft.com/office/drawing/2014/main" id="{2FB77ABC-5C51-4E6A-AAEF-598E182EBFB4}"/>
              </a:ext>
            </a:extLst>
          </p:cNvPr>
          <p:cNvSpPr/>
          <p:nvPr/>
        </p:nvSpPr>
        <p:spPr>
          <a:xfrm>
            <a:off x="-1" y="579817"/>
            <a:ext cx="289367"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7">
            <a:extLst>
              <a:ext uri="{FF2B5EF4-FFF2-40B4-BE49-F238E27FC236}">
                <a16:creationId xmlns:a16="http://schemas.microsoft.com/office/drawing/2014/main" id="{428B8161-E140-440D-8908-E9D8326BEC68}"/>
              </a:ext>
            </a:extLst>
          </p:cNvPr>
          <p:cNvSpPr txBox="1"/>
          <p:nvPr/>
        </p:nvSpPr>
        <p:spPr>
          <a:xfrm>
            <a:off x="537978" y="549039"/>
            <a:ext cx="5052594" cy="523220"/>
          </a:xfrm>
          <a:prstGeom prst="rect">
            <a:avLst/>
          </a:prstGeom>
          <a:noFill/>
          <a:ln>
            <a:noFill/>
          </a:ln>
        </p:spPr>
        <p:txBody>
          <a:bodyPr wrap="square" rtlCol="0">
            <a:spAutoFit/>
          </a:bodyPr>
          <a:lstStyle/>
          <a:p>
            <a:r>
              <a:rPr lang="en-US" sz="2800" dirty="0" err="1">
                <a:solidFill>
                  <a:srgbClr val="3364AB"/>
                </a:solidFill>
                <a:latin typeface="Montserrat SemiBold" panose="00000700000000000000" pitchFamily="50" charset="0"/>
              </a:rPr>
              <a:t>Acteurs</a:t>
            </a:r>
            <a:r>
              <a:rPr lang="en-US" sz="2800" dirty="0">
                <a:solidFill>
                  <a:srgbClr val="3364AB"/>
                </a:solidFill>
                <a:latin typeface="Montserrat SemiBold" panose="00000700000000000000" pitchFamily="50" charset="0"/>
              </a:rPr>
              <a:t> Identification</a:t>
            </a:r>
          </a:p>
        </p:txBody>
      </p:sp>
    </p:spTree>
    <p:extLst>
      <p:ext uri="{BB962C8B-B14F-4D97-AF65-F5344CB8AC3E}">
        <p14:creationId xmlns:p14="http://schemas.microsoft.com/office/powerpoint/2010/main" val="2503159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CAE8D65D-EDF0-578A-FD94-933034D28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978" y="1445508"/>
            <a:ext cx="360000" cy="360000"/>
          </a:xfrm>
          <a:prstGeom prst="rect">
            <a:avLst/>
          </a:prstGeom>
        </p:spPr>
      </p:pic>
      <p:pic>
        <p:nvPicPr>
          <p:cNvPr id="14" name="Image 13">
            <a:extLst>
              <a:ext uri="{FF2B5EF4-FFF2-40B4-BE49-F238E27FC236}">
                <a16:creationId xmlns:a16="http://schemas.microsoft.com/office/drawing/2014/main" id="{1147133A-F6C9-795D-6D1C-379150358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818" y="1445508"/>
            <a:ext cx="360000" cy="360000"/>
          </a:xfrm>
          <a:prstGeom prst="rect">
            <a:avLst/>
          </a:prstGeom>
        </p:spPr>
      </p:pic>
      <p:sp>
        <p:nvSpPr>
          <p:cNvPr id="15" name="Rectangle 14">
            <a:extLst>
              <a:ext uri="{FF2B5EF4-FFF2-40B4-BE49-F238E27FC236}">
                <a16:creationId xmlns:a16="http://schemas.microsoft.com/office/drawing/2014/main" id="{9B78C904-6716-D204-09B0-AB644995899C}"/>
              </a:ext>
            </a:extLst>
          </p:cNvPr>
          <p:cNvSpPr/>
          <p:nvPr/>
        </p:nvSpPr>
        <p:spPr>
          <a:xfrm>
            <a:off x="-1" y="0"/>
            <a:ext cx="12192001"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ZoneTexte 15">
            <a:extLst>
              <a:ext uri="{FF2B5EF4-FFF2-40B4-BE49-F238E27FC236}">
                <a16:creationId xmlns:a16="http://schemas.microsoft.com/office/drawing/2014/main" id="{349B8392-8A43-EDB3-2127-474EE566584F}"/>
              </a:ext>
            </a:extLst>
          </p:cNvPr>
          <p:cNvSpPr txBox="1"/>
          <p:nvPr/>
        </p:nvSpPr>
        <p:spPr>
          <a:xfrm>
            <a:off x="4743459" y="2900237"/>
            <a:ext cx="7448541" cy="1964512"/>
          </a:xfrm>
          <a:prstGeom prst="rect">
            <a:avLst/>
          </a:prstGeom>
          <a:noFill/>
        </p:spPr>
        <p:txBody>
          <a:bodyPr wrap="square" rtlCol="0">
            <a:spAutoFit/>
          </a:bodyPr>
          <a:lstStyle/>
          <a:p>
            <a:pPr marL="571500" indent="-571500">
              <a:lnSpc>
                <a:spcPct val="150000"/>
              </a:lnSpc>
              <a:buFont typeface="Wingdings" panose="05000000000000000000" pitchFamily="2" charset="2"/>
              <a:buChar char="§"/>
            </a:pPr>
            <a:r>
              <a:rPr lang="fr-FR" sz="2800" dirty="0"/>
              <a:t>S’authentifier</a:t>
            </a:r>
          </a:p>
          <a:p>
            <a:pPr marL="571500" indent="-571500">
              <a:lnSpc>
                <a:spcPct val="150000"/>
              </a:lnSpc>
              <a:buFont typeface="Wingdings" panose="05000000000000000000" pitchFamily="2" charset="2"/>
              <a:buChar char="§"/>
            </a:pPr>
            <a:r>
              <a:rPr lang="fr-FR" sz="2800" dirty="0"/>
              <a:t>Modifier le statut des tâches </a:t>
            </a:r>
            <a:br>
              <a:rPr lang="fr-FR" sz="2800" dirty="0"/>
            </a:br>
            <a:r>
              <a:rPr lang="fr-FR" sz="2800" dirty="0"/>
              <a:t>qui lui sont assignées</a:t>
            </a:r>
          </a:p>
        </p:txBody>
      </p:sp>
      <p:sp>
        <p:nvSpPr>
          <p:cNvPr id="17" name="Rectangle 16">
            <a:extLst>
              <a:ext uri="{FF2B5EF4-FFF2-40B4-BE49-F238E27FC236}">
                <a16:creationId xmlns:a16="http://schemas.microsoft.com/office/drawing/2014/main" id="{975AB2D1-5093-7EB0-77AB-064996561617}"/>
              </a:ext>
            </a:extLst>
          </p:cNvPr>
          <p:cNvSpPr/>
          <p:nvPr/>
        </p:nvSpPr>
        <p:spPr>
          <a:xfrm>
            <a:off x="1536009" y="5170416"/>
            <a:ext cx="2088000" cy="523220"/>
          </a:xfrm>
          <a:prstGeom prst="rect">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rgbClr val="3364AB"/>
                </a:solidFill>
              </a:rPr>
              <a:t>Développeur</a:t>
            </a:r>
            <a:endParaRPr lang="en-US" sz="2000" b="1" dirty="0">
              <a:solidFill>
                <a:srgbClr val="3364AB"/>
              </a:solidFill>
            </a:endParaRPr>
          </a:p>
        </p:txBody>
      </p:sp>
      <p:pic>
        <p:nvPicPr>
          <p:cNvPr id="21" name="Picture 20">
            <a:extLst>
              <a:ext uri="{FF2B5EF4-FFF2-40B4-BE49-F238E27FC236}">
                <a16:creationId xmlns:a16="http://schemas.microsoft.com/office/drawing/2014/main" id="{21B420ED-14B5-48BD-9456-4FCB605CD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9577" y="2711629"/>
            <a:ext cx="2340864" cy="2340864"/>
          </a:xfrm>
          <a:prstGeom prst="rect">
            <a:avLst/>
          </a:prstGeom>
        </p:spPr>
      </p:pic>
      <p:sp>
        <p:nvSpPr>
          <p:cNvPr id="22" name="Rectangle 21">
            <a:extLst>
              <a:ext uri="{FF2B5EF4-FFF2-40B4-BE49-F238E27FC236}">
                <a16:creationId xmlns:a16="http://schemas.microsoft.com/office/drawing/2014/main" id="{F2CEF660-3110-4E0E-8507-5D6DE11EC518}"/>
              </a:ext>
            </a:extLst>
          </p:cNvPr>
          <p:cNvSpPr/>
          <p:nvPr/>
        </p:nvSpPr>
        <p:spPr>
          <a:xfrm>
            <a:off x="-1" y="579817"/>
            <a:ext cx="289367"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ZoneTexte 7">
            <a:extLst>
              <a:ext uri="{FF2B5EF4-FFF2-40B4-BE49-F238E27FC236}">
                <a16:creationId xmlns:a16="http://schemas.microsoft.com/office/drawing/2014/main" id="{E891429D-DA22-4F9C-B7BE-C859DB0C5F84}"/>
              </a:ext>
            </a:extLst>
          </p:cNvPr>
          <p:cNvSpPr txBox="1"/>
          <p:nvPr/>
        </p:nvSpPr>
        <p:spPr>
          <a:xfrm>
            <a:off x="537978" y="549039"/>
            <a:ext cx="5052594" cy="523220"/>
          </a:xfrm>
          <a:prstGeom prst="rect">
            <a:avLst/>
          </a:prstGeom>
          <a:noFill/>
          <a:ln>
            <a:noFill/>
          </a:ln>
        </p:spPr>
        <p:txBody>
          <a:bodyPr wrap="square" rtlCol="0">
            <a:spAutoFit/>
          </a:bodyPr>
          <a:lstStyle/>
          <a:p>
            <a:r>
              <a:rPr lang="en-US" sz="2800" dirty="0" err="1">
                <a:solidFill>
                  <a:srgbClr val="3364AB"/>
                </a:solidFill>
                <a:latin typeface="Montserrat SemiBold" panose="00000700000000000000" pitchFamily="50" charset="0"/>
              </a:rPr>
              <a:t>Acteurs</a:t>
            </a:r>
            <a:r>
              <a:rPr lang="en-US" sz="2800" dirty="0">
                <a:solidFill>
                  <a:srgbClr val="3364AB"/>
                </a:solidFill>
                <a:latin typeface="Montserrat SemiBold" panose="00000700000000000000" pitchFamily="50" charset="0"/>
              </a:rPr>
              <a:t> Identification</a:t>
            </a:r>
          </a:p>
        </p:txBody>
      </p:sp>
    </p:spTree>
    <p:extLst>
      <p:ext uri="{BB962C8B-B14F-4D97-AF65-F5344CB8AC3E}">
        <p14:creationId xmlns:p14="http://schemas.microsoft.com/office/powerpoint/2010/main" val="3283024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1+#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2" presetClass="entr" presetSubtype="8"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22" grpId="0" animBg="1"/>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4A5DF66-A8E7-B18B-D836-86CD62FF9C56}"/>
              </a:ext>
            </a:extLst>
          </p:cNvPr>
          <p:cNvSpPr/>
          <p:nvPr/>
        </p:nvSpPr>
        <p:spPr>
          <a:xfrm>
            <a:off x="-1" y="579817"/>
            <a:ext cx="289367"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ZoneTexte 7">
            <a:extLst>
              <a:ext uri="{FF2B5EF4-FFF2-40B4-BE49-F238E27FC236}">
                <a16:creationId xmlns:a16="http://schemas.microsoft.com/office/drawing/2014/main" id="{51B1E863-38C1-E27B-756D-FBEAF0A3E1AC}"/>
              </a:ext>
            </a:extLst>
          </p:cNvPr>
          <p:cNvSpPr txBox="1"/>
          <p:nvPr/>
        </p:nvSpPr>
        <p:spPr>
          <a:xfrm>
            <a:off x="537978" y="549039"/>
            <a:ext cx="6441942" cy="523220"/>
          </a:xfrm>
          <a:prstGeom prst="rect">
            <a:avLst/>
          </a:prstGeom>
          <a:noFill/>
          <a:ln>
            <a:noFill/>
          </a:ln>
        </p:spPr>
        <p:txBody>
          <a:bodyPr wrap="square" rtlCol="0">
            <a:spAutoFit/>
          </a:bodyPr>
          <a:lstStyle/>
          <a:p>
            <a:r>
              <a:rPr lang="en-US" sz="2800" dirty="0">
                <a:solidFill>
                  <a:srgbClr val="3364AB"/>
                </a:solidFill>
                <a:latin typeface="Montserrat SemiBold" panose="00000700000000000000" pitchFamily="50" charset="0"/>
              </a:rPr>
              <a:t>Use case diagram</a:t>
            </a:r>
          </a:p>
        </p:txBody>
      </p:sp>
      <p:pic>
        <p:nvPicPr>
          <p:cNvPr id="9" name="Image 8">
            <a:extLst>
              <a:ext uri="{FF2B5EF4-FFF2-40B4-BE49-F238E27FC236}">
                <a16:creationId xmlns:a16="http://schemas.microsoft.com/office/drawing/2014/main" id="{566EEE5D-64C9-F737-E4E6-B5030EBB7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7623" y="1333704"/>
            <a:ext cx="5352643" cy="5300269"/>
          </a:xfrm>
          <a:prstGeom prst="rect">
            <a:avLst/>
          </a:prstGeom>
        </p:spPr>
      </p:pic>
    </p:spTree>
    <p:extLst>
      <p:ext uri="{BB962C8B-B14F-4D97-AF65-F5344CB8AC3E}">
        <p14:creationId xmlns:p14="http://schemas.microsoft.com/office/powerpoint/2010/main" val="3459157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3A327E2E-5A41-E2F1-FCC9-1FA3AB7C37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646" y="1323976"/>
            <a:ext cx="6658706" cy="5792334"/>
          </a:xfrm>
          <a:prstGeom prst="rect">
            <a:avLst/>
          </a:prstGeom>
        </p:spPr>
      </p:pic>
      <p:grpSp>
        <p:nvGrpSpPr>
          <p:cNvPr id="17" name="Groupe 16">
            <a:extLst>
              <a:ext uri="{FF2B5EF4-FFF2-40B4-BE49-F238E27FC236}">
                <a16:creationId xmlns:a16="http://schemas.microsoft.com/office/drawing/2014/main" id="{5DF013FE-E175-9A1F-9A6E-913A57006338}"/>
              </a:ext>
            </a:extLst>
          </p:cNvPr>
          <p:cNvGrpSpPr>
            <a:grpSpLocks noGrp="1" noUngrp="1" noRot="1" noMove="1" noResize="1"/>
          </p:cNvGrpSpPr>
          <p:nvPr/>
        </p:nvGrpSpPr>
        <p:grpSpPr>
          <a:xfrm>
            <a:off x="0" y="-18284"/>
            <a:ext cx="12192000" cy="6876284"/>
            <a:chOff x="0" y="-18284"/>
            <a:chExt cx="12192000" cy="6876284"/>
          </a:xfrm>
        </p:grpSpPr>
        <p:sp>
          <p:nvSpPr>
            <p:cNvPr id="4" name="Rectangle 3">
              <a:extLst>
                <a:ext uri="{FF2B5EF4-FFF2-40B4-BE49-F238E27FC236}">
                  <a16:creationId xmlns:a16="http://schemas.microsoft.com/office/drawing/2014/main" id="{4D9738FC-6F3A-F7D9-C8E5-203633E5EB86}"/>
                </a:ext>
              </a:extLst>
            </p:cNvPr>
            <p:cNvSpPr>
              <a:spLocks noGrp="1" noRot="1" noMove="1" noResize="1" noEditPoints="1" noAdjustHandles="1" noChangeArrowheads="1" noChangeShapeType="1"/>
            </p:cNvSpPr>
            <p:nvPr/>
          </p:nvSpPr>
          <p:spPr>
            <a:xfrm>
              <a:off x="0" y="-18284"/>
              <a:ext cx="12192000" cy="11742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ADFC03-ABB7-0B2C-8A93-B43288F3CEE0}"/>
                </a:ext>
              </a:extLst>
            </p:cNvPr>
            <p:cNvSpPr>
              <a:spLocks noGrp="1" noRot="1" noMove="1" noResize="1" noEditPoints="1" noAdjustHandles="1" noChangeArrowheads="1" noChangeShapeType="1"/>
            </p:cNvSpPr>
            <p:nvPr/>
          </p:nvSpPr>
          <p:spPr>
            <a:xfrm>
              <a:off x="11435787" y="-18284"/>
              <a:ext cx="756212" cy="6876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DFDAED59-41B0-0E06-FB66-715CAE6CBF15}"/>
              </a:ext>
            </a:extLst>
          </p:cNvPr>
          <p:cNvSpPr/>
          <p:nvPr/>
        </p:nvSpPr>
        <p:spPr>
          <a:xfrm>
            <a:off x="-1" y="579817"/>
            <a:ext cx="289367" cy="4616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ZoneTexte 9">
            <a:extLst>
              <a:ext uri="{FF2B5EF4-FFF2-40B4-BE49-F238E27FC236}">
                <a16:creationId xmlns:a16="http://schemas.microsoft.com/office/drawing/2014/main" id="{E9BE3244-24C2-736B-9B57-4CEE85E6854E}"/>
              </a:ext>
            </a:extLst>
          </p:cNvPr>
          <p:cNvSpPr txBox="1"/>
          <p:nvPr/>
        </p:nvSpPr>
        <p:spPr>
          <a:xfrm>
            <a:off x="537978" y="549039"/>
            <a:ext cx="5052594" cy="523220"/>
          </a:xfrm>
          <a:prstGeom prst="rect">
            <a:avLst/>
          </a:prstGeom>
          <a:noFill/>
          <a:ln>
            <a:noFill/>
          </a:ln>
        </p:spPr>
        <p:txBody>
          <a:bodyPr wrap="square" rtlCol="0">
            <a:spAutoFit/>
          </a:bodyPr>
          <a:lstStyle/>
          <a:p>
            <a:r>
              <a:rPr lang="en-US" sz="2800" dirty="0">
                <a:solidFill>
                  <a:srgbClr val="3364AB"/>
                </a:solidFill>
                <a:latin typeface="Montserrat SemiBold" panose="00000700000000000000" pitchFamily="50" charset="0"/>
              </a:rPr>
              <a:t>Class diagram</a:t>
            </a:r>
          </a:p>
        </p:txBody>
      </p:sp>
    </p:spTree>
    <p:extLst>
      <p:ext uri="{BB962C8B-B14F-4D97-AF65-F5344CB8AC3E}">
        <p14:creationId xmlns:p14="http://schemas.microsoft.com/office/powerpoint/2010/main" val="2888661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D2D928B2607645A27A8BC088D4665E" ma:contentTypeVersion="9" ma:contentTypeDescription="Create a new document." ma:contentTypeScope="" ma:versionID="e30727c840a9b02c19d36a0b53db6b44">
  <xsd:schema xmlns:xsd="http://www.w3.org/2001/XMLSchema" xmlns:xs="http://www.w3.org/2001/XMLSchema" xmlns:p="http://schemas.microsoft.com/office/2006/metadata/properties" xmlns:ns3="7d4286e7-a112-4057-9a3b-71e2265f4c00" xmlns:ns4="4dbeee94-3acf-4020-b100-37029f44acda" targetNamespace="http://schemas.microsoft.com/office/2006/metadata/properties" ma:root="true" ma:fieldsID="bcbb35d8e5f8f90fa81d293cd9018e08" ns3:_="" ns4:_="">
    <xsd:import namespace="7d4286e7-a112-4057-9a3b-71e2265f4c00"/>
    <xsd:import namespace="4dbeee94-3acf-4020-b100-37029f44acd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4286e7-a112-4057-9a3b-71e2265f4c0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beee94-3acf-4020-b100-37029f44acd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B675EF5-04C0-44BD-A1EE-838A72D303B8}">
  <ds:schemaRefs>
    <ds:schemaRef ds:uri="http://purl.org/dc/elements/1.1/"/>
    <ds:schemaRef ds:uri="http://purl.org/dc/dcmitype/"/>
    <ds:schemaRef ds:uri="http://schemas.openxmlformats.org/package/2006/metadata/core-properties"/>
    <ds:schemaRef ds:uri="http://schemas.microsoft.com/office/2006/documentManagement/types"/>
    <ds:schemaRef ds:uri="7d4286e7-a112-4057-9a3b-71e2265f4c00"/>
    <ds:schemaRef ds:uri="http://www.w3.org/XML/1998/namespace"/>
    <ds:schemaRef ds:uri="http://schemas.microsoft.com/office/infopath/2007/PartnerControls"/>
    <ds:schemaRef ds:uri="4dbeee94-3acf-4020-b100-37029f44acda"/>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99617EC4-9D33-4E89-8B89-D61AA01719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4286e7-a112-4057-9a3b-71e2265f4c00"/>
    <ds:schemaRef ds:uri="4dbeee94-3acf-4020-b100-37029f44ac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E91C81-BFA2-4726-A39C-C81856F97B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1596</TotalTime>
  <Words>404</Words>
  <Application>Microsoft Office PowerPoint</Application>
  <PresentationFormat>Widescreen</PresentationFormat>
  <Paragraphs>43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Montserrat SemiBold</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Mehdi Mili</dc:creator>
  <cp:lastModifiedBy>Hedyene Mili</cp:lastModifiedBy>
  <cp:revision>21</cp:revision>
  <dcterms:created xsi:type="dcterms:W3CDTF">2022-06-23T11:41:39Z</dcterms:created>
  <dcterms:modified xsi:type="dcterms:W3CDTF">2023-04-11T20:16:09Z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0x010100ADD2D928B2607645A27A8BC088D4665E</vt:lpwstr>
  </property>
</Properties>
</file>