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317" r:id="rId4"/>
    <p:sldId id="264" r:id="rId5"/>
    <p:sldId id="259" r:id="rId6"/>
    <p:sldId id="260" r:id="rId7"/>
    <p:sldId id="261" r:id="rId8"/>
    <p:sldId id="310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311" r:id="rId32"/>
    <p:sldId id="314" r:id="rId33"/>
    <p:sldId id="315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8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6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1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6E988-F090-0A9B-C797-1B236EC0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6273" y="768334"/>
            <a:ext cx="5993659" cy="2866405"/>
          </a:xfrm>
        </p:spPr>
        <p:txBody>
          <a:bodyPr>
            <a:normAutofit/>
          </a:bodyPr>
          <a:lstStyle/>
          <a:p>
            <a:r>
              <a:rPr lang="en-US" sz="4400" dirty="0"/>
              <a:t>Research Project: </a:t>
            </a:r>
            <a:r>
              <a:rPr lang="en-US" sz="4400" dirty="0">
                <a:solidFill>
                  <a:schemeClr val="accent1"/>
                </a:solidFill>
              </a:rPr>
              <a:t>Exploring Python and Flask for Web Development</a:t>
            </a:r>
            <a:endParaRPr lang="en-CA" sz="44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8438-EDAF-8356-191D-CD62A199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6273" y="4283239"/>
            <a:ext cx="5993659" cy="1475177"/>
          </a:xfrm>
        </p:spPr>
        <p:txBody>
          <a:bodyPr>
            <a:normAutofit/>
          </a:bodyPr>
          <a:lstStyle/>
          <a:p>
            <a:r>
              <a:rPr lang="en-CA" dirty="0"/>
              <a:t>Hedy Li</a:t>
            </a:r>
          </a:p>
          <a:p>
            <a:r>
              <a:rPr lang="en-CA" dirty="0"/>
              <a:t>Sharmin Shams Ferdausi</a:t>
            </a: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FD67DB6-FF71-8408-31E0-5E56FBD2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" y="1423446"/>
            <a:ext cx="4002456" cy="400245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39925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3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CB045-8D1F-DDF7-915B-2ED0C928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0D02-03E5-C2B5-55A5-8898D98A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Operators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8DFC8BF-EB73-DAA1-77EC-E5926B04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59E409-0D10-B3D3-3AFA-B60106A8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06141"/>
              </p:ext>
            </p:extLst>
          </p:nvPr>
        </p:nvGraphicFramePr>
        <p:xfrm>
          <a:off x="853713" y="1611904"/>
          <a:ext cx="4651098" cy="237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70">
                  <a:extLst>
                    <a:ext uri="{9D8B030D-6E8A-4147-A177-3AD203B41FA5}">
                      <a16:colId xmlns:a16="http://schemas.microsoft.com/office/drawing/2014/main" val="3919614294"/>
                    </a:ext>
                  </a:extLst>
                </a:gridCol>
                <a:gridCol w="3363028">
                  <a:extLst>
                    <a:ext uri="{9D8B030D-6E8A-4147-A177-3AD203B41FA5}">
                      <a16:colId xmlns:a16="http://schemas.microsoft.com/office/drawing/2014/main" val="2082253633"/>
                    </a:ext>
                  </a:extLst>
                </a:gridCol>
              </a:tblGrid>
              <a:tr h="459477"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86250"/>
                  </a:ext>
                </a:extLst>
              </a:tr>
              <a:tr h="46481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 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50719"/>
                  </a:ext>
                </a:extLst>
              </a:tr>
              <a:tr h="46481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27685"/>
                  </a:ext>
                </a:extLst>
              </a:tr>
              <a:tr h="46481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223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358C91-B3A2-34CA-9D2B-A85AD451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93550"/>
              </p:ext>
            </p:extLst>
          </p:nvPr>
        </p:nvGraphicFramePr>
        <p:xfrm>
          <a:off x="6363978" y="1611903"/>
          <a:ext cx="4733477" cy="229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520">
                  <a:extLst>
                    <a:ext uri="{9D8B030D-6E8A-4147-A177-3AD203B41FA5}">
                      <a16:colId xmlns:a16="http://schemas.microsoft.com/office/drawing/2014/main" val="1741554664"/>
                    </a:ext>
                  </a:extLst>
                </a:gridCol>
                <a:gridCol w="3499957">
                  <a:extLst>
                    <a:ext uri="{9D8B030D-6E8A-4147-A177-3AD203B41FA5}">
                      <a16:colId xmlns:a16="http://schemas.microsoft.com/office/drawing/2014/main" val="2350267628"/>
                    </a:ext>
                  </a:extLst>
                </a:gridCol>
              </a:tblGrid>
              <a:tr h="478832"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27558"/>
                  </a:ext>
                </a:extLst>
              </a:tr>
              <a:tr h="66704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both bits are 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40497"/>
                  </a:ext>
                </a:extLst>
              </a:tr>
              <a:tr h="66704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one of two bits is 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90369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Inverts all the bits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1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8BA9-3607-35EB-B2FD-903BA0C54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0B3B-6D0D-8C4F-EA2D-86C9BD56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530388" cy="794023"/>
          </a:xfrm>
        </p:spPr>
        <p:txBody>
          <a:bodyPr>
            <a:normAutofit/>
          </a:bodyPr>
          <a:lstStyle/>
          <a:p>
            <a:r>
              <a:rPr lang="en-CA" dirty="0"/>
              <a:t>Collections - Lists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5137B7B-8EBF-390C-BBFF-7EF58381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EA62D-CE5E-137D-8279-3B579EF8D29E}"/>
              </a:ext>
            </a:extLst>
          </p:cNvPr>
          <p:cNvSpPr txBox="1"/>
          <p:nvPr/>
        </p:nvSpPr>
        <p:spPr>
          <a:xfrm>
            <a:off x="816293" y="1564913"/>
            <a:ext cx="77140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Changeable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Any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US" dirty="0" err="1"/>
              <a:t>my_list</a:t>
            </a:r>
            <a:r>
              <a:rPr lang="en-US" dirty="0"/>
              <a:t> = [10, "apple", 3.14, "banana", 10, [1, 2, 3]]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# Output: </a:t>
            </a:r>
            <a:r>
              <a:rPr lang="it-IT" dirty="0"/>
              <a:t>[10, 'apple', 3.14, 'banana', 10, [1, 2, 3]]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my_list</a:t>
            </a:r>
            <a:r>
              <a:rPr lang="en-CA" dirty="0"/>
              <a:t>[1] = "orange“</a:t>
            </a:r>
          </a:p>
          <a:p>
            <a:r>
              <a:rPr lang="en-CA" dirty="0" err="1"/>
              <a:t>my_list.append</a:t>
            </a:r>
            <a:r>
              <a:rPr lang="en-CA" dirty="0"/>
              <a:t>("grape")</a:t>
            </a:r>
          </a:p>
          <a:p>
            <a:r>
              <a:rPr lang="en-CA" dirty="0" err="1"/>
              <a:t>my_list.remove</a:t>
            </a:r>
            <a:r>
              <a:rPr lang="en-CA" dirty="0"/>
              <a:t>(3.14)</a:t>
            </a:r>
          </a:p>
          <a:p>
            <a:r>
              <a:rPr lang="en-CA" dirty="0"/>
              <a:t>print(</a:t>
            </a:r>
            <a:r>
              <a:rPr lang="en-CA" dirty="0" err="1"/>
              <a:t>my_list</a:t>
            </a:r>
            <a:r>
              <a:rPr lang="en-CA" dirty="0"/>
              <a:t>) #Output:[10, 'orange', 'banana', 10, [1, 2, 3], 'grape']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50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A5B6-4127-2D62-7096-9F986A040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D3EE-135B-83F4-8D54-DCAE5BD1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87886"/>
          </a:xfrm>
        </p:spPr>
        <p:txBody>
          <a:bodyPr>
            <a:normAutofit/>
          </a:bodyPr>
          <a:lstStyle/>
          <a:p>
            <a:r>
              <a:rPr lang="en-CA" dirty="0"/>
              <a:t>Collections - Tuples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5AAA4EE-758B-B19E-6385-E8DAA01D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1B68EB-9754-2084-2185-6AC1796A6763}"/>
              </a:ext>
            </a:extLst>
          </p:cNvPr>
          <p:cNvSpPr txBox="1"/>
          <p:nvPr/>
        </p:nvSpPr>
        <p:spPr>
          <a:xfrm>
            <a:off x="834619" y="1556580"/>
            <a:ext cx="7230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Allow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data type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my_tuple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("apple", "banana", "cherry", "apple", "cherry")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**Once a tuple is created, it cannot be changed, but we can convert it to a list, modify the list, and then convert it back to a tuple.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5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975B5-64E4-CC0C-8771-379715EE5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C8C9-CC4B-2370-79E0-49E6567F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Collections - Sets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D5D52CB-47A2-F842-096F-BCB953E8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6B9E3-B37E-173C-68E3-73A6F9B819EF}"/>
              </a:ext>
            </a:extLst>
          </p:cNvPr>
          <p:cNvSpPr txBox="1"/>
          <p:nvPr/>
        </p:nvSpPr>
        <p:spPr>
          <a:xfrm>
            <a:off x="748703" y="1558776"/>
            <a:ext cx="8106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Unindexed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my_set</a:t>
            </a:r>
            <a:r>
              <a:rPr lang="en-US" dirty="0"/>
              <a:t> = {"apple", "banana", "cherry", "apple"}</a:t>
            </a:r>
          </a:p>
          <a:p>
            <a:r>
              <a:rPr lang="en-US" dirty="0"/>
              <a:t>    print(</a:t>
            </a:r>
            <a:r>
              <a:rPr lang="en-US" dirty="0" err="1"/>
              <a:t>my_set</a:t>
            </a:r>
            <a:r>
              <a:rPr lang="en-US" dirty="0"/>
              <a:t>)  # Output: {'apple', 'cherry', 'banana’}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Add an item: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my_set.add</a:t>
            </a:r>
            <a:r>
              <a:rPr lang="en-US" dirty="0"/>
              <a:t>("orange") )  # Output: {'orange', 'apple', 'cherry', 'banana'}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/>
              <a:t>Remove an item:</a:t>
            </a:r>
          </a:p>
          <a:p>
            <a:r>
              <a:rPr lang="en-US" dirty="0"/>
              <a:t>  </a:t>
            </a:r>
            <a:r>
              <a:rPr lang="en-US" dirty="0" err="1"/>
              <a:t>my_set.remove</a:t>
            </a:r>
            <a:r>
              <a:rPr lang="en-US" dirty="0"/>
              <a:t>(“banana") )  # Output: {'orange', 'apple', 'cherry'}</a:t>
            </a:r>
          </a:p>
        </p:txBody>
      </p:sp>
    </p:spTree>
    <p:extLst>
      <p:ext uri="{BB962C8B-B14F-4D97-AF65-F5344CB8AC3E}">
        <p14:creationId xmlns:p14="http://schemas.microsoft.com/office/powerpoint/2010/main" val="9175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C7B4-0227-92EE-E3FD-06E95C503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CDF2-CCC6-08AC-9289-F1AC13D7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Collections - Dictionaries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5EB85A8-B6AE-4B00-5BEB-8035DB82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BF94F1-9403-0277-BBCD-19A6932EBB00}"/>
              </a:ext>
            </a:extLst>
          </p:cNvPr>
          <p:cNvSpPr txBox="1"/>
          <p:nvPr/>
        </p:nvSpPr>
        <p:spPr>
          <a:xfrm>
            <a:off x="1098507" y="1720840"/>
            <a:ext cx="8162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Key-Value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must be unique, but the values can be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CA" dirty="0"/>
              <a:t>person = {</a:t>
            </a:r>
          </a:p>
          <a:p>
            <a:r>
              <a:rPr lang="en-CA" dirty="0"/>
              <a:t>    "name": "Alice",</a:t>
            </a:r>
          </a:p>
          <a:p>
            <a:r>
              <a:rPr lang="en-CA" dirty="0"/>
              <a:t>    "age": 25,</a:t>
            </a:r>
          </a:p>
          <a:p>
            <a:r>
              <a:rPr lang="en-CA" dirty="0"/>
              <a:t>    "city": "New York"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print(</a:t>
            </a:r>
            <a:r>
              <a:rPr lang="en-CA" dirty="0" err="1"/>
              <a:t>person.keys</a:t>
            </a:r>
            <a:r>
              <a:rPr lang="en-CA" dirty="0"/>
              <a:t>()) # Output: </a:t>
            </a:r>
            <a:r>
              <a:rPr lang="en-CA" dirty="0" err="1"/>
              <a:t>dict_keys</a:t>
            </a:r>
            <a:r>
              <a:rPr lang="en-CA" dirty="0"/>
              <a:t>(['name', 'age', 'city’])</a:t>
            </a:r>
          </a:p>
          <a:p>
            <a:endParaRPr lang="en-CA" dirty="0"/>
          </a:p>
          <a:p>
            <a:r>
              <a:rPr lang="en-CA" dirty="0"/>
              <a:t>print(</a:t>
            </a:r>
            <a:r>
              <a:rPr lang="en-CA" dirty="0" err="1"/>
              <a:t>person.values</a:t>
            </a:r>
            <a:r>
              <a:rPr lang="en-CA" dirty="0"/>
              <a:t>()) # Output: </a:t>
            </a:r>
            <a:r>
              <a:rPr lang="en-CA" dirty="0" err="1"/>
              <a:t>dict_values</a:t>
            </a:r>
            <a:r>
              <a:rPr lang="en-CA" dirty="0"/>
              <a:t>(['Alice', 25, 'New York'])</a:t>
            </a:r>
          </a:p>
        </p:txBody>
      </p:sp>
    </p:spTree>
    <p:extLst>
      <p:ext uri="{BB962C8B-B14F-4D97-AF65-F5344CB8AC3E}">
        <p14:creationId xmlns:p14="http://schemas.microsoft.com/office/powerpoint/2010/main" val="298697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AF314-E882-5F77-5398-7370B420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24E7-D28E-F132-478C-8D880B40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Conditional Statements: If-Else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FE94C2F-A09D-C720-E3B2-139FDD803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DEDEE-B7D0-1A5C-308A-E27577DC4D37}"/>
              </a:ext>
            </a:extLst>
          </p:cNvPr>
          <p:cNvSpPr txBox="1"/>
          <p:nvPr/>
        </p:nvSpPr>
        <p:spPr>
          <a:xfrm>
            <a:off x="1110781" y="1828800"/>
            <a:ext cx="7947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= 70</a:t>
            </a:r>
          </a:p>
          <a:p>
            <a:endParaRPr lang="en-US" dirty="0"/>
          </a:p>
          <a:p>
            <a:r>
              <a:rPr lang="en-US" dirty="0"/>
              <a:t>if age &lt; 18:</a:t>
            </a:r>
          </a:p>
          <a:p>
            <a:r>
              <a:rPr lang="en-US" dirty="0"/>
              <a:t>    print("You are a minor.")</a:t>
            </a:r>
          </a:p>
          <a:p>
            <a:endParaRPr lang="en-US" dirty="0"/>
          </a:p>
          <a:p>
            <a:r>
              <a:rPr lang="en-US" dirty="0" err="1"/>
              <a:t>elif</a:t>
            </a:r>
            <a:r>
              <a:rPr lang="en-US" dirty="0"/>
              <a:t> age &gt;= 18 and age &lt; 65:</a:t>
            </a:r>
          </a:p>
          <a:p>
            <a:r>
              <a:rPr lang="en-US" dirty="0"/>
              <a:t>    print("You are an adult.")</a:t>
            </a:r>
          </a:p>
          <a:p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    print("You are a senior citizen.")</a:t>
            </a:r>
          </a:p>
          <a:p>
            <a:endParaRPr lang="en-US" dirty="0"/>
          </a:p>
          <a:p>
            <a:r>
              <a:rPr lang="en-US" dirty="0"/>
              <a:t>**Uses simple indentation and does not require parentheses or braces.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399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9B72A-FBF1-1101-45CB-27047200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802-E793-02F4-5CDA-72697DD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72542"/>
            <a:ext cx="7335835" cy="619828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Control Flow: While Loops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0A2D190-F2CA-43F9-2667-194757C5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A4989-7983-3A2A-51DF-B4DF02AB28FF}"/>
              </a:ext>
            </a:extLst>
          </p:cNvPr>
          <p:cNvSpPr txBox="1"/>
          <p:nvPr/>
        </p:nvSpPr>
        <p:spPr>
          <a:xfrm>
            <a:off x="810073" y="1189724"/>
            <a:ext cx="8824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 = 0</a:t>
            </a:r>
          </a:p>
          <a:p>
            <a:r>
              <a:rPr lang="en-US" sz="1600" dirty="0"/>
              <a:t>while count &lt; 5:</a:t>
            </a:r>
          </a:p>
          <a:p>
            <a:r>
              <a:rPr lang="en-US" sz="1600" dirty="0"/>
              <a:t>    print(count)</a:t>
            </a:r>
          </a:p>
          <a:p>
            <a:r>
              <a:rPr lang="en-US" sz="1600" dirty="0"/>
              <a:t>    count += 1</a:t>
            </a:r>
          </a:p>
          <a:p>
            <a:endParaRPr lang="en-US" sz="1600" dirty="0"/>
          </a:p>
          <a:p>
            <a:r>
              <a:rPr lang="en-US" sz="1600" dirty="0"/>
              <a:t>With the break statement, we can stop the loop even if the while condition is true:</a:t>
            </a:r>
          </a:p>
          <a:p>
            <a:endParaRPr lang="en-US" sz="1600" dirty="0"/>
          </a:p>
          <a:p>
            <a:r>
              <a:rPr lang="en-US" sz="1600" dirty="0" err="1"/>
              <a:t>i</a:t>
            </a:r>
            <a:r>
              <a:rPr lang="en-US" sz="1600" dirty="0"/>
              <a:t> = 1</a:t>
            </a:r>
          </a:p>
          <a:p>
            <a:r>
              <a:rPr lang="en-US" sz="1600" dirty="0"/>
              <a:t>while </a:t>
            </a:r>
            <a:r>
              <a:rPr lang="en-US" sz="1600" dirty="0" err="1"/>
              <a:t>i</a:t>
            </a:r>
            <a:r>
              <a:rPr lang="en-US" sz="1600" dirty="0"/>
              <a:t> &lt; 6:</a:t>
            </a:r>
          </a:p>
          <a:p>
            <a:r>
              <a:rPr lang="en-US" sz="1600" dirty="0"/>
              <a:t>  print(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 if </a:t>
            </a:r>
            <a:r>
              <a:rPr lang="en-US" sz="1600" dirty="0" err="1"/>
              <a:t>i</a:t>
            </a:r>
            <a:r>
              <a:rPr lang="en-US" sz="1600" dirty="0"/>
              <a:t> == 3:</a:t>
            </a:r>
          </a:p>
          <a:p>
            <a:r>
              <a:rPr lang="en-US" sz="1600" dirty="0"/>
              <a:t>    break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</a:t>
            </a:r>
            <a:r>
              <a:rPr lang="en-US" sz="1600" dirty="0"/>
              <a:t> += 1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** We cannot use count++ in Python because Python does not recognize this operator. It will raise a </a:t>
            </a:r>
            <a:r>
              <a:rPr lang="en-US" sz="1600" dirty="0" err="1"/>
              <a:t>SyntaxError</a:t>
            </a:r>
            <a:r>
              <a:rPr lang="en-US" sz="1600" dirty="0"/>
              <a:t>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72083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250BC-B6D7-2AEF-4672-A29095C10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B9E8-CD97-FB9F-AF0D-23F105B2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Control Flow: For Loops</a:t>
            </a: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DBF7CBE-2491-451F-D2A7-457AD2EA9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0B522-B95A-7390-A6A5-77B1B3D927BB}"/>
              </a:ext>
            </a:extLst>
          </p:cNvPr>
          <p:cNvSpPr txBox="1"/>
          <p:nvPr/>
        </p:nvSpPr>
        <p:spPr>
          <a:xfrm>
            <a:off x="565150" y="1810389"/>
            <a:ext cx="823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for loop is used for iterating over a sequence (that is either a list, a tuple, a dictionary, a set, or a string).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DF1DD-657B-D3E4-9DD4-762665E7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0" y="2503975"/>
            <a:ext cx="3530781" cy="80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A080D-0404-CBA5-D0C6-671EA3D9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21" y="2564302"/>
            <a:ext cx="787440" cy="685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92943-56FB-3521-595C-275A8441A9CD}"/>
              </a:ext>
            </a:extLst>
          </p:cNvPr>
          <p:cNvSpPr txBox="1"/>
          <p:nvPr/>
        </p:nvSpPr>
        <p:spPr>
          <a:xfrm>
            <a:off x="683624" y="3481518"/>
            <a:ext cx="8235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Using the range() function: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0FB2C-261D-7C1C-C299-6D82BC91C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473" y="3994472"/>
            <a:ext cx="711237" cy="1435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AF882B-FC1B-18B6-2D94-FFEAC5D3E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342" y="3978681"/>
            <a:ext cx="1797142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F4BC4-92C0-FA10-6067-74145D1C9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677E-41C0-695C-92CE-BE9B5CEF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F0D20A1-76FE-8866-1A9F-EFEF33A07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3F3AE1-DB14-41A1-073F-210DAB83D951}"/>
              </a:ext>
            </a:extLst>
          </p:cNvPr>
          <p:cNvSpPr txBox="1"/>
          <p:nvPr/>
        </p:nvSpPr>
        <p:spPr>
          <a:xfrm>
            <a:off x="565150" y="1702390"/>
            <a:ext cx="796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Python, a function is defined using the </a:t>
            </a:r>
            <a:r>
              <a:rPr lang="en-US" b="1" dirty="0"/>
              <a:t>def</a:t>
            </a:r>
            <a:r>
              <a:rPr lang="en-US" dirty="0"/>
              <a:t> keyword :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EE388-FA0A-22D8-C155-BA50F9C5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7" y="2422604"/>
            <a:ext cx="3016405" cy="1268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1BFD6-9938-526E-6C12-7402C241E121}"/>
              </a:ext>
            </a:extLst>
          </p:cNvPr>
          <p:cNvSpPr txBox="1"/>
          <p:nvPr/>
        </p:nvSpPr>
        <p:spPr>
          <a:xfrm>
            <a:off x="710461" y="3784693"/>
            <a:ext cx="9194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don't need to specify the return type of a function, as the language automatically determines it when the function runs, making the code simpler and more flexible.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5CDDA-9166-7607-CF7C-30B9CD7B0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67" y="3255258"/>
            <a:ext cx="1682836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8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9471-173C-815B-DE3A-58BC34C5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9BE4-FA15-FD30-D3A3-51B6CD3E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Lambda functions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6238828-8EC2-E347-D10E-37F102A3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F3EB62-92CF-9579-F4C3-4B6F8AA946AB}"/>
              </a:ext>
            </a:extLst>
          </p:cNvPr>
          <p:cNvSpPr txBox="1"/>
          <p:nvPr/>
        </p:nvSpPr>
        <p:spPr>
          <a:xfrm>
            <a:off x="619828" y="1558776"/>
            <a:ext cx="9767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lambda function is a small, anonymous function that can take any number of arguments but only has one expression.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x = lambda a, b, c : a + b + c</a:t>
            </a:r>
          </a:p>
          <a:p>
            <a:r>
              <a:rPr lang="pt-BR" dirty="0"/>
              <a:t>print(x(5, 6, 2))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045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7275-03B1-5153-B32C-FC4D2E3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Python?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AFCE8C87-34B1-9D55-C1F5-05DCDB58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high-level, interpreted programming language created by Guido van Rossum and first released in 1991. </a:t>
            </a:r>
          </a:p>
          <a:p>
            <a:r>
              <a:rPr lang="en-US" dirty="0"/>
              <a:t>It is used for building websites, analyzing data, creating machine learning models, automating tasks, and much more.</a:t>
            </a:r>
          </a:p>
        </p:txBody>
      </p:sp>
      <p:pic>
        <p:nvPicPr>
          <p:cNvPr id="8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A10B7E9-F2F6-F52D-2865-9944FE3CA3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C3A3-EAF2-8312-11FE-ED6869AA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13C1-0D18-022E-79A3-18D22407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7285"/>
          </a:xfrm>
        </p:spPr>
        <p:txBody>
          <a:bodyPr>
            <a:normAutofit/>
          </a:bodyPr>
          <a:lstStyle/>
          <a:p>
            <a:r>
              <a:rPr lang="en-CA" sz="3600" dirty="0"/>
              <a:t>Classes and OOP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B447C04-6A89-913A-FDD6-17382DAC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AA55CE-D344-EC72-F490-1C6E44643311}"/>
              </a:ext>
            </a:extLst>
          </p:cNvPr>
          <p:cNvSpPr txBox="1"/>
          <p:nvPr/>
        </p:nvSpPr>
        <p:spPr>
          <a:xfrm>
            <a:off x="782878" y="1528175"/>
            <a:ext cx="289612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is an object-oriented programming language, where nearly everything is considered</a:t>
            </a:r>
          </a:p>
          <a:p>
            <a:pPr>
              <a:lnSpc>
                <a:spcPct val="150000"/>
              </a:lnSpc>
            </a:pPr>
            <a:r>
              <a:rPr lang="en-US" dirty="0"/>
              <a:t>     an object with its own properties and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class serves as a blueprint for creating objects, acting as a template or constructor to define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their structure and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public, private, or protected keywords (by convention, _var means private)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create a class, use the keyword </a:t>
            </a:r>
            <a:r>
              <a:rPr lang="en-US" b="1" dirty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classes have a method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99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2FB1-B66F-9A19-13A7-7A460DCD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DC2-C01E-458F-C4C8-911D6BA7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Classes and OOP</a:t>
            </a: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6455EB7C-7D11-D39D-192E-4A692CB7D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76C7F-A897-698D-6BC9-EC65B886788A}"/>
              </a:ext>
            </a:extLst>
          </p:cNvPr>
          <p:cNvSpPr txBox="1"/>
          <p:nvPr/>
        </p:nvSpPr>
        <p:spPr>
          <a:xfrm>
            <a:off x="565150" y="1405382"/>
            <a:ext cx="981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class named Person, use the __</a:t>
            </a:r>
            <a:r>
              <a:rPr lang="en-US" dirty="0" err="1"/>
              <a:t>init</a:t>
            </a:r>
            <a:r>
              <a:rPr lang="en-US" dirty="0"/>
              <a:t>__() method to assign values for name and age: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46D66-A40C-BBB8-34AF-E3312A20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3" y="1774714"/>
            <a:ext cx="5467631" cy="219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3D4C1-045C-C748-3802-3DFBC97B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47" y="3164388"/>
            <a:ext cx="3206915" cy="311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E6ED2-743E-F575-62D3-4FB635149AEB}"/>
              </a:ext>
            </a:extLst>
          </p:cNvPr>
          <p:cNvSpPr txBox="1"/>
          <p:nvPr/>
        </p:nvSpPr>
        <p:spPr>
          <a:xfrm>
            <a:off x="828484" y="4334909"/>
            <a:ext cx="9432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self</a:t>
            </a:r>
            <a:r>
              <a:rPr lang="en-US" dirty="0"/>
              <a:t> parameter is a reference to the current instance of the class. It allows us to access the attributes and methods of the object.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520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16706-9E80-A350-D8A9-FC019684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0B59-F73A-5A4C-B4F1-CD924178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Inheritance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C9A0DB7-2329-3F31-22F4-9B9CCEF6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F2192A-334D-2887-EF55-D9B8E438F156}"/>
              </a:ext>
            </a:extLst>
          </p:cNvPr>
          <p:cNvSpPr txBox="1"/>
          <p:nvPr/>
        </p:nvSpPr>
        <p:spPr>
          <a:xfrm>
            <a:off x="651353" y="1515649"/>
            <a:ext cx="1088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allows a class (child class) to acquire properties and methods of another class (parent class).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3BF713-CF28-9BD2-BC27-2ED17B46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72" y="2039874"/>
            <a:ext cx="6458282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9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C795-6EA8-E404-742E-6A35A504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475B-EBCC-3DD6-7B2B-37CC53F1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10713"/>
          </a:xfrm>
        </p:spPr>
        <p:txBody>
          <a:bodyPr>
            <a:normAutofit fontScale="90000"/>
          </a:bodyPr>
          <a:lstStyle/>
          <a:p>
            <a:r>
              <a:rPr lang="en-CA" dirty="0"/>
              <a:t>Polymorphism</a:t>
            </a:r>
            <a:br>
              <a:rPr lang="en-CA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664A9E2-D733-57B8-BA8F-79F733EFF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496A0-87AE-3444-2704-1C852F394294}"/>
              </a:ext>
            </a:extLst>
          </p:cNvPr>
          <p:cNvSpPr txBox="1"/>
          <p:nvPr/>
        </p:nvSpPr>
        <p:spPr>
          <a:xfrm>
            <a:off x="616087" y="1381603"/>
            <a:ext cx="9910085" cy="874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Polymorphism allows methods to have the same name but behave differently based on the </a:t>
            </a:r>
          </a:p>
          <a:p>
            <a:pPr>
              <a:lnSpc>
                <a:spcPct val="150000"/>
              </a:lnSpc>
            </a:pPr>
            <a:r>
              <a:rPr lang="en-US" dirty="0"/>
              <a:t>object’s context. It can be achieved through method overriding or overloading.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AA086-BF12-09D6-8A2F-A07D1726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26" y="2360951"/>
            <a:ext cx="7120353" cy="43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94BC3-93AC-EA6C-5511-9EDD8928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58F3-C95E-968E-C1AC-320FFFD8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71" y="433360"/>
            <a:ext cx="7335835" cy="579231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Encapsulation</a:t>
            </a:r>
            <a:br>
              <a:rPr lang="en-CA" sz="3600" dirty="0"/>
            </a:br>
            <a:endParaRPr lang="en-CA" sz="20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BD91B55-A492-B660-4FE9-8CE856DF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D9684-E10D-27BF-3149-24A3CA4D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03" y="1621262"/>
            <a:ext cx="5734345" cy="5010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8FB85-F3A3-D15F-DE51-D1C8E5E28F01}"/>
              </a:ext>
            </a:extLst>
          </p:cNvPr>
          <p:cNvSpPr txBox="1"/>
          <p:nvPr/>
        </p:nvSpPr>
        <p:spPr>
          <a:xfrm>
            <a:off x="585515" y="1012591"/>
            <a:ext cx="9684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bundling of data (attributes) and methods (functions) within a class, while restricting </a:t>
            </a:r>
          </a:p>
          <a:p>
            <a:r>
              <a:rPr lang="en-US" dirty="0"/>
              <a:t>access to certain components, helps control how interactions occur.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30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EFBA-D939-346A-570E-0F4A5AA9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6C88-1335-BD55-2F51-E64E0E37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2" y="703384"/>
            <a:ext cx="7335835" cy="530135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Data Abstraction</a:t>
            </a:r>
            <a:br>
              <a:rPr lang="en-CA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E7EC0AA-32A8-3A75-E0A7-3E63A7FCC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F436B5-473E-DAAC-4BC0-0834468F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56" y="2256323"/>
            <a:ext cx="6191568" cy="436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21F02-EA75-CEF4-ACD0-BF7873E4A0DB}"/>
              </a:ext>
            </a:extLst>
          </p:cNvPr>
          <p:cNvSpPr txBox="1"/>
          <p:nvPr/>
        </p:nvSpPr>
        <p:spPr>
          <a:xfrm>
            <a:off x="620382" y="1233519"/>
            <a:ext cx="1011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 hides unnecessary code details from the user when you don’t want to share</a:t>
            </a:r>
          </a:p>
          <a:p>
            <a:r>
              <a:rPr lang="en-US" dirty="0"/>
              <a:t> sensitive code parts.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023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ABAC-B5BE-FA1D-CE8C-286F299A9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B514-9374-05AB-BE59-7E78309B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69811"/>
          </a:xfrm>
        </p:spPr>
        <p:txBody>
          <a:bodyPr>
            <a:normAutofit fontScale="90000"/>
          </a:bodyPr>
          <a:lstStyle/>
          <a:p>
            <a:r>
              <a:rPr lang="en-CA" sz="3600" dirty="0"/>
              <a:t>Exception Handling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16A9432-88D4-37AE-B854-378FEF633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7D82F-50BB-C053-4EE9-6025C79F366C}"/>
              </a:ext>
            </a:extLst>
          </p:cNvPr>
          <p:cNvSpPr txBox="1"/>
          <p:nvPr/>
        </p:nvSpPr>
        <p:spPr>
          <a:xfrm>
            <a:off x="565151" y="1569470"/>
            <a:ext cx="9875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an error or exception happens, Python usually stops and shows an error message.</a:t>
            </a:r>
          </a:p>
          <a:p>
            <a:r>
              <a:rPr lang="en-US" dirty="0"/>
              <a:t>These exceptions can be managed using the </a:t>
            </a:r>
            <a:r>
              <a:rPr lang="en-US" b="1" dirty="0"/>
              <a:t>try</a:t>
            </a:r>
            <a:r>
              <a:rPr lang="en-US" dirty="0"/>
              <a:t> statement: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print(x)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  print("An exception occurred")</a:t>
            </a:r>
          </a:p>
          <a:p>
            <a:endParaRPr lang="en-US" dirty="0"/>
          </a:p>
          <a:p>
            <a:r>
              <a:rPr lang="en-US" dirty="0"/>
              <a:t>In this case, the try block will raise an exception because x is not defined. The except block will catch the exception and print "An exception occurred."</a:t>
            </a:r>
          </a:p>
        </p:txBody>
      </p:sp>
    </p:spTree>
    <p:extLst>
      <p:ext uri="{BB962C8B-B14F-4D97-AF65-F5344CB8AC3E}">
        <p14:creationId xmlns:p14="http://schemas.microsoft.com/office/powerpoint/2010/main" val="363310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02674-C71A-E45A-851B-218F8FACF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286C68-F9B5-9EA3-A386-86422760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0889"/>
            <a:ext cx="12144950" cy="3739741"/>
          </a:xfrm>
        </p:spPr>
        <p:txBody>
          <a:bodyPr anchor="ctr">
            <a:normAutofit/>
          </a:bodyPr>
          <a:lstStyle/>
          <a:p>
            <a:pPr algn="ctr"/>
            <a:endParaRPr lang="en-CA" sz="6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55DA456-F3C5-E828-78D1-626FEEE6CE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463"/>
            <a:ext cx="1812925" cy="1812925"/>
          </a:xfrm>
        </p:spPr>
      </p:pic>
      <p:pic>
        <p:nvPicPr>
          <p:cNvPr id="6" name="Picture 5" descr="A black and white image of a flask&#10;&#10;AI-generated content may be incorrect.">
            <a:extLst>
              <a:ext uri="{FF2B5EF4-FFF2-40B4-BE49-F238E27FC236}">
                <a16:creationId xmlns:a16="http://schemas.microsoft.com/office/drawing/2014/main" id="{C9DDD91B-38E1-50CD-2964-EA2876F0E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83" y="1627683"/>
            <a:ext cx="2872880" cy="28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2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2BE1-D500-7D80-4A99-42FC779F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453D-16F1-4021-F698-2C22CEA4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Flask?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87D35C6-FDC2-7303-4BC7-96140315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DB72D6-DA7E-39F1-0DCD-5C906D8E2002}"/>
              </a:ext>
            </a:extLst>
          </p:cNvPr>
          <p:cNvSpPr txBox="1"/>
          <p:nvPr/>
        </p:nvSpPr>
        <p:spPr>
          <a:xfrm>
            <a:off x="1172149" y="1890168"/>
            <a:ext cx="6498991" cy="22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micro web framework for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Lightweight, flexible, and easy to learn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Ideal for beginners and small to medium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It was developed by Armin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Ronacher</a:t>
            </a:r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in 2010.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8758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39227-D6FD-2F49-3F35-840F9A56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3571-52E5-E524-A1B7-77169982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52874"/>
          </a:xfrm>
        </p:spPr>
        <p:txBody>
          <a:bodyPr>
            <a:normAutofit/>
          </a:bodyPr>
          <a:lstStyle/>
          <a:p>
            <a:r>
              <a:rPr lang="en-CA" sz="3600" dirty="0"/>
              <a:t>Setting Up Flask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6F647600-BA15-996E-72B6-4107F4F1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CF0E4-1581-73F5-9AA1-D021313FCC6F}"/>
              </a:ext>
            </a:extLst>
          </p:cNvPr>
          <p:cNvSpPr txBox="1"/>
          <p:nvPr/>
        </p:nvSpPr>
        <p:spPr>
          <a:xfrm>
            <a:off x="840757" y="1607871"/>
            <a:ext cx="946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Create a virtual environment:  </a:t>
            </a:r>
            <a:r>
              <a:rPr lang="en-CA" sz="1400" b="1" dirty="0"/>
              <a:t>python -m </a:t>
            </a:r>
            <a:r>
              <a:rPr lang="en-CA" sz="1400" b="1" dirty="0" err="1"/>
              <a:t>venv</a:t>
            </a:r>
            <a:endParaRPr lang="en-CA" sz="1400" b="1" dirty="0"/>
          </a:p>
          <a:p>
            <a:endParaRPr lang="en-CA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Activate the virtual environment: </a:t>
            </a:r>
            <a:r>
              <a:rPr lang="en-CA" sz="1400" b="1" dirty="0" err="1"/>
              <a:t>venv</a:t>
            </a:r>
            <a:r>
              <a:rPr lang="en-CA" sz="1400" b="1" dirty="0"/>
              <a:t>\Scripts\activate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Install Flask</a:t>
            </a:r>
            <a:r>
              <a:rPr lang="en-CA" sz="1400" b="1" dirty="0"/>
              <a:t> : pip install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Verification:</a:t>
            </a:r>
            <a:r>
              <a:rPr lang="en-CA" sz="1400" b="1" dirty="0"/>
              <a:t> flask –version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 </a:t>
            </a:r>
            <a:endParaRPr lang="en-CA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/>
              <a:t>Flask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/>
              <a:t>Flask run or Python app.py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/>
          </a:p>
          <a:p>
            <a:endParaRPr lang="en-CA" sz="1400" b="1" dirty="0"/>
          </a:p>
          <a:p>
            <a:r>
              <a:rPr lang="en-CA" sz="1400" dirty="0"/>
              <a:t>	</a:t>
            </a:r>
          </a:p>
          <a:p>
            <a:r>
              <a:rPr lang="en-CA" sz="1400" dirty="0"/>
              <a:t>	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101223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C724-FC44-03C5-CD48-363E599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09090B"/>
                </a:solidFill>
                <a:effectLst/>
                <a:latin typeface="__DM_Sans_05e5f9"/>
              </a:rPr>
              <a:t>application areas of Python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94A3-93BF-2034-069E-A258C4D7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Data Science and Data Analysis:</a:t>
            </a:r>
          </a:p>
          <a:p>
            <a:pPr lvl="1"/>
            <a: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  <a:t>Companies like Netflix and Spotify use Python to analyze user behavior and preferences to improve their recommendation systems.</a:t>
            </a:r>
            <a:endParaRPr lang="en-US" altLang="zh-CN" dirty="0"/>
          </a:p>
          <a:p>
            <a:r>
              <a:rPr lang="en-US" altLang="zh-CN" dirty="0"/>
              <a:t>Machine Learning and Artificial Intelligence:</a:t>
            </a:r>
          </a:p>
          <a:p>
            <a:pPr lvl="1"/>
            <a: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  <a:t> dominant language in the fields of machine learning and deep learning</a:t>
            </a:r>
            <a:endParaRPr lang="en-US" altLang="zh-CN" dirty="0"/>
          </a:p>
          <a:p>
            <a:r>
              <a:rPr lang="en-US" altLang="zh-CN" dirty="0"/>
              <a:t>Web Development</a:t>
            </a:r>
          </a:p>
          <a:p>
            <a:pPr lvl="1"/>
            <a: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  <a:t>Instagram and Dropbox are well-known platforms built using Python, leveraging Django for their web applications.</a:t>
            </a:r>
            <a:endParaRPr lang="en-US" altLang="zh-CN" dirty="0"/>
          </a:p>
          <a:p>
            <a:r>
              <a:rPr lang="en-US" altLang="zh-CN" dirty="0"/>
              <a:t>Web Scraping and Automation:</a:t>
            </a:r>
          </a:p>
          <a:p>
            <a:pPr lvl="1"/>
            <a: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  <a:t>automating repetitive tasks. automatically collect data from the internet.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08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44A9B-EDBB-B115-C6BE-04F694C5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1BFB-CD99-9C1C-3CE4-0AC77FF4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Basic Flask App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DD6705A-C854-32D7-761F-B62FCD12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61C77-918C-B421-EEC0-49F61885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0" y="1534227"/>
            <a:ext cx="3245017" cy="2578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5BED1-8D0F-D4D4-2029-58BD8D12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077" y="3429000"/>
            <a:ext cx="3816546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5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8FC5-0DD0-556B-F69A-5FD5B45D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8449-AFFA-FA79-356C-FA3493C2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52874"/>
          </a:xfrm>
        </p:spPr>
        <p:txBody>
          <a:bodyPr>
            <a:normAutofit/>
          </a:bodyPr>
          <a:lstStyle/>
          <a:p>
            <a:r>
              <a:rPr lang="en-CA" sz="3600" dirty="0"/>
              <a:t>Setting Up Database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0C34B69-D438-5F32-F0F1-D0C70C9EC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632B9-B828-282B-222A-69E70DDB9A0F}"/>
              </a:ext>
            </a:extLst>
          </p:cNvPr>
          <p:cNvSpPr txBox="1"/>
          <p:nvPr/>
        </p:nvSpPr>
        <p:spPr>
          <a:xfrm>
            <a:off x="840757" y="1607871"/>
            <a:ext cx="946312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Flask-</a:t>
            </a:r>
            <a:r>
              <a:rPr lang="en-US" altLang="zh-CN" sz="1800" dirty="0" err="1"/>
              <a:t>SQLAlchemy</a:t>
            </a:r>
            <a:r>
              <a:rPr lang="en-US" altLang="zh-CN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is an extension for Flask that simplifies the integration of </a:t>
            </a:r>
            <a:r>
              <a:rPr lang="en-US" altLang="zh-CN" sz="1800" dirty="0" err="1"/>
              <a:t>SQLAlchemy</a:t>
            </a:r>
            <a:r>
              <a:rPr lang="en-US" altLang="zh-CN" sz="1800" dirty="0"/>
              <a:t>, a powerful SQL toolkit and ORM (Object-Relational Mapping) system for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By using </a:t>
            </a:r>
            <a:r>
              <a:rPr lang="en-US" altLang="zh-CN" sz="1800" dirty="0" err="1"/>
              <a:t>SQLAlchemy</a:t>
            </a:r>
            <a:r>
              <a:rPr lang="en-US" altLang="zh-CN" sz="1800" dirty="0"/>
              <a:t>, you can define your database models as Python classes and interact with the database using high-level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altLang="zh-CN" sz="1400" dirty="0"/>
              <a:t>Install </a:t>
            </a:r>
            <a:r>
              <a:rPr lang="en-CA" altLang="zh-CN" sz="1400" dirty="0" err="1"/>
              <a:t>SQLAlchemy</a:t>
            </a:r>
            <a:r>
              <a:rPr lang="en-CA" altLang="zh-CN" sz="1400" dirty="0"/>
              <a:t>  : </a:t>
            </a:r>
            <a:r>
              <a:rPr lang="en-CA" altLang="zh-CN" sz="1400" b="1" dirty="0"/>
              <a:t>pip install </a:t>
            </a:r>
            <a:r>
              <a:rPr lang="en-CA" altLang="zh-CN" sz="1400" b="1" dirty="0" err="1"/>
              <a:t>SQLAlchemy</a:t>
            </a:r>
            <a:endParaRPr lang="en-CA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 </a:t>
            </a:r>
            <a:endParaRPr lang="en-CA" altLang="zh-CN" sz="1400" b="1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5046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7480-FB3F-0F53-F72C-C85CB50D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up CORS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45CE-5E36-3597-CC36-F1B8EA92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CORS stands for Cross-Origin Resource Sharing. </a:t>
            </a:r>
          </a:p>
          <a:p>
            <a:r>
              <a:rPr lang="en-US" altLang="zh-CN" dirty="0"/>
              <a:t>The CORS class in Flask allows your Flask application to handle requests from different origins, making it easier to develop applications that might need to be accessed from different domains </a:t>
            </a:r>
            <a:r>
              <a:rPr lang="en-US" altLang="zh-CN" b="1" dirty="0"/>
              <a:t>(like APIs consumed by front-end applications hosted on different servers).</a:t>
            </a:r>
          </a:p>
          <a:p>
            <a:endParaRPr lang="en-US" altLang="zh-CN" b="1" dirty="0"/>
          </a:p>
          <a:p>
            <a:pPr lvl="1"/>
            <a:r>
              <a:rPr lang="en-US" altLang="zh-CN" b="1" dirty="0"/>
              <a:t>pip install Flask-</a:t>
            </a:r>
            <a:r>
              <a:rPr lang="en-US" altLang="zh-CN" b="1" dirty="0" err="1"/>
              <a:t>Cors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701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0F6D-A81C-B249-8D4D-66A511E6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  <a:t>Flask View</a:t>
            </a: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r>
              <a:rPr lang="en-US" altLang="zh-CN" sz="2000" b="0" i="0" dirty="0">
                <a:solidFill>
                  <a:srgbClr val="09090B"/>
                </a:solidFill>
                <a:effectLst/>
                <a:latin typeface="__DM_Sans_05e5f9"/>
              </a:rPr>
              <a:t>https://flask.palletsprojects.com/en/stable/views/  </a:t>
            </a: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D359-5A97-D70F-78AF-1029830F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31" y="2779713"/>
            <a:ext cx="5476875" cy="2362200"/>
          </a:xfrm>
        </p:spPr>
      </p:pic>
    </p:spTree>
    <p:extLst>
      <p:ext uri="{BB962C8B-B14F-4D97-AF65-F5344CB8AC3E}">
        <p14:creationId xmlns:p14="http://schemas.microsoft.com/office/powerpoint/2010/main" val="129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CB63-B823-DD54-75EB-264590AA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  <a:t>Flask </a:t>
            </a:r>
            <a:r>
              <a:rPr lang="en-US" altLang="zh-CN" b="0" i="0" dirty="0" err="1">
                <a:solidFill>
                  <a:srgbClr val="09090B"/>
                </a:solidFill>
                <a:effectLst/>
                <a:latin typeface="__DM_Sans_05e5f9"/>
              </a:rPr>
              <a:t>MethodView</a:t>
            </a: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br>
              <a:rPr lang="en-US" altLang="zh-CN" b="0" i="0" dirty="0">
                <a:solidFill>
                  <a:srgbClr val="09090B"/>
                </a:solidFill>
                <a:effectLst/>
                <a:latin typeface="__DM_Sans_05e5f9"/>
              </a:rPr>
            </a:b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1A2D8-4509-E7E7-DBFC-7929D622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377" y="1771122"/>
            <a:ext cx="7185380" cy="3600450"/>
          </a:xfrm>
        </p:spPr>
      </p:pic>
    </p:spTree>
    <p:extLst>
      <p:ext uri="{BB962C8B-B14F-4D97-AF65-F5344CB8AC3E}">
        <p14:creationId xmlns:p14="http://schemas.microsoft.com/office/powerpoint/2010/main" val="18912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D583-4595-66A7-EC88-F287AC13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C26-18C1-A794-CD7C-BBA38B9D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Python Variables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F9E2352D-D464-0DE8-C59B-A635993E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33928"/>
            <a:ext cx="10990657" cy="4127300"/>
          </a:xfrm>
        </p:spPr>
        <p:txBody>
          <a:bodyPr>
            <a:normAutofit/>
          </a:bodyPr>
          <a:lstStyle/>
          <a:p>
            <a:r>
              <a:rPr lang="en-US" sz="1800" dirty="0"/>
              <a:t>In Python, variables store data and are created when assigned a value. They don’t require a specific type and can change dynamically.</a:t>
            </a:r>
          </a:p>
        </p:txBody>
      </p:sp>
      <p:pic>
        <p:nvPicPr>
          <p:cNvPr id="8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05C03C9-1389-CB89-A63B-3C3D961896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" y="5045656"/>
            <a:ext cx="1812344" cy="1812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3625ED-7E80-AED5-3232-42A26D70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03" y="2602346"/>
            <a:ext cx="3448227" cy="1095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72AB8-7437-E19C-BA70-757E169F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44" y="2602346"/>
            <a:ext cx="2991561" cy="896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606D78-AC6C-9E63-9A95-0EA7BA779A8E}"/>
              </a:ext>
            </a:extLst>
          </p:cNvPr>
          <p:cNvSpPr txBox="1"/>
          <p:nvPr/>
        </p:nvSpPr>
        <p:spPr>
          <a:xfrm>
            <a:off x="710460" y="3968499"/>
            <a:ext cx="10916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assign values to multiple variables in a single line and also assign the same value to several variables at once.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CC0D27-9F0C-138F-307A-A27AC4D53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813" y="4653069"/>
            <a:ext cx="3492679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C9F9-3450-AE3C-06FA-AF27995C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9B5D-740F-C183-3BD2-0C6379B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Specifying Data Types with Casting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761C7B8-6140-4C61-2F8D-22F2CFEA4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72244-68F8-ECFA-1EFF-184E9A60E79A}"/>
              </a:ext>
            </a:extLst>
          </p:cNvPr>
          <p:cNvSpPr txBox="1"/>
          <p:nvPr/>
        </p:nvSpPr>
        <p:spPr>
          <a:xfrm>
            <a:off x="655115" y="2315707"/>
            <a:ext cx="89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we want to specify the data type of a variable, this can be done with casting.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6B3421-3E51-99BD-7980-BDBC312D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09" y="3496446"/>
            <a:ext cx="4603635" cy="15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2390-883A-98E6-FC0B-9622AC6F2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517A-DA19-A0D1-D683-21B766C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Names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CB7D374-6E8E-FBA4-A9F1-A79A96FA2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B15F6-B48B-3910-8ED7-66AB72CFABF8}"/>
              </a:ext>
            </a:extLst>
          </p:cNvPr>
          <p:cNvSpPr txBox="1"/>
          <p:nvPr/>
        </p:nvSpPr>
        <p:spPr>
          <a:xfrm>
            <a:off x="565150" y="1650830"/>
            <a:ext cx="8580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short (x, y) or descriptive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start with a letter or an underscore _.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start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contain letters, numbers, and underscores (A-Z, 0-9, _).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Case-sensitive (age, Age, and AGE are different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Python keywords as variable names.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F7F1-E780-A556-09B7-9CF1AAD3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711" y="3948167"/>
            <a:ext cx="4559463" cy="16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6898F-D6C0-E197-FCAB-661982A3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DB13-EFF0-DB92-2316-28A2C06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8BF6305-0D9D-A78F-38A8-8DB56DF0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7D5F8-DFE7-608E-F146-BEB005AF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76" y="1945401"/>
            <a:ext cx="4616687" cy="2026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EC4367-5D38-E39C-0ABC-9AFF97201CC9}"/>
              </a:ext>
            </a:extLst>
          </p:cNvPr>
          <p:cNvSpPr txBox="1"/>
          <p:nvPr/>
        </p:nvSpPr>
        <p:spPr>
          <a:xfrm>
            <a:off x="814674" y="4199740"/>
            <a:ext cx="741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use the type() function to get the data type of any object.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CE65D0-CEBF-4B2E-89A8-FAF1DFF1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824" y="4589684"/>
            <a:ext cx="3359323" cy="1271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F2A78-35ED-0967-0CB9-AF1F7B769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959" y="4927079"/>
            <a:ext cx="1949550" cy="457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A258B-3B15-9496-81B3-C8F27BADDA2F}"/>
              </a:ext>
            </a:extLst>
          </p:cNvPr>
          <p:cNvSpPr txBox="1"/>
          <p:nvPr/>
        </p:nvSpPr>
        <p:spPr>
          <a:xfrm>
            <a:off x="814674" y="1405382"/>
            <a:ext cx="8556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has the following data types built-in by default, in these categories: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648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22F53-3A76-4447-8720-7D5FE8B08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5EAE-EC30-43DF-21A4-C9B97CA9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89695"/>
          </a:xfrm>
        </p:spPr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Strings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56C1C36-BA6F-F5D2-1DF3-D4FFEC3D5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79A7F2-A0EB-6FCB-BE5E-9A54AA9E4510}"/>
              </a:ext>
            </a:extLst>
          </p:cNvPr>
          <p:cNvSpPr txBox="1"/>
          <p:nvPr/>
        </p:nvSpPr>
        <p:spPr>
          <a:xfrm>
            <a:off x="779388" y="1460585"/>
            <a:ext cx="10260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Strings can be created by enclosing text in single, double, or triple quotes for multi-line strings, and they can be displayed using the print() function.</a:t>
            </a:r>
          </a:p>
          <a:p>
            <a:endParaRPr lang="en-US" dirty="0"/>
          </a:p>
          <a:p>
            <a:r>
              <a:rPr lang="en-US" dirty="0"/>
              <a:t>string1 = "Hello, World!"</a:t>
            </a:r>
          </a:p>
          <a:p>
            <a:r>
              <a:rPr lang="en-US" dirty="0"/>
              <a:t>string2 = 'Python is great’</a:t>
            </a:r>
          </a:p>
          <a:p>
            <a:r>
              <a:rPr lang="en-US" dirty="0"/>
              <a:t>string3 = '''This is a</a:t>
            </a:r>
          </a:p>
          <a:p>
            <a:r>
              <a:rPr lang="en-US" dirty="0"/>
              <a:t>multi-line string’‘’</a:t>
            </a:r>
          </a:p>
          <a:p>
            <a:endParaRPr lang="en-CA" dirty="0"/>
          </a:p>
          <a:p>
            <a:r>
              <a:rPr lang="en-CA" dirty="0"/>
              <a:t>String Formatting: </a:t>
            </a:r>
            <a:r>
              <a:rPr lang="en-CA" b="1" dirty="0"/>
              <a:t>F-strings</a:t>
            </a:r>
            <a:r>
              <a:rPr lang="en-CA" dirty="0"/>
              <a:t> (Python 3.6+)</a:t>
            </a:r>
          </a:p>
          <a:p>
            <a:r>
              <a:rPr lang="en-US" dirty="0"/>
              <a:t>name = "John"</a:t>
            </a:r>
          </a:p>
          <a:p>
            <a:r>
              <a:rPr lang="en-US" dirty="0"/>
              <a:t>age = 25</a:t>
            </a:r>
          </a:p>
          <a:p>
            <a:r>
              <a:rPr lang="en-US" dirty="0"/>
              <a:t>message = </a:t>
            </a:r>
            <a:r>
              <a:rPr lang="en-US" dirty="0" err="1"/>
              <a:t>f"My</a:t>
            </a:r>
            <a:r>
              <a:rPr lang="en-US" dirty="0"/>
              <a:t> name is {name} and I am {age} years old."</a:t>
            </a:r>
          </a:p>
          <a:p>
            <a:r>
              <a:rPr lang="en-US" dirty="0"/>
              <a:t>print(message)  # Output: My name is John and I am 25 years old.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186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50D6-1F15-31CE-3D1C-F2D6B936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2614-E5D0-656A-CE6B-10E23D78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Arithmetic Operators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pic>
        <p:nvPicPr>
          <p:cNvPr id="5" name="Content Placeholder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DABA1DE-2B63-0C36-D23D-46A03F4D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0704"/>
            <a:ext cx="1812344" cy="1812344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28E6B5-CA0C-EC0D-EEC1-D63C64C0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47582"/>
              </p:ext>
            </p:extLst>
          </p:nvPr>
        </p:nvGraphicFramePr>
        <p:xfrm>
          <a:off x="803936" y="1564913"/>
          <a:ext cx="9356064" cy="367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688">
                  <a:extLst>
                    <a:ext uri="{9D8B030D-6E8A-4147-A177-3AD203B41FA5}">
                      <a16:colId xmlns:a16="http://schemas.microsoft.com/office/drawing/2014/main" val="2955511027"/>
                    </a:ext>
                  </a:extLst>
                </a:gridCol>
                <a:gridCol w="3118688">
                  <a:extLst>
                    <a:ext uri="{9D8B030D-6E8A-4147-A177-3AD203B41FA5}">
                      <a16:colId xmlns:a16="http://schemas.microsoft.com/office/drawing/2014/main" val="257752192"/>
                    </a:ext>
                  </a:extLst>
                </a:gridCol>
                <a:gridCol w="3118688">
                  <a:extLst>
                    <a:ext uri="{9D8B030D-6E8A-4147-A177-3AD203B41FA5}">
                      <a16:colId xmlns:a16="http://schemas.microsoft.com/office/drawing/2014/main" val="1074288641"/>
                    </a:ext>
                  </a:extLst>
                </a:gridCol>
              </a:tblGrid>
              <a:tr h="60987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42188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+ 3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67082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5 - 3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8161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* 3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53404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** 3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68215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/ 3 = 1.6667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61409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// 3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13429"/>
                  </a:ext>
                </a:extLst>
              </a:tr>
              <a:tr h="43844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Modulus (Remainder)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5 % 3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4324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1729</Words>
  <Application>Microsoft Office PowerPoint</Application>
  <PresentationFormat>Widescreen</PresentationFormat>
  <Paragraphs>249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__DM_Sans_05e5f9</vt:lpstr>
      <vt:lpstr>Arial</vt:lpstr>
      <vt:lpstr>Neue Haas Grotesk Text Pro</vt:lpstr>
      <vt:lpstr>Nunito</vt:lpstr>
      <vt:lpstr>Segoe UI</vt:lpstr>
      <vt:lpstr>Verdana</vt:lpstr>
      <vt:lpstr>PunchcardVTI</vt:lpstr>
      <vt:lpstr>Research Project: Exploring Python and Flask for Web Development</vt:lpstr>
      <vt:lpstr>What is Python?</vt:lpstr>
      <vt:lpstr>application areas of Python</vt:lpstr>
      <vt:lpstr>Python Variables</vt:lpstr>
      <vt:lpstr>Specifying Data Types with Casting </vt:lpstr>
      <vt:lpstr>Variable Names</vt:lpstr>
      <vt:lpstr>Data Types</vt:lpstr>
      <vt:lpstr>Strings </vt:lpstr>
      <vt:lpstr>Arithmetic Operators </vt:lpstr>
      <vt:lpstr>Logical Operators</vt:lpstr>
      <vt:lpstr>Collections - Lists</vt:lpstr>
      <vt:lpstr>Collections - Tuples</vt:lpstr>
      <vt:lpstr>Collections - Sets</vt:lpstr>
      <vt:lpstr>Collections - Dictionaries</vt:lpstr>
      <vt:lpstr>Conditional Statements: If-Else</vt:lpstr>
      <vt:lpstr>Control Flow: While Loops</vt:lpstr>
      <vt:lpstr>Control Flow: For Loops</vt:lpstr>
      <vt:lpstr>Functions</vt:lpstr>
      <vt:lpstr>Lambda functions</vt:lpstr>
      <vt:lpstr>Classes and OOP</vt:lpstr>
      <vt:lpstr>Classes and OOP</vt:lpstr>
      <vt:lpstr>Inheritance</vt:lpstr>
      <vt:lpstr>Polymorphism </vt:lpstr>
      <vt:lpstr>Encapsulation </vt:lpstr>
      <vt:lpstr>Data Abstraction </vt:lpstr>
      <vt:lpstr>Exception Handling </vt:lpstr>
      <vt:lpstr>PowerPoint Presentation</vt:lpstr>
      <vt:lpstr>What is Flask?</vt:lpstr>
      <vt:lpstr>Setting Up Flask</vt:lpstr>
      <vt:lpstr>Basic Flask App</vt:lpstr>
      <vt:lpstr>Setting Up Database</vt:lpstr>
      <vt:lpstr>Setting up CORS</vt:lpstr>
      <vt:lpstr>Flask View  https://flask.palletsprojects.com/en/stable/views/   </vt:lpstr>
      <vt:lpstr>Flask MethodView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Sharmin Shams Ferdausi</dc:creator>
  <cp:lastModifiedBy>LI, Hedy</cp:lastModifiedBy>
  <cp:revision>10</cp:revision>
  <dcterms:created xsi:type="dcterms:W3CDTF">2025-02-24T03:43:35Z</dcterms:created>
  <dcterms:modified xsi:type="dcterms:W3CDTF">2025-03-01T02:30:58Z</dcterms:modified>
</cp:coreProperties>
</file>