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3" r:id="rId3"/>
    <p:sldId id="290" r:id="rId4"/>
    <p:sldId id="310" r:id="rId5"/>
    <p:sldId id="319" r:id="rId6"/>
    <p:sldId id="318" r:id="rId7"/>
    <p:sldId id="317" r:id="rId8"/>
    <p:sldId id="320" r:id="rId9"/>
    <p:sldId id="321" r:id="rId10"/>
    <p:sldId id="323" r:id="rId11"/>
    <p:sldId id="322" r:id="rId12"/>
    <p:sldId id="3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5875F"/>
    <a:srgbClr val="EABB40"/>
    <a:srgbClr val="F9EDD7"/>
    <a:srgbClr val="EFEFEF"/>
    <a:srgbClr val="353638"/>
    <a:srgbClr val="636852"/>
    <a:srgbClr val="76838B"/>
    <a:srgbClr val="656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7CCC1-3CBB-41F2-B9C4-813BA92C2800}"/>
              </a:ext>
            </a:extLst>
          </p:cNvPr>
          <p:cNvSpPr/>
          <p:nvPr userDrawn="1"/>
        </p:nvSpPr>
        <p:spPr>
          <a:xfrm>
            <a:off x="0" y="595086"/>
            <a:ext cx="11654972" cy="6277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94889"/>
            <a:ext cx="8705850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039305"/>
            <a:ext cx="8705850" cy="453495"/>
          </a:xfrm>
        </p:spPr>
        <p:txBody>
          <a:bodyPr/>
          <a:lstStyle>
            <a:lvl1pPr marL="0" indent="0" algn="l">
              <a:buNone/>
              <a:defRPr sz="2400" i="0" spc="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82B4D2-F1EA-496B-877A-D319593CE6C3}"/>
              </a:ext>
            </a:extLst>
          </p:cNvPr>
          <p:cNvSpPr/>
          <p:nvPr userDrawn="1"/>
        </p:nvSpPr>
        <p:spPr>
          <a:xfrm rot="5400000">
            <a:off x="-1" y="1"/>
            <a:ext cx="595089" cy="595086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2FCA17-ABEE-4A0F-B904-C6A4997C1B9F}"/>
              </a:ext>
            </a:extLst>
          </p:cNvPr>
          <p:cNvSpPr/>
          <p:nvPr userDrawn="1"/>
        </p:nvSpPr>
        <p:spPr>
          <a:xfrm rot="16200000">
            <a:off x="11625943" y="6306453"/>
            <a:ext cx="595089" cy="537029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2784486" y="3158331"/>
            <a:ext cx="5394193" cy="118591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9" y="2008981"/>
            <a:ext cx="4114801" cy="284003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60642-8BEC-4D49-A094-A82A4827961B}"/>
              </a:ext>
            </a:extLst>
          </p:cNvPr>
          <p:cNvSpPr/>
          <p:nvPr userDrawn="1"/>
        </p:nvSpPr>
        <p:spPr>
          <a:xfrm>
            <a:off x="0" y="1691577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5C1A8-0E04-4184-A859-68E95BF15524}"/>
              </a:ext>
            </a:extLst>
          </p:cNvPr>
          <p:cNvSpPr/>
          <p:nvPr userDrawn="1"/>
        </p:nvSpPr>
        <p:spPr>
          <a:xfrm>
            <a:off x="11654515" y="1559725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DFA4-C94C-47E7-8439-E461514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pPr/>
              <a:t>02/09/2021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F571-12F5-451E-9FCE-CFE76E2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6FFB-A4F1-413C-BF9A-4F8CA72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able Placeholder 12">
            <a:extLst>
              <a:ext uri="{FF2B5EF4-FFF2-40B4-BE49-F238E27FC236}">
                <a16:creationId xmlns:a16="http://schemas.microsoft.com/office/drawing/2014/main" id="{D9395DDA-F6BE-4441-8D98-234EFA53DC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800615"/>
            <a:ext cx="5334000" cy="25823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BB087-3DBD-4763-B5CC-A3313FA04B99}"/>
              </a:ext>
            </a:extLst>
          </p:cNvPr>
          <p:cNvSpPr/>
          <p:nvPr userDrawn="1"/>
        </p:nvSpPr>
        <p:spPr>
          <a:xfrm>
            <a:off x="8153400" y="1868147"/>
            <a:ext cx="4038600" cy="3121706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987BDA-8CB1-49D7-BFCD-1CBF33D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75052"/>
            <a:ext cx="5334000" cy="1325563"/>
          </a:xfrm>
        </p:spPr>
        <p:txBody>
          <a:bodyPr anchor="b"/>
          <a:lstStyle>
            <a:lvl1pPr algn="l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CD0A0-85C1-4938-A2E7-D143AD921C54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5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50845-50DD-4567-9EB1-FBC3975D84CC}"/>
              </a:ext>
            </a:extLst>
          </p:cNvPr>
          <p:cNvSpPr/>
          <p:nvPr userDrawn="1"/>
        </p:nvSpPr>
        <p:spPr>
          <a:xfrm>
            <a:off x="11851353" y="2132210"/>
            <a:ext cx="34064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E7B102-C412-457C-A611-3EBF36BD5BFD}"/>
              </a:ext>
            </a:extLst>
          </p:cNvPr>
          <p:cNvSpPr/>
          <p:nvPr userDrawn="1"/>
        </p:nvSpPr>
        <p:spPr>
          <a:xfrm>
            <a:off x="4710325" y="3108145"/>
            <a:ext cx="2035629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C83EC-1848-4009-8D63-6CE85A27A5F3}"/>
              </a:ext>
            </a:extLst>
          </p:cNvPr>
          <p:cNvSpPr/>
          <p:nvPr userDrawn="1"/>
        </p:nvSpPr>
        <p:spPr>
          <a:xfrm>
            <a:off x="3934883" y="460110"/>
            <a:ext cx="1793257" cy="4980024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57" y="2594975"/>
            <a:ext cx="4829083" cy="1026341"/>
          </a:xfrm>
          <a:ln>
            <a:noFill/>
          </a:ln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about</a:t>
            </a:r>
            <a:br>
              <a:rPr lang="en-US" dirty="0"/>
            </a:br>
            <a:r>
              <a:rPr lang="en-US" dirty="0"/>
              <a:t>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7596" y="1037383"/>
            <a:ext cx="3812875" cy="3825479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4333" y="2103750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353011" y="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842616"/>
            <a:ext cx="4705205" cy="1325563"/>
          </a:xfrm>
          <a:noFill/>
        </p:spPr>
        <p:txBody>
          <a:bodyPr/>
          <a:lstStyle>
            <a:lvl1pPr algn="l">
              <a:defRPr sz="66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90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02/09/2021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528110"/>
            <a:ext cx="2510558" cy="332528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7067164" y="142875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8187" y="2066998"/>
            <a:ext cx="2594889" cy="322890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4" y="3848803"/>
            <a:ext cx="3346446" cy="122538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4" y="5074189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2402" y="2888186"/>
            <a:ext cx="2117142" cy="1081627"/>
          </a:xfrm>
        </p:spPr>
        <p:txBody>
          <a:bodyPr/>
          <a:lstStyle>
            <a:lvl1pPr>
              <a:buNone/>
              <a:defRPr sz="88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A9008-1BC1-45C0-B5FF-4890C75522CB}"/>
              </a:ext>
            </a:extLst>
          </p:cNvPr>
          <p:cNvCxnSpPr>
            <a:cxnSpLocks/>
          </p:cNvCxnSpPr>
          <p:nvPr userDrawn="1"/>
        </p:nvCxnSpPr>
        <p:spPr>
          <a:xfrm flipV="1">
            <a:off x="7171267" y="2462746"/>
            <a:ext cx="0" cy="4396856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F882E-ECD5-4E51-8E53-3195178F6F18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88BD1-D6A0-4316-9738-B1FFE46FE744}"/>
              </a:ext>
            </a:extLst>
          </p:cNvPr>
          <p:cNvSpPr/>
          <p:nvPr userDrawn="1"/>
        </p:nvSpPr>
        <p:spPr>
          <a:xfrm>
            <a:off x="8220075" y="981075"/>
            <a:ext cx="2838450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3276"/>
            <a:ext cx="4899818" cy="3927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6377" y="1559718"/>
            <a:ext cx="5125624" cy="3734593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9273-90DC-40DF-BA2C-5560A13FA307}"/>
              </a:ext>
            </a:extLst>
          </p:cNvPr>
          <p:cNvSpPr/>
          <p:nvPr userDrawn="1"/>
        </p:nvSpPr>
        <p:spPr>
          <a:xfrm>
            <a:off x="11572876" y="985837"/>
            <a:ext cx="619123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bg2"/>
                </a:solidFill>
              </a:defRPr>
            </a:lvl1pPr>
            <a:lvl2pPr algn="r">
              <a:defRPr sz="2000">
                <a:solidFill>
                  <a:schemeClr val="bg2"/>
                </a:solidFill>
              </a:defRPr>
            </a:lvl2pPr>
            <a:lvl3pPr algn="r">
              <a:defRPr sz="1800">
                <a:solidFill>
                  <a:schemeClr val="bg2"/>
                </a:solidFill>
              </a:defRPr>
            </a:lvl3pPr>
            <a:lvl4pPr algn="r">
              <a:defRPr sz="1600">
                <a:solidFill>
                  <a:schemeClr val="bg2"/>
                </a:solidFill>
              </a:defRPr>
            </a:lvl4pPr>
            <a:lvl5pPr algn="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0FD89-3F50-44FF-A430-9C146291E813}"/>
              </a:ext>
            </a:extLst>
          </p:cNvPr>
          <p:cNvSpPr/>
          <p:nvPr userDrawn="1"/>
        </p:nvSpPr>
        <p:spPr>
          <a:xfrm>
            <a:off x="0" y="1057275"/>
            <a:ext cx="682171" cy="488632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9CB8BE-62A7-4F36-85D3-F6763CAA2FEF}"/>
              </a:ext>
            </a:extLst>
          </p:cNvPr>
          <p:cNvSpPr/>
          <p:nvPr userDrawn="1"/>
        </p:nvSpPr>
        <p:spPr>
          <a:xfrm>
            <a:off x="1620161" y="0"/>
            <a:ext cx="10571839" cy="3465770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619247"/>
            <a:ext cx="6291007" cy="1325563"/>
          </a:xfrm>
        </p:spPr>
        <p:txBody>
          <a:bodyPr/>
          <a:lstStyle>
            <a:lvl1pPr algn="r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2" r:id="rId11"/>
    <p:sldLayoutId id="2147483663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B86-1DC0-4EB0-9346-75704A8F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AE90-F149-4C4C-8D0F-8AD5BA7D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42" y="5039305"/>
            <a:ext cx="3632608" cy="4534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20173277   </a:t>
            </a:r>
            <a:r>
              <a:rPr lang="ko-KR" altLang="en-US" b="1" dirty="0" err="1">
                <a:solidFill>
                  <a:srgbClr val="FFFFFF"/>
                </a:solidFill>
              </a:rPr>
              <a:t>이희창</a:t>
            </a:r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33796D-0874-4776-844A-C9865831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2093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B6A716-2F87-4D80-953A-3378BD3F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0"/>
            <a:ext cx="4667250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8A9AC-C15F-4848-BA33-FF1000218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3429001"/>
            <a:ext cx="4667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5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30DF6-3B45-4562-8C88-BDBE4EAB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42" y="1291905"/>
            <a:ext cx="10679886" cy="5301842"/>
          </a:xfrm>
        </p:spPr>
        <p:txBody>
          <a:bodyPr>
            <a:normAutofit/>
          </a:bodyPr>
          <a:lstStyle/>
          <a:p>
            <a:r>
              <a:rPr lang="en-US" altLang="ko-KR" sz="2600" b="1" dirty="0" err="1">
                <a:solidFill>
                  <a:srgbClr val="FFFFFF"/>
                </a:solidFill>
              </a:rPr>
              <a:t>scipy.signal.cwt</a:t>
            </a:r>
            <a:r>
              <a:rPr lang="en-US" altLang="ko-KR" sz="2600" b="1" dirty="0">
                <a:solidFill>
                  <a:srgbClr val="FFFFFF"/>
                </a:solidFill>
              </a:rPr>
              <a:t> (data, wavelet, widths, </a:t>
            </a:r>
            <a:r>
              <a:rPr lang="en-US" altLang="ko-KR" sz="2600" b="1" dirty="0" err="1">
                <a:solidFill>
                  <a:srgbClr val="FFFFFF"/>
                </a:solidFill>
              </a:rPr>
              <a:t>dtype</a:t>
            </a:r>
            <a:r>
              <a:rPr lang="en-US" altLang="ko-KR" sz="2600" b="1" dirty="0">
                <a:solidFill>
                  <a:srgbClr val="FFFFFF"/>
                </a:solidFill>
              </a:rPr>
              <a:t>=None, **</a:t>
            </a:r>
            <a:r>
              <a:rPr lang="en-US" altLang="ko-KR" sz="2600" b="1" dirty="0" err="1">
                <a:solidFill>
                  <a:srgbClr val="FFFFFF"/>
                </a:solidFill>
              </a:rPr>
              <a:t>kwargs</a:t>
            </a:r>
            <a:r>
              <a:rPr lang="en-US" altLang="ko-KR" sz="2600" b="1" dirty="0">
                <a:solidFill>
                  <a:srgbClr val="FFFFFF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sz="1700" b="1" dirty="0">
                <a:solidFill>
                  <a:srgbClr val="00B0F0"/>
                </a:solidFill>
              </a:rPr>
              <a:t>&lt;Parameter&gt; 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data</a:t>
            </a:r>
            <a:r>
              <a:rPr lang="en-US" altLang="ko-KR" sz="2000" dirty="0">
                <a:solidFill>
                  <a:srgbClr val="FFFFFF"/>
                </a:solidFill>
              </a:rPr>
              <a:t> : (N,) </a:t>
            </a:r>
            <a:r>
              <a:rPr lang="en-US" altLang="ko-KR" sz="2000" dirty="0" err="1">
                <a:solidFill>
                  <a:srgbClr val="FFFFFF"/>
                </a:solidFill>
              </a:rPr>
              <a:t>ndarray</a:t>
            </a:r>
            <a:r>
              <a:rPr lang="en-US" altLang="ko-KR" sz="2000" dirty="0">
                <a:solidFill>
                  <a:srgbClr val="FFFFFF"/>
                </a:solidFill>
              </a:rPr>
              <a:t> /  </a:t>
            </a:r>
            <a:r>
              <a:rPr lang="ko-KR" altLang="en-US" sz="2000" dirty="0">
                <a:solidFill>
                  <a:srgbClr val="FFFFFF"/>
                </a:solidFill>
              </a:rPr>
              <a:t>변환을 수행할 데이터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92D050"/>
                </a:solidFill>
              </a:rPr>
              <a:t>Wavelet </a:t>
            </a:r>
            <a:r>
              <a:rPr lang="en-US" altLang="ko-KR" sz="2000" dirty="0">
                <a:solidFill>
                  <a:srgbClr val="FFFFFF"/>
                </a:solidFill>
              </a:rPr>
              <a:t>: function / 2</a:t>
            </a:r>
            <a:r>
              <a:rPr lang="ko-KR" altLang="en-US" sz="2000" dirty="0">
                <a:solidFill>
                  <a:srgbClr val="FFFFFF"/>
                </a:solidFill>
              </a:rPr>
              <a:t>개의 인수를 가져야 하는 </a:t>
            </a:r>
            <a:r>
              <a:rPr lang="en-US" altLang="ko-KR" sz="2000" dirty="0">
                <a:solidFill>
                  <a:srgbClr val="FFFFFF"/>
                </a:solidFill>
              </a:rPr>
              <a:t>wavelet </a:t>
            </a:r>
            <a:r>
              <a:rPr lang="ko-KR" altLang="en-US" sz="2000" dirty="0">
                <a:solidFill>
                  <a:srgbClr val="FFFFFF"/>
                </a:solidFill>
              </a:rPr>
              <a:t>함수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                  첫번째 인수는 반환된 벡터가 가질 포인트 수 </a:t>
            </a:r>
            <a:r>
              <a:rPr lang="en-US" altLang="ko-KR" sz="2000" dirty="0" err="1">
                <a:solidFill>
                  <a:srgbClr val="FFFFFF"/>
                </a:solidFill>
              </a:rPr>
              <a:t>len</a:t>
            </a:r>
            <a:r>
              <a:rPr lang="en-US" altLang="ko-KR" sz="2000" dirty="0">
                <a:solidFill>
                  <a:srgbClr val="FFFFFF"/>
                </a:solidFill>
              </a:rPr>
              <a:t>(wavelet(</a:t>
            </a:r>
            <a:r>
              <a:rPr lang="en-US" altLang="ko-KR" sz="2000" dirty="0" err="1">
                <a:solidFill>
                  <a:srgbClr val="FFFFFF"/>
                </a:solidFill>
              </a:rPr>
              <a:t>length,width</a:t>
            </a:r>
            <a:r>
              <a:rPr lang="en-US" altLang="ko-KR" sz="2000" dirty="0">
                <a:solidFill>
                  <a:srgbClr val="FFFFFF"/>
                </a:solidFill>
              </a:rPr>
              <a:t>)) == length . 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                  두번째 인수는 </a:t>
            </a:r>
            <a:r>
              <a:rPr lang="ko-KR" altLang="en-US" sz="2000" dirty="0" err="1">
                <a:solidFill>
                  <a:srgbClr val="FFFFFF"/>
                </a:solidFill>
              </a:rPr>
              <a:t>웨이블릿의</a:t>
            </a:r>
            <a:r>
              <a:rPr lang="ko-KR" altLang="en-US" sz="2000" dirty="0">
                <a:solidFill>
                  <a:srgbClr val="FFFFFF"/>
                </a:solidFill>
              </a:rPr>
              <a:t> 크기를 정의하는 너비 매개변수 </a:t>
            </a:r>
            <a:r>
              <a:rPr lang="en-US" altLang="ko-KR" sz="2000" dirty="0">
                <a:solidFill>
                  <a:srgbClr val="FFFFFF"/>
                </a:solidFill>
              </a:rPr>
              <a:t>(ex. </a:t>
            </a:r>
            <a:r>
              <a:rPr lang="ko-KR" altLang="en-US" sz="2000" dirty="0">
                <a:solidFill>
                  <a:srgbClr val="FFFFFF"/>
                </a:solidFill>
              </a:rPr>
              <a:t>가우스의 표준편차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width</a:t>
            </a:r>
            <a:r>
              <a:rPr lang="en-US" altLang="ko-KR" sz="2000" dirty="0">
                <a:solidFill>
                  <a:srgbClr val="FFFFFF"/>
                </a:solidFill>
              </a:rPr>
              <a:t> : (M,) sequence / </a:t>
            </a:r>
            <a:r>
              <a:rPr lang="ko-KR" altLang="en-US" sz="2000" dirty="0">
                <a:solidFill>
                  <a:srgbClr val="FFFFFF"/>
                </a:solidFill>
              </a:rPr>
              <a:t>변환에 사용할 너비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 err="1">
                <a:solidFill>
                  <a:srgbClr val="92D050"/>
                </a:solidFill>
              </a:rPr>
              <a:t>Dtype</a:t>
            </a:r>
            <a:r>
              <a:rPr lang="en-US" altLang="ko-KR" sz="2000" dirty="0">
                <a:solidFill>
                  <a:srgbClr val="FFFFFF"/>
                </a:solidFill>
              </a:rPr>
              <a:t> : data-type / </a:t>
            </a:r>
            <a:r>
              <a:rPr lang="ko-KR" altLang="en-US" sz="2000" dirty="0">
                <a:solidFill>
                  <a:srgbClr val="FFFFFF"/>
                </a:solidFill>
              </a:rPr>
              <a:t>출력의 원하는 데이터 유형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 err="1">
                <a:solidFill>
                  <a:srgbClr val="92D050"/>
                </a:solidFill>
              </a:rPr>
              <a:t>Kwargs</a:t>
            </a:r>
            <a:r>
              <a:rPr lang="en-US" altLang="ko-KR" sz="2000" dirty="0">
                <a:solidFill>
                  <a:srgbClr val="FFFFFF"/>
                </a:solidFill>
              </a:rPr>
              <a:t> : </a:t>
            </a:r>
            <a:r>
              <a:rPr lang="ko-KR" altLang="en-US" sz="2000" dirty="0" err="1">
                <a:solidFill>
                  <a:srgbClr val="FFFFFF"/>
                </a:solidFill>
              </a:rPr>
              <a:t>웨이블릿</a:t>
            </a:r>
            <a:r>
              <a:rPr lang="ko-KR" altLang="en-US" sz="2000" dirty="0">
                <a:solidFill>
                  <a:srgbClr val="FFFFFF"/>
                </a:solidFill>
              </a:rPr>
              <a:t> 함수에 전달된 키워드 인수 </a:t>
            </a:r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cwt : (M, N) </a:t>
            </a:r>
            <a:r>
              <a:rPr lang="en-US" altLang="ko-KR" sz="2000" dirty="0" err="1">
                <a:solidFill>
                  <a:srgbClr val="FFFFFF"/>
                </a:solidFill>
              </a:rPr>
              <a:t>ndarray</a:t>
            </a:r>
            <a:r>
              <a:rPr lang="en-US" altLang="ko-KR" sz="2000" dirty="0">
                <a:solidFill>
                  <a:srgbClr val="FFFFFF"/>
                </a:solidFill>
              </a:rPr>
              <a:t> -&gt; (</a:t>
            </a:r>
            <a:r>
              <a:rPr lang="en-US" altLang="ko-KR" sz="2000" dirty="0" err="1">
                <a:solidFill>
                  <a:srgbClr val="FFFFFF"/>
                </a:solidFill>
              </a:rPr>
              <a:t>len</a:t>
            </a:r>
            <a:r>
              <a:rPr lang="en-US" altLang="ko-KR" sz="2000" dirty="0">
                <a:solidFill>
                  <a:srgbClr val="FFFFFF"/>
                </a:solidFill>
              </a:rPr>
              <a:t>(width), </a:t>
            </a:r>
            <a:r>
              <a:rPr lang="en-US" altLang="ko-KR" sz="2000" dirty="0" err="1">
                <a:solidFill>
                  <a:srgbClr val="FFFFFF"/>
                </a:solidFill>
              </a:rPr>
              <a:t>len</a:t>
            </a:r>
            <a:r>
              <a:rPr lang="en-US" altLang="ko-KR" sz="2000" dirty="0">
                <a:solidFill>
                  <a:srgbClr val="FFFFFF"/>
                </a:solidFill>
              </a:rPr>
              <a:t>(data)</a:t>
            </a:r>
            <a:r>
              <a:rPr lang="ko-KR" altLang="en-US" sz="2000" dirty="0">
                <a:solidFill>
                  <a:srgbClr val="FFFFFF"/>
                </a:solidFill>
              </a:rPr>
              <a:t>의 형태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7EB4-6A76-4407-A83F-79B517495DD4}"/>
              </a:ext>
            </a:extLst>
          </p:cNvPr>
          <p:cNvSpPr txBox="1"/>
          <p:nvPr/>
        </p:nvSpPr>
        <p:spPr>
          <a:xfrm>
            <a:off x="729142" y="345682"/>
            <a:ext cx="526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Scalogram 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BA112D-9240-46AE-B5FD-17E3FE9C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355"/>
            <a:ext cx="7534275" cy="3072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B1826-3978-4EA0-AF2C-3F0719A3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1441355"/>
            <a:ext cx="4657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3884071"/>
            <a:ext cx="2609850" cy="1737048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b="1" dirty="0"/>
              <a:t>Spectrogram</a:t>
            </a:r>
            <a:endParaRPr lang="en-ID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dirty="0"/>
              <a:t>          </a:t>
            </a:r>
            <a:r>
              <a:rPr lang="en-ID" altLang="ko-KR" sz="2000" b="1" dirty="0"/>
              <a:t>Scalogram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D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940175"/>
            <a:ext cx="2609850" cy="1680960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/>
              <a:t>              </a:t>
            </a:r>
            <a:r>
              <a:rPr lang="ko-KR" altLang="en-US" sz="2000" b="1" dirty="0"/>
              <a:t>  </a:t>
            </a:r>
            <a:r>
              <a:rPr lang="ko-KR" altLang="en-US" sz="2000" dirty="0"/>
              <a:t> </a:t>
            </a:r>
            <a:r>
              <a:rPr lang="en-US" altLang="ko-KR" sz="2000" b="1" dirty="0"/>
              <a:t>Code</a:t>
            </a:r>
            <a:endParaRPr lang="en-ID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Spectrogram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01.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65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0C585-6A07-40FD-90CF-317941D3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537" y="2008980"/>
            <a:ext cx="9790652" cy="4039481"/>
          </a:xfrm>
        </p:spPr>
        <p:txBody>
          <a:bodyPr/>
          <a:lstStyle/>
          <a:p>
            <a:pPr algn="l"/>
            <a:r>
              <a:rPr lang="ko-KR" altLang="en-US" sz="2000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스펙트로그램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(Spectrogram)</a:t>
            </a:r>
            <a:endParaRPr lang="en-US" altLang="ko-KR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소리나 </a:t>
            </a:r>
            <a:r>
              <a:rPr lang="ko-KR" altLang="en-US" sz="2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파동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을 시각화 하여 파악하기 위한 도구로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pPr algn="l"/>
            <a:r>
              <a:rPr lang="en-US" altLang="ko-KR" sz="2000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r>
              <a: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파형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waveform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과 </a:t>
            </a:r>
            <a:r>
              <a:rPr lang="ko-KR" altLang="en-US" sz="2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스펙트럼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spectrum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의 특징이 조합되어 있다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Waveform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lang="ko-KR" altLang="en-US" sz="24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시간축의 변화에 따른 진폭 축의 변화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를 볼 수 있고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Spectrum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lang="ko-KR" altLang="en-US" sz="24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주파수 축의 변화에 따른 진폭 축의 변화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를 볼 수 있는 반면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Spectrogram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lang="ko-KR" alt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시간 축</a:t>
            </a:r>
            <a:r>
              <a:rPr lang="ko-KR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과 </a:t>
            </a:r>
            <a:r>
              <a:rPr lang="ko-KR" alt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주파수 </a:t>
            </a:r>
            <a:r>
              <a:rPr lang="ko-KR" altLang="en-US" sz="24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축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의 변화에 따라 </a:t>
            </a:r>
            <a:r>
              <a:rPr lang="ko-KR" alt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진폭</a:t>
            </a:r>
            <a:r>
              <a:rPr lang="ko-KR" altLang="en-US" sz="24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의 차이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인쇄 농도 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표시 색상의 차이로 나타낸다</a:t>
            </a:r>
            <a:r>
              <a:rPr lang="en-US" altLang="ko-K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190537" y="562062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Spectrogram</a:t>
            </a:r>
            <a:r>
              <a:rPr lang="en-US" altLang="ko-KR" sz="4800" dirty="0">
                <a:solidFill>
                  <a:srgbClr val="FFFFFF"/>
                </a:solidFill>
              </a:rPr>
              <a:t> </a:t>
            </a:r>
            <a:r>
              <a:rPr lang="ko-KR" altLang="en-US" sz="4800" dirty="0">
                <a:solidFill>
                  <a:srgbClr val="FFFFFF"/>
                </a:solidFill>
              </a:rPr>
              <a:t>이란 무엇인가 </a:t>
            </a:r>
          </a:p>
        </p:txBody>
      </p:sp>
    </p:spTree>
    <p:extLst>
      <p:ext uri="{BB962C8B-B14F-4D97-AF65-F5344CB8AC3E}">
        <p14:creationId xmlns:p14="http://schemas.microsoft.com/office/powerpoint/2010/main" val="22894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0C585-6A07-40FD-90CF-317941D3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8958" y="2000591"/>
            <a:ext cx="4997042" cy="403948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FFFFFF"/>
                </a:solidFill>
              </a:rPr>
              <a:t>파형에서 </a:t>
            </a:r>
            <a:r>
              <a:rPr lang="en-US" altLang="ko-KR" sz="1800" b="1" dirty="0">
                <a:solidFill>
                  <a:srgbClr val="92D050"/>
                </a:solidFill>
              </a:rPr>
              <a:t>x</a:t>
            </a:r>
            <a:r>
              <a:rPr lang="ko-KR" altLang="en-US" sz="1800" b="1" dirty="0">
                <a:solidFill>
                  <a:srgbClr val="92D050"/>
                </a:solidFill>
              </a:rPr>
              <a:t>축</a:t>
            </a:r>
            <a:r>
              <a:rPr lang="ko-KR" altLang="en-US" sz="1800" dirty="0">
                <a:solidFill>
                  <a:srgbClr val="FFFFFF"/>
                </a:solidFill>
              </a:rPr>
              <a:t>은 </a:t>
            </a:r>
            <a:r>
              <a:rPr lang="ko-KR" altLang="en-US" sz="1800" b="1" dirty="0">
                <a:solidFill>
                  <a:srgbClr val="FF0000"/>
                </a:solidFill>
              </a:rPr>
              <a:t>시간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en-US" altLang="ko-KR" sz="1800" b="1" dirty="0">
                <a:solidFill>
                  <a:srgbClr val="92D050"/>
                </a:solidFill>
              </a:rPr>
              <a:t>y</a:t>
            </a:r>
            <a:r>
              <a:rPr lang="ko-KR" altLang="en-US" sz="1800" b="1" dirty="0">
                <a:solidFill>
                  <a:srgbClr val="92D050"/>
                </a:solidFill>
              </a:rPr>
              <a:t>축</a:t>
            </a:r>
            <a:r>
              <a:rPr lang="ko-KR" altLang="en-US" sz="1800" dirty="0">
                <a:solidFill>
                  <a:srgbClr val="FFFFFF"/>
                </a:solidFill>
              </a:rPr>
              <a:t>은 </a:t>
            </a:r>
            <a:r>
              <a:rPr lang="ko-KR" altLang="en-US" sz="1800" b="1" dirty="0">
                <a:solidFill>
                  <a:srgbClr val="FF0000"/>
                </a:solidFill>
              </a:rPr>
              <a:t>진폭</a:t>
            </a:r>
            <a:r>
              <a:rPr lang="ko-KR" altLang="en-US" sz="1800" dirty="0">
                <a:solidFill>
                  <a:srgbClr val="FFFFFF"/>
                </a:solidFill>
              </a:rPr>
              <a:t> 을 나타낸다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190537" y="562062"/>
            <a:ext cx="4905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Waveform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7736D9C8-C5A8-4613-B4D9-7080BC6F4D3B}"/>
              </a:ext>
            </a:extLst>
          </p:cNvPr>
          <p:cNvSpPr txBox="1">
            <a:spLocks/>
          </p:cNvSpPr>
          <p:nvPr/>
        </p:nvSpPr>
        <p:spPr>
          <a:xfrm>
            <a:off x="6095999" y="2000590"/>
            <a:ext cx="5447251" cy="403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6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1885950" algn="l"/>
              </a:tabLst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FFFFFF"/>
                </a:solidFill>
              </a:rPr>
              <a:t>스펙트럼에서 </a:t>
            </a:r>
            <a:r>
              <a:rPr lang="en-US" altLang="ko-KR" sz="1800" b="1" dirty="0">
                <a:solidFill>
                  <a:srgbClr val="92D050"/>
                </a:solidFill>
              </a:rPr>
              <a:t>x</a:t>
            </a:r>
            <a:r>
              <a:rPr lang="ko-KR" altLang="en-US" sz="1800" b="1" dirty="0">
                <a:solidFill>
                  <a:srgbClr val="92D050"/>
                </a:solidFill>
              </a:rPr>
              <a:t>축</a:t>
            </a:r>
            <a:r>
              <a:rPr lang="ko-KR" altLang="en-US" sz="1800" dirty="0">
                <a:solidFill>
                  <a:srgbClr val="FFFFFF"/>
                </a:solidFill>
              </a:rPr>
              <a:t>은 </a:t>
            </a:r>
            <a:r>
              <a:rPr lang="ko-KR" altLang="en-US" sz="1800" b="1" dirty="0">
                <a:solidFill>
                  <a:srgbClr val="FF0000"/>
                </a:solidFill>
              </a:rPr>
              <a:t>주파수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en-US" altLang="ko-KR" sz="1800" b="1" dirty="0">
                <a:solidFill>
                  <a:srgbClr val="92D050"/>
                </a:solidFill>
              </a:rPr>
              <a:t>y</a:t>
            </a:r>
            <a:r>
              <a:rPr lang="ko-KR" altLang="en-US" sz="1800" b="1" dirty="0">
                <a:solidFill>
                  <a:srgbClr val="92D050"/>
                </a:solidFill>
              </a:rPr>
              <a:t>축</a:t>
            </a:r>
            <a:r>
              <a:rPr lang="ko-KR" altLang="en-US" sz="1800" dirty="0">
                <a:solidFill>
                  <a:srgbClr val="FFFFFF"/>
                </a:solidFill>
              </a:rPr>
              <a:t>은 </a:t>
            </a:r>
            <a:r>
              <a:rPr lang="ko-KR" altLang="en-US" sz="1800" b="1" dirty="0">
                <a:solidFill>
                  <a:srgbClr val="FF0000"/>
                </a:solidFill>
              </a:rPr>
              <a:t>진폭</a:t>
            </a:r>
            <a:r>
              <a:rPr lang="ko-KR" altLang="en-US" sz="1800" dirty="0">
                <a:solidFill>
                  <a:srgbClr val="FFFFFF"/>
                </a:solidFill>
              </a:rPr>
              <a:t>을 나타낸다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3DDAE-22EE-4186-82A5-62AF0454A243}"/>
              </a:ext>
            </a:extLst>
          </p:cNvPr>
          <p:cNvSpPr txBox="1"/>
          <p:nvPr/>
        </p:nvSpPr>
        <p:spPr>
          <a:xfrm>
            <a:off x="6095999" y="562061"/>
            <a:ext cx="4905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Spectrum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AF736-61E6-491F-81B1-2C5EC176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80" y="2617365"/>
            <a:ext cx="4757781" cy="36785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950F44-A29F-41C8-8CF3-0E98F418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37" y="2617365"/>
            <a:ext cx="4600575" cy="3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Scalogram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4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0C585-6A07-40FD-90CF-317941D3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537" y="2008980"/>
            <a:ext cx="9790652" cy="4039481"/>
          </a:xfrm>
        </p:spPr>
        <p:txBody>
          <a:bodyPr/>
          <a:lstStyle/>
          <a:p>
            <a:pPr algn="l"/>
            <a:r>
              <a:rPr lang="ko-KR" altLang="en-US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스칼로그램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(S</a:t>
            </a:r>
            <a:r>
              <a:rPr lang="en-US" altLang="ko-KR" sz="2000" dirty="0">
                <a:solidFill>
                  <a:srgbClr val="FFFFFF"/>
                </a:solidFill>
                <a:latin typeface="Arial" panose="020B0604020202020204" pitchFamily="34" charset="0"/>
              </a:rPr>
              <a:t>calogram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신호 처리에서 일차원 신호를 시각화 하는 방법 가운데 하나로</a:t>
            </a:r>
            <a:r>
              <a:rPr lang="en-US" altLang="ko-K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l"/>
            <a:r>
              <a:rPr lang="en-US" altLang="ko-KR" sz="2000" dirty="0">
                <a:solidFill>
                  <a:srgbClr val="FFFFFF"/>
                </a:solidFill>
                <a:latin typeface="Arial" panose="020B0604020202020204" pitchFamily="34" charset="0"/>
              </a:rPr>
              <a:t>  </a:t>
            </a:r>
            <a:r>
              <a: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푸리에 변환 </a:t>
            </a:r>
            <a:r>
              <a:rPr lang="ko-KR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대신에</a:t>
            </a:r>
            <a:r>
              <a: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웨이블릿</a:t>
            </a:r>
            <a:r>
              <a: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변환을 사용한다</a:t>
            </a:r>
            <a:r>
              <a:rPr lang="en-US" altLang="ko-KR" sz="2000" dirty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n-US" altLang="ko-KR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2400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Scalogram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은 가로축이 </a:t>
            </a:r>
            <a:r>
              <a:rPr lang="ko-KR" altLang="en-US" sz="2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시간축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세로축이 주파수축 이어서 </a:t>
            </a:r>
            <a:endParaRPr lang="en-US" altLang="ko-KR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Spectrogram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처럼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파형정보는 나타나지 않으며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</a:t>
            </a:r>
            <a:endParaRPr lang="ko-KR" altLang="en-US" sz="24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24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주파수 </a:t>
            </a:r>
            <a:r>
              <a:rPr lang="ko-KR" altLang="en-US" sz="24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대역별</a:t>
            </a:r>
            <a:r>
              <a:rPr lang="ko-KR" altLang="en-US" sz="24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시간변화를 시각적으로 파악할 수 있다</a:t>
            </a:r>
            <a:r>
              <a:rPr lang="en-US" altLang="ko-KR" sz="24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190537" y="562062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Scalogram</a:t>
            </a:r>
            <a:r>
              <a:rPr lang="en-US" altLang="ko-KR" sz="4800" dirty="0">
                <a:solidFill>
                  <a:srgbClr val="FFFFFF"/>
                </a:solidFill>
              </a:rPr>
              <a:t> </a:t>
            </a:r>
            <a:r>
              <a:rPr lang="ko-KR" altLang="en-US" sz="4800" dirty="0">
                <a:solidFill>
                  <a:srgbClr val="FFFFFF"/>
                </a:solidFill>
              </a:rPr>
              <a:t>이란 무엇인가 </a:t>
            </a:r>
          </a:p>
        </p:txBody>
      </p:sp>
    </p:spTree>
    <p:extLst>
      <p:ext uri="{BB962C8B-B14F-4D97-AF65-F5344CB8AC3E}">
        <p14:creationId xmlns:p14="http://schemas.microsoft.com/office/powerpoint/2010/main" val="27459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Code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89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30DF6-3B45-4562-8C88-BDBE4EAB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42" y="1291905"/>
            <a:ext cx="10679886" cy="530184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b="1" dirty="0" err="1">
                <a:solidFill>
                  <a:srgbClr val="FFFFFF"/>
                </a:solidFill>
              </a:rPr>
              <a:t>scipy.signal.spectrogram</a:t>
            </a:r>
            <a:r>
              <a:rPr lang="en-US" altLang="ko-KR" sz="2600" b="1" dirty="0">
                <a:solidFill>
                  <a:srgbClr val="FFFFFF"/>
                </a:solidFill>
              </a:rPr>
              <a:t> (x, fs=1.0, window, </a:t>
            </a:r>
            <a:r>
              <a:rPr lang="en-US" altLang="ko-KR" sz="2600" b="1" dirty="0" err="1">
                <a:solidFill>
                  <a:srgbClr val="FFFFFF"/>
                </a:solidFill>
              </a:rPr>
              <a:t>nperseg</a:t>
            </a:r>
            <a:r>
              <a:rPr lang="en-US" altLang="ko-KR" sz="2600" b="1" dirty="0">
                <a:solidFill>
                  <a:srgbClr val="FFFFFF"/>
                </a:solidFill>
              </a:rPr>
              <a:t>, </a:t>
            </a:r>
            <a:r>
              <a:rPr lang="en-US" altLang="ko-KR" sz="2600" b="1" dirty="0" err="1">
                <a:solidFill>
                  <a:srgbClr val="FFFFFF"/>
                </a:solidFill>
              </a:rPr>
              <a:t>noverlap</a:t>
            </a:r>
            <a:r>
              <a:rPr lang="en-US" altLang="ko-KR" sz="2600" b="1" dirty="0">
                <a:solidFill>
                  <a:srgbClr val="FFFFFF"/>
                </a:solidFill>
              </a:rPr>
              <a:t>, NFFT, detrend, </a:t>
            </a:r>
            <a:r>
              <a:rPr lang="en-US" altLang="ko-KR" sz="2600" b="1" dirty="0" err="1">
                <a:solidFill>
                  <a:srgbClr val="FFFFFF"/>
                </a:solidFill>
              </a:rPr>
              <a:t>return_onesided</a:t>
            </a:r>
            <a:r>
              <a:rPr lang="en-US" altLang="ko-KR" sz="2600" b="1" dirty="0">
                <a:solidFill>
                  <a:srgbClr val="FFFFFF"/>
                </a:solidFill>
              </a:rPr>
              <a:t>, scaling, axis, mode)</a:t>
            </a:r>
          </a:p>
          <a:p>
            <a:endParaRPr lang="en-US" altLang="ko-KR" dirty="0"/>
          </a:p>
          <a:p>
            <a:r>
              <a:rPr lang="en-US" altLang="ko-KR" sz="1700" b="1" dirty="0">
                <a:solidFill>
                  <a:srgbClr val="00B0F0"/>
                </a:solidFill>
              </a:rPr>
              <a:t>&lt;Parameter&gt; 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x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FF"/>
                </a:solidFill>
              </a:rPr>
              <a:t>array / </a:t>
            </a:r>
            <a:r>
              <a:rPr lang="ko-KR" altLang="en-US" dirty="0">
                <a:solidFill>
                  <a:srgbClr val="FFFFFF"/>
                </a:solidFill>
              </a:rPr>
              <a:t>측정값의 시계열 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fs</a:t>
            </a:r>
            <a:r>
              <a:rPr lang="en-US" altLang="ko-KR" dirty="0"/>
              <a:t> :</a:t>
            </a:r>
            <a:r>
              <a:rPr lang="en-US" altLang="ko-KR" dirty="0">
                <a:solidFill>
                  <a:srgbClr val="FFFFFF"/>
                </a:solidFill>
              </a:rPr>
              <a:t> float / x </a:t>
            </a:r>
            <a:r>
              <a:rPr lang="ko-KR" altLang="en-US" dirty="0">
                <a:solidFill>
                  <a:srgbClr val="FFFFFF"/>
                </a:solidFill>
              </a:rPr>
              <a:t>시계열의 샘플링 주파수 </a:t>
            </a:r>
            <a:r>
              <a:rPr lang="en-US" altLang="ko-KR" dirty="0">
                <a:solidFill>
                  <a:srgbClr val="FFFFFF"/>
                </a:solidFill>
              </a:rPr>
              <a:t>( default = 1.0 )</a:t>
            </a:r>
          </a:p>
          <a:p>
            <a:r>
              <a:rPr lang="en-US" altLang="ko-KR" dirty="0" err="1">
                <a:solidFill>
                  <a:srgbClr val="92D050"/>
                </a:solidFill>
              </a:rPr>
              <a:t>nperseg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FF"/>
                </a:solidFill>
              </a:rPr>
              <a:t>int / </a:t>
            </a:r>
            <a:r>
              <a:rPr lang="ko-KR" altLang="en-US" dirty="0">
                <a:solidFill>
                  <a:srgbClr val="FFFFFF"/>
                </a:solidFill>
              </a:rPr>
              <a:t>각 세그먼트의 길이</a:t>
            </a:r>
            <a:r>
              <a:rPr lang="en-US" altLang="ko-KR" dirty="0">
                <a:solidFill>
                  <a:srgbClr val="FFFFFF"/>
                </a:solidFill>
              </a:rPr>
              <a:t> (default = None) window</a:t>
            </a:r>
            <a:r>
              <a:rPr lang="ko-KR" altLang="en-US" dirty="0">
                <a:solidFill>
                  <a:srgbClr val="FFFFFF"/>
                </a:solidFill>
              </a:rPr>
              <a:t> 가 </a:t>
            </a:r>
            <a:r>
              <a:rPr lang="en-US" altLang="ko-KR" dirty="0">
                <a:solidFill>
                  <a:srgbClr val="FFFFFF"/>
                </a:solidFill>
              </a:rPr>
              <a:t>tuple </a:t>
            </a:r>
            <a:r>
              <a:rPr lang="ko-KR" altLang="en-US" dirty="0">
                <a:solidFill>
                  <a:srgbClr val="FFFFFF"/>
                </a:solidFill>
              </a:rPr>
              <a:t>이나 </a:t>
            </a:r>
            <a:r>
              <a:rPr lang="en-US" altLang="ko-KR" dirty="0">
                <a:solidFill>
                  <a:srgbClr val="FFFFFF"/>
                </a:solidFill>
              </a:rPr>
              <a:t>str -&gt;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256,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array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-&gt;</a:t>
            </a:r>
            <a:r>
              <a:rPr lang="ko-KR" altLang="en-US" dirty="0">
                <a:solidFill>
                  <a:srgbClr val="FFFFFF"/>
                </a:solidFill>
              </a:rPr>
              <a:t> 창의 길이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 err="1">
                <a:solidFill>
                  <a:srgbClr val="92D050"/>
                </a:solidFill>
              </a:rPr>
              <a:t>noverlap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FF"/>
                </a:solidFill>
              </a:rPr>
              <a:t>int / </a:t>
            </a:r>
            <a:r>
              <a:rPr lang="ko-KR" altLang="en-US" dirty="0">
                <a:solidFill>
                  <a:srgbClr val="FFFFFF"/>
                </a:solidFill>
              </a:rPr>
              <a:t>세그먼트 간에 겹칠 점의 수 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 err="1">
                <a:solidFill>
                  <a:srgbClr val="92D050"/>
                </a:solidFill>
              </a:rPr>
              <a:t>nfft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FF"/>
                </a:solidFill>
              </a:rPr>
              <a:t>int / 0</a:t>
            </a:r>
            <a:r>
              <a:rPr lang="ko-KR" altLang="en-US" dirty="0">
                <a:solidFill>
                  <a:srgbClr val="FFFFFF"/>
                </a:solidFill>
              </a:rPr>
              <a:t>으로 채워진 </a:t>
            </a:r>
            <a:r>
              <a:rPr lang="en-US" altLang="ko-KR" dirty="0">
                <a:solidFill>
                  <a:srgbClr val="FFFFFF"/>
                </a:solidFill>
              </a:rPr>
              <a:t>FFT</a:t>
            </a:r>
            <a:r>
              <a:rPr lang="ko-KR" altLang="en-US" dirty="0">
                <a:solidFill>
                  <a:srgbClr val="FFFFFF"/>
                </a:solidFill>
              </a:rPr>
              <a:t>가 필요한 경우 사용되는 </a:t>
            </a:r>
            <a:r>
              <a:rPr lang="en-US" altLang="ko-KR" dirty="0">
                <a:solidFill>
                  <a:srgbClr val="FFFFFF"/>
                </a:solidFill>
              </a:rPr>
              <a:t>FFT</a:t>
            </a:r>
            <a:r>
              <a:rPr lang="ko-KR" altLang="en-US" dirty="0">
                <a:solidFill>
                  <a:srgbClr val="FFFFFF"/>
                </a:solidFill>
              </a:rPr>
              <a:t>의 길이 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Detrend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FFFFFF"/>
                </a:solidFill>
              </a:rPr>
              <a:t>str , function , False / </a:t>
            </a:r>
            <a:r>
              <a:rPr lang="ko-KR" altLang="en-US" dirty="0">
                <a:solidFill>
                  <a:srgbClr val="FFFFFF"/>
                </a:solidFill>
              </a:rPr>
              <a:t>각 세그먼트의 </a:t>
            </a:r>
            <a:r>
              <a:rPr lang="en-US" altLang="ko-KR" dirty="0">
                <a:solidFill>
                  <a:srgbClr val="FFFFFF"/>
                </a:solidFill>
              </a:rPr>
              <a:t>detrend </a:t>
            </a:r>
            <a:r>
              <a:rPr lang="ko-KR" altLang="en-US" dirty="0">
                <a:solidFill>
                  <a:srgbClr val="FFFFFF"/>
                </a:solidFill>
              </a:rPr>
              <a:t>를 제거하는 방법 지정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 err="1">
                <a:solidFill>
                  <a:srgbClr val="92D050"/>
                </a:solidFill>
              </a:rPr>
              <a:t>Return_oneside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: bool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/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True -&gt; </a:t>
            </a:r>
            <a:r>
              <a:rPr lang="ko-KR" altLang="en-US" dirty="0">
                <a:solidFill>
                  <a:srgbClr val="FFFFFF"/>
                </a:solidFill>
              </a:rPr>
              <a:t>실제 데이터에 대한 일방적인 스펙트럼을 반환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	False -&gt; </a:t>
            </a:r>
            <a:r>
              <a:rPr lang="ko-KR" altLang="en-US" dirty="0">
                <a:solidFill>
                  <a:srgbClr val="FFFFFF"/>
                </a:solidFill>
              </a:rPr>
              <a:t>양면 스펙트럼을 반환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	</a:t>
            </a:r>
            <a:r>
              <a:rPr lang="ko-KR" altLang="en-US" dirty="0">
                <a:solidFill>
                  <a:srgbClr val="FFFFFF"/>
                </a:solidFill>
              </a:rPr>
              <a:t>기본 값은 </a:t>
            </a:r>
            <a:r>
              <a:rPr lang="en-US" altLang="ko-KR" dirty="0">
                <a:solidFill>
                  <a:srgbClr val="FFFFFF"/>
                </a:solidFill>
              </a:rPr>
              <a:t>True </a:t>
            </a:r>
            <a:r>
              <a:rPr lang="ko-KR" altLang="en-US" dirty="0">
                <a:solidFill>
                  <a:srgbClr val="FFFFFF"/>
                </a:solidFill>
              </a:rPr>
              <a:t>이지만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복잡한 데이터의 경우 양면 스펙트럼이 항상 반환된다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Scaling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FFFF"/>
                </a:solidFill>
              </a:rPr>
              <a:t>: {‘density(</a:t>
            </a:r>
            <a:r>
              <a:rPr lang="ko-KR" altLang="en-US" dirty="0">
                <a:solidFill>
                  <a:srgbClr val="FFFFFF"/>
                </a:solidFill>
              </a:rPr>
              <a:t>빈도</a:t>
            </a:r>
            <a:r>
              <a:rPr lang="en-US" altLang="ko-KR" dirty="0">
                <a:solidFill>
                  <a:srgbClr val="FFFFFF"/>
                </a:solidFill>
              </a:rPr>
              <a:t>)’}, {‘spectrum’} /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en-US" altLang="ko-KR" dirty="0" err="1">
                <a:solidFill>
                  <a:srgbClr val="FFFFFF"/>
                </a:solidFill>
              </a:rPr>
              <a:t>Sxx</a:t>
            </a:r>
            <a:r>
              <a:rPr lang="ko-KR" altLang="en-US" dirty="0">
                <a:solidFill>
                  <a:srgbClr val="FFFFFF"/>
                </a:solidFill>
              </a:rPr>
              <a:t>의 단위가  </a:t>
            </a:r>
            <a:r>
              <a:rPr lang="en-US" altLang="ko-KR" dirty="0">
                <a:solidFill>
                  <a:srgbClr val="FFFFFF"/>
                </a:solidFill>
              </a:rPr>
              <a:t>V**2/Hz </a:t>
            </a:r>
            <a:r>
              <a:rPr lang="ko-KR" altLang="en-US" dirty="0">
                <a:solidFill>
                  <a:srgbClr val="FFFFFF"/>
                </a:solidFill>
              </a:rPr>
              <a:t>인 밀도를 계산하는 것과  </a:t>
            </a:r>
            <a:r>
              <a:rPr lang="en-US" altLang="ko-KR" dirty="0">
                <a:solidFill>
                  <a:srgbClr val="FFFFFF"/>
                </a:solidFill>
              </a:rPr>
              <a:t>x</a:t>
            </a:r>
            <a:r>
              <a:rPr lang="ko-KR" altLang="en-US" dirty="0">
                <a:solidFill>
                  <a:srgbClr val="FFFFFF"/>
                </a:solidFill>
              </a:rPr>
              <a:t>가 </a:t>
            </a:r>
            <a:r>
              <a:rPr lang="en-US" altLang="ko-KR" dirty="0">
                <a:solidFill>
                  <a:srgbClr val="FFFFFF"/>
                </a:solidFill>
              </a:rPr>
              <a:t>V</a:t>
            </a:r>
            <a:r>
              <a:rPr lang="ko-KR" altLang="en-US" dirty="0">
                <a:solidFill>
                  <a:srgbClr val="FFFFFF"/>
                </a:solidFill>
              </a:rPr>
              <a:t>로 측정되는 경우 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en-US" altLang="ko-KR" dirty="0" err="1">
                <a:solidFill>
                  <a:srgbClr val="FFFFFF"/>
                </a:solidFill>
              </a:rPr>
              <a:t>Sxx</a:t>
            </a:r>
            <a:r>
              <a:rPr lang="ko-KR" altLang="en-US" dirty="0">
                <a:solidFill>
                  <a:srgbClr val="FFFFFF"/>
                </a:solidFill>
              </a:rPr>
              <a:t>의 단위가 </a:t>
            </a:r>
            <a:r>
              <a:rPr lang="en-US" altLang="ko-KR" dirty="0">
                <a:solidFill>
                  <a:srgbClr val="FFFFFF"/>
                </a:solidFill>
              </a:rPr>
              <a:t>V**2</a:t>
            </a:r>
            <a:r>
              <a:rPr lang="ko-KR" altLang="en-US" dirty="0">
                <a:solidFill>
                  <a:srgbClr val="FFFFFF"/>
                </a:solidFill>
              </a:rPr>
              <a:t>인 스펙트럼 중에서 선택한다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7EB4-6A76-4407-A83F-79B517495DD4}"/>
              </a:ext>
            </a:extLst>
          </p:cNvPr>
          <p:cNvSpPr txBox="1"/>
          <p:nvPr/>
        </p:nvSpPr>
        <p:spPr>
          <a:xfrm>
            <a:off x="729142" y="345682"/>
            <a:ext cx="526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Spectrogram 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01ACF-F53F-40D6-B205-E554F64E8F18}"/>
              </a:ext>
            </a:extLst>
          </p:cNvPr>
          <p:cNvSpPr txBox="1"/>
          <p:nvPr/>
        </p:nvSpPr>
        <p:spPr>
          <a:xfrm>
            <a:off x="8707773" y="142613"/>
            <a:ext cx="334720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f : </a:t>
            </a:r>
            <a:r>
              <a:rPr lang="ko-KR" altLang="en-US" dirty="0">
                <a:solidFill>
                  <a:srgbClr val="92D050"/>
                </a:solidFill>
              </a:rPr>
              <a:t>샘플 주파수 배열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t : </a:t>
            </a:r>
            <a:r>
              <a:rPr lang="ko-KR" altLang="en-US" dirty="0">
                <a:solidFill>
                  <a:srgbClr val="92D050"/>
                </a:solidFill>
              </a:rPr>
              <a:t>세그먼트 시간의 배열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 err="1">
                <a:solidFill>
                  <a:srgbClr val="92D050"/>
                </a:solidFill>
              </a:rPr>
              <a:t>Sxx</a:t>
            </a:r>
            <a:r>
              <a:rPr lang="en-US" altLang="ko-KR" dirty="0">
                <a:solidFill>
                  <a:srgbClr val="92D050"/>
                </a:solidFill>
              </a:rPr>
              <a:t> : x</a:t>
            </a:r>
            <a:r>
              <a:rPr lang="ko-KR" altLang="en-US" dirty="0">
                <a:solidFill>
                  <a:srgbClr val="92D050"/>
                </a:solidFill>
              </a:rPr>
              <a:t>의 </a:t>
            </a:r>
            <a:r>
              <a:rPr lang="ko-KR" altLang="en-US" dirty="0" err="1">
                <a:solidFill>
                  <a:srgbClr val="92D050"/>
                </a:solidFill>
              </a:rPr>
              <a:t>스펙트로그램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0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dnight">
      <a:dk1>
        <a:srgbClr val="000000"/>
      </a:dk1>
      <a:lt1>
        <a:srgbClr val="EEE3DA"/>
      </a:lt1>
      <a:dk2>
        <a:srgbClr val="000000"/>
      </a:dk2>
      <a:lt2>
        <a:srgbClr val="EEE3DA"/>
      </a:lt2>
      <a:accent1>
        <a:srgbClr val="585251"/>
      </a:accent1>
      <a:accent2>
        <a:srgbClr val="D2B69E"/>
      </a:accent2>
      <a:accent3>
        <a:srgbClr val="766E6C"/>
      </a:accent3>
      <a:accent4>
        <a:srgbClr val="B3B3B3"/>
      </a:accent4>
      <a:accent5>
        <a:srgbClr val="323B36"/>
      </a:accent5>
      <a:accent6>
        <a:srgbClr val="D2B69E"/>
      </a:accent6>
      <a:hlink>
        <a:srgbClr val="EEE3DA"/>
      </a:hlink>
      <a:folHlink>
        <a:srgbClr val="323B36"/>
      </a:folHlink>
    </a:clrScheme>
    <a:fontScheme name="Custom 1">
      <a:majorFont>
        <a:latin typeface="Archivo Black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Midnight Template.pptx" id="{AA2FD798-F13D-4A55-AAEC-09020F6D3A30}" vid="{61A2B015-476E-4596-9506-E114E5E94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Midnight Template</Template>
  <TotalTime>256</TotalTime>
  <Words>555</Words>
  <Application>Microsoft Office PowerPoint</Application>
  <PresentationFormat>와이드스크린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Archivo Black</vt:lpstr>
      <vt:lpstr>Libre Baskerville</vt:lpstr>
      <vt:lpstr>Playfair Display</vt:lpstr>
      <vt:lpstr>Arial</vt:lpstr>
      <vt:lpstr>Calibri</vt:lpstr>
      <vt:lpstr>Office 테마</vt:lpstr>
      <vt:lpstr>Deep Learning - 1</vt:lpstr>
      <vt:lpstr>contents</vt:lpstr>
      <vt:lpstr>      Spectrogram           </vt:lpstr>
      <vt:lpstr>PowerPoint 프레젠테이션</vt:lpstr>
      <vt:lpstr>PowerPoint 프레젠테이션</vt:lpstr>
      <vt:lpstr>      Scalogram           </vt:lpstr>
      <vt:lpstr>PowerPoint 프레젠테이션</vt:lpstr>
      <vt:lpstr>      Code         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- 1</dc:title>
  <dc:creator>H ee</dc:creator>
  <cp:lastModifiedBy>이희창</cp:lastModifiedBy>
  <cp:revision>17</cp:revision>
  <dcterms:created xsi:type="dcterms:W3CDTF">2021-07-25T13:42:34Z</dcterms:created>
  <dcterms:modified xsi:type="dcterms:W3CDTF">2021-09-02T10:22:23Z</dcterms:modified>
</cp:coreProperties>
</file>