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FAFA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DDD22-668F-4CE4-A64A-F2156C7725F9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4923-EAFD-4B97-A0B4-A67C541D4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383A7-2EB9-453D-A1BC-2FED1E164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D5EAD-3A30-4923-A3E4-0B69E0065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A6005-B2C0-44E6-BE68-DB47FE65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1CD0E-EC7E-4099-893F-38AEBD78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AB649-0C63-4A5A-BD6C-0C005919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434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232B3-AB84-452F-8E69-B70EFDC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B21CE-0821-4641-A818-464F8B55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6EB94-7A1E-4CF3-A2EC-655D0D2A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B1E1F-1504-40F5-89AA-1B8FC1B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18E42-4912-4B60-BFA3-E3323DD2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684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3C01B-A937-4533-8C98-F65269995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162E52-B48D-4B04-B4E6-9560F971A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B78F6-BDAA-48FE-A521-5A030480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C23CA-DCE2-46BC-A043-FA878578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88C25-39E2-4D27-91CF-FBF12E25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78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B639D-F4C8-42A7-93AD-3D3FE1AA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17AB1-2D86-4AA1-B24C-B80261D4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15E88-D586-485D-B989-1D44B77A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2C236-9961-489F-803A-AA3B7AB6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33416-EE0C-458B-997E-87EC0E2B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439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04A5-212A-4808-BDEA-9F8AA571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CAD39-2368-46C9-931B-18F61382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BC575-C57A-4B77-8043-AEB9FFE8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99601-B9B9-44EC-B8E2-676E000B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E9FBF-8D6E-4839-AEFD-56A0266C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7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B987E-8612-41CA-B1D1-3812B146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7C40C-4CBB-4292-9185-953C02663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4989D-2E1F-408A-ABB5-E12A44E0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7324A-97BC-4E00-9F01-1E437A1F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8677A-9C29-417D-ADB1-127D27ED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F58B0-F3C0-4843-9946-A3299387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72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31571-93D8-4B54-A5C9-3185725B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67DF51-2242-46C5-A127-5D06D7EC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0821B-105F-4289-8C97-4AEE1335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1D51DD-D688-4978-9F96-7436B2B37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605D16-76B1-470E-9445-192F77575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DD030-EF5F-405E-A969-289D80CD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D7D11-AD0B-4E9C-B94D-062247A9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E8243B-355E-48F8-9358-AF6154EB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216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C402-791D-4B49-9C65-7B7542AC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55D487-2DF4-4E2C-A3AA-010A82FA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9AD741-6B6F-4E61-BABF-A87375E3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E639BD-E973-4277-A190-3FE6DA60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221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376F6-94CE-4D92-93DD-D0E74BA5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9A9EA4-1CF5-4554-A9DC-D67A1215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80C0D-6776-4D44-BD20-B89E2494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82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C866C-0E42-497C-B782-06102141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BE944-F8A8-4129-AF95-58B31901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821BB-F0CE-4A7E-B05B-AB4A4932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45E22-843E-4444-9DF0-989B411C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DFA98-B135-49E4-9F0E-22AAA2C4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B5E20-E1B9-472D-ADD8-1D202D2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943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BEC6-07C4-4E46-8FFE-C1DD388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DF30B3-A809-4D83-A5DB-94E271A25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42A30E-AAC3-402B-89C3-E93CF1256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4222B-F32A-4F0E-825C-7C306C05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7E1C5-01B1-46A4-83B1-58DF69F7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0A295-7A27-4B09-B84E-F7B82FCD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773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64789B-C565-41F4-A9E1-CB9A3BF1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7D887-6045-44E1-AED6-B152CF9A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1CA44-288D-496C-82B2-ECB47D43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B721-4704-4140-AFD9-FB8B0AD36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5DB89-785A-414D-8429-EFBE4153C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2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1">
            <a:extLst>
              <a:ext uri="{FF2B5EF4-FFF2-40B4-BE49-F238E27FC236}">
                <a16:creationId xmlns:a16="http://schemas.microsoft.com/office/drawing/2014/main" id="{21CD0FCC-0F87-4BD1-B42A-F06110D2E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E1C6E5-D06D-4345-9AA0-6D2E3F41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231208"/>
            <a:ext cx="6620729" cy="260725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400" dirty="0">
                <a:solidFill>
                  <a:schemeClr val="tx2"/>
                </a:solidFill>
                <a:latin typeface="Adobe Heiti Std R" panose="020B0400000000000000" pitchFamily="34" charset="-128"/>
                <a:ea typeface="문체부 제목 바탕체" panose="02030609000101010101" pitchFamily="17" charset="-127"/>
              </a:rPr>
              <a:t>2021-1</a:t>
            </a:r>
            <a:r>
              <a:rPr lang="ko-KR" altLang="en-US" sz="5400" dirty="0">
                <a:solidFill>
                  <a:schemeClr val="tx2"/>
                </a:solidFill>
                <a:latin typeface="Adobe Heiti Std R" panose="020B0400000000000000" pitchFamily="34" charset="-128"/>
                <a:ea typeface="문체부 제목 바탕체" panose="02030609000101010101" pitchFamily="17" charset="-127"/>
              </a:rPr>
              <a:t>학기 </a:t>
            </a:r>
            <a:r>
              <a:rPr lang="en-US" altLang="ko-KR" sz="5400" dirty="0">
                <a:solidFill>
                  <a:schemeClr val="tx2"/>
                </a:solidFill>
                <a:latin typeface="Adobe Heiti Std R" panose="020B0400000000000000" pitchFamily="34" charset="-128"/>
                <a:ea typeface="문체부 제목 바탕체" panose="02030609000101010101" pitchFamily="17" charset="-127"/>
              </a:rPr>
              <a:t>BK</a:t>
            </a:r>
            <a:r>
              <a:rPr lang="ko-KR" altLang="en-US" sz="5400" dirty="0">
                <a:solidFill>
                  <a:schemeClr val="tx2"/>
                </a:solidFill>
                <a:latin typeface="Adobe Heiti Std R" panose="020B0400000000000000" pitchFamily="34" charset="-128"/>
                <a:ea typeface="문체부 제목 바탕체" panose="02030609000101010101" pitchFamily="17" charset="-127"/>
              </a:rPr>
              <a:t>인턴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FA873-4897-48DE-885D-57ECD273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0960" y="3947368"/>
            <a:ext cx="5258098" cy="2244609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 err="1">
                <a:solidFill>
                  <a:schemeClr val="tx2"/>
                </a:solidFill>
                <a:ea typeface="문체부 돋음체" panose="020B0609000101010101" pitchFamily="49" charset="-127"/>
              </a:rPr>
              <a:t>이성온</a:t>
            </a:r>
            <a:r>
              <a:rPr lang="ko-KR" altLang="en-US" sz="1800" dirty="0">
                <a:solidFill>
                  <a:schemeClr val="tx2"/>
                </a:solidFill>
                <a:ea typeface="문체부 돋음체" panose="020B0609000101010101" pitchFamily="49" charset="-127"/>
              </a:rPr>
              <a:t> 교수님</a:t>
            </a:r>
          </a:p>
        </p:txBody>
      </p:sp>
      <p:cxnSp>
        <p:nvCxnSpPr>
          <p:cNvPr id="45" name="Straight Connector 23">
            <a:extLst>
              <a:ext uri="{FF2B5EF4-FFF2-40B4-BE49-F238E27FC236}">
                <a16:creationId xmlns:a16="http://schemas.microsoft.com/office/drawing/2014/main" id="{135F5821-1A1A-4192-8DF9-E79D73331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25">
            <a:extLst>
              <a:ext uri="{FF2B5EF4-FFF2-40B4-BE49-F238E27FC236}">
                <a16:creationId xmlns:a16="http://schemas.microsoft.com/office/drawing/2014/main" id="{5277CDE8-F793-444A-A7A6-68B7235CC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64508" y="1063269"/>
            <a:ext cx="338328" cy="182880"/>
            <a:chOff x="4089400" y="933450"/>
            <a:chExt cx="338328" cy="3419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96E867-1B54-439D-A4B9-5A61E00A1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BF7E6C-FBDD-4A72-A5AE-28ACE2B61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F9B715F1-141C-42A8-B867-1C028A138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E51710-A6DB-415A-8CF5-B77CA2DC2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5AC102-DCA5-4E0E-9EA1-590AC0A39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6BABF29-FA98-4349-B75B-5ABBE766F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B789FB-0E2B-4546-8B10-CAE3224573C4}"/>
              </a:ext>
            </a:extLst>
          </p:cNvPr>
          <p:cNvSpPr txBox="1"/>
          <p:nvPr/>
        </p:nvSpPr>
        <p:spPr>
          <a:xfrm>
            <a:off x="9170894" y="4751294"/>
            <a:ext cx="2456329" cy="15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ko-KR" altLang="en-US" sz="1900" b="1" dirty="0"/>
              <a:t>전자공학부 </a:t>
            </a:r>
            <a:endParaRPr lang="en-US" altLang="ko-KR" sz="1900" b="1" dirty="0"/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en-US" altLang="ko-KR" sz="2000" b="1" dirty="0"/>
              <a:t>18 </a:t>
            </a:r>
            <a:r>
              <a:rPr lang="ko-KR" altLang="en-US" sz="2000" b="1" dirty="0"/>
              <a:t>우희진</a:t>
            </a:r>
            <a:endParaRPr lang="en-US" altLang="ko-KR" sz="2000" b="1" dirty="0"/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en-US" altLang="ko-KR" sz="1900" dirty="0"/>
              <a:t>2021.01.25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79211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52B9-1019-43BE-B155-17DFE3E8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8" y="192849"/>
            <a:ext cx="10515600" cy="72642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Candara Light" panose="020E0502030303020204" pitchFamily="34" charset="0"/>
              </a:rPr>
              <a:t>Understanding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D8CE-DDE3-4446-9A02-766A9C940591}"/>
              </a:ext>
            </a:extLst>
          </p:cNvPr>
          <p:cNvSpPr txBox="1"/>
          <p:nvPr/>
        </p:nvSpPr>
        <p:spPr>
          <a:xfrm>
            <a:off x="931446" y="4619235"/>
            <a:ext cx="979778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2)  </a:t>
            </a:r>
            <a:r>
              <a:rPr lang="en-US" altLang="ko-KR" b="1" dirty="0">
                <a:latin typeface="Candara Light" panose="020E0502030303020204" pitchFamily="34" charset="0"/>
              </a:rPr>
              <a:t>Residual -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Candara Light" panose="020E0502030303020204" pitchFamily="34" charset="0"/>
              </a:rPr>
              <a:t>This residual network converges much faster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Candara Light" panose="020E0502030303020204" pitchFamily="34" charset="0"/>
              </a:rPr>
              <a:t>At convergence, the residual network shows superior performance.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andara Light" panose="020E0502030303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2E843-402E-461C-AFE1-EAEF77E22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2"/>
          <a:stretch/>
        </p:blipFill>
        <p:spPr>
          <a:xfrm>
            <a:off x="2290762" y="1532965"/>
            <a:ext cx="7610475" cy="260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994177-76BF-4425-A6C1-210CE9BA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29" y="1077725"/>
            <a:ext cx="7572375" cy="2952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9A52B9-1019-43BE-B155-17DFE3E8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8" y="192849"/>
            <a:ext cx="10515600" cy="72642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Candara Light" panose="020E0502030303020204" pitchFamily="34" charset="0"/>
              </a:rPr>
              <a:t>Understanding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78D8CE-DDE3-4446-9A02-766A9C940591}"/>
                  </a:ext>
                </a:extLst>
              </p:cNvPr>
              <p:cNvSpPr txBox="1"/>
              <p:nvPr/>
            </p:nvSpPr>
            <p:spPr>
              <a:xfrm>
                <a:off x="931446" y="4619235"/>
                <a:ext cx="9797782" cy="1711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Candara Light" panose="020E0502030303020204" pitchFamily="34" charset="0"/>
                  </a:rPr>
                  <a:t>3)  </a:t>
                </a:r>
                <a:r>
                  <a:rPr lang="en-US" altLang="ko-KR" b="1" dirty="0">
                    <a:latin typeface="Candara Light" panose="020E0502030303020204" pitchFamily="34" charset="0"/>
                  </a:rPr>
                  <a:t>Single Models for Multiple Scales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Candara Light" panose="020E0502030303020204" pitchFamily="34" charset="0"/>
                  </a:rPr>
                  <a:t>A network trained over single – scale data is not capable of handling other scales.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={2,3,4}</m:t>
                    </m:r>
                  </m:oMath>
                </a14:m>
                <a:endParaRPr lang="en-US" altLang="ko-KR" dirty="0">
                  <a:latin typeface="Candara Light" panose="020E0502030303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Candara Light" panose="020E0502030303020204" pitchFamily="34" charset="0"/>
                  </a:rPr>
                  <a:t>We observe that training multiple scales boosts the performance for large scales.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78D8CE-DDE3-4446-9A02-766A9C940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46" y="4619235"/>
                <a:ext cx="9797782" cy="1711366"/>
              </a:xfrm>
              <a:prstGeom prst="rect">
                <a:avLst/>
              </a:prstGeom>
              <a:blipFill>
                <a:blip r:embed="rId3"/>
                <a:stretch>
                  <a:fillRect l="-560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F97C694-5FDD-40C8-A53D-781044BCF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59" y="1077725"/>
            <a:ext cx="4677446" cy="726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9950C7-5A25-4643-AC44-9F0F43936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920" y="1799879"/>
            <a:ext cx="6785910" cy="10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52B9-1019-43BE-B155-17DFE3E8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8" y="192849"/>
            <a:ext cx="10515600" cy="72642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Candara Light" panose="020E0502030303020204" pitchFamily="34" charset="0"/>
              </a:rPr>
              <a:t>Conclusion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571AA0-CE6E-40A8-88F0-D611F3F3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00" y="919271"/>
            <a:ext cx="5040000" cy="2314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3607EA-EF83-4208-8622-12002757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00" y="3185092"/>
            <a:ext cx="5040000" cy="16860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B967BD-2058-44DF-955C-3D457D14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000" y="4871186"/>
            <a:ext cx="5040000" cy="17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8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F2797-1D99-47D4-BF48-AE512E6B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17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새굴림" panose="02030600000101010101" pitchFamily="18" charset="-127"/>
                <a:ea typeface="문체부 제목 바탕체" panose="02030609000101010101" pitchFamily="17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7FF66-3149-44B2-B241-631BB655116E}"/>
              </a:ext>
            </a:extLst>
          </p:cNvPr>
          <p:cNvSpPr txBox="1"/>
          <p:nvPr/>
        </p:nvSpPr>
        <p:spPr>
          <a:xfrm>
            <a:off x="838200" y="2155063"/>
            <a:ext cx="10614212" cy="317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200" b="1" dirty="0">
                <a:latin typeface="Candara Light" panose="020E0502030303020204" pitchFamily="34" charset="0"/>
                <a:ea typeface="Adobe Heiti Std R" panose="020B0400000000000000" pitchFamily="34" charset="-128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200" b="1" dirty="0">
                <a:latin typeface="Candara Light" panose="020E0502030303020204" pitchFamily="34" charset="0"/>
                <a:ea typeface="Adobe Heiti Std R" panose="020B0400000000000000" pitchFamily="34" charset="-128"/>
              </a:rPr>
              <a:t>Related Work </a:t>
            </a:r>
            <a:r>
              <a:rPr lang="en-US" altLang="ko-KR" sz="2400" dirty="0">
                <a:latin typeface="Candara Light" panose="020E0502030303020204" pitchFamily="34" charset="0"/>
                <a:ea typeface="Adobe Heiti Std R" panose="020B0400000000000000" pitchFamily="34" charset="-128"/>
              </a:rPr>
              <a:t> </a:t>
            </a:r>
            <a:r>
              <a:rPr lang="en-US" altLang="ko-KR" dirty="0">
                <a:latin typeface="Candara Light" panose="020E0502030303020204" pitchFamily="34" charset="0"/>
                <a:ea typeface="Adobe Heiti Std R" panose="020B0400000000000000" pitchFamily="34" charset="-128"/>
              </a:rPr>
              <a:t>( Convolutional Network for Image Super-Resolution)</a:t>
            </a:r>
            <a:endParaRPr lang="en-US" altLang="ko-KR" b="1" dirty="0">
              <a:latin typeface="Candara Light" panose="020E0502030303020204" pitchFamily="34" charset="0"/>
              <a:ea typeface="Adobe Heiti Std R" panose="020B0400000000000000" pitchFamily="34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200" b="1" dirty="0">
                <a:latin typeface="Candara Light" panose="020E0502030303020204" pitchFamily="34" charset="0"/>
                <a:ea typeface="Adobe Heiti Std R" panose="020B0400000000000000" pitchFamily="34" charset="-128"/>
              </a:rPr>
              <a:t>Proposed Method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Candara Light" panose="020E0502030303020204" pitchFamily="34" charset="0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Candara Light" panose="020E0502030303020204" pitchFamily="34" charset="0"/>
                <a:ea typeface="Adobe Heiti Std R" panose="020B0400000000000000" pitchFamily="34" charset="-128"/>
                <a:sym typeface="Wingdings" panose="05000000000000000000" pitchFamily="2" charset="2"/>
              </a:rPr>
              <a:t>( Residual- Learning, High Learning Rates for Very Deep Networks, Adjustable Gradient Clipping)</a:t>
            </a:r>
            <a:endParaRPr lang="en-US" altLang="ko-KR" sz="1600" b="1" dirty="0">
              <a:latin typeface="Candara Light" panose="020E0502030303020204" pitchFamily="34" charset="0"/>
              <a:ea typeface="Adobe Heiti Std R" panose="020B0400000000000000" pitchFamily="34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200" b="1" dirty="0">
                <a:latin typeface="Candara Light" panose="020E0502030303020204" pitchFamily="34" charset="0"/>
                <a:ea typeface="Adobe Heiti Std R" panose="020B0400000000000000" pitchFamily="34" charset="-128"/>
              </a:rPr>
              <a:t>Understanding Properties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200" b="1" dirty="0">
                <a:latin typeface="Candara Light" panose="020E0502030303020204" pitchFamily="34" charset="0"/>
                <a:ea typeface="Adobe Heiti Std R" panose="020B0400000000000000" pitchFamily="34" charset="-128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508EA-ED46-44A3-8EAC-E4729FC12160}"/>
              </a:ext>
            </a:extLst>
          </p:cNvPr>
          <p:cNvSpPr txBox="1"/>
          <p:nvPr/>
        </p:nvSpPr>
        <p:spPr>
          <a:xfrm>
            <a:off x="838200" y="1508732"/>
            <a:ext cx="9681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2060"/>
                </a:solidFill>
                <a:ea typeface="문체부 제목 돋음체" panose="020B0609000101010101" pitchFamily="49" charset="-127"/>
              </a:rPr>
              <a:t>[</a:t>
            </a:r>
            <a:r>
              <a:rPr lang="ko-KR" altLang="en-US" sz="1800" dirty="0">
                <a:solidFill>
                  <a:srgbClr val="002060"/>
                </a:solidFill>
                <a:ea typeface="문체부 제목 돋음체" panose="020B0609000101010101" pitchFamily="49" charset="-127"/>
              </a:rPr>
              <a:t>논문 리뷰</a:t>
            </a:r>
            <a:r>
              <a:rPr lang="en-US" altLang="ko-KR" sz="1800" dirty="0">
                <a:solidFill>
                  <a:srgbClr val="002060"/>
                </a:solidFill>
                <a:ea typeface="문체부 제목 돋음체" panose="020B0609000101010101" pitchFamily="49" charset="-127"/>
              </a:rPr>
              <a:t>] Accurate</a:t>
            </a:r>
            <a:r>
              <a:rPr lang="ko-KR" altLang="en-US" sz="1800" dirty="0">
                <a:solidFill>
                  <a:srgbClr val="002060"/>
                </a:solidFill>
                <a:ea typeface="문체부 제목 돋음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ea typeface="문체부 제목 돋음체" panose="020B0609000101010101" pitchFamily="49" charset="-127"/>
              </a:rPr>
              <a:t>Image</a:t>
            </a:r>
            <a:r>
              <a:rPr lang="ko-KR" altLang="en-US" sz="1800" dirty="0">
                <a:solidFill>
                  <a:srgbClr val="002060"/>
                </a:solidFill>
                <a:ea typeface="문체부 제목 돋음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ea typeface="문체부 제목 돋음체" panose="020B0609000101010101" pitchFamily="49" charset="-127"/>
              </a:rPr>
              <a:t>Super-Resolution Using Very Deep Convolutional Networks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4173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52B9-1019-43BE-B155-17DFE3E8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8" y="192849"/>
            <a:ext cx="10515600" cy="72642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Candara Light" panose="020E0502030303020204" pitchFamily="34" charset="0"/>
              </a:rPr>
              <a:t>Introduction</a:t>
            </a:r>
            <a:endParaRPr lang="ko-KR" altLang="en-US" sz="2500" b="1" dirty="0">
              <a:latin typeface="Candara Light" panose="020E0502030303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1B3F82-B81E-4B21-9C46-6F5D2CDF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34" y="1381502"/>
            <a:ext cx="3533775" cy="224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BAF22-CDE6-4C93-BF4B-FC5AF71B61EA}"/>
              </a:ext>
            </a:extLst>
          </p:cNvPr>
          <p:cNvSpPr txBox="1"/>
          <p:nvPr/>
        </p:nvSpPr>
        <p:spPr>
          <a:xfrm>
            <a:off x="4870135" y="1197005"/>
            <a:ext cx="5665694" cy="243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SRCNN</a:t>
            </a:r>
            <a:r>
              <a:rPr lang="ko-KR" altLang="en-US" sz="1600" dirty="0">
                <a:latin typeface="Candara Light" panose="020E0502030303020204" pitchFamily="34" charset="0"/>
              </a:rPr>
              <a:t>은 </a:t>
            </a:r>
            <a:r>
              <a:rPr lang="en-US" altLang="ko-KR" sz="1600" dirty="0">
                <a:latin typeface="Candara Light" panose="020E0502030303020204" pitchFamily="34" charset="0"/>
              </a:rPr>
              <a:t>SR </a:t>
            </a:r>
            <a:r>
              <a:rPr lang="ko-KR" altLang="en-US" sz="1600" dirty="0">
                <a:latin typeface="Candara Light" panose="020E0502030303020204" pitchFamily="34" charset="0"/>
              </a:rPr>
              <a:t>문제에 대해서 </a:t>
            </a:r>
            <a:r>
              <a:rPr lang="ko-KR" altLang="en-US" sz="1600" dirty="0">
                <a:solidFill>
                  <a:srgbClr val="0000FF"/>
                </a:solidFill>
                <a:latin typeface="Candara Light" panose="020E0502030303020204" pitchFamily="34" charset="0"/>
              </a:rPr>
              <a:t>상당한 효과</a:t>
            </a:r>
            <a:r>
              <a:rPr lang="ko-KR" altLang="en-US" sz="1600" dirty="0">
                <a:latin typeface="Candara Light" panose="020E0502030303020204" pitchFamily="34" charset="0"/>
              </a:rPr>
              <a:t>를 가져옴</a:t>
            </a:r>
            <a:endParaRPr lang="en-US" altLang="ko-KR" sz="1600" dirty="0">
              <a:latin typeface="Candara Light" panose="020E0502030303020204" pitchFamily="34" charset="0"/>
            </a:endParaRPr>
          </a:p>
          <a:p>
            <a:endParaRPr lang="en-US" altLang="ko-KR" sz="1600" dirty="0">
              <a:latin typeface="Candara Light" panose="020E0502030303020204" pitchFamily="34" charset="0"/>
            </a:endParaRPr>
          </a:p>
          <a:p>
            <a:r>
              <a:rPr lang="ko-KR" altLang="en-US" sz="1600" dirty="0">
                <a:latin typeface="Candara Light" panose="020E0502030303020204" pitchFamily="34" charset="0"/>
              </a:rPr>
              <a:t>그러나 </a:t>
            </a:r>
            <a:r>
              <a:rPr lang="en-US" altLang="ko-KR" sz="1600" dirty="0">
                <a:latin typeface="Candara Light" panose="020E0502030303020204" pitchFamily="34" charset="0"/>
              </a:rPr>
              <a:t>3</a:t>
            </a:r>
            <a:r>
              <a:rPr lang="ko-KR" altLang="en-US" sz="1600" dirty="0">
                <a:latin typeface="Candara Light" panose="020E0502030303020204" pitchFamily="34" charset="0"/>
              </a:rPr>
              <a:t>가지의 </a:t>
            </a:r>
            <a:r>
              <a:rPr lang="ko-KR" altLang="en-US" sz="1600" dirty="0">
                <a:solidFill>
                  <a:srgbClr val="0000FF"/>
                </a:solidFill>
                <a:latin typeface="Candara Light" panose="020E0502030303020204" pitchFamily="34" charset="0"/>
              </a:rPr>
              <a:t>한계점</a:t>
            </a:r>
            <a:r>
              <a:rPr lang="ko-KR" altLang="en-US" sz="1600" dirty="0">
                <a:latin typeface="Candara Light" panose="020E0502030303020204" pitchFamily="34" charset="0"/>
              </a:rPr>
              <a:t>을 야기함</a:t>
            </a:r>
            <a:r>
              <a:rPr lang="en-US" altLang="ko-KR" sz="1600" dirty="0">
                <a:latin typeface="Candara Light" panose="020E0502030303020204" pitchFamily="34" charset="0"/>
              </a:rPr>
              <a:t>. </a:t>
            </a:r>
          </a:p>
          <a:p>
            <a:endParaRPr lang="en-US" altLang="ko-KR" dirty="0">
              <a:latin typeface="Candara Light" panose="020E0502030303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Candara Light" panose="020E0502030303020204" pitchFamily="34" charset="0"/>
              </a:rPr>
              <a:t>Small image context</a:t>
            </a:r>
            <a:r>
              <a:rPr lang="ko-KR" altLang="en-US" dirty="0">
                <a:latin typeface="Candara Light" panose="020E0502030303020204" pitchFamily="34" charset="0"/>
              </a:rPr>
              <a:t>에 의존</a:t>
            </a:r>
            <a:endParaRPr lang="en-US" altLang="ko-KR" dirty="0">
              <a:latin typeface="Candara Light" panose="020E0502030303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Candara Light" panose="020E0502030303020204" pitchFamily="34" charset="0"/>
              </a:rPr>
              <a:t>훈련 </a:t>
            </a:r>
            <a:r>
              <a:rPr lang="en-US" altLang="ko-KR" dirty="0">
                <a:latin typeface="Candara Light" panose="020E0502030303020204" pitchFamily="34" charset="0"/>
              </a:rPr>
              <a:t>convergences</a:t>
            </a:r>
            <a:r>
              <a:rPr lang="ko-KR" altLang="en-US" dirty="0">
                <a:latin typeface="Candara Light" panose="020E0502030303020204" pitchFamily="34" charset="0"/>
              </a:rPr>
              <a:t>가 너무 느림</a:t>
            </a:r>
            <a:endParaRPr lang="en-US" altLang="ko-KR" dirty="0">
              <a:latin typeface="Candara Light" panose="020E0502030303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Candara Light" panose="020E0502030303020204" pitchFamily="34" charset="0"/>
              </a:rPr>
              <a:t>Network</a:t>
            </a:r>
            <a:r>
              <a:rPr lang="ko-KR" altLang="en-US" dirty="0">
                <a:latin typeface="Candara Light" panose="020E0502030303020204" pitchFamily="34" charset="0"/>
              </a:rPr>
              <a:t>는 오직 </a:t>
            </a:r>
            <a:r>
              <a:rPr lang="en-US" altLang="ko-KR" dirty="0">
                <a:latin typeface="Candara Light" panose="020E0502030303020204" pitchFamily="34" charset="0"/>
              </a:rPr>
              <a:t>single scale</a:t>
            </a:r>
            <a:r>
              <a:rPr lang="ko-KR" altLang="en-US" dirty="0">
                <a:latin typeface="Candara Light" panose="020E0502030303020204" pitchFamily="34" charset="0"/>
              </a:rPr>
              <a:t>만 작동</a:t>
            </a:r>
            <a:r>
              <a:rPr lang="en-US" altLang="ko-KR" dirty="0">
                <a:latin typeface="Candara Light" panose="020E0502030303020204" pitchFamily="34" charset="0"/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0F1C1FB-13E3-40C5-91F2-CCA8C0501F3E}"/>
              </a:ext>
            </a:extLst>
          </p:cNvPr>
          <p:cNvSpPr/>
          <p:nvPr/>
        </p:nvSpPr>
        <p:spPr>
          <a:xfrm>
            <a:off x="1207994" y="4731699"/>
            <a:ext cx="887505" cy="770964"/>
          </a:xfrm>
          <a:custGeom>
            <a:avLst/>
            <a:gdLst>
              <a:gd name="connsiteX0" fmla="*/ 0 w 887505"/>
              <a:gd name="connsiteY0" fmla="*/ 192741 h 770964"/>
              <a:gd name="connsiteX1" fmla="*/ 502023 w 887505"/>
              <a:gd name="connsiteY1" fmla="*/ 192741 h 770964"/>
              <a:gd name="connsiteX2" fmla="*/ 502023 w 887505"/>
              <a:gd name="connsiteY2" fmla="*/ 0 h 770964"/>
              <a:gd name="connsiteX3" fmla="*/ 887505 w 887505"/>
              <a:gd name="connsiteY3" fmla="*/ 385482 h 770964"/>
              <a:gd name="connsiteX4" fmla="*/ 502023 w 887505"/>
              <a:gd name="connsiteY4" fmla="*/ 770964 h 770964"/>
              <a:gd name="connsiteX5" fmla="*/ 502023 w 887505"/>
              <a:gd name="connsiteY5" fmla="*/ 578223 h 770964"/>
              <a:gd name="connsiteX6" fmla="*/ 0 w 887505"/>
              <a:gd name="connsiteY6" fmla="*/ 578223 h 770964"/>
              <a:gd name="connsiteX7" fmla="*/ 0 w 887505"/>
              <a:gd name="connsiteY7" fmla="*/ 192741 h 77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505" h="770964" fill="none" extrusionOk="0">
                <a:moveTo>
                  <a:pt x="0" y="192741"/>
                </a:moveTo>
                <a:cubicBezTo>
                  <a:pt x="57367" y="162022"/>
                  <a:pt x="425641" y="206407"/>
                  <a:pt x="502023" y="192741"/>
                </a:cubicBezTo>
                <a:cubicBezTo>
                  <a:pt x="501397" y="135253"/>
                  <a:pt x="502929" y="26064"/>
                  <a:pt x="502023" y="0"/>
                </a:cubicBezTo>
                <a:cubicBezTo>
                  <a:pt x="694041" y="187182"/>
                  <a:pt x="844327" y="293564"/>
                  <a:pt x="887505" y="385482"/>
                </a:cubicBezTo>
                <a:cubicBezTo>
                  <a:pt x="754402" y="530880"/>
                  <a:pt x="628091" y="708202"/>
                  <a:pt x="502023" y="770964"/>
                </a:cubicBezTo>
                <a:cubicBezTo>
                  <a:pt x="494163" y="717237"/>
                  <a:pt x="487813" y="607868"/>
                  <a:pt x="502023" y="578223"/>
                </a:cubicBezTo>
                <a:cubicBezTo>
                  <a:pt x="394845" y="534604"/>
                  <a:pt x="202574" y="556976"/>
                  <a:pt x="0" y="578223"/>
                </a:cubicBezTo>
                <a:cubicBezTo>
                  <a:pt x="-19873" y="470638"/>
                  <a:pt x="31788" y="254032"/>
                  <a:pt x="0" y="192741"/>
                </a:cubicBezTo>
                <a:close/>
              </a:path>
              <a:path w="887505" h="770964" stroke="0" extrusionOk="0">
                <a:moveTo>
                  <a:pt x="0" y="192741"/>
                </a:moveTo>
                <a:cubicBezTo>
                  <a:pt x="147686" y="201404"/>
                  <a:pt x="421940" y="225496"/>
                  <a:pt x="502023" y="192741"/>
                </a:cubicBezTo>
                <a:cubicBezTo>
                  <a:pt x="485465" y="131559"/>
                  <a:pt x="503495" y="20451"/>
                  <a:pt x="502023" y="0"/>
                </a:cubicBezTo>
                <a:cubicBezTo>
                  <a:pt x="630592" y="145581"/>
                  <a:pt x="843771" y="340554"/>
                  <a:pt x="887505" y="385482"/>
                </a:cubicBezTo>
                <a:cubicBezTo>
                  <a:pt x="853334" y="439674"/>
                  <a:pt x="579062" y="678249"/>
                  <a:pt x="502023" y="770964"/>
                </a:cubicBezTo>
                <a:cubicBezTo>
                  <a:pt x="508207" y="700721"/>
                  <a:pt x="504179" y="627680"/>
                  <a:pt x="502023" y="578223"/>
                </a:cubicBezTo>
                <a:cubicBezTo>
                  <a:pt x="325336" y="598702"/>
                  <a:pt x="163142" y="585018"/>
                  <a:pt x="0" y="578223"/>
                </a:cubicBezTo>
                <a:cubicBezTo>
                  <a:pt x="20426" y="515491"/>
                  <a:pt x="-9205" y="278689"/>
                  <a:pt x="0" y="19274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66D2A-F5B8-42FC-98AA-9D3998864118}"/>
              </a:ext>
            </a:extLst>
          </p:cNvPr>
          <p:cNvSpPr txBox="1"/>
          <p:nvPr/>
        </p:nvSpPr>
        <p:spPr>
          <a:xfrm>
            <a:off x="1066530" y="5672342"/>
            <a:ext cx="1764792" cy="37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해결방안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304C3-B60A-4F11-944D-C2DCEE9498E3}"/>
              </a:ext>
            </a:extLst>
          </p:cNvPr>
          <p:cNvSpPr txBox="1"/>
          <p:nvPr/>
        </p:nvSpPr>
        <p:spPr>
          <a:xfrm>
            <a:off x="2722133" y="4352548"/>
            <a:ext cx="800126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Candara Light" panose="020E0502030303020204" pitchFamily="34" charset="0"/>
              </a:rPr>
              <a:t>Context : contextual information spread over very large image regions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Candara Light" panose="020E0502030303020204" pitchFamily="34" charset="0"/>
              </a:rPr>
              <a:t>Convergence : speed up train --&gt; residual-learning CNN and extremely high learning rates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Candara Light" panose="020E0502030303020204" pitchFamily="34" charset="0"/>
              </a:rPr>
              <a:t>Scale Factor : a single convolutional network is sufficient for multi-scale-factor super-resolution.</a:t>
            </a:r>
          </a:p>
        </p:txBody>
      </p:sp>
    </p:spTree>
    <p:extLst>
      <p:ext uri="{BB962C8B-B14F-4D97-AF65-F5344CB8AC3E}">
        <p14:creationId xmlns:p14="http://schemas.microsoft.com/office/powerpoint/2010/main" val="107929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52B9-1019-43BE-B155-17DFE3E8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8" y="192849"/>
            <a:ext cx="10515600" cy="72642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Candara Light" panose="020E0502030303020204" pitchFamily="34" charset="0"/>
              </a:rPr>
              <a:t>Related Work </a:t>
            </a:r>
            <a:endParaRPr lang="ko-KR" altLang="en-US" sz="2500" b="1" dirty="0">
              <a:latin typeface="Candara Light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FB916-3ACF-4124-9409-B3FE0CE73580}"/>
              </a:ext>
            </a:extLst>
          </p:cNvPr>
          <p:cNvSpPr txBox="1"/>
          <p:nvPr/>
        </p:nvSpPr>
        <p:spPr>
          <a:xfrm>
            <a:off x="2164349" y="323624"/>
            <a:ext cx="800126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Convolutional Network for Image Supper-Resolution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434D7-206D-44DF-BF8D-EBE658AE4A51}"/>
              </a:ext>
            </a:extLst>
          </p:cNvPr>
          <p:cNvSpPr txBox="1"/>
          <p:nvPr/>
        </p:nvSpPr>
        <p:spPr>
          <a:xfrm>
            <a:off x="1095889" y="1050046"/>
            <a:ext cx="8001269" cy="519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dirty="0">
                <a:latin typeface="Candara Light" panose="020E0502030303020204" pitchFamily="34" charset="0"/>
              </a:rPr>
              <a:t>Model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andara Light" panose="020E0502030303020204" pitchFamily="34" charset="0"/>
              </a:rPr>
              <a:t>- depth</a:t>
            </a:r>
            <a:r>
              <a:rPr lang="ko-KR" altLang="en-US" dirty="0">
                <a:latin typeface="Candara Light" panose="020E0502030303020204" pitchFamily="34" charset="0"/>
              </a:rPr>
              <a:t>를 증가시키면 </a:t>
            </a:r>
            <a:r>
              <a:rPr lang="en-US" altLang="ko-KR" dirty="0">
                <a:solidFill>
                  <a:srgbClr val="0000FF"/>
                </a:solidFill>
                <a:latin typeface="Candara Light" panose="020E0502030303020204" pitchFamily="34" charset="0"/>
              </a:rPr>
              <a:t>performance</a:t>
            </a:r>
            <a:r>
              <a:rPr lang="ko-KR" altLang="en-US" dirty="0">
                <a:latin typeface="Candara Light" panose="020E0502030303020204" pitchFamily="34" charset="0"/>
              </a:rPr>
              <a:t>도 향상 된다</a:t>
            </a:r>
            <a:r>
              <a:rPr lang="en-US" altLang="ko-KR" dirty="0">
                <a:latin typeface="Candara Light" panose="020E0502030303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- </a:t>
            </a:r>
            <a:r>
              <a:rPr lang="en-US" altLang="ko-KR" dirty="0">
                <a:solidFill>
                  <a:srgbClr val="0000FF"/>
                </a:solidFill>
                <a:latin typeface="Candara Light" panose="020E0502030303020204" pitchFamily="34" charset="0"/>
              </a:rPr>
              <a:t>20</a:t>
            </a:r>
            <a:r>
              <a:rPr lang="ko-KR" altLang="en-US" dirty="0">
                <a:latin typeface="Candara Light" panose="020E0502030303020204" pitchFamily="34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andara Light" panose="020E0502030303020204" pitchFamily="34" charset="0"/>
              </a:rPr>
              <a:t>layer</a:t>
            </a:r>
            <a:r>
              <a:rPr lang="en-US" altLang="ko-KR" dirty="0">
                <a:latin typeface="Candara Light" panose="020E0502030303020204" pitchFamily="34" charset="0"/>
              </a:rPr>
              <a:t> </a:t>
            </a:r>
            <a:r>
              <a:rPr lang="ko-KR" altLang="en-US" dirty="0">
                <a:latin typeface="Candara Light" panose="020E0502030303020204" pitchFamily="34" charset="0"/>
              </a:rPr>
              <a:t>사용</a:t>
            </a:r>
            <a:r>
              <a:rPr lang="en-US" altLang="ko-KR" dirty="0">
                <a:latin typeface="Candara Light" panose="020E0502030303020204" pitchFamily="34" charset="0"/>
              </a:rPr>
              <a:t>( 3 x 3 for each layer)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- (41 x 41) information used for reconstruction</a:t>
            </a: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latin typeface="Candara Light" panose="020E0502030303020204" pitchFamily="34" charset="0"/>
              </a:rPr>
              <a:t>Training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 - network models the </a:t>
            </a:r>
            <a:r>
              <a:rPr lang="en-US" altLang="ko-KR" dirty="0">
                <a:solidFill>
                  <a:srgbClr val="0000FF"/>
                </a:solidFill>
                <a:latin typeface="Candara Light" panose="020E0502030303020204" pitchFamily="34" charset="0"/>
              </a:rPr>
              <a:t>residual images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  (</a:t>
            </a:r>
            <a:r>
              <a:rPr lang="ko-KR" altLang="en-US" sz="1600" dirty="0">
                <a:latin typeface="Candara Light" panose="020E0502030303020204" pitchFamily="34" charset="0"/>
              </a:rPr>
              <a:t>훨씬 더 나은 정확도로 더 </a:t>
            </a:r>
            <a:r>
              <a:rPr lang="en-US" altLang="ko-KR" sz="1600" dirty="0">
                <a:latin typeface="Candara Light" panose="020E0502030303020204" pitchFamily="34" charset="0"/>
              </a:rPr>
              <a:t> </a:t>
            </a:r>
            <a:r>
              <a:rPr lang="ko-KR" altLang="en-US" sz="1600" dirty="0">
                <a:latin typeface="Candara Light" panose="020E0502030303020204" pitchFamily="34" charset="0"/>
              </a:rPr>
              <a:t>빠르게 </a:t>
            </a:r>
            <a:r>
              <a:rPr lang="en-US" altLang="ko-KR" dirty="0">
                <a:latin typeface="Candara Light" panose="020E0502030303020204" pitchFamily="34" charset="0"/>
              </a:rPr>
              <a:t>convergence </a:t>
            </a:r>
            <a:r>
              <a:rPr lang="ko-KR" altLang="en-US" sz="1600" dirty="0">
                <a:latin typeface="Candara Light" panose="020E0502030303020204" pitchFamily="34" charset="0"/>
              </a:rPr>
              <a:t>가능</a:t>
            </a:r>
            <a:r>
              <a:rPr lang="en-US" altLang="ko-KR" dirty="0">
                <a:latin typeface="Candara Light" panose="020E0502030303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b="1" dirty="0">
                <a:latin typeface="Candara Light" panose="020E0502030303020204" pitchFamily="34" charset="0"/>
              </a:rPr>
              <a:t>Scale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-design and train a single network to handle scale SR problem efficiently.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-for </a:t>
            </a:r>
            <a:r>
              <a:rPr lang="en-US" altLang="ko-KR" dirty="0">
                <a:solidFill>
                  <a:srgbClr val="0000FF"/>
                </a:solidFill>
                <a:latin typeface="Candara Light" panose="020E0502030303020204" pitchFamily="34" charset="0"/>
              </a:rPr>
              <a:t>three scales factors(x2,3,4)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Candara Light" panose="020E0502030303020204" pitchFamily="34" charset="0"/>
              </a:rPr>
              <a:t>Output image</a:t>
            </a:r>
            <a:r>
              <a:rPr lang="ko-KR" altLang="en-US" dirty="0">
                <a:latin typeface="Candara Light" panose="020E0502030303020204" pitchFamily="34" charset="0"/>
              </a:rPr>
              <a:t>는 </a:t>
            </a:r>
            <a:r>
              <a:rPr lang="en-US" altLang="ko-KR" dirty="0">
                <a:latin typeface="Candara Light" panose="020E0502030303020204" pitchFamily="34" charset="0"/>
              </a:rPr>
              <a:t>Input image</a:t>
            </a:r>
            <a:r>
              <a:rPr lang="ko-KR" altLang="en-US" dirty="0">
                <a:latin typeface="Candara Light" panose="020E0502030303020204" pitchFamily="34" charset="0"/>
              </a:rPr>
              <a:t>와 같은 </a:t>
            </a:r>
            <a:r>
              <a:rPr lang="en-US" altLang="ko-KR" dirty="0">
                <a:latin typeface="Candara Light" panose="020E0502030303020204" pitchFamily="34" charset="0"/>
              </a:rPr>
              <a:t>size (</a:t>
            </a:r>
            <a:r>
              <a:rPr lang="ko-KR" altLang="en-US" dirty="0">
                <a:latin typeface="Candara Light" panose="020E0502030303020204" pitchFamily="34" charset="0"/>
              </a:rPr>
              <a:t>모든 </a:t>
            </a:r>
            <a:r>
              <a:rPr lang="en-US" altLang="ko-KR" dirty="0">
                <a:latin typeface="Candara Light" panose="020E0502030303020204" pitchFamily="34" charset="0"/>
              </a:rPr>
              <a:t>layer</a:t>
            </a:r>
            <a:r>
              <a:rPr lang="ko-KR" altLang="en-US" dirty="0">
                <a:latin typeface="Candara Light" panose="020E0502030303020204" pitchFamily="34" charset="0"/>
              </a:rPr>
              <a:t>마다 </a:t>
            </a:r>
            <a:r>
              <a:rPr lang="en-US" altLang="ko-KR" dirty="0">
                <a:latin typeface="Candara Light" panose="020E0502030303020204" pitchFamily="34" charset="0"/>
              </a:rPr>
              <a:t>0</a:t>
            </a:r>
            <a:r>
              <a:rPr lang="ko-KR" altLang="en-US" dirty="0">
                <a:latin typeface="Candara Light" panose="020E0502030303020204" pitchFamily="34" charset="0"/>
              </a:rPr>
              <a:t>을 </a:t>
            </a:r>
            <a:r>
              <a:rPr lang="en-US" altLang="ko-KR" dirty="0">
                <a:latin typeface="Candara Light" panose="020E0502030303020204" pitchFamily="34" charset="0"/>
              </a:rPr>
              <a:t>padding)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  --&gt; </a:t>
            </a:r>
            <a:r>
              <a:rPr lang="ko-KR" altLang="en-US" dirty="0">
                <a:latin typeface="Candara Light" panose="020E0502030303020204" pitchFamily="34" charset="0"/>
              </a:rPr>
              <a:t>모든 </a:t>
            </a:r>
            <a:r>
              <a:rPr lang="en-US" altLang="ko-KR" dirty="0">
                <a:latin typeface="Candara Light" panose="020E0502030303020204" pitchFamily="34" charset="0"/>
              </a:rPr>
              <a:t>layer</a:t>
            </a:r>
            <a:r>
              <a:rPr lang="ko-KR" altLang="en-US" dirty="0">
                <a:latin typeface="Candara Light" panose="020E0502030303020204" pitchFamily="34" charset="0"/>
              </a:rPr>
              <a:t>에 대해 동일한 </a:t>
            </a:r>
            <a:r>
              <a:rPr lang="en-US" altLang="ko-KR" dirty="0">
                <a:latin typeface="Candara Light" panose="020E0502030303020204" pitchFamily="34" charset="0"/>
              </a:rPr>
              <a:t>learning rates</a:t>
            </a:r>
          </a:p>
        </p:txBody>
      </p:sp>
    </p:spTree>
    <p:extLst>
      <p:ext uri="{BB962C8B-B14F-4D97-AF65-F5344CB8AC3E}">
        <p14:creationId xmlns:p14="http://schemas.microsoft.com/office/powerpoint/2010/main" val="157897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52B9-1019-43BE-B155-17DFE3E8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8" y="192849"/>
            <a:ext cx="10515600" cy="72642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Candara Light" panose="020E0502030303020204" pitchFamily="34" charset="0"/>
              </a:rPr>
              <a:t>Proposed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565C9-6B6C-49B6-A5CB-DCBF089367C6}"/>
              </a:ext>
            </a:extLst>
          </p:cNvPr>
          <p:cNvSpPr txBox="1"/>
          <p:nvPr/>
        </p:nvSpPr>
        <p:spPr>
          <a:xfrm>
            <a:off x="2727959" y="323624"/>
            <a:ext cx="800126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Proposed Network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DB2519-2D6C-4F17-B8F0-FEA5B34B3DCB}"/>
              </a:ext>
            </a:extLst>
          </p:cNvPr>
          <p:cNvSpPr/>
          <p:nvPr/>
        </p:nvSpPr>
        <p:spPr>
          <a:xfrm>
            <a:off x="707134" y="1975104"/>
            <a:ext cx="2392681" cy="3832850"/>
          </a:xfrm>
          <a:custGeom>
            <a:avLst/>
            <a:gdLst>
              <a:gd name="connsiteX0" fmla="*/ 0 w 2392681"/>
              <a:gd name="connsiteY0" fmla="*/ 398788 h 3832850"/>
              <a:gd name="connsiteX1" fmla="*/ 398788 w 2392681"/>
              <a:gd name="connsiteY1" fmla="*/ 0 h 3832850"/>
              <a:gd name="connsiteX2" fmla="*/ 946441 w 2392681"/>
              <a:gd name="connsiteY2" fmla="*/ 0 h 3832850"/>
              <a:gd name="connsiteX3" fmla="*/ 1510044 w 2392681"/>
              <a:gd name="connsiteY3" fmla="*/ 0 h 3832850"/>
              <a:gd name="connsiteX4" fmla="*/ 1993893 w 2392681"/>
              <a:gd name="connsiteY4" fmla="*/ 0 h 3832850"/>
              <a:gd name="connsiteX5" fmla="*/ 2392681 w 2392681"/>
              <a:gd name="connsiteY5" fmla="*/ 398788 h 3832850"/>
              <a:gd name="connsiteX6" fmla="*/ 2392681 w 2392681"/>
              <a:gd name="connsiteY6" fmla="*/ 1036196 h 3832850"/>
              <a:gd name="connsiteX7" fmla="*/ 2392681 w 2392681"/>
              <a:gd name="connsiteY7" fmla="*/ 1643250 h 3832850"/>
              <a:gd name="connsiteX8" fmla="*/ 2392681 w 2392681"/>
              <a:gd name="connsiteY8" fmla="*/ 2159247 h 3832850"/>
              <a:gd name="connsiteX9" fmla="*/ 2392681 w 2392681"/>
              <a:gd name="connsiteY9" fmla="*/ 2796654 h 3832850"/>
              <a:gd name="connsiteX10" fmla="*/ 2392681 w 2392681"/>
              <a:gd name="connsiteY10" fmla="*/ 3434062 h 3832850"/>
              <a:gd name="connsiteX11" fmla="*/ 1993893 w 2392681"/>
              <a:gd name="connsiteY11" fmla="*/ 3832850 h 3832850"/>
              <a:gd name="connsiteX12" fmla="*/ 1510044 w 2392681"/>
              <a:gd name="connsiteY12" fmla="*/ 3832850 h 3832850"/>
              <a:gd name="connsiteX13" fmla="*/ 962392 w 2392681"/>
              <a:gd name="connsiteY13" fmla="*/ 3832850 h 3832850"/>
              <a:gd name="connsiteX14" fmla="*/ 398788 w 2392681"/>
              <a:gd name="connsiteY14" fmla="*/ 3832850 h 3832850"/>
              <a:gd name="connsiteX15" fmla="*/ 0 w 2392681"/>
              <a:gd name="connsiteY15" fmla="*/ 3434062 h 3832850"/>
              <a:gd name="connsiteX16" fmla="*/ 0 w 2392681"/>
              <a:gd name="connsiteY16" fmla="*/ 2827007 h 3832850"/>
              <a:gd name="connsiteX17" fmla="*/ 0 w 2392681"/>
              <a:gd name="connsiteY17" fmla="*/ 2219952 h 3832850"/>
              <a:gd name="connsiteX18" fmla="*/ 0 w 2392681"/>
              <a:gd name="connsiteY18" fmla="*/ 1552192 h 3832850"/>
              <a:gd name="connsiteX19" fmla="*/ 0 w 2392681"/>
              <a:gd name="connsiteY19" fmla="*/ 398788 h 383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92681" h="3832850" fill="none" extrusionOk="0">
                <a:moveTo>
                  <a:pt x="0" y="398788"/>
                </a:moveTo>
                <a:cubicBezTo>
                  <a:pt x="44279" y="184398"/>
                  <a:pt x="181187" y="47786"/>
                  <a:pt x="398788" y="0"/>
                </a:cubicBezTo>
                <a:cubicBezTo>
                  <a:pt x="535036" y="23111"/>
                  <a:pt x="723775" y="22873"/>
                  <a:pt x="946441" y="0"/>
                </a:cubicBezTo>
                <a:cubicBezTo>
                  <a:pt x="1169107" y="-22873"/>
                  <a:pt x="1336360" y="27608"/>
                  <a:pt x="1510044" y="0"/>
                </a:cubicBezTo>
                <a:cubicBezTo>
                  <a:pt x="1683728" y="-27608"/>
                  <a:pt x="1817689" y="-23762"/>
                  <a:pt x="1993893" y="0"/>
                </a:cubicBezTo>
                <a:cubicBezTo>
                  <a:pt x="2193870" y="-5173"/>
                  <a:pt x="2361618" y="139629"/>
                  <a:pt x="2392681" y="398788"/>
                </a:cubicBezTo>
                <a:cubicBezTo>
                  <a:pt x="2419021" y="702832"/>
                  <a:pt x="2400108" y="729935"/>
                  <a:pt x="2392681" y="1036196"/>
                </a:cubicBezTo>
                <a:cubicBezTo>
                  <a:pt x="2385254" y="1342457"/>
                  <a:pt x="2373390" y="1466823"/>
                  <a:pt x="2392681" y="1643250"/>
                </a:cubicBezTo>
                <a:cubicBezTo>
                  <a:pt x="2411972" y="1819677"/>
                  <a:pt x="2396813" y="1909651"/>
                  <a:pt x="2392681" y="2159247"/>
                </a:cubicBezTo>
                <a:cubicBezTo>
                  <a:pt x="2388549" y="2408843"/>
                  <a:pt x="2418278" y="2550002"/>
                  <a:pt x="2392681" y="2796654"/>
                </a:cubicBezTo>
                <a:cubicBezTo>
                  <a:pt x="2367084" y="3043306"/>
                  <a:pt x="2383407" y="3128534"/>
                  <a:pt x="2392681" y="3434062"/>
                </a:cubicBezTo>
                <a:cubicBezTo>
                  <a:pt x="2433764" y="3643061"/>
                  <a:pt x="2247712" y="3851358"/>
                  <a:pt x="1993893" y="3832850"/>
                </a:cubicBezTo>
                <a:cubicBezTo>
                  <a:pt x="1833498" y="3816958"/>
                  <a:pt x="1728779" y="3844440"/>
                  <a:pt x="1510044" y="3832850"/>
                </a:cubicBezTo>
                <a:cubicBezTo>
                  <a:pt x="1291309" y="3821260"/>
                  <a:pt x="1096019" y="3859693"/>
                  <a:pt x="962392" y="3832850"/>
                </a:cubicBezTo>
                <a:cubicBezTo>
                  <a:pt x="828765" y="3806007"/>
                  <a:pt x="515930" y="3846472"/>
                  <a:pt x="398788" y="3832850"/>
                </a:cubicBezTo>
                <a:cubicBezTo>
                  <a:pt x="183521" y="3841953"/>
                  <a:pt x="7236" y="3651437"/>
                  <a:pt x="0" y="3434062"/>
                </a:cubicBezTo>
                <a:cubicBezTo>
                  <a:pt x="-29435" y="3250104"/>
                  <a:pt x="-27942" y="3118456"/>
                  <a:pt x="0" y="2827007"/>
                </a:cubicBezTo>
                <a:cubicBezTo>
                  <a:pt x="27942" y="2535558"/>
                  <a:pt x="21794" y="2503808"/>
                  <a:pt x="0" y="2219952"/>
                </a:cubicBezTo>
                <a:cubicBezTo>
                  <a:pt x="-21794" y="1936096"/>
                  <a:pt x="28238" y="1790162"/>
                  <a:pt x="0" y="1552192"/>
                </a:cubicBezTo>
                <a:cubicBezTo>
                  <a:pt x="-28238" y="1314222"/>
                  <a:pt x="-23391" y="748234"/>
                  <a:pt x="0" y="398788"/>
                </a:cubicBezTo>
                <a:close/>
              </a:path>
              <a:path w="2392681" h="3832850" stroke="0" extrusionOk="0">
                <a:moveTo>
                  <a:pt x="0" y="398788"/>
                </a:moveTo>
                <a:cubicBezTo>
                  <a:pt x="-5410" y="205961"/>
                  <a:pt x="172557" y="43710"/>
                  <a:pt x="398788" y="0"/>
                </a:cubicBezTo>
                <a:cubicBezTo>
                  <a:pt x="555497" y="-19450"/>
                  <a:pt x="816403" y="-16954"/>
                  <a:pt x="930490" y="0"/>
                </a:cubicBezTo>
                <a:cubicBezTo>
                  <a:pt x="1044577" y="16954"/>
                  <a:pt x="1234231" y="23393"/>
                  <a:pt x="1414338" y="0"/>
                </a:cubicBezTo>
                <a:cubicBezTo>
                  <a:pt x="1594445" y="-23393"/>
                  <a:pt x="1867259" y="-28134"/>
                  <a:pt x="1993893" y="0"/>
                </a:cubicBezTo>
                <a:cubicBezTo>
                  <a:pt x="2246090" y="24290"/>
                  <a:pt x="2367457" y="178787"/>
                  <a:pt x="2392681" y="398788"/>
                </a:cubicBezTo>
                <a:cubicBezTo>
                  <a:pt x="2396499" y="646465"/>
                  <a:pt x="2386964" y="853553"/>
                  <a:pt x="2392681" y="975490"/>
                </a:cubicBezTo>
                <a:cubicBezTo>
                  <a:pt x="2398398" y="1097427"/>
                  <a:pt x="2375354" y="1328364"/>
                  <a:pt x="2392681" y="1643250"/>
                </a:cubicBezTo>
                <a:cubicBezTo>
                  <a:pt x="2410008" y="1958136"/>
                  <a:pt x="2394917" y="1987338"/>
                  <a:pt x="2392681" y="2250305"/>
                </a:cubicBezTo>
                <a:cubicBezTo>
                  <a:pt x="2390445" y="2513273"/>
                  <a:pt x="2416550" y="2583998"/>
                  <a:pt x="2392681" y="2857360"/>
                </a:cubicBezTo>
                <a:cubicBezTo>
                  <a:pt x="2368812" y="3130722"/>
                  <a:pt x="2367135" y="3240534"/>
                  <a:pt x="2392681" y="3434062"/>
                </a:cubicBezTo>
                <a:cubicBezTo>
                  <a:pt x="2401311" y="3616762"/>
                  <a:pt x="2180349" y="3855051"/>
                  <a:pt x="1993893" y="3832850"/>
                </a:cubicBezTo>
                <a:cubicBezTo>
                  <a:pt x="1865399" y="3851777"/>
                  <a:pt x="1652583" y="3841427"/>
                  <a:pt x="1494093" y="3832850"/>
                </a:cubicBezTo>
                <a:cubicBezTo>
                  <a:pt x="1335603" y="3824273"/>
                  <a:pt x="1142561" y="3841447"/>
                  <a:pt x="978343" y="3832850"/>
                </a:cubicBezTo>
                <a:cubicBezTo>
                  <a:pt x="814125" y="3824254"/>
                  <a:pt x="654777" y="3820645"/>
                  <a:pt x="398788" y="3832850"/>
                </a:cubicBezTo>
                <a:cubicBezTo>
                  <a:pt x="226911" y="3831065"/>
                  <a:pt x="-36891" y="3687502"/>
                  <a:pt x="0" y="3434062"/>
                </a:cubicBezTo>
                <a:cubicBezTo>
                  <a:pt x="18194" y="3208056"/>
                  <a:pt x="-32235" y="3049982"/>
                  <a:pt x="0" y="2766302"/>
                </a:cubicBezTo>
                <a:cubicBezTo>
                  <a:pt x="32235" y="2482622"/>
                  <a:pt x="-11012" y="2387407"/>
                  <a:pt x="0" y="2219952"/>
                </a:cubicBezTo>
                <a:cubicBezTo>
                  <a:pt x="11012" y="2052497"/>
                  <a:pt x="14227" y="1882334"/>
                  <a:pt x="0" y="1552192"/>
                </a:cubicBezTo>
                <a:cubicBezTo>
                  <a:pt x="-14227" y="1222050"/>
                  <a:pt x="4525" y="1119205"/>
                  <a:pt x="0" y="1005843"/>
                </a:cubicBezTo>
                <a:cubicBezTo>
                  <a:pt x="-4525" y="892481"/>
                  <a:pt x="-24479" y="611548"/>
                  <a:pt x="0" y="39878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238634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Input of size (n+1)x(n+1) , receptive field size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 n x n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--&gt;output image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1 x 1 </a:t>
            </a:r>
            <a:endParaRPr lang="ko-KR" altLang="en-US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96B9F9A-324D-4702-B259-B9E68AB952E6}"/>
              </a:ext>
            </a:extLst>
          </p:cNvPr>
          <p:cNvSpPr/>
          <p:nvPr/>
        </p:nvSpPr>
        <p:spPr>
          <a:xfrm>
            <a:off x="3574673" y="3222939"/>
            <a:ext cx="887505" cy="770964"/>
          </a:xfrm>
          <a:custGeom>
            <a:avLst/>
            <a:gdLst>
              <a:gd name="connsiteX0" fmla="*/ 0 w 887505"/>
              <a:gd name="connsiteY0" fmla="*/ 192741 h 770964"/>
              <a:gd name="connsiteX1" fmla="*/ 502023 w 887505"/>
              <a:gd name="connsiteY1" fmla="*/ 192741 h 770964"/>
              <a:gd name="connsiteX2" fmla="*/ 502023 w 887505"/>
              <a:gd name="connsiteY2" fmla="*/ 0 h 770964"/>
              <a:gd name="connsiteX3" fmla="*/ 887505 w 887505"/>
              <a:gd name="connsiteY3" fmla="*/ 385482 h 770964"/>
              <a:gd name="connsiteX4" fmla="*/ 502023 w 887505"/>
              <a:gd name="connsiteY4" fmla="*/ 770964 h 770964"/>
              <a:gd name="connsiteX5" fmla="*/ 502023 w 887505"/>
              <a:gd name="connsiteY5" fmla="*/ 578223 h 770964"/>
              <a:gd name="connsiteX6" fmla="*/ 0 w 887505"/>
              <a:gd name="connsiteY6" fmla="*/ 578223 h 770964"/>
              <a:gd name="connsiteX7" fmla="*/ 0 w 887505"/>
              <a:gd name="connsiteY7" fmla="*/ 192741 h 77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505" h="770964" fill="none" extrusionOk="0">
                <a:moveTo>
                  <a:pt x="0" y="192741"/>
                </a:moveTo>
                <a:cubicBezTo>
                  <a:pt x="57367" y="162022"/>
                  <a:pt x="425641" y="206407"/>
                  <a:pt x="502023" y="192741"/>
                </a:cubicBezTo>
                <a:cubicBezTo>
                  <a:pt x="501397" y="135253"/>
                  <a:pt x="502929" y="26064"/>
                  <a:pt x="502023" y="0"/>
                </a:cubicBezTo>
                <a:cubicBezTo>
                  <a:pt x="694041" y="187182"/>
                  <a:pt x="844327" y="293564"/>
                  <a:pt x="887505" y="385482"/>
                </a:cubicBezTo>
                <a:cubicBezTo>
                  <a:pt x="754402" y="530880"/>
                  <a:pt x="628091" y="708202"/>
                  <a:pt x="502023" y="770964"/>
                </a:cubicBezTo>
                <a:cubicBezTo>
                  <a:pt x="494163" y="717237"/>
                  <a:pt x="487813" y="607868"/>
                  <a:pt x="502023" y="578223"/>
                </a:cubicBezTo>
                <a:cubicBezTo>
                  <a:pt x="394845" y="534604"/>
                  <a:pt x="202574" y="556976"/>
                  <a:pt x="0" y="578223"/>
                </a:cubicBezTo>
                <a:cubicBezTo>
                  <a:pt x="-19873" y="470638"/>
                  <a:pt x="31788" y="254032"/>
                  <a:pt x="0" y="192741"/>
                </a:cubicBezTo>
                <a:close/>
              </a:path>
              <a:path w="887505" h="770964" stroke="0" extrusionOk="0">
                <a:moveTo>
                  <a:pt x="0" y="192741"/>
                </a:moveTo>
                <a:cubicBezTo>
                  <a:pt x="147686" y="201404"/>
                  <a:pt x="421940" y="225496"/>
                  <a:pt x="502023" y="192741"/>
                </a:cubicBezTo>
                <a:cubicBezTo>
                  <a:pt x="485465" y="131559"/>
                  <a:pt x="503495" y="20451"/>
                  <a:pt x="502023" y="0"/>
                </a:cubicBezTo>
                <a:cubicBezTo>
                  <a:pt x="630592" y="145581"/>
                  <a:pt x="843771" y="340554"/>
                  <a:pt x="887505" y="385482"/>
                </a:cubicBezTo>
                <a:cubicBezTo>
                  <a:pt x="853334" y="439674"/>
                  <a:pt x="579062" y="678249"/>
                  <a:pt x="502023" y="770964"/>
                </a:cubicBezTo>
                <a:cubicBezTo>
                  <a:pt x="508207" y="700721"/>
                  <a:pt x="504179" y="627680"/>
                  <a:pt x="502023" y="578223"/>
                </a:cubicBezTo>
                <a:cubicBezTo>
                  <a:pt x="325336" y="598702"/>
                  <a:pt x="163142" y="585018"/>
                  <a:pt x="0" y="578223"/>
                </a:cubicBezTo>
                <a:cubicBezTo>
                  <a:pt x="20426" y="515491"/>
                  <a:pt x="-9205" y="278689"/>
                  <a:pt x="0" y="19274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2BAAB41-6D6B-41D6-B8F6-326D7B9E93DA}"/>
              </a:ext>
            </a:extLst>
          </p:cNvPr>
          <p:cNvSpPr/>
          <p:nvPr/>
        </p:nvSpPr>
        <p:spPr>
          <a:xfrm>
            <a:off x="7554132" y="3222939"/>
            <a:ext cx="887505" cy="770964"/>
          </a:xfrm>
          <a:custGeom>
            <a:avLst/>
            <a:gdLst>
              <a:gd name="connsiteX0" fmla="*/ 0 w 887505"/>
              <a:gd name="connsiteY0" fmla="*/ 192741 h 770964"/>
              <a:gd name="connsiteX1" fmla="*/ 502023 w 887505"/>
              <a:gd name="connsiteY1" fmla="*/ 192741 h 770964"/>
              <a:gd name="connsiteX2" fmla="*/ 502023 w 887505"/>
              <a:gd name="connsiteY2" fmla="*/ 0 h 770964"/>
              <a:gd name="connsiteX3" fmla="*/ 887505 w 887505"/>
              <a:gd name="connsiteY3" fmla="*/ 385482 h 770964"/>
              <a:gd name="connsiteX4" fmla="*/ 502023 w 887505"/>
              <a:gd name="connsiteY4" fmla="*/ 770964 h 770964"/>
              <a:gd name="connsiteX5" fmla="*/ 502023 w 887505"/>
              <a:gd name="connsiteY5" fmla="*/ 578223 h 770964"/>
              <a:gd name="connsiteX6" fmla="*/ 0 w 887505"/>
              <a:gd name="connsiteY6" fmla="*/ 578223 h 770964"/>
              <a:gd name="connsiteX7" fmla="*/ 0 w 887505"/>
              <a:gd name="connsiteY7" fmla="*/ 192741 h 77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505" h="770964" fill="none" extrusionOk="0">
                <a:moveTo>
                  <a:pt x="0" y="192741"/>
                </a:moveTo>
                <a:cubicBezTo>
                  <a:pt x="57367" y="162022"/>
                  <a:pt x="425641" y="206407"/>
                  <a:pt x="502023" y="192741"/>
                </a:cubicBezTo>
                <a:cubicBezTo>
                  <a:pt x="501397" y="135253"/>
                  <a:pt x="502929" y="26064"/>
                  <a:pt x="502023" y="0"/>
                </a:cubicBezTo>
                <a:cubicBezTo>
                  <a:pt x="694041" y="187182"/>
                  <a:pt x="844327" y="293564"/>
                  <a:pt x="887505" y="385482"/>
                </a:cubicBezTo>
                <a:cubicBezTo>
                  <a:pt x="754402" y="530880"/>
                  <a:pt x="628091" y="708202"/>
                  <a:pt x="502023" y="770964"/>
                </a:cubicBezTo>
                <a:cubicBezTo>
                  <a:pt x="494163" y="717237"/>
                  <a:pt x="487813" y="607868"/>
                  <a:pt x="502023" y="578223"/>
                </a:cubicBezTo>
                <a:cubicBezTo>
                  <a:pt x="394845" y="534604"/>
                  <a:pt x="202574" y="556976"/>
                  <a:pt x="0" y="578223"/>
                </a:cubicBezTo>
                <a:cubicBezTo>
                  <a:pt x="-19873" y="470638"/>
                  <a:pt x="31788" y="254032"/>
                  <a:pt x="0" y="192741"/>
                </a:cubicBezTo>
                <a:close/>
              </a:path>
              <a:path w="887505" h="770964" stroke="0" extrusionOk="0">
                <a:moveTo>
                  <a:pt x="0" y="192741"/>
                </a:moveTo>
                <a:cubicBezTo>
                  <a:pt x="147686" y="201404"/>
                  <a:pt x="421940" y="225496"/>
                  <a:pt x="502023" y="192741"/>
                </a:cubicBezTo>
                <a:cubicBezTo>
                  <a:pt x="485465" y="131559"/>
                  <a:pt x="503495" y="20451"/>
                  <a:pt x="502023" y="0"/>
                </a:cubicBezTo>
                <a:cubicBezTo>
                  <a:pt x="630592" y="145581"/>
                  <a:pt x="843771" y="340554"/>
                  <a:pt x="887505" y="385482"/>
                </a:cubicBezTo>
                <a:cubicBezTo>
                  <a:pt x="853334" y="439674"/>
                  <a:pt x="579062" y="678249"/>
                  <a:pt x="502023" y="770964"/>
                </a:cubicBezTo>
                <a:cubicBezTo>
                  <a:pt x="508207" y="700721"/>
                  <a:pt x="504179" y="627680"/>
                  <a:pt x="502023" y="578223"/>
                </a:cubicBezTo>
                <a:cubicBezTo>
                  <a:pt x="325336" y="598702"/>
                  <a:pt x="163142" y="585018"/>
                  <a:pt x="0" y="578223"/>
                </a:cubicBezTo>
                <a:cubicBezTo>
                  <a:pt x="20426" y="515491"/>
                  <a:pt x="-9205" y="278689"/>
                  <a:pt x="0" y="19274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2366BA-EF02-4787-99BA-BA9F2506678A}"/>
              </a:ext>
            </a:extLst>
          </p:cNvPr>
          <p:cNvSpPr/>
          <p:nvPr/>
        </p:nvSpPr>
        <p:spPr>
          <a:xfrm>
            <a:off x="4811814" y="1975104"/>
            <a:ext cx="2392681" cy="3832850"/>
          </a:xfrm>
          <a:custGeom>
            <a:avLst/>
            <a:gdLst>
              <a:gd name="connsiteX0" fmla="*/ 0 w 2392681"/>
              <a:gd name="connsiteY0" fmla="*/ 398788 h 3832850"/>
              <a:gd name="connsiteX1" fmla="*/ 398788 w 2392681"/>
              <a:gd name="connsiteY1" fmla="*/ 0 h 3832850"/>
              <a:gd name="connsiteX2" fmla="*/ 946441 w 2392681"/>
              <a:gd name="connsiteY2" fmla="*/ 0 h 3832850"/>
              <a:gd name="connsiteX3" fmla="*/ 1510044 w 2392681"/>
              <a:gd name="connsiteY3" fmla="*/ 0 h 3832850"/>
              <a:gd name="connsiteX4" fmla="*/ 1993893 w 2392681"/>
              <a:gd name="connsiteY4" fmla="*/ 0 h 3832850"/>
              <a:gd name="connsiteX5" fmla="*/ 2392681 w 2392681"/>
              <a:gd name="connsiteY5" fmla="*/ 398788 h 3832850"/>
              <a:gd name="connsiteX6" fmla="*/ 2392681 w 2392681"/>
              <a:gd name="connsiteY6" fmla="*/ 1036196 h 3832850"/>
              <a:gd name="connsiteX7" fmla="*/ 2392681 w 2392681"/>
              <a:gd name="connsiteY7" fmla="*/ 1643250 h 3832850"/>
              <a:gd name="connsiteX8" fmla="*/ 2392681 w 2392681"/>
              <a:gd name="connsiteY8" fmla="*/ 2159247 h 3832850"/>
              <a:gd name="connsiteX9" fmla="*/ 2392681 w 2392681"/>
              <a:gd name="connsiteY9" fmla="*/ 2796654 h 3832850"/>
              <a:gd name="connsiteX10" fmla="*/ 2392681 w 2392681"/>
              <a:gd name="connsiteY10" fmla="*/ 3434062 h 3832850"/>
              <a:gd name="connsiteX11" fmla="*/ 1993893 w 2392681"/>
              <a:gd name="connsiteY11" fmla="*/ 3832850 h 3832850"/>
              <a:gd name="connsiteX12" fmla="*/ 1510044 w 2392681"/>
              <a:gd name="connsiteY12" fmla="*/ 3832850 h 3832850"/>
              <a:gd name="connsiteX13" fmla="*/ 962392 w 2392681"/>
              <a:gd name="connsiteY13" fmla="*/ 3832850 h 3832850"/>
              <a:gd name="connsiteX14" fmla="*/ 398788 w 2392681"/>
              <a:gd name="connsiteY14" fmla="*/ 3832850 h 3832850"/>
              <a:gd name="connsiteX15" fmla="*/ 0 w 2392681"/>
              <a:gd name="connsiteY15" fmla="*/ 3434062 h 3832850"/>
              <a:gd name="connsiteX16" fmla="*/ 0 w 2392681"/>
              <a:gd name="connsiteY16" fmla="*/ 2827007 h 3832850"/>
              <a:gd name="connsiteX17" fmla="*/ 0 w 2392681"/>
              <a:gd name="connsiteY17" fmla="*/ 2219952 h 3832850"/>
              <a:gd name="connsiteX18" fmla="*/ 0 w 2392681"/>
              <a:gd name="connsiteY18" fmla="*/ 1552192 h 3832850"/>
              <a:gd name="connsiteX19" fmla="*/ 0 w 2392681"/>
              <a:gd name="connsiteY19" fmla="*/ 398788 h 383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92681" h="3832850" fill="none" extrusionOk="0">
                <a:moveTo>
                  <a:pt x="0" y="398788"/>
                </a:moveTo>
                <a:cubicBezTo>
                  <a:pt x="44279" y="184398"/>
                  <a:pt x="181187" y="47786"/>
                  <a:pt x="398788" y="0"/>
                </a:cubicBezTo>
                <a:cubicBezTo>
                  <a:pt x="535036" y="23111"/>
                  <a:pt x="723775" y="22873"/>
                  <a:pt x="946441" y="0"/>
                </a:cubicBezTo>
                <a:cubicBezTo>
                  <a:pt x="1169107" y="-22873"/>
                  <a:pt x="1336360" y="27608"/>
                  <a:pt x="1510044" y="0"/>
                </a:cubicBezTo>
                <a:cubicBezTo>
                  <a:pt x="1683728" y="-27608"/>
                  <a:pt x="1817689" y="-23762"/>
                  <a:pt x="1993893" y="0"/>
                </a:cubicBezTo>
                <a:cubicBezTo>
                  <a:pt x="2193870" y="-5173"/>
                  <a:pt x="2361618" y="139629"/>
                  <a:pt x="2392681" y="398788"/>
                </a:cubicBezTo>
                <a:cubicBezTo>
                  <a:pt x="2419021" y="702832"/>
                  <a:pt x="2400108" y="729935"/>
                  <a:pt x="2392681" y="1036196"/>
                </a:cubicBezTo>
                <a:cubicBezTo>
                  <a:pt x="2385254" y="1342457"/>
                  <a:pt x="2373390" y="1466823"/>
                  <a:pt x="2392681" y="1643250"/>
                </a:cubicBezTo>
                <a:cubicBezTo>
                  <a:pt x="2411972" y="1819677"/>
                  <a:pt x="2396813" y="1909651"/>
                  <a:pt x="2392681" y="2159247"/>
                </a:cubicBezTo>
                <a:cubicBezTo>
                  <a:pt x="2388549" y="2408843"/>
                  <a:pt x="2418278" y="2550002"/>
                  <a:pt x="2392681" y="2796654"/>
                </a:cubicBezTo>
                <a:cubicBezTo>
                  <a:pt x="2367084" y="3043306"/>
                  <a:pt x="2383407" y="3128534"/>
                  <a:pt x="2392681" y="3434062"/>
                </a:cubicBezTo>
                <a:cubicBezTo>
                  <a:pt x="2433764" y="3643061"/>
                  <a:pt x="2247712" y="3851358"/>
                  <a:pt x="1993893" y="3832850"/>
                </a:cubicBezTo>
                <a:cubicBezTo>
                  <a:pt x="1833498" y="3816958"/>
                  <a:pt x="1728779" y="3844440"/>
                  <a:pt x="1510044" y="3832850"/>
                </a:cubicBezTo>
                <a:cubicBezTo>
                  <a:pt x="1291309" y="3821260"/>
                  <a:pt x="1096019" y="3859693"/>
                  <a:pt x="962392" y="3832850"/>
                </a:cubicBezTo>
                <a:cubicBezTo>
                  <a:pt x="828765" y="3806007"/>
                  <a:pt x="515930" y="3846472"/>
                  <a:pt x="398788" y="3832850"/>
                </a:cubicBezTo>
                <a:cubicBezTo>
                  <a:pt x="183521" y="3841953"/>
                  <a:pt x="7236" y="3651437"/>
                  <a:pt x="0" y="3434062"/>
                </a:cubicBezTo>
                <a:cubicBezTo>
                  <a:pt x="-29435" y="3250104"/>
                  <a:pt x="-27942" y="3118456"/>
                  <a:pt x="0" y="2827007"/>
                </a:cubicBezTo>
                <a:cubicBezTo>
                  <a:pt x="27942" y="2535558"/>
                  <a:pt x="21794" y="2503808"/>
                  <a:pt x="0" y="2219952"/>
                </a:cubicBezTo>
                <a:cubicBezTo>
                  <a:pt x="-21794" y="1936096"/>
                  <a:pt x="28238" y="1790162"/>
                  <a:pt x="0" y="1552192"/>
                </a:cubicBezTo>
                <a:cubicBezTo>
                  <a:pt x="-28238" y="1314222"/>
                  <a:pt x="-23391" y="748234"/>
                  <a:pt x="0" y="398788"/>
                </a:cubicBezTo>
                <a:close/>
              </a:path>
              <a:path w="2392681" h="3832850" stroke="0" extrusionOk="0">
                <a:moveTo>
                  <a:pt x="0" y="398788"/>
                </a:moveTo>
                <a:cubicBezTo>
                  <a:pt x="-5410" y="205961"/>
                  <a:pt x="172557" y="43710"/>
                  <a:pt x="398788" y="0"/>
                </a:cubicBezTo>
                <a:cubicBezTo>
                  <a:pt x="555497" y="-19450"/>
                  <a:pt x="816403" y="-16954"/>
                  <a:pt x="930490" y="0"/>
                </a:cubicBezTo>
                <a:cubicBezTo>
                  <a:pt x="1044577" y="16954"/>
                  <a:pt x="1234231" y="23393"/>
                  <a:pt x="1414338" y="0"/>
                </a:cubicBezTo>
                <a:cubicBezTo>
                  <a:pt x="1594445" y="-23393"/>
                  <a:pt x="1867259" y="-28134"/>
                  <a:pt x="1993893" y="0"/>
                </a:cubicBezTo>
                <a:cubicBezTo>
                  <a:pt x="2246090" y="24290"/>
                  <a:pt x="2367457" y="178787"/>
                  <a:pt x="2392681" y="398788"/>
                </a:cubicBezTo>
                <a:cubicBezTo>
                  <a:pt x="2396499" y="646465"/>
                  <a:pt x="2386964" y="853553"/>
                  <a:pt x="2392681" y="975490"/>
                </a:cubicBezTo>
                <a:cubicBezTo>
                  <a:pt x="2398398" y="1097427"/>
                  <a:pt x="2375354" y="1328364"/>
                  <a:pt x="2392681" y="1643250"/>
                </a:cubicBezTo>
                <a:cubicBezTo>
                  <a:pt x="2410008" y="1958136"/>
                  <a:pt x="2394917" y="1987338"/>
                  <a:pt x="2392681" y="2250305"/>
                </a:cubicBezTo>
                <a:cubicBezTo>
                  <a:pt x="2390445" y="2513273"/>
                  <a:pt x="2416550" y="2583998"/>
                  <a:pt x="2392681" y="2857360"/>
                </a:cubicBezTo>
                <a:cubicBezTo>
                  <a:pt x="2368812" y="3130722"/>
                  <a:pt x="2367135" y="3240534"/>
                  <a:pt x="2392681" y="3434062"/>
                </a:cubicBezTo>
                <a:cubicBezTo>
                  <a:pt x="2401311" y="3616762"/>
                  <a:pt x="2180349" y="3855051"/>
                  <a:pt x="1993893" y="3832850"/>
                </a:cubicBezTo>
                <a:cubicBezTo>
                  <a:pt x="1865399" y="3851777"/>
                  <a:pt x="1652583" y="3841427"/>
                  <a:pt x="1494093" y="3832850"/>
                </a:cubicBezTo>
                <a:cubicBezTo>
                  <a:pt x="1335603" y="3824273"/>
                  <a:pt x="1142561" y="3841447"/>
                  <a:pt x="978343" y="3832850"/>
                </a:cubicBezTo>
                <a:cubicBezTo>
                  <a:pt x="814125" y="3824254"/>
                  <a:pt x="654777" y="3820645"/>
                  <a:pt x="398788" y="3832850"/>
                </a:cubicBezTo>
                <a:cubicBezTo>
                  <a:pt x="226911" y="3831065"/>
                  <a:pt x="-36891" y="3687502"/>
                  <a:pt x="0" y="3434062"/>
                </a:cubicBezTo>
                <a:cubicBezTo>
                  <a:pt x="18194" y="3208056"/>
                  <a:pt x="-32235" y="3049982"/>
                  <a:pt x="0" y="2766302"/>
                </a:cubicBezTo>
                <a:cubicBezTo>
                  <a:pt x="32235" y="2482622"/>
                  <a:pt x="-11012" y="2387407"/>
                  <a:pt x="0" y="2219952"/>
                </a:cubicBezTo>
                <a:cubicBezTo>
                  <a:pt x="11012" y="2052497"/>
                  <a:pt x="14227" y="1882334"/>
                  <a:pt x="0" y="1552192"/>
                </a:cubicBezTo>
                <a:cubicBezTo>
                  <a:pt x="-14227" y="1222050"/>
                  <a:pt x="4525" y="1119205"/>
                  <a:pt x="0" y="1005843"/>
                </a:cubicBezTo>
                <a:cubicBezTo>
                  <a:pt x="-4525" y="892481"/>
                  <a:pt x="-24479" y="611548"/>
                  <a:pt x="0" y="39878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238634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모든 </a:t>
            </a:r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feature map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size 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동일하게 유지</a:t>
            </a:r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Convolution 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앞에 </a:t>
            </a:r>
            <a:endParaRPr lang="en-US" altLang="ko-KR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을 붙인다</a:t>
            </a:r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Boundary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pixel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도 예측 가능해짐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99EE630-FA17-4F0B-8DA3-36EFEB780F7C}"/>
              </a:ext>
            </a:extLst>
          </p:cNvPr>
          <p:cNvSpPr/>
          <p:nvPr/>
        </p:nvSpPr>
        <p:spPr>
          <a:xfrm>
            <a:off x="8791274" y="2077478"/>
            <a:ext cx="2392681" cy="3832850"/>
          </a:xfrm>
          <a:custGeom>
            <a:avLst/>
            <a:gdLst>
              <a:gd name="connsiteX0" fmla="*/ 0 w 2392681"/>
              <a:gd name="connsiteY0" fmla="*/ 398788 h 3832850"/>
              <a:gd name="connsiteX1" fmla="*/ 398788 w 2392681"/>
              <a:gd name="connsiteY1" fmla="*/ 0 h 3832850"/>
              <a:gd name="connsiteX2" fmla="*/ 946441 w 2392681"/>
              <a:gd name="connsiteY2" fmla="*/ 0 h 3832850"/>
              <a:gd name="connsiteX3" fmla="*/ 1510044 w 2392681"/>
              <a:gd name="connsiteY3" fmla="*/ 0 h 3832850"/>
              <a:gd name="connsiteX4" fmla="*/ 1993893 w 2392681"/>
              <a:gd name="connsiteY4" fmla="*/ 0 h 3832850"/>
              <a:gd name="connsiteX5" fmla="*/ 2392681 w 2392681"/>
              <a:gd name="connsiteY5" fmla="*/ 398788 h 3832850"/>
              <a:gd name="connsiteX6" fmla="*/ 2392681 w 2392681"/>
              <a:gd name="connsiteY6" fmla="*/ 1036196 h 3832850"/>
              <a:gd name="connsiteX7" fmla="*/ 2392681 w 2392681"/>
              <a:gd name="connsiteY7" fmla="*/ 1643250 h 3832850"/>
              <a:gd name="connsiteX8" fmla="*/ 2392681 w 2392681"/>
              <a:gd name="connsiteY8" fmla="*/ 2159247 h 3832850"/>
              <a:gd name="connsiteX9" fmla="*/ 2392681 w 2392681"/>
              <a:gd name="connsiteY9" fmla="*/ 2796654 h 3832850"/>
              <a:gd name="connsiteX10" fmla="*/ 2392681 w 2392681"/>
              <a:gd name="connsiteY10" fmla="*/ 3434062 h 3832850"/>
              <a:gd name="connsiteX11" fmla="*/ 1993893 w 2392681"/>
              <a:gd name="connsiteY11" fmla="*/ 3832850 h 3832850"/>
              <a:gd name="connsiteX12" fmla="*/ 1510044 w 2392681"/>
              <a:gd name="connsiteY12" fmla="*/ 3832850 h 3832850"/>
              <a:gd name="connsiteX13" fmla="*/ 962392 w 2392681"/>
              <a:gd name="connsiteY13" fmla="*/ 3832850 h 3832850"/>
              <a:gd name="connsiteX14" fmla="*/ 398788 w 2392681"/>
              <a:gd name="connsiteY14" fmla="*/ 3832850 h 3832850"/>
              <a:gd name="connsiteX15" fmla="*/ 0 w 2392681"/>
              <a:gd name="connsiteY15" fmla="*/ 3434062 h 3832850"/>
              <a:gd name="connsiteX16" fmla="*/ 0 w 2392681"/>
              <a:gd name="connsiteY16" fmla="*/ 2827007 h 3832850"/>
              <a:gd name="connsiteX17" fmla="*/ 0 w 2392681"/>
              <a:gd name="connsiteY17" fmla="*/ 2219952 h 3832850"/>
              <a:gd name="connsiteX18" fmla="*/ 0 w 2392681"/>
              <a:gd name="connsiteY18" fmla="*/ 1552192 h 3832850"/>
              <a:gd name="connsiteX19" fmla="*/ 0 w 2392681"/>
              <a:gd name="connsiteY19" fmla="*/ 398788 h 383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92681" h="3832850" fill="none" extrusionOk="0">
                <a:moveTo>
                  <a:pt x="0" y="398788"/>
                </a:moveTo>
                <a:cubicBezTo>
                  <a:pt x="44279" y="184398"/>
                  <a:pt x="181187" y="47786"/>
                  <a:pt x="398788" y="0"/>
                </a:cubicBezTo>
                <a:cubicBezTo>
                  <a:pt x="535036" y="23111"/>
                  <a:pt x="723775" y="22873"/>
                  <a:pt x="946441" y="0"/>
                </a:cubicBezTo>
                <a:cubicBezTo>
                  <a:pt x="1169107" y="-22873"/>
                  <a:pt x="1336360" y="27608"/>
                  <a:pt x="1510044" y="0"/>
                </a:cubicBezTo>
                <a:cubicBezTo>
                  <a:pt x="1683728" y="-27608"/>
                  <a:pt x="1817689" y="-23762"/>
                  <a:pt x="1993893" y="0"/>
                </a:cubicBezTo>
                <a:cubicBezTo>
                  <a:pt x="2193870" y="-5173"/>
                  <a:pt x="2361618" y="139629"/>
                  <a:pt x="2392681" y="398788"/>
                </a:cubicBezTo>
                <a:cubicBezTo>
                  <a:pt x="2419021" y="702832"/>
                  <a:pt x="2400108" y="729935"/>
                  <a:pt x="2392681" y="1036196"/>
                </a:cubicBezTo>
                <a:cubicBezTo>
                  <a:pt x="2385254" y="1342457"/>
                  <a:pt x="2373390" y="1466823"/>
                  <a:pt x="2392681" y="1643250"/>
                </a:cubicBezTo>
                <a:cubicBezTo>
                  <a:pt x="2411972" y="1819677"/>
                  <a:pt x="2396813" y="1909651"/>
                  <a:pt x="2392681" y="2159247"/>
                </a:cubicBezTo>
                <a:cubicBezTo>
                  <a:pt x="2388549" y="2408843"/>
                  <a:pt x="2418278" y="2550002"/>
                  <a:pt x="2392681" y="2796654"/>
                </a:cubicBezTo>
                <a:cubicBezTo>
                  <a:pt x="2367084" y="3043306"/>
                  <a:pt x="2383407" y="3128534"/>
                  <a:pt x="2392681" y="3434062"/>
                </a:cubicBezTo>
                <a:cubicBezTo>
                  <a:pt x="2433764" y="3643061"/>
                  <a:pt x="2247712" y="3851358"/>
                  <a:pt x="1993893" y="3832850"/>
                </a:cubicBezTo>
                <a:cubicBezTo>
                  <a:pt x="1833498" y="3816958"/>
                  <a:pt x="1728779" y="3844440"/>
                  <a:pt x="1510044" y="3832850"/>
                </a:cubicBezTo>
                <a:cubicBezTo>
                  <a:pt x="1291309" y="3821260"/>
                  <a:pt x="1096019" y="3859693"/>
                  <a:pt x="962392" y="3832850"/>
                </a:cubicBezTo>
                <a:cubicBezTo>
                  <a:pt x="828765" y="3806007"/>
                  <a:pt x="515930" y="3846472"/>
                  <a:pt x="398788" y="3832850"/>
                </a:cubicBezTo>
                <a:cubicBezTo>
                  <a:pt x="183521" y="3841953"/>
                  <a:pt x="7236" y="3651437"/>
                  <a:pt x="0" y="3434062"/>
                </a:cubicBezTo>
                <a:cubicBezTo>
                  <a:pt x="-29435" y="3250104"/>
                  <a:pt x="-27942" y="3118456"/>
                  <a:pt x="0" y="2827007"/>
                </a:cubicBezTo>
                <a:cubicBezTo>
                  <a:pt x="27942" y="2535558"/>
                  <a:pt x="21794" y="2503808"/>
                  <a:pt x="0" y="2219952"/>
                </a:cubicBezTo>
                <a:cubicBezTo>
                  <a:pt x="-21794" y="1936096"/>
                  <a:pt x="28238" y="1790162"/>
                  <a:pt x="0" y="1552192"/>
                </a:cubicBezTo>
                <a:cubicBezTo>
                  <a:pt x="-28238" y="1314222"/>
                  <a:pt x="-23391" y="748234"/>
                  <a:pt x="0" y="398788"/>
                </a:cubicBezTo>
                <a:close/>
              </a:path>
              <a:path w="2392681" h="3832850" stroke="0" extrusionOk="0">
                <a:moveTo>
                  <a:pt x="0" y="398788"/>
                </a:moveTo>
                <a:cubicBezTo>
                  <a:pt x="-5410" y="205961"/>
                  <a:pt x="172557" y="43710"/>
                  <a:pt x="398788" y="0"/>
                </a:cubicBezTo>
                <a:cubicBezTo>
                  <a:pt x="555497" y="-19450"/>
                  <a:pt x="816403" y="-16954"/>
                  <a:pt x="930490" y="0"/>
                </a:cubicBezTo>
                <a:cubicBezTo>
                  <a:pt x="1044577" y="16954"/>
                  <a:pt x="1234231" y="23393"/>
                  <a:pt x="1414338" y="0"/>
                </a:cubicBezTo>
                <a:cubicBezTo>
                  <a:pt x="1594445" y="-23393"/>
                  <a:pt x="1867259" y="-28134"/>
                  <a:pt x="1993893" y="0"/>
                </a:cubicBezTo>
                <a:cubicBezTo>
                  <a:pt x="2246090" y="24290"/>
                  <a:pt x="2367457" y="178787"/>
                  <a:pt x="2392681" y="398788"/>
                </a:cubicBezTo>
                <a:cubicBezTo>
                  <a:pt x="2396499" y="646465"/>
                  <a:pt x="2386964" y="853553"/>
                  <a:pt x="2392681" y="975490"/>
                </a:cubicBezTo>
                <a:cubicBezTo>
                  <a:pt x="2398398" y="1097427"/>
                  <a:pt x="2375354" y="1328364"/>
                  <a:pt x="2392681" y="1643250"/>
                </a:cubicBezTo>
                <a:cubicBezTo>
                  <a:pt x="2410008" y="1958136"/>
                  <a:pt x="2394917" y="1987338"/>
                  <a:pt x="2392681" y="2250305"/>
                </a:cubicBezTo>
                <a:cubicBezTo>
                  <a:pt x="2390445" y="2513273"/>
                  <a:pt x="2416550" y="2583998"/>
                  <a:pt x="2392681" y="2857360"/>
                </a:cubicBezTo>
                <a:cubicBezTo>
                  <a:pt x="2368812" y="3130722"/>
                  <a:pt x="2367135" y="3240534"/>
                  <a:pt x="2392681" y="3434062"/>
                </a:cubicBezTo>
                <a:cubicBezTo>
                  <a:pt x="2401311" y="3616762"/>
                  <a:pt x="2180349" y="3855051"/>
                  <a:pt x="1993893" y="3832850"/>
                </a:cubicBezTo>
                <a:cubicBezTo>
                  <a:pt x="1865399" y="3851777"/>
                  <a:pt x="1652583" y="3841427"/>
                  <a:pt x="1494093" y="3832850"/>
                </a:cubicBezTo>
                <a:cubicBezTo>
                  <a:pt x="1335603" y="3824273"/>
                  <a:pt x="1142561" y="3841447"/>
                  <a:pt x="978343" y="3832850"/>
                </a:cubicBezTo>
                <a:cubicBezTo>
                  <a:pt x="814125" y="3824254"/>
                  <a:pt x="654777" y="3820645"/>
                  <a:pt x="398788" y="3832850"/>
                </a:cubicBezTo>
                <a:cubicBezTo>
                  <a:pt x="226911" y="3831065"/>
                  <a:pt x="-36891" y="3687502"/>
                  <a:pt x="0" y="3434062"/>
                </a:cubicBezTo>
                <a:cubicBezTo>
                  <a:pt x="18194" y="3208056"/>
                  <a:pt x="-32235" y="3049982"/>
                  <a:pt x="0" y="2766302"/>
                </a:cubicBezTo>
                <a:cubicBezTo>
                  <a:pt x="32235" y="2482622"/>
                  <a:pt x="-11012" y="2387407"/>
                  <a:pt x="0" y="2219952"/>
                </a:cubicBezTo>
                <a:cubicBezTo>
                  <a:pt x="11012" y="2052497"/>
                  <a:pt x="14227" y="1882334"/>
                  <a:pt x="0" y="1552192"/>
                </a:cubicBezTo>
                <a:cubicBezTo>
                  <a:pt x="-14227" y="1222050"/>
                  <a:pt x="4525" y="1119205"/>
                  <a:pt x="0" y="1005843"/>
                </a:cubicBezTo>
                <a:cubicBezTo>
                  <a:pt x="-4525" y="892481"/>
                  <a:pt x="-24479" y="611548"/>
                  <a:pt x="0" y="39878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238634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모든 </a:t>
            </a:r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layer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가 하나의 </a:t>
            </a:r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learning rate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를 사용해도 충분</a:t>
            </a:r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,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학습시킬 </a:t>
            </a:r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수 줄어 들음</a:t>
            </a:r>
            <a:endParaRPr lang="en-US" altLang="ko-KR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andara Light" panose="020E0502030303020204" pitchFamily="34" charset="0"/>
              </a:rPr>
              <a:t>--&gt; </a:t>
            </a:r>
            <a:r>
              <a:rPr lang="ko-KR" altLang="en-US" dirty="0">
                <a:solidFill>
                  <a:schemeClr val="tx1"/>
                </a:solidFill>
                <a:latin typeface="Candara Light" panose="020E0502030303020204" pitchFamily="34" charset="0"/>
              </a:rPr>
              <a:t>학습 속도 증가</a:t>
            </a:r>
          </a:p>
        </p:txBody>
      </p:sp>
    </p:spTree>
    <p:extLst>
      <p:ext uri="{BB962C8B-B14F-4D97-AF65-F5344CB8AC3E}">
        <p14:creationId xmlns:p14="http://schemas.microsoft.com/office/powerpoint/2010/main" val="321961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52B9-1019-43BE-B155-17DFE3E8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8" y="192849"/>
            <a:ext cx="10515600" cy="72642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Candara Light" panose="020E0502030303020204" pitchFamily="34" charset="0"/>
              </a:rPr>
              <a:t>Proposed Method</a:t>
            </a:r>
            <a:endParaRPr lang="ko-KR" altLang="en-US" sz="2500" b="1" dirty="0">
              <a:latin typeface="Candara Light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FB916-3ACF-4124-9409-B3FE0CE73580}"/>
              </a:ext>
            </a:extLst>
          </p:cNvPr>
          <p:cNvSpPr txBox="1"/>
          <p:nvPr/>
        </p:nvSpPr>
        <p:spPr>
          <a:xfrm>
            <a:off x="2727959" y="323624"/>
            <a:ext cx="800126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Training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D3272-B72B-46A8-B9B5-74C52A0A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08" y="1383421"/>
            <a:ext cx="9673684" cy="45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6D3272-B72B-46A8-B9B5-74C52A0A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1412008" y="1383421"/>
            <a:ext cx="9673684" cy="45316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ACC1A-858F-4F6D-A9CC-20A6038B45A7}"/>
                  </a:ext>
                </a:extLst>
              </p:cNvPr>
              <p:cNvSpPr txBox="1"/>
              <p:nvPr/>
            </p:nvSpPr>
            <p:spPr>
              <a:xfrm>
                <a:off x="1106308" y="1795219"/>
                <a:ext cx="10441687" cy="326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100" b="1" dirty="0">
                    <a:latin typeface="Candara Light" panose="020E0502030303020204" pitchFamily="34" charset="0"/>
                  </a:rPr>
                  <a:t>Residual-Learning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ndara Light" panose="020E0502030303020204" pitchFamily="34" charset="0"/>
                  </a:rPr>
                  <a:t>(residual image)  --&gt; most values are likely to be zero or small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ndara Light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𝑛𝑒𝑡𝑤𝑜𝑟𝑘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𝑝𝑟𝑒𝑑𝑖𝑐𝑡𝑖𝑜𝑛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ndara Light" panose="020E0502030303020204" pitchFamily="34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  <a:latin typeface="Candara Light" panose="020E0502030303020204" pitchFamily="34" charset="0"/>
                  </a:rPr>
                  <a:t>Loss layer takes three input: residual estimate, network input and ground truth HR  image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100" b="1" dirty="0">
                    <a:latin typeface="Candara Light" panose="020E0502030303020204" pitchFamily="34" charset="0"/>
                  </a:rPr>
                  <a:t>High Learning Rates for Very Deep Networks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Candara Light" panose="020E0502030303020204" pitchFamily="34" charset="0"/>
                  </a:rPr>
                  <a:t> - training</a:t>
                </a:r>
                <a:r>
                  <a:rPr lang="ko-KR" altLang="en-US" sz="1600" dirty="0">
                    <a:latin typeface="Candara Light" panose="020E0502030303020204" pitchFamily="34" charset="0"/>
                  </a:rPr>
                  <a:t>을 강화하다 단순히 학습속도를 높게 설정하면 </a:t>
                </a:r>
                <a:r>
                  <a:rPr lang="en-US" altLang="ko-KR" dirty="0">
                    <a:latin typeface="Candara Light" panose="020E0502030303020204" pitchFamily="34" charset="0"/>
                  </a:rPr>
                  <a:t>gradient</a:t>
                </a:r>
                <a:r>
                  <a:rPr lang="ko-KR" altLang="en-US" sz="1600" dirty="0">
                    <a:latin typeface="Candara Light" panose="020E0502030303020204" pitchFamily="34" charset="0"/>
                  </a:rPr>
                  <a:t>가 너무 작아지거나 너무 커질 수 있음</a:t>
                </a:r>
                <a:endParaRPr lang="en-US" altLang="ko-KR" sz="1600" dirty="0">
                  <a:latin typeface="Candara Light" panose="020E05020303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Candara Light" panose="020E0502030303020204" pitchFamily="34" charset="0"/>
                    <a:sym typeface="Wingdings" panose="05000000000000000000" pitchFamily="2" charset="2"/>
                  </a:rPr>
                  <a:t>--&gt;</a:t>
                </a:r>
                <a:r>
                  <a:rPr lang="ko-KR" altLang="en-US" sz="1600" dirty="0">
                    <a:latin typeface="Candara Light" panose="020E0502030303020204" pitchFamily="34" charset="0"/>
                    <a:sym typeface="Wingdings" panose="05000000000000000000" pitchFamily="2" charset="2"/>
                  </a:rPr>
                  <a:t>너무 커진</a:t>
                </a:r>
                <a:r>
                  <a:rPr lang="ko-KR" altLang="en-US" sz="1600" dirty="0">
                    <a:latin typeface="Candara Light" panose="020E0502030303020204" pitchFamily="34" charset="0"/>
                  </a:rPr>
                  <a:t> </a:t>
                </a:r>
                <a:r>
                  <a:rPr lang="en-US" altLang="ko-KR" dirty="0">
                    <a:latin typeface="Candara Light" panose="020E0502030303020204" pitchFamily="34" charset="0"/>
                  </a:rPr>
                  <a:t>gradient</a:t>
                </a:r>
                <a:r>
                  <a:rPr lang="ko-KR" altLang="en-US" sz="1600" dirty="0">
                    <a:latin typeface="Candara Light" panose="020E0502030303020204" pitchFamily="34" charset="0"/>
                  </a:rPr>
                  <a:t>를 억제 하는 동시에 속도를 최대화 하기 위해</a:t>
                </a:r>
                <a:endParaRPr lang="en-US" altLang="ko-KR" sz="1600" dirty="0">
                  <a:latin typeface="Candara Light" panose="020E0502030303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ACC1A-858F-4F6D-A9CC-20A6038B4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308" y="1795219"/>
                <a:ext cx="10441687" cy="3267561"/>
              </a:xfrm>
              <a:prstGeom prst="rect">
                <a:avLst/>
              </a:prstGeom>
              <a:blipFill>
                <a:blip r:embed="rId3"/>
                <a:stretch>
                  <a:fillRect l="-701" b="-1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4B25F476-AF08-42DF-9F02-0E14646251F6}"/>
              </a:ext>
            </a:extLst>
          </p:cNvPr>
          <p:cNvSpPr txBox="1">
            <a:spLocks/>
          </p:cNvSpPr>
          <p:nvPr/>
        </p:nvSpPr>
        <p:spPr>
          <a:xfrm>
            <a:off x="213628" y="192849"/>
            <a:ext cx="10515600" cy="726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>
                <a:latin typeface="Candara Light" panose="020E0502030303020204" pitchFamily="34" charset="0"/>
              </a:rPr>
              <a:t>Proposed Method</a:t>
            </a:r>
            <a:endParaRPr lang="ko-KR" altLang="en-US" sz="2500" b="1" dirty="0">
              <a:latin typeface="Candara Light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5CE32-533A-4A5A-B50D-4834015A6F1E}"/>
              </a:ext>
            </a:extLst>
          </p:cNvPr>
          <p:cNvSpPr txBox="1"/>
          <p:nvPr/>
        </p:nvSpPr>
        <p:spPr>
          <a:xfrm>
            <a:off x="2727959" y="323624"/>
            <a:ext cx="800126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Training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BE3D9F-F9A2-48CA-90E4-14AD74FC8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59" t="47928"/>
          <a:stretch/>
        </p:blipFill>
        <p:spPr>
          <a:xfrm>
            <a:off x="9893879" y="788495"/>
            <a:ext cx="1497513" cy="343285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4CDE68C-B3B8-4630-851A-667B9A2E8E30}"/>
              </a:ext>
            </a:extLst>
          </p:cNvPr>
          <p:cNvSpPr/>
          <p:nvPr/>
        </p:nvSpPr>
        <p:spPr>
          <a:xfrm>
            <a:off x="10448925" y="2152649"/>
            <a:ext cx="280303" cy="266701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F2ECE2-5037-447C-8F20-316C31D4B7C7}"/>
              </a:ext>
            </a:extLst>
          </p:cNvPr>
          <p:cNvSpPr/>
          <p:nvPr/>
        </p:nvSpPr>
        <p:spPr>
          <a:xfrm>
            <a:off x="10611336" y="1276701"/>
            <a:ext cx="280303" cy="266701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47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6D3272-B72B-46A8-B9B5-74C52A0A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1412008" y="1383421"/>
            <a:ext cx="9673684" cy="453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ACC1A-858F-4F6D-A9CC-20A6038B45A7}"/>
                  </a:ext>
                </a:extLst>
              </p:cNvPr>
              <p:cNvSpPr txBox="1"/>
              <p:nvPr/>
            </p:nvSpPr>
            <p:spPr>
              <a:xfrm>
                <a:off x="1095889" y="1552396"/>
                <a:ext cx="10441687" cy="3753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100" b="1" dirty="0">
                    <a:latin typeface="Candara Light" panose="020E0502030303020204" pitchFamily="34" charset="0"/>
                  </a:rPr>
                  <a:t>Adjustable Gradient Clipping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Candara Light" panose="020E0502030303020204" pitchFamily="34" charset="0"/>
                  </a:rPr>
                  <a:t>Limit gradients [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latin typeface="Candara Light" panose="020E0502030303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Candara Light" panose="020E0502030303020204" pitchFamily="34" charset="0"/>
                  </a:rPr>
                  <a:t>gradient exploding</a:t>
                </a:r>
                <a:r>
                  <a:rPr lang="ko-KR" altLang="en-US" dirty="0">
                    <a:latin typeface="Candara Light" panose="020E0502030303020204" pitchFamily="34" charset="0"/>
                  </a:rPr>
                  <a:t>를 피하기 위해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조</m:t>
                    </m:r>
                  </m:oMath>
                </a14:m>
                <a:r>
                  <a:rPr lang="ko-KR" altLang="en-US" dirty="0">
                    <a:latin typeface="Candara Light" panose="020E0502030303020204" pitchFamily="34" charset="0"/>
                  </a:rPr>
                  <a:t>절</a:t>
                </a:r>
                <a:r>
                  <a:rPr lang="en-US" altLang="ko-KR" dirty="0">
                    <a:latin typeface="Candara Light" panose="020E0502030303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Candara Light" panose="020E0502030303020204" pitchFamily="34" charset="0"/>
                  </a:rPr>
                  <a:t>Adjustable gradient clipping --&gt;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ndara Light" panose="020E0502030303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>
                    <a:latin typeface="Candara Light" panose="020E0502030303020204" pitchFamily="34" charset="0"/>
                  </a:rPr>
                  <a:t> </a:t>
                </a:r>
                <a:r>
                  <a:rPr lang="en-US" altLang="ko-KR" dirty="0">
                    <a:latin typeface="Candara Light" panose="020E0502030303020204" pitchFamily="34" charset="0"/>
                  </a:rPr>
                  <a:t>= current learning rate)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latin typeface="Candara Light" panose="020E0502030303020204" pitchFamily="34" charset="0"/>
                    <a:sym typeface="Wingdings" panose="05000000000000000000" pitchFamily="2" charset="2"/>
                  </a:rPr>
                  <a:t>학습 속도 극대화하면서 </a:t>
                </a:r>
                <a:r>
                  <a:rPr lang="en-US" altLang="ko-KR" dirty="0">
                    <a:latin typeface="Candara Light" panose="020E0502030303020204" pitchFamily="34" charset="0"/>
                    <a:sym typeface="Wingdings" panose="05000000000000000000" pitchFamily="2" charset="2"/>
                  </a:rPr>
                  <a:t>training </a:t>
                </a:r>
                <a:r>
                  <a:rPr lang="ko-KR" altLang="en-US" dirty="0">
                    <a:latin typeface="Candara Light" panose="020E0502030303020204" pitchFamily="34" charset="0"/>
                    <a:sym typeface="Wingdings" panose="05000000000000000000" pitchFamily="2" charset="2"/>
                  </a:rPr>
                  <a:t>시간 단축</a:t>
                </a:r>
                <a:endParaRPr lang="en-US" altLang="ko-KR" dirty="0">
                  <a:latin typeface="Candara Light" panose="020E0502030303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100" dirty="0">
                    <a:latin typeface="Candara Light" panose="020E0502030303020204" pitchFamily="34" charset="0"/>
                  </a:rPr>
                  <a:t> </a:t>
                </a:r>
                <a:r>
                  <a:rPr lang="en-US" altLang="ko-KR" sz="2100" b="1" dirty="0">
                    <a:latin typeface="Candara Light" panose="020E0502030303020204" pitchFamily="34" charset="0"/>
                  </a:rPr>
                  <a:t>Multi-Scale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800" dirty="0">
                    <a:latin typeface="Candara Light" panose="020E0502030303020204" pitchFamily="34" charset="0"/>
                  </a:rPr>
                  <a:t>Trian multi – scale model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800" dirty="0">
                    <a:latin typeface="Candara Light" panose="020E0502030303020204" pitchFamily="34" charset="0"/>
                  </a:rPr>
                  <a:t>Training datasets  for several specified scales combined into one big datasets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ACC1A-858F-4F6D-A9CC-20A6038B4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89" y="1552396"/>
                <a:ext cx="10441687" cy="3753207"/>
              </a:xfrm>
              <a:prstGeom prst="rect">
                <a:avLst/>
              </a:prstGeom>
              <a:blipFill>
                <a:blip r:embed="rId3"/>
                <a:stretch>
                  <a:fillRect l="-701" b="-1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B0E286C2-99F2-45F3-A7BF-C2C303A1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8" y="192849"/>
            <a:ext cx="10515600" cy="72642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Candara Light" panose="020E0502030303020204" pitchFamily="34" charset="0"/>
              </a:rPr>
              <a:t>Proposed Method</a:t>
            </a:r>
            <a:endParaRPr lang="ko-KR" altLang="en-US" sz="2500" b="1" dirty="0">
              <a:latin typeface="Candara Light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8C707-AE7F-4F44-B2E5-983036FEFDFB}"/>
              </a:ext>
            </a:extLst>
          </p:cNvPr>
          <p:cNvSpPr txBox="1"/>
          <p:nvPr/>
        </p:nvSpPr>
        <p:spPr>
          <a:xfrm>
            <a:off x="2727959" y="323624"/>
            <a:ext cx="800126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08414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52B9-1019-43BE-B155-17DFE3E8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28" y="192849"/>
            <a:ext cx="10515600" cy="72642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Candara Light" panose="020E0502030303020204" pitchFamily="34" charset="0"/>
              </a:rPr>
              <a:t>Understanding Properties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92055-A896-44AE-8895-E8E77E0E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09" y="1307445"/>
            <a:ext cx="2902687" cy="2627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743B9D-8B90-4D50-A5DD-21FF6FD0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81" y="1592076"/>
            <a:ext cx="6143625" cy="2343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8D8CE-DDE3-4446-9A02-766A9C940591}"/>
              </a:ext>
            </a:extLst>
          </p:cNvPr>
          <p:cNvSpPr txBox="1"/>
          <p:nvPr/>
        </p:nvSpPr>
        <p:spPr>
          <a:xfrm>
            <a:off x="852289" y="4466835"/>
            <a:ext cx="97977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1" dirty="0">
                <a:latin typeface="Candara Light" panose="020E0502030303020204" pitchFamily="34" charset="0"/>
              </a:rPr>
              <a:t>The Deeper, the Better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- Use filters of the same 3 x 3 all layers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- depth D network </a:t>
            </a:r>
            <a:r>
              <a:rPr lang="ko-KR" altLang="en-US" dirty="0">
                <a:latin typeface="Candara Light" panose="020E0502030303020204" pitchFamily="34" charset="0"/>
              </a:rPr>
              <a:t>커질수록 </a:t>
            </a:r>
            <a:r>
              <a:rPr lang="en-US" altLang="ko-KR" dirty="0">
                <a:latin typeface="Candara Light" panose="020E0502030303020204" pitchFamily="34" charset="0"/>
              </a:rPr>
              <a:t>receptive field  (2D+1)X(2D+1)</a:t>
            </a:r>
            <a:r>
              <a:rPr lang="ko-KR" altLang="en-US" dirty="0">
                <a:latin typeface="Candara Light" panose="020E0502030303020204" pitchFamily="34" charset="0"/>
              </a:rPr>
              <a:t>로 증가</a:t>
            </a:r>
            <a:endParaRPr lang="en-US" altLang="ko-KR" dirty="0"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 - A</a:t>
            </a:r>
            <a:r>
              <a:rPr lang="ko-KR" altLang="en-US" dirty="0">
                <a:latin typeface="Candara Light" panose="020E0502030303020204" pitchFamily="34" charset="0"/>
              </a:rPr>
              <a:t> </a:t>
            </a:r>
            <a:r>
              <a:rPr lang="en-US" altLang="ko-KR" dirty="0">
                <a:latin typeface="Candara Light" panose="020E0502030303020204" pitchFamily="34" charset="0"/>
              </a:rPr>
              <a:t>large</a:t>
            </a:r>
            <a:r>
              <a:rPr lang="ko-KR" altLang="en-US" dirty="0">
                <a:latin typeface="Candara Light" panose="020E0502030303020204" pitchFamily="34" charset="0"/>
              </a:rPr>
              <a:t> </a:t>
            </a:r>
            <a:r>
              <a:rPr lang="en-US" altLang="ko-KR" dirty="0">
                <a:latin typeface="Candara Light" panose="020E0502030303020204" pitchFamily="34" charset="0"/>
              </a:rPr>
              <a:t>receptive field means the network can use mean more context to predict image details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ndara Light" panose="020E0502030303020204" pitchFamily="34" charset="0"/>
              </a:rPr>
              <a:t>- Collecting and analyzing more neighbor pixels give more clues.</a:t>
            </a:r>
          </a:p>
        </p:txBody>
      </p:sp>
    </p:spTree>
    <p:extLst>
      <p:ext uri="{BB962C8B-B14F-4D97-AF65-F5344CB8AC3E}">
        <p14:creationId xmlns:p14="http://schemas.microsoft.com/office/powerpoint/2010/main" val="415475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582</Words>
  <Application>Microsoft Office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Adobe Heiti Std R</vt:lpstr>
      <vt:lpstr>맑은 고딕</vt:lpstr>
      <vt:lpstr>새굴림</vt:lpstr>
      <vt:lpstr>Arial</vt:lpstr>
      <vt:lpstr>Cambria Math</vt:lpstr>
      <vt:lpstr>Candara Light</vt:lpstr>
      <vt:lpstr>Wingdings</vt:lpstr>
      <vt:lpstr>Office 테마</vt:lpstr>
      <vt:lpstr>2021-1학기 BK인턴</vt:lpstr>
      <vt:lpstr>목차</vt:lpstr>
      <vt:lpstr>Introduction</vt:lpstr>
      <vt:lpstr>Related Work </vt:lpstr>
      <vt:lpstr>Proposed Method</vt:lpstr>
      <vt:lpstr>Proposed Method</vt:lpstr>
      <vt:lpstr>PowerPoint 프레젠테이션</vt:lpstr>
      <vt:lpstr>Proposed Method</vt:lpstr>
      <vt:lpstr>Understanding Properties</vt:lpstr>
      <vt:lpstr>Understanding Properties</vt:lpstr>
      <vt:lpstr>Understanding Properties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2021-1학기 BK인턴</dc:title>
  <dc:creator>WOOHEEJIN</dc:creator>
  <cp:lastModifiedBy>WOOHEEJIN</cp:lastModifiedBy>
  <cp:revision>26</cp:revision>
  <dcterms:created xsi:type="dcterms:W3CDTF">2021-01-31T07:23:39Z</dcterms:created>
  <dcterms:modified xsi:type="dcterms:W3CDTF">2021-02-01T02:35:10Z</dcterms:modified>
</cp:coreProperties>
</file>