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400" b="1"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n-lt"/>
                <a:ea typeface="+mn-ea"/>
                <a:cs typeface="+mn-cs"/>
                <a:sym typeface="Helvetica Neue"/>
              </a:defRPr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n-lt"/>
                <a:ea typeface="+mn-ea"/>
                <a:cs typeface="+mn-cs"/>
                <a:sym typeface="Helvetica Neue"/>
              </a:defRPr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n-lt"/>
                <a:ea typeface="+mn-ea"/>
                <a:cs typeface="+mn-cs"/>
                <a:sym typeface="Helvetica Neue"/>
              </a:defRPr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sz="11600" b="1" spc="-23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프레젠테이션 부제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 defTabSz="2438337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5000" b="1" spc="-25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사실 정보</a:t>
            </a:r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600" b="1">
                <a:latin typeface="+mn-lt"/>
                <a:ea typeface="+mn-ea"/>
                <a:cs typeface="+mn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sz="3600" b="1">
                <a:latin typeface="+mn-lt"/>
                <a:ea typeface="+mn-ea"/>
                <a:cs typeface="+mn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sz="3600" b="1">
                <a:latin typeface="+mn-lt"/>
                <a:ea typeface="+mn-ea"/>
                <a:cs typeface="+mn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sz="3600" b="1">
                <a:latin typeface="+mn-lt"/>
                <a:ea typeface="+mn-ea"/>
                <a:cs typeface="+mn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buSzPct val="123000"/>
              <a:buFontTx/>
              <a:defRPr sz="36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속성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lIns="50800" tIns="50800" rIns="50800" bIns="50800"/>
          <a:lstStyle>
            <a:lvl1pPr marL="300875" indent="-131851" defTabSz="2438337">
              <a:spcBef>
                <a:spcPts val="0"/>
              </a:spcBef>
              <a:buSzTx/>
              <a:buFont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“멋진 인용구”</a:t>
            </a:r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이미지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25" name="이미지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26" name="이미지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50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sz="11600" b="1" spc="-23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400" b="1">
                <a:latin typeface="+mn-lt"/>
                <a:ea typeface="+mn-ea"/>
                <a:cs typeface="+mn-cs"/>
                <a:sym typeface="Helvetica Neue"/>
              </a:defRPr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n-lt"/>
                <a:ea typeface="+mn-ea"/>
                <a:cs typeface="+mn-cs"/>
                <a:sym typeface="Helvetica Neue"/>
              </a:defRPr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n-lt"/>
                <a:ea typeface="+mn-ea"/>
                <a:cs typeface="+mn-cs"/>
                <a:sym typeface="Helvetica Neue"/>
              </a:defRPr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n-lt"/>
                <a:ea typeface="+mn-ea"/>
                <a:cs typeface="+mn-cs"/>
                <a:sym typeface="Helvetica Neue"/>
              </a:defRPr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buSzPct val="123000"/>
              <a:buFontTx/>
              <a:defRPr sz="34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저자 및 날짜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프레젠테이션 부제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sz="8500" b="1" spc="-17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5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4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n-lt"/>
                <a:ea typeface="+mn-ea"/>
                <a:cs typeface="+mn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슬라이드 구분점 텍스트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 numCol="2" spcCol="109855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n-lt"/>
                <a:ea typeface="+mn-ea"/>
                <a:cs typeface="+mn-cs"/>
                <a:sym typeface="Helvetica Neue"/>
              </a:defRPr>
            </a:lvl1pPr>
            <a:lvl2pPr marL="1219200" indent="-609600" defTabSz="2438337">
              <a:spcBef>
                <a:spcPts val="4500"/>
              </a:spcBef>
              <a:buSzPct val="123000"/>
              <a:buFontTx/>
              <a:defRPr sz="4800">
                <a:latin typeface="+mn-lt"/>
                <a:ea typeface="+mn-ea"/>
                <a:cs typeface="+mn-cs"/>
                <a:sym typeface="Helvetica Neue"/>
              </a:defRPr>
            </a:lvl2pPr>
            <a:lvl3pPr marL="1828800" indent="-609600" defTabSz="2438337">
              <a:spcBef>
                <a:spcPts val="4500"/>
              </a:spcBef>
              <a:buSzPct val="123000"/>
              <a:buFontTx/>
              <a:defRPr sz="4800">
                <a:latin typeface="+mn-lt"/>
                <a:ea typeface="+mn-ea"/>
                <a:cs typeface="+mn-cs"/>
                <a:sym typeface="Helvetica Neue"/>
              </a:defRPr>
            </a:lvl3pPr>
            <a:lvl4pPr marL="2438400" indent="-609600" defTabSz="2438337">
              <a:spcBef>
                <a:spcPts val="4500"/>
              </a:spcBef>
              <a:buSzPct val="123000"/>
              <a:buFontTx/>
              <a:defRPr sz="4800">
                <a:latin typeface="+mn-lt"/>
                <a:ea typeface="+mn-ea"/>
                <a:cs typeface="+mn-cs"/>
                <a:sym typeface="Helvetica Neue"/>
              </a:defRPr>
            </a:lvl4pPr>
            <a:lvl5pPr marL="3048000" indent="-609600" defTabSz="2438337">
              <a:spcBef>
                <a:spcPts val="4500"/>
              </a:spcBef>
              <a:buSzPct val="123000"/>
              <a:buFontTx/>
              <a:defRPr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n-lt"/>
                <a:ea typeface="+mn-ea"/>
                <a:cs typeface="+mn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spcBef>
                <a:spcPts val="4500"/>
              </a:spcBef>
              <a:buSzPct val="123000"/>
              <a:buFontTx/>
              <a:defRPr sz="4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슬라이드 구분점 텍스트</a:t>
            </a:r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슬라이드 제목</a:t>
            </a:r>
          </a:p>
        </p:txBody>
      </p:sp>
      <p:sp>
        <p:nvSpPr>
          <p:cNvPr id="80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n-lt"/>
                <a:ea typeface="+mn-ea"/>
                <a:cs typeface="+mn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2438337">
              <a:lnSpc>
                <a:spcPct val="80000"/>
              </a:lnSpc>
              <a:defRPr sz="8500" b="1" spc="-17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200" b="1">
                <a:latin typeface="+mn-lt"/>
                <a:ea typeface="+mn-ea"/>
                <a:cs typeface="+mn-cs"/>
                <a:sym typeface="Helvetica Neue"/>
              </a:defRPr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buSzPct val="123000"/>
              <a:buFontTx/>
              <a:defRPr sz="5200"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의제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본문 첫 번째 줄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FontTx/>
              <a:buNone/>
              <a:defRPr sz="5500" spc="-99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의제 주제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7" tIns="91437" rIns="91437" bIns="9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37" tIns="91437" rIns="91437" bIns="91437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2172993" y="12802236"/>
            <a:ext cx="534608" cy="5511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 anchor="ctr">
            <a:spAutoFit/>
          </a:bodyPr>
          <a:lstStyle>
            <a:lvl1pPr algn="r" defTabSz="1828800">
              <a:defRPr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2pPr>
      <a:lvl3pPr marL="1554477" marR="0" indent="-640077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5pPr>
      <a:lvl6pPr marL="3759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6pPr>
      <a:lvl7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7pPr>
      <a:lvl8pPr marL="4978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8pPr>
      <a:lvl9pPr marL="5588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맑은 고딕"/>
          <a:ea typeface="맑은 고딕"/>
          <a:cs typeface="맑은 고딕"/>
          <a:sym typeface="맑은 고딕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희연이와 아이들"/>
          <p:cNvSpPr txBox="1"/>
          <p:nvPr/>
        </p:nvSpPr>
        <p:spPr>
          <a:xfrm>
            <a:off x="9718564" y="403848"/>
            <a:ext cx="4946868" cy="872034"/>
          </a:xfrm>
          <a:prstGeom prst="rect">
            <a:avLst/>
          </a:prstGeom>
          <a:ln w="12700">
            <a:miter lim="400000"/>
          </a:ln>
          <a:effectLst>
            <a:outerShdw blurRad="88900" dir="5400000" rotWithShape="0">
              <a:srgbClr val="000000">
                <a:alpha val="3201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1"/>
            </a:lvl1pPr>
          </a:lstStyle>
          <a:p>
            <a:r>
              <a:rPr dirty="0"/>
              <a:t>희연이와 아이들 </a:t>
            </a:r>
          </a:p>
        </p:txBody>
      </p:sp>
      <p:sp>
        <p:nvSpPr>
          <p:cNvPr id="161" name="독창성"/>
          <p:cNvSpPr txBox="1"/>
          <p:nvPr/>
        </p:nvSpPr>
        <p:spPr>
          <a:xfrm>
            <a:off x="1937732" y="2977966"/>
            <a:ext cx="1910779" cy="825867"/>
          </a:xfrm>
          <a:prstGeom prst="rect">
            <a:avLst/>
          </a:prstGeom>
          <a:ln w="12700">
            <a:miter lim="400000"/>
          </a:ln>
          <a:effectLst>
            <a:outerShdw blurRad="88900" dir="5400000" rotWithShape="0">
              <a:srgbClr val="000000">
                <a:alpha val="3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/>
            </a:lvl1pPr>
          </a:lstStyle>
          <a:p>
            <a:r>
              <a:rPr dirty="0"/>
              <a:t>독창성</a:t>
            </a:r>
          </a:p>
        </p:txBody>
      </p:sp>
      <p:sp>
        <p:nvSpPr>
          <p:cNvPr id="162" name="사람은 오감 중 시각에 대한 의존도가 가장 높습니다. 저희는 이 점을 이용하여…"/>
          <p:cNvSpPr txBox="1"/>
          <p:nvPr/>
        </p:nvSpPr>
        <p:spPr>
          <a:xfrm>
            <a:off x="2057399" y="4127498"/>
            <a:ext cx="18915285" cy="143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사람은 오감 중 시각에 대한 의존도가 가장 높습니다. 저희는 이 점을 이용하여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주어진 소리 데이터를 보다 </a:t>
            </a:r>
            <a:r>
              <a:rPr b="1" dirty="0">
                <a:latin typeface="+mn-lt"/>
                <a:ea typeface="+mn-ea"/>
                <a:cs typeface="+mn-cs"/>
                <a:sym typeface="Helvetica Neue"/>
              </a:rPr>
              <a:t>직관적이고 뚜렷한 구분</a:t>
            </a:r>
            <a:r>
              <a:rPr dirty="0"/>
              <a:t>을 할 수 있도록 이미지화 하였고, 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추출한 이미지를 학습데이터로 사용하였습니다.</a:t>
            </a:r>
          </a:p>
        </p:txBody>
      </p:sp>
      <p:sp>
        <p:nvSpPr>
          <p:cNvPr id="163" name="특징 추출"/>
          <p:cNvSpPr txBox="1"/>
          <p:nvPr/>
        </p:nvSpPr>
        <p:spPr>
          <a:xfrm>
            <a:off x="1890043" y="6297575"/>
            <a:ext cx="2680222" cy="825867"/>
          </a:xfrm>
          <a:prstGeom prst="rect">
            <a:avLst/>
          </a:prstGeom>
          <a:ln w="12700">
            <a:miter lim="400000"/>
          </a:ln>
          <a:effectLst>
            <a:outerShdw blurRad="88900" dir="5400000" rotWithShape="0">
              <a:srgbClr val="000000">
                <a:alpha val="3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/>
            </a:lvl1pPr>
          </a:lstStyle>
          <a:p>
            <a:r>
              <a:rPr dirty="0"/>
              <a:t>특징 추출</a:t>
            </a:r>
          </a:p>
        </p:txBody>
      </p:sp>
      <p:pic>
        <p:nvPicPr>
          <p:cNvPr id="164" name="KakaoTalk_Photo_2021-01-19-19-59-40.png" descr="KakaoTalk_Photo_2021-01-19-19-59-40.png"/>
          <p:cNvPicPr>
            <a:picLocks noChangeAspect="1"/>
          </p:cNvPicPr>
          <p:nvPr/>
        </p:nvPicPr>
        <p:blipFill>
          <a:blip r:embed="rId2"/>
          <a:srcRect b="38495"/>
          <a:stretch>
            <a:fillRect/>
          </a:stretch>
        </p:blipFill>
        <p:spPr>
          <a:xfrm>
            <a:off x="2057400" y="7429500"/>
            <a:ext cx="8001755" cy="2455687"/>
          </a:xfrm>
          <a:prstGeom prst="rect">
            <a:avLst/>
          </a:prstGeom>
          <a:ln w="12700">
            <a:miter lim="400000"/>
          </a:ln>
          <a:effectLst>
            <a:outerShdw blurRad="152400" dist="108509" dir="2700000" rotWithShape="0">
              <a:srgbClr val="000000">
                <a:alpha val="50000"/>
              </a:srgbClr>
            </a:outerShdw>
          </a:effectLst>
        </p:spPr>
      </p:pic>
      <p:sp>
        <p:nvSpPr>
          <p:cNvPr id="165" name="이미지를 추출할 때 소리의 특징을 더 잘 담을수 있는 Mel Spectrogram을 선택하였습니다.…"/>
          <p:cNvSpPr txBox="1"/>
          <p:nvPr/>
        </p:nvSpPr>
        <p:spPr>
          <a:xfrm>
            <a:off x="2057398" y="10645120"/>
            <a:ext cx="13580641" cy="168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이미지를 추출할 때 소리의 특징을 더 잘 담을수 있는 </a:t>
            </a:r>
            <a:r>
              <a:rPr b="1" dirty="0">
                <a:latin typeface="+mn-lt"/>
                <a:ea typeface="+mn-ea"/>
                <a:cs typeface="+mn-cs"/>
                <a:sym typeface="Helvetica Neue"/>
              </a:rPr>
              <a:t>Mel Spectrogram</a:t>
            </a:r>
            <a:r>
              <a:rPr dirty="0"/>
              <a:t>을 선택하였습니다.</a:t>
            </a:r>
          </a:p>
          <a:p>
            <a: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  <a:p>
            <a:pPr algn="l">
              <a:lnSpc>
                <a:spcPct val="120000"/>
              </a:lnSpc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matplotlib로 mel spectrogram을 plot하여 그 이미지를 savefig(dpi = 400)으로 추출하였고,</a:t>
            </a:r>
          </a:p>
          <a:p>
            <a:pPr algn="l">
              <a:lnSpc>
                <a:spcPct val="120000"/>
              </a:lnSpc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dirty="0"/>
              <a:t>해당 이미지는 (221,223,3) 차원을 가지며, 학습하기 위해 (64,64,3) 차원으로 resize를 해주었습니다.</a:t>
            </a:r>
          </a:p>
        </p:txBody>
      </p:sp>
      <p:sp>
        <p:nvSpPr>
          <p:cNvPr id="166" name="김희연, 신창민, 이형준"/>
          <p:cNvSpPr txBox="1"/>
          <p:nvPr/>
        </p:nvSpPr>
        <p:spPr>
          <a:xfrm>
            <a:off x="10670749" y="1271105"/>
            <a:ext cx="30425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dirty="0"/>
              <a:t>김희연 신창민 이형준</a:t>
            </a:r>
          </a:p>
        </p:txBody>
      </p:sp>
      <p:sp>
        <p:nvSpPr>
          <p:cNvPr id="167" name="그림 1  mel spectrogram"/>
          <p:cNvSpPr txBox="1"/>
          <p:nvPr/>
        </p:nvSpPr>
        <p:spPr>
          <a:xfrm>
            <a:off x="4882494" y="10024484"/>
            <a:ext cx="2351606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rPr dirty="0"/>
              <a:t>그림 1</a:t>
            </a:r>
            <a:r>
              <a:rPr dirty="0">
                <a:latin typeface="Helvetica Neue Thin"/>
                <a:ea typeface="Helvetica Neue Thin"/>
                <a:cs typeface="Helvetica Neue Thin"/>
                <a:sym typeface="Helvetica Neue Thin"/>
              </a:rPr>
              <a:t>  다른 특징과 비교</a:t>
            </a:r>
          </a:p>
        </p:txBody>
      </p:sp>
      <p:sp>
        <p:nvSpPr>
          <p:cNvPr id="168" name="1"/>
          <p:cNvSpPr txBox="1"/>
          <p:nvPr/>
        </p:nvSpPr>
        <p:spPr>
          <a:xfrm>
            <a:off x="12081891" y="13090786"/>
            <a:ext cx="220219" cy="3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dirty="0"/>
              <a:t>1</a:t>
            </a:r>
          </a:p>
        </p:txBody>
      </p:sp>
      <p:sp>
        <p:nvSpPr>
          <p:cNvPr id="169" name="희연이와 아이들"/>
          <p:cNvSpPr txBox="1"/>
          <p:nvPr/>
        </p:nvSpPr>
        <p:spPr>
          <a:xfrm>
            <a:off x="22530990" y="13080157"/>
            <a:ext cx="150201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dirty="0"/>
              <a:t>희연이와 아이들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모델 구조"/>
          <p:cNvSpPr txBox="1"/>
          <p:nvPr/>
        </p:nvSpPr>
        <p:spPr>
          <a:xfrm>
            <a:off x="2545864" y="1742158"/>
            <a:ext cx="2680222" cy="825867"/>
          </a:xfrm>
          <a:prstGeom prst="rect">
            <a:avLst/>
          </a:prstGeom>
          <a:ln w="12700">
            <a:miter lim="400000"/>
          </a:ln>
          <a:effectLst>
            <a:outerShdw blurRad="88900" dir="5400000" rotWithShape="0">
              <a:srgbClr val="000000">
                <a:alpha val="3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/>
            </a:lvl1pPr>
          </a:lstStyle>
          <a:p>
            <a:r>
              <a:rPr dirty="0"/>
              <a:t>모델 구조</a:t>
            </a:r>
          </a:p>
        </p:txBody>
      </p:sp>
      <p:sp>
        <p:nvSpPr>
          <p:cNvPr id="172" name="기타"/>
          <p:cNvSpPr txBox="1"/>
          <p:nvPr/>
        </p:nvSpPr>
        <p:spPr>
          <a:xfrm>
            <a:off x="12474688" y="1739825"/>
            <a:ext cx="1308051" cy="825867"/>
          </a:xfrm>
          <a:prstGeom prst="rect">
            <a:avLst/>
          </a:prstGeom>
          <a:ln w="12700">
            <a:miter lim="400000"/>
          </a:ln>
          <a:effectLst>
            <a:outerShdw blurRad="88900" dir="5400000" rotWithShape="0">
              <a:srgbClr val="000000">
                <a:alpha val="32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/>
            </a:lvl1pPr>
          </a:lstStyle>
          <a:p>
            <a:r>
              <a:rPr dirty="0"/>
              <a:t>기타</a:t>
            </a:r>
          </a:p>
        </p:txBody>
      </p:sp>
      <p:sp>
        <p:nvSpPr>
          <p:cNvPr id="173" name="Conv2D (32, 3, ST = 1, PD='same')…"/>
          <p:cNvSpPr txBox="1"/>
          <p:nvPr/>
        </p:nvSpPr>
        <p:spPr>
          <a:xfrm>
            <a:off x="2713219" y="2836727"/>
            <a:ext cx="7538923" cy="360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Conv2D (32, 3, ST = 1, PD='same') 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Conv2D (64, 3, ST = 1, PD='same'), MP (2), DO (0.25)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Conv2D (64, 3, ST = 1, PD='same') 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Conv2D (64, 3, ST = 1, PD='same'), MP(2), DO (0.5)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Conv2D (128, 3, ST = 1, PD='same') 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Conv2D (128, 3, ST = 1, PD='same'), MP(2), DO (0.5)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Dense (512), DO (0.5)</a:t>
            </a:r>
          </a:p>
          <a:p>
            <a:pPr algn="l">
              <a:lnSpc>
                <a:spcPct val="120000"/>
              </a:lnSpc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r>
              <a:rPr dirty="0"/>
              <a:t>Dense (10), softmax</a:t>
            </a:r>
          </a:p>
        </p:txBody>
      </p:sp>
      <p:grpSp>
        <p:nvGrpSpPr>
          <p:cNvPr id="176" name="그룹"/>
          <p:cNvGrpSpPr/>
          <p:nvPr/>
        </p:nvGrpSpPr>
        <p:grpSpPr>
          <a:xfrm>
            <a:off x="12588738" y="2911690"/>
            <a:ext cx="10032891" cy="2219070"/>
            <a:chOff x="0" y="30986"/>
            <a:chExt cx="9082048" cy="2219067"/>
          </a:xfrm>
        </p:grpSpPr>
        <p:sp>
          <p:nvSpPr>
            <p:cNvPr id="174" name="loss…"/>
            <p:cNvSpPr/>
            <p:nvPr/>
          </p:nvSpPr>
          <p:spPr>
            <a:xfrm>
              <a:off x="0" y="98005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600" b="1"/>
              </a:pPr>
              <a:r>
                <a:rPr dirty="0"/>
                <a:t>loss</a:t>
              </a:r>
            </a:p>
            <a:p>
              <a:pPr algn="l">
                <a:lnSpc>
                  <a:spcPct val="120000"/>
                </a:lnSpc>
                <a:defRPr sz="2600" b="1"/>
              </a:pPr>
              <a:r>
                <a:rPr dirty="0"/>
                <a:t>optimizer</a:t>
              </a:r>
            </a:p>
            <a:p>
              <a:pPr algn="l">
                <a:lnSpc>
                  <a:spcPct val="120000"/>
                </a:lnSpc>
                <a:defRPr sz="2600" b="1"/>
              </a:pPr>
              <a:r>
                <a:rPr dirty="0"/>
                <a:t>batch_size</a:t>
              </a:r>
            </a:p>
            <a:p>
              <a:pPr algn="l">
                <a:lnSpc>
                  <a:spcPct val="120000"/>
                </a:lnSpc>
                <a:defRPr sz="2600" b="1"/>
              </a:pPr>
              <a:r>
                <a:rPr dirty="0"/>
                <a:t>epoch</a:t>
              </a:r>
            </a:p>
          </p:txBody>
        </p:sp>
        <p:sp>
          <p:nvSpPr>
            <p:cNvPr id="175" name="'categorical_crossentropy'…"/>
            <p:cNvSpPr/>
            <p:nvPr/>
          </p:nvSpPr>
          <p:spPr>
            <a:xfrm>
              <a:off x="2062217" y="30986"/>
              <a:ext cx="7019831" cy="1979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2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rPr dirty="0"/>
                <a:t>categorical_crossentropy</a:t>
              </a:r>
            </a:p>
            <a:p>
              <a:pPr algn="l">
                <a:lnSpc>
                  <a:spcPct val="120000"/>
                </a:lnSpc>
                <a:defRPr sz="2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rPr dirty="0"/>
                <a:t>tf.keras.optimizers.Adam(learning_rate=0.0001)</a:t>
              </a:r>
              <a:endParaRPr lang="en-US" dirty="0"/>
            </a:p>
            <a:p>
              <a:pPr algn="l">
                <a:lnSpc>
                  <a:spcPct val="120000"/>
                </a:lnSpc>
                <a:defRPr sz="2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rPr dirty="0"/>
                <a:t>128</a:t>
              </a:r>
              <a:endParaRPr lang="en-US" dirty="0"/>
            </a:p>
            <a:p>
              <a:pPr algn="l">
                <a:lnSpc>
                  <a:spcPct val="120000"/>
                </a:lnSpc>
                <a:defRPr sz="2600"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rPr dirty="0"/>
                <a:t>300</a:t>
              </a:r>
            </a:p>
          </p:txBody>
        </p:sp>
      </p:grpSp>
      <p:pic>
        <p:nvPicPr>
          <p:cNvPr id="177" name="KakaoTalk_Photo_2021-01-19-20-51-18.png" descr="KakaoTalk_Photo_2021-01-19-20-51-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95" y="7154929"/>
            <a:ext cx="3619502" cy="4953004"/>
          </a:xfrm>
          <a:prstGeom prst="rect">
            <a:avLst/>
          </a:prstGeom>
          <a:ln w="12700">
            <a:miter lim="400000"/>
          </a:ln>
          <a:effectLst>
            <a:outerShdw blurRad="63500" dist="182797" dir="2700000" rotWithShape="0">
              <a:srgbClr val="000000">
                <a:alpha val="32130"/>
              </a:srgbClr>
            </a:outerShdw>
          </a:effectLst>
        </p:spPr>
      </p:pic>
      <p:pic>
        <p:nvPicPr>
          <p:cNvPr id="178" name="KakaoTalk_Photo_2021-01-19-20-51-14.png" descr="KakaoTalk_Photo_2021-01-19-20-51-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700" y="7154929"/>
            <a:ext cx="3621841" cy="4953004"/>
          </a:xfrm>
          <a:prstGeom prst="rect">
            <a:avLst/>
          </a:prstGeom>
          <a:ln w="12700">
            <a:miter lim="400000"/>
          </a:ln>
          <a:effectLst>
            <a:outerShdw blurRad="63500" dist="182797" dir="2700000" rotWithShape="0">
              <a:srgbClr val="000000">
                <a:alpha val="32130"/>
              </a:srgbClr>
            </a:outerShdw>
          </a:effectLst>
        </p:spPr>
      </p:pic>
      <p:sp>
        <p:nvSpPr>
          <p:cNvPr id="179" name="선"/>
          <p:cNvSpPr/>
          <p:nvPr/>
        </p:nvSpPr>
        <p:spPr>
          <a:xfrm flipV="1">
            <a:off x="12191999" y="1992895"/>
            <a:ext cx="1" cy="10242116"/>
          </a:xfrm>
          <a:prstGeom prst="line">
            <a:avLst/>
          </a:prstGeom>
          <a:ln w="25400">
            <a:solidFill>
              <a:srgbClr val="929292">
                <a:alpha val="8704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 dirty="0"/>
          </a:p>
        </p:txBody>
      </p:sp>
      <p:sp>
        <p:nvSpPr>
          <p:cNvPr id="180" name="그림 2  모델 구조 출력"/>
          <p:cNvSpPr txBox="1"/>
          <p:nvPr/>
        </p:nvSpPr>
        <p:spPr>
          <a:xfrm>
            <a:off x="5181937" y="12455888"/>
            <a:ext cx="2146421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rPr dirty="0"/>
              <a:t>그림 2</a:t>
            </a:r>
            <a:r>
              <a:rPr dirty="0">
                <a:latin typeface="Helvetica Neue Thin"/>
                <a:ea typeface="Helvetica Neue Thin"/>
                <a:cs typeface="Helvetica Neue Thin"/>
                <a:sym typeface="Helvetica Neue Thin"/>
              </a:rPr>
              <a:t>  모델 구조 출력</a:t>
            </a:r>
          </a:p>
        </p:txBody>
      </p:sp>
      <p:sp>
        <p:nvSpPr>
          <p:cNvPr id="181" name="2"/>
          <p:cNvSpPr txBox="1"/>
          <p:nvPr/>
        </p:nvSpPr>
        <p:spPr>
          <a:xfrm>
            <a:off x="12081891" y="13090786"/>
            <a:ext cx="220219" cy="3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dirty="0"/>
              <a:t>2</a:t>
            </a:r>
          </a:p>
        </p:txBody>
      </p:sp>
      <p:sp>
        <p:nvSpPr>
          <p:cNvPr id="182" name="희연이와 아이들"/>
          <p:cNvSpPr txBox="1"/>
          <p:nvPr/>
        </p:nvSpPr>
        <p:spPr>
          <a:xfrm>
            <a:off x="22530990" y="13080157"/>
            <a:ext cx="150201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rPr dirty="0"/>
              <a:t>희연이와 아이들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사용자 지정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21_BasicWhite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형준 이</cp:lastModifiedBy>
  <cp:revision>1</cp:revision>
  <dcterms:modified xsi:type="dcterms:W3CDTF">2021-01-20T12:04:15Z</dcterms:modified>
</cp:coreProperties>
</file>