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6" r:id="rId2"/>
    <p:sldId id="256" r:id="rId3"/>
    <p:sldId id="281" r:id="rId4"/>
    <p:sldId id="280" r:id="rId5"/>
    <p:sldId id="282" r:id="rId6"/>
    <p:sldId id="317" r:id="rId7"/>
    <p:sldId id="318" r:id="rId8"/>
    <p:sldId id="322" r:id="rId9"/>
    <p:sldId id="321" r:id="rId10"/>
    <p:sldId id="319" r:id="rId11"/>
    <p:sldId id="320" r:id="rId12"/>
    <p:sldId id="323" r:id="rId13"/>
    <p:sldId id="348" r:id="rId14"/>
    <p:sldId id="284" r:id="rId15"/>
    <p:sldId id="285" r:id="rId16"/>
    <p:sldId id="308" r:id="rId17"/>
    <p:sldId id="310" r:id="rId18"/>
    <p:sldId id="272" r:id="rId19"/>
    <p:sldId id="307" r:id="rId20"/>
    <p:sldId id="324" r:id="rId21"/>
    <p:sldId id="325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 err="1"/>
              <a:t>은영항공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8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F17C-590A-4594-89D2-13AFCE86832E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0681" y="3498422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관리자 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비회원 주문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 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점주 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프로그램 종료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프로그램  초기화면</a:t>
            </a:r>
            <a:endParaRPr lang="en-US" altLang="ko-K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10681" y="56640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 입력 </a:t>
            </a:r>
            <a:r>
              <a:rPr lang="en-US" altLang="ko-KR" dirty="0"/>
              <a:t>: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81" y="927233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 </a:t>
            </a:r>
            <a:r>
              <a:rPr lang="en-US" altLang="ko-KR" sz="2400" dirty="0"/>
              <a:t>–  </a:t>
            </a:r>
            <a:r>
              <a:rPr lang="ko-KR" altLang="en-US" sz="2400" dirty="0"/>
              <a:t>결제 화면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48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화면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502197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할인쿠폰을 사용하시겠습니까</a:t>
            </a:r>
            <a:r>
              <a:rPr lang="en-US" altLang="ko-KR" dirty="0"/>
              <a:t>? 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사용할 포인트를 입력해주세요 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결제를 진행하시겠습니까</a:t>
            </a:r>
            <a:r>
              <a:rPr lang="en-US" altLang="ko-KR" dirty="0"/>
              <a:t>?(y/n) : 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484784"/>
            <a:ext cx="5256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할인쿠폰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할인쿠폰 </a:t>
            </a:r>
            <a:r>
              <a:rPr lang="en-US" altLang="ko-KR" dirty="0"/>
              <a:t>1	</a:t>
            </a:r>
            <a:r>
              <a:rPr lang="ko-KR" altLang="en-US" dirty="0"/>
              <a:t>할인쿠폰</a:t>
            </a:r>
            <a:r>
              <a:rPr lang="en-US" altLang="ko-KR" dirty="0"/>
              <a:t>2	</a:t>
            </a:r>
            <a:r>
              <a:rPr lang="ko-KR" altLang="en-US" dirty="0"/>
              <a:t>할인쿠폰</a:t>
            </a:r>
            <a:r>
              <a:rPr lang="en-US" altLang="ko-KR" dirty="0"/>
              <a:t>3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보유 포인트 </a:t>
            </a:r>
            <a:r>
              <a:rPr lang="en-US" altLang="ko-KR" dirty="0"/>
              <a:t>: 5000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총 금액</a:t>
            </a:r>
            <a:r>
              <a:rPr lang="en-US" altLang="ko-KR" dirty="0"/>
              <a:t>: </a:t>
            </a:r>
            <a:r>
              <a:rPr lang="en-US" altLang="ko-KR" dirty="0" smtClean="0"/>
              <a:t>10000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51520" y="932860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9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 </a:t>
            </a:r>
            <a:r>
              <a:rPr lang="en-US" altLang="ko-KR" sz="2400" dirty="0"/>
              <a:t>–  </a:t>
            </a:r>
            <a:r>
              <a:rPr lang="ko-KR" altLang="en-US" sz="2400" dirty="0"/>
              <a:t>결제 완료 화면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48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완료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37828" y="5541371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엔터를</a:t>
            </a:r>
            <a:r>
              <a:rPr lang="ko-KR" altLang="en-US" dirty="0"/>
              <a:t> 누르면 메인화면으로 이동</a:t>
            </a:r>
            <a:r>
              <a:rPr lang="en-US" altLang="ko-K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828" y="1196752"/>
            <a:ext cx="5256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결제가 완료되었습니다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주문한 음식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수량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옵션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카페라떼</a:t>
            </a:r>
            <a:r>
              <a:rPr lang="en-US" altLang="ko-KR" dirty="0"/>
              <a:t>		</a:t>
            </a:r>
            <a:r>
              <a:rPr lang="ko-KR" altLang="en-US" dirty="0"/>
              <a:t>수량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옵션</a:t>
            </a:r>
            <a:r>
              <a:rPr lang="en-US" altLang="ko-KR" dirty="0"/>
              <a:t>1:</a:t>
            </a:r>
          </a:p>
          <a:p>
            <a:endParaRPr lang="en-US" altLang="ko-KR" dirty="0"/>
          </a:p>
          <a:p>
            <a:r>
              <a:rPr lang="ko-KR" altLang="en-US" dirty="0"/>
              <a:t>금액 </a:t>
            </a:r>
            <a:r>
              <a:rPr lang="en-US" altLang="ko-KR" dirty="0"/>
              <a:t>: 15000 + 3000(</a:t>
            </a:r>
            <a:r>
              <a:rPr lang="ko-KR" altLang="en-US" dirty="0" err="1"/>
              <a:t>배달비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할인된 금액 </a:t>
            </a:r>
            <a:r>
              <a:rPr lang="en-US" altLang="ko-KR" dirty="0"/>
              <a:t>: 1000(</a:t>
            </a:r>
            <a:r>
              <a:rPr lang="ko-KR" altLang="en-US" dirty="0"/>
              <a:t>할인쿠폰</a:t>
            </a:r>
            <a:r>
              <a:rPr lang="en-US" altLang="ko-KR" dirty="0"/>
              <a:t>) + 2000(</a:t>
            </a:r>
            <a:r>
              <a:rPr lang="ko-KR" altLang="en-US" dirty="0"/>
              <a:t>포인트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결제된 금액 </a:t>
            </a:r>
            <a:r>
              <a:rPr lang="en-US" altLang="ko-KR" dirty="0"/>
              <a:t>: 15000</a:t>
            </a:r>
          </a:p>
          <a:p>
            <a:endParaRPr lang="en-US" altLang="ko-KR" dirty="0"/>
          </a:p>
          <a:p>
            <a:r>
              <a:rPr lang="ko-KR" altLang="en-US" dirty="0"/>
              <a:t>배달 예상 소요 시간 </a:t>
            </a:r>
            <a:r>
              <a:rPr lang="en-US" altLang="ko-KR" dirty="0"/>
              <a:t>: 40~50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51520" y="932860"/>
            <a:ext cx="8640960" cy="415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5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로그인 화면</a:t>
            </a:r>
            <a:endParaRPr lang="en-US" altLang="ko-K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556792"/>
            <a:ext cx="6552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아이디 입력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입력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로그인 </a:t>
            </a:r>
            <a:r>
              <a:rPr lang="ko-KR" altLang="en-US" dirty="0" err="1"/>
              <a:t>실패시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아이디가 틀렸습니다</a:t>
            </a:r>
            <a:r>
              <a:rPr lang="en-US" altLang="ko-KR" dirty="0"/>
              <a:t>/</a:t>
            </a:r>
            <a:r>
              <a:rPr lang="ko-KR" altLang="en-US" dirty="0"/>
              <a:t>비밀번호가 틀렸습니다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다시 입력해주세요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엔터를</a:t>
            </a:r>
            <a:r>
              <a:rPr lang="ko-KR" altLang="en-US" dirty="0"/>
              <a:t> </a:t>
            </a:r>
            <a:r>
              <a:rPr lang="ko-KR" altLang="en-US" dirty="0" err="1"/>
              <a:t>입력시</a:t>
            </a:r>
            <a:r>
              <a:rPr lang="ko-KR" altLang="en-US" dirty="0"/>
              <a:t> 다시 입력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err="1"/>
              <a:t>입력시</a:t>
            </a:r>
            <a:r>
              <a:rPr lang="ko-KR" altLang="en-US" dirty="0"/>
              <a:t> 메인화면으로 이동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아이디 입력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입력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337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회원가입 화면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5527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분류 입력</a:t>
            </a:r>
            <a:r>
              <a:rPr lang="en-US" altLang="ko-KR" dirty="0"/>
              <a:t>(1.</a:t>
            </a:r>
            <a:r>
              <a:rPr lang="ko-KR" altLang="en-US" dirty="0"/>
              <a:t>회원</a:t>
            </a:r>
            <a:r>
              <a:rPr lang="en-US" altLang="ko-KR" dirty="0"/>
              <a:t>, 2.</a:t>
            </a:r>
            <a:r>
              <a:rPr lang="ko-KR" altLang="en-US" dirty="0"/>
              <a:t>점주</a:t>
            </a:r>
            <a:r>
              <a:rPr lang="en-US" altLang="ko-KR" dirty="0"/>
              <a:t>, 3.</a:t>
            </a:r>
            <a:r>
              <a:rPr lang="ko-KR" altLang="en-US" dirty="0"/>
              <a:t>관리자</a:t>
            </a:r>
            <a:r>
              <a:rPr lang="en-US" altLang="ko-KR" dirty="0"/>
              <a:t>):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아이디 입력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입력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전화번호 입력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주소 입력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이름 입력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나이 입력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성별 입력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닉네임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점주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사업자명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사업자 번호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관리자 </a:t>
            </a:r>
            <a:r>
              <a:rPr lang="ko-KR" altLang="en-US" dirty="0" err="1"/>
              <a:t>확인번호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7567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</a:t>
            </a:r>
            <a:r>
              <a:rPr lang="en-US" altLang="ko-KR" sz="2400" dirty="0"/>
              <a:t> </a:t>
            </a:r>
            <a:r>
              <a:rPr lang="ko-KR" altLang="en-US" sz="2400" dirty="0"/>
              <a:t>선택 화면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424715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주문하기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마이페이지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이벤트페이지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뒤로가기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프로그램 종료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203848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 입력 </a:t>
            </a:r>
            <a:r>
              <a:rPr lang="en-US" altLang="ko-KR" dirty="0"/>
              <a:t>: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88083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</a:t>
            </a:r>
            <a:r>
              <a:rPr lang="en-US" altLang="ko-KR" sz="2400" dirty="0"/>
              <a:t> – </a:t>
            </a:r>
            <a:r>
              <a:rPr lang="ko-KR" altLang="en-US" sz="2400" dirty="0"/>
              <a:t>회원 정보 메뉴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3789040"/>
            <a:ext cx="591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회원정보조회</a:t>
            </a:r>
            <a:r>
              <a:rPr lang="en-US" altLang="ko-KR" dirty="0"/>
              <a:t>		2. </a:t>
            </a:r>
            <a:r>
              <a:rPr lang="ko-KR" altLang="en-US" dirty="0"/>
              <a:t>회원정보수정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쿠폰확인</a:t>
            </a:r>
            <a:r>
              <a:rPr lang="en-US" altLang="ko-KR" dirty="0"/>
              <a:t>		4. </a:t>
            </a:r>
            <a:r>
              <a:rPr lang="ko-KR" altLang="en-US" dirty="0"/>
              <a:t>주문이력열람 및 </a:t>
            </a:r>
            <a:r>
              <a:rPr lang="ko-KR" altLang="en-US" dirty="0" err="1"/>
              <a:t>리뷰작성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최근 음식 </a:t>
            </a:r>
            <a:r>
              <a:rPr lang="ko-KR" altLang="en-US" dirty="0" err="1"/>
              <a:t>재주문하기</a:t>
            </a:r>
            <a:r>
              <a:rPr lang="en-US" altLang="ko-KR" dirty="0"/>
              <a:t>	6. </a:t>
            </a:r>
            <a:r>
              <a:rPr lang="ko-KR" altLang="en-US" dirty="0"/>
              <a:t>로그아웃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회원탈퇴</a:t>
            </a:r>
            <a:r>
              <a:rPr lang="en-US" altLang="ko-KR" dirty="0"/>
              <a:t>		8. </a:t>
            </a:r>
            <a:r>
              <a:rPr lang="ko-KR" altLang="en-US" dirty="0" err="1"/>
              <a:t>서비스종료</a:t>
            </a:r>
            <a:endParaRPr lang="en-US" altLang="ko-KR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046286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73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</a:t>
            </a:r>
            <a:r>
              <a:rPr lang="en-US" altLang="ko-KR" sz="2400" dirty="0"/>
              <a:t>– </a:t>
            </a:r>
            <a:r>
              <a:rPr lang="ko-KR" altLang="en-US" sz="2400" dirty="0"/>
              <a:t>회원 정보 조회</a:t>
            </a:r>
            <a:endParaRPr lang="en-US" altLang="ko-K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412776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	 : </a:t>
            </a:r>
            <a:r>
              <a:rPr lang="ko-KR" altLang="en-US" dirty="0"/>
              <a:t>홍길동</a:t>
            </a:r>
            <a:endParaRPr lang="en-US" altLang="ko-KR" dirty="0"/>
          </a:p>
          <a:p>
            <a:r>
              <a:rPr lang="ko-KR" altLang="en-US" dirty="0"/>
              <a:t>닉네임</a:t>
            </a:r>
            <a:r>
              <a:rPr lang="en-US" altLang="ko-KR" dirty="0"/>
              <a:t>	 : 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	 : </a:t>
            </a:r>
          </a:p>
          <a:p>
            <a:r>
              <a:rPr lang="ko-KR" altLang="en-US" dirty="0"/>
              <a:t>전화번호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: OO</a:t>
            </a:r>
            <a:r>
              <a:rPr lang="ko-KR" altLang="en-US" dirty="0"/>
              <a:t>시 </a:t>
            </a:r>
            <a:r>
              <a:rPr lang="en-US" altLang="ko-KR" dirty="0"/>
              <a:t>OO</a:t>
            </a:r>
            <a:r>
              <a:rPr lang="ko-KR" altLang="en-US" dirty="0"/>
              <a:t>구 </a:t>
            </a:r>
            <a:r>
              <a:rPr lang="en-US" altLang="ko-KR" dirty="0"/>
              <a:t>OO</a:t>
            </a:r>
            <a:r>
              <a:rPr lang="ko-KR" altLang="en-US" dirty="0"/>
              <a:t>동 </a:t>
            </a:r>
            <a:r>
              <a:rPr lang="en-US" altLang="ko-KR" dirty="0"/>
              <a:t>OO</a:t>
            </a:r>
            <a:r>
              <a:rPr lang="ko-KR" altLang="en-US" dirty="0"/>
              <a:t>아파트 </a:t>
            </a:r>
            <a:r>
              <a:rPr lang="en-US" altLang="ko-KR" dirty="0"/>
              <a:t>O</a:t>
            </a:r>
            <a:r>
              <a:rPr lang="ko-KR" altLang="en-US" dirty="0"/>
              <a:t>동 </a:t>
            </a:r>
            <a:r>
              <a:rPr lang="en-US" altLang="ko-KR" dirty="0"/>
              <a:t>O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ko-KR" altLang="en-US" dirty="0"/>
              <a:t>포인트</a:t>
            </a:r>
            <a:r>
              <a:rPr lang="en-US" altLang="ko-KR" dirty="0"/>
              <a:t>	 : 3000pt</a:t>
            </a:r>
          </a:p>
          <a:p>
            <a:r>
              <a:rPr lang="ko-KR" altLang="en-US" dirty="0"/>
              <a:t>등급</a:t>
            </a:r>
            <a:r>
              <a:rPr lang="en-US" altLang="ko-KR" dirty="0"/>
              <a:t>	 : GOLD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7749" y="4524127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계속하시려면 </a:t>
            </a:r>
            <a:r>
              <a:rPr lang="ko-KR" altLang="en-US" dirty="0" err="1"/>
              <a:t>엔터를</a:t>
            </a:r>
            <a:r>
              <a:rPr lang="ko-KR" altLang="en-US" dirty="0"/>
              <a:t> 눌러주세요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73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</a:t>
            </a:r>
            <a:r>
              <a:rPr lang="en-US" altLang="ko-KR" sz="2400" dirty="0"/>
              <a:t>– </a:t>
            </a:r>
            <a:r>
              <a:rPr lang="ko-KR" altLang="en-US" sz="2400" dirty="0"/>
              <a:t>회원 정보 수정</a:t>
            </a:r>
            <a:endParaRPr lang="en-US" altLang="ko-K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41277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비밀번호 </a:t>
            </a:r>
            <a:r>
              <a:rPr lang="en-US" altLang="ko-KR" dirty="0"/>
              <a:t>2. </a:t>
            </a:r>
            <a:r>
              <a:rPr lang="ko-KR" altLang="en-US" dirty="0"/>
              <a:t>주소 </a:t>
            </a:r>
            <a:r>
              <a:rPr lang="en-US" altLang="ko-KR" dirty="0"/>
              <a:t>3. </a:t>
            </a:r>
            <a:r>
              <a:rPr lang="ko-KR" altLang="en-US" dirty="0"/>
              <a:t>닉네임 </a:t>
            </a:r>
            <a:r>
              <a:rPr lang="en-US" altLang="ko-KR" dirty="0"/>
              <a:t>4. </a:t>
            </a:r>
            <a:r>
              <a:rPr lang="ko-KR" altLang="en-US" dirty="0"/>
              <a:t>전화번호 </a:t>
            </a:r>
            <a:r>
              <a:rPr lang="en-US" altLang="ko-KR" dirty="0"/>
              <a:t>5. </a:t>
            </a:r>
            <a:r>
              <a:rPr lang="ko-KR" altLang="en-US" dirty="0"/>
              <a:t>이름 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266827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수정할 정보의 번호를 입력해주세요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정보 </a:t>
            </a:r>
            <a:r>
              <a:rPr lang="en-US" altLang="ko-KR" dirty="0"/>
              <a:t>: (   )</a:t>
            </a:r>
          </a:p>
          <a:p>
            <a:r>
              <a:rPr lang="ko-KR" altLang="en-US" dirty="0"/>
              <a:t>수정할 정보의 값을 입력해주세요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수정이 완료되었습니다</a:t>
            </a:r>
            <a:r>
              <a:rPr lang="en-US" altLang="ko-KR" dirty="0"/>
              <a:t>!)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536" y="470133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계속하시려면 </a:t>
            </a:r>
            <a:r>
              <a:rPr lang="ko-KR" altLang="en-US" dirty="0" err="1"/>
              <a:t>엔터를</a:t>
            </a:r>
            <a:r>
              <a:rPr lang="ko-KR" altLang="en-US" dirty="0"/>
              <a:t> 눌러주세요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594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</a:t>
            </a:r>
            <a:r>
              <a:rPr lang="en-US" altLang="ko-KR" sz="2400" dirty="0"/>
              <a:t>– </a:t>
            </a:r>
            <a:r>
              <a:rPr lang="ko-KR" altLang="en-US" sz="2400" dirty="0"/>
              <a:t>주문 이력 열람 및 리뷰 작성</a:t>
            </a:r>
            <a:endParaRPr lang="en-US" altLang="ko-KR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179512" y="764704"/>
            <a:ext cx="8640960" cy="180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</a:t>
            </a:r>
            <a:r>
              <a:rPr lang="ko-KR" altLang="en-US"/>
              <a:t>여행 이력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1412776"/>
            <a:ext cx="93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번호</a:t>
            </a:r>
            <a:r>
              <a:rPr lang="en-US" altLang="ko-KR" dirty="0"/>
              <a:t>]	[</a:t>
            </a:r>
            <a:r>
              <a:rPr lang="ko-KR" altLang="en-US" dirty="0"/>
              <a:t>날짜</a:t>
            </a:r>
            <a:r>
              <a:rPr lang="en-US" altLang="ko-KR" dirty="0"/>
              <a:t>]		[</a:t>
            </a:r>
            <a:r>
              <a:rPr lang="ko-KR" altLang="en-US" dirty="0"/>
              <a:t>점포 이름</a:t>
            </a:r>
            <a:r>
              <a:rPr lang="en-US" altLang="ko-KR" dirty="0"/>
              <a:t>]	[</a:t>
            </a:r>
            <a:r>
              <a:rPr lang="ko-KR" altLang="en-US" dirty="0"/>
              <a:t>메뉴</a:t>
            </a:r>
            <a:r>
              <a:rPr lang="en-US" altLang="ko-KR" dirty="0"/>
              <a:t>]	  </a:t>
            </a:r>
            <a:r>
              <a:rPr lang="ko-KR" altLang="en-US" dirty="0"/>
              <a:t> </a:t>
            </a:r>
            <a:r>
              <a:rPr lang="en-US" altLang="ko-KR" dirty="0"/>
              <a:t>	   [</a:t>
            </a:r>
            <a:r>
              <a:rPr lang="ko-KR" altLang="en-US" dirty="0"/>
              <a:t>가격</a:t>
            </a:r>
            <a:r>
              <a:rPr lang="en-US" altLang="ko-KR" dirty="0"/>
              <a:t>]	   [</a:t>
            </a:r>
            <a:r>
              <a:rPr lang="ko-KR" altLang="en-US" dirty="0"/>
              <a:t>리뷰작성여부</a:t>
            </a:r>
            <a:r>
              <a:rPr lang="en-US" altLang="ko-KR" dirty="0"/>
              <a:t>]       </a:t>
            </a:r>
          </a:p>
          <a:p>
            <a:r>
              <a:rPr lang="en-US" altLang="ko-KR" dirty="0"/>
              <a:t>  2	2022-10-01	</a:t>
            </a:r>
            <a:r>
              <a:rPr lang="ko-KR" altLang="en-US" dirty="0" err="1"/>
              <a:t>빽다방</a:t>
            </a:r>
            <a:r>
              <a:rPr lang="en-US" altLang="ko-KR" dirty="0"/>
              <a:t>		</a:t>
            </a:r>
            <a:r>
              <a:rPr lang="ko-KR" altLang="en-US" dirty="0"/>
              <a:t>아이스아메리카노   </a:t>
            </a:r>
            <a:r>
              <a:rPr lang="en-US" altLang="ko-KR" dirty="0"/>
              <a:t>3000     X</a:t>
            </a:r>
          </a:p>
          <a:p>
            <a:r>
              <a:rPr lang="en-US" altLang="ko-KR" dirty="0"/>
              <a:t>  1	2022-10-01	</a:t>
            </a:r>
            <a:r>
              <a:rPr lang="ko-KR" altLang="en-US" dirty="0" err="1"/>
              <a:t>빽다방</a:t>
            </a:r>
            <a:r>
              <a:rPr lang="en-US" altLang="ko-KR" dirty="0"/>
              <a:t>		</a:t>
            </a:r>
            <a:r>
              <a:rPr lang="ko-KR" altLang="en-US" dirty="0"/>
              <a:t>아이스아메리카노   </a:t>
            </a:r>
            <a:r>
              <a:rPr lang="en-US" altLang="ko-KR" dirty="0"/>
              <a:t>3000     O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275479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리뷰를 작성할 번호를 입력해주세요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74803" y="429309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계속하시려면 </a:t>
            </a:r>
            <a:r>
              <a:rPr lang="ko-KR" altLang="en-US" dirty="0" err="1"/>
              <a:t>엔터를</a:t>
            </a:r>
            <a:r>
              <a:rPr lang="ko-KR" altLang="en-US" dirty="0"/>
              <a:t> 눌러주세요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</a:t>
            </a:r>
            <a:r>
              <a:rPr lang="en-US" altLang="ko-KR" sz="2400" dirty="0"/>
              <a:t>– </a:t>
            </a:r>
            <a:r>
              <a:rPr lang="ko-KR" altLang="en-US" sz="2400" dirty="0"/>
              <a:t>쿠폰 확인</a:t>
            </a:r>
            <a:endParaRPr lang="en-US" altLang="ko-KR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179512" y="764704"/>
            <a:ext cx="864096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할인 쿠폰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만료일</a:t>
            </a:r>
            <a:r>
              <a:rPr lang="en-US" altLang="ko-KR" dirty="0"/>
              <a:t>]		[</a:t>
            </a:r>
            <a:r>
              <a:rPr lang="ko-KR" altLang="en-US" dirty="0" err="1"/>
              <a:t>할인금액</a:t>
            </a:r>
            <a:r>
              <a:rPr lang="en-US" altLang="ko-KR" dirty="0"/>
              <a:t>]	[</a:t>
            </a:r>
            <a:r>
              <a:rPr lang="ko-KR" altLang="en-US" dirty="0"/>
              <a:t>최소주문금액</a:t>
            </a:r>
            <a:r>
              <a:rPr lang="en-US" altLang="ko-KR" dirty="0"/>
              <a:t>]	</a:t>
            </a:r>
          </a:p>
          <a:p>
            <a:r>
              <a:rPr lang="en-US" altLang="ko-KR" dirty="0"/>
              <a:t>2022-10-01	1000</a:t>
            </a:r>
            <a:r>
              <a:rPr lang="ko-KR" altLang="en-US" dirty="0"/>
              <a:t>원</a:t>
            </a:r>
            <a:r>
              <a:rPr lang="en-US" altLang="ko-KR" dirty="0"/>
              <a:t>		20000</a:t>
            </a:r>
            <a:r>
              <a:rPr lang="ko-KR" altLang="en-US" dirty="0"/>
              <a:t>원</a:t>
            </a:r>
            <a:r>
              <a:rPr lang="en-US" altLang="ko-KR" dirty="0"/>
              <a:t>		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357301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계속하시려면 </a:t>
            </a:r>
            <a:r>
              <a:rPr lang="ko-KR" altLang="en-US" dirty="0" err="1"/>
              <a:t>엔터를</a:t>
            </a:r>
            <a:r>
              <a:rPr lang="ko-KR" altLang="en-US" dirty="0"/>
              <a:t> 눌러주세요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21624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쿠폰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2620361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음식점 이름</a:t>
            </a:r>
            <a:r>
              <a:rPr lang="en-US" altLang="ko-KR" dirty="0"/>
              <a:t>]	[</a:t>
            </a:r>
            <a:r>
              <a:rPr lang="ko-KR" altLang="en-US" dirty="0"/>
              <a:t>수량</a:t>
            </a:r>
            <a:r>
              <a:rPr lang="en-US" altLang="ko-KR" dirty="0"/>
              <a:t>]			</a:t>
            </a:r>
          </a:p>
          <a:p>
            <a:r>
              <a:rPr lang="ko-KR" altLang="en-US" dirty="0" err="1"/>
              <a:t>빽다방</a:t>
            </a:r>
            <a:r>
              <a:rPr lang="en-US" altLang="ko-KR" dirty="0"/>
              <a:t>		2</a:t>
            </a:r>
            <a:r>
              <a:rPr lang="ko-KR" altLang="en-US" dirty="0"/>
              <a:t>장</a:t>
            </a:r>
            <a:r>
              <a:rPr lang="en-US" altLang="ko-KR" dirty="0"/>
              <a:t>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공통 </a:t>
            </a:r>
            <a:r>
              <a:rPr lang="en-US" altLang="ko-KR" sz="2400" dirty="0"/>
              <a:t>– </a:t>
            </a:r>
            <a:r>
              <a:rPr lang="ko-KR" altLang="en-US" sz="2400" dirty="0"/>
              <a:t>메뉴 목록 화면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340768"/>
            <a:ext cx="7780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한식</a:t>
            </a:r>
            <a:r>
              <a:rPr lang="en-US" altLang="ko-KR" sz="3600" dirty="0"/>
              <a:t>	2.</a:t>
            </a:r>
            <a:r>
              <a:rPr lang="ko-KR" altLang="en-US" sz="3600" dirty="0"/>
              <a:t>양식</a:t>
            </a:r>
            <a:r>
              <a:rPr lang="en-US" altLang="ko-KR" sz="3600" dirty="0"/>
              <a:t>	3.</a:t>
            </a:r>
            <a:r>
              <a:rPr lang="ko-KR" altLang="en-US" sz="3600" dirty="0"/>
              <a:t>중식</a:t>
            </a:r>
            <a:r>
              <a:rPr lang="en-US" altLang="ko-KR" sz="3600" dirty="0"/>
              <a:t>	4.</a:t>
            </a:r>
            <a:r>
              <a:rPr lang="ko-KR" altLang="en-US" sz="3600" dirty="0"/>
              <a:t>일식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5. </a:t>
            </a:r>
            <a:r>
              <a:rPr lang="ko-KR" altLang="en-US" sz="3600" dirty="0"/>
              <a:t>패스트푸드</a:t>
            </a:r>
            <a:r>
              <a:rPr lang="en-US" altLang="ko-KR" sz="3600" dirty="0"/>
              <a:t> 6.</a:t>
            </a:r>
            <a:r>
              <a:rPr lang="ko-KR" altLang="en-US" sz="3600" dirty="0"/>
              <a:t>카페 </a:t>
            </a:r>
            <a:r>
              <a:rPr lang="en-US" altLang="ko-KR" sz="3600" dirty="0"/>
              <a:t>7. </a:t>
            </a:r>
            <a:r>
              <a:rPr lang="ko-KR" altLang="en-US" sz="3600" dirty="0"/>
              <a:t>아시안</a:t>
            </a:r>
            <a:endParaRPr lang="en-US" altLang="ko-KR" sz="3600" dirty="0"/>
          </a:p>
          <a:p>
            <a:r>
              <a:rPr lang="ko-KR" altLang="en-US" sz="3600" dirty="0"/>
              <a:t> </a:t>
            </a:r>
            <a:endParaRPr lang="en-US" altLang="ko-KR" sz="3600" dirty="0"/>
          </a:p>
          <a:p>
            <a:r>
              <a:rPr lang="en-US" altLang="ko-KR" sz="3600" dirty="0"/>
              <a:t>8. </a:t>
            </a:r>
            <a:r>
              <a:rPr lang="ko-KR" altLang="en-US" sz="3600" dirty="0" smtClean="0"/>
              <a:t>검색</a:t>
            </a:r>
            <a:endParaRPr lang="en-US" altLang="ko-KR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489752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 입력 </a:t>
            </a:r>
            <a:r>
              <a:rPr lang="en-US" altLang="ko-KR" dirty="0"/>
              <a:t>: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</a:t>
            </a:r>
            <a:r>
              <a:rPr lang="en-US" altLang="ko-KR" sz="2400" dirty="0"/>
              <a:t>– </a:t>
            </a:r>
            <a:r>
              <a:rPr lang="ko-KR" altLang="en-US" sz="2400" dirty="0"/>
              <a:t>회원탈퇴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179512" y="764704"/>
            <a:ext cx="864096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9793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탈퇴를 진행하시겠습니까</a:t>
            </a:r>
            <a:r>
              <a:rPr lang="en-US" altLang="ko-KR" dirty="0"/>
              <a:t>?(y/n)</a:t>
            </a:r>
          </a:p>
          <a:p>
            <a:endParaRPr lang="en-US" altLang="ko-KR" dirty="0"/>
          </a:p>
          <a:p>
            <a:r>
              <a:rPr lang="en-US" altLang="ko-KR" dirty="0"/>
              <a:t>24396634</a:t>
            </a:r>
          </a:p>
          <a:p>
            <a:endParaRPr lang="en-US" altLang="ko-KR" dirty="0"/>
          </a:p>
          <a:p>
            <a:r>
              <a:rPr lang="ko-KR" altLang="en-US" dirty="0"/>
              <a:t>화면에 표시된 숫자를 정확하게 입력하시면 회원 탈퇴가 진행됩니다</a:t>
            </a:r>
            <a:r>
              <a:rPr lang="en-US" altLang="ko-KR" dirty="0"/>
              <a:t>.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3626440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계속하시려면 </a:t>
            </a:r>
            <a:r>
              <a:rPr lang="ko-KR" altLang="en-US" dirty="0" err="1"/>
              <a:t>엔터를</a:t>
            </a:r>
            <a:r>
              <a:rPr lang="ko-KR" altLang="en-US" dirty="0"/>
              <a:t> 눌러주세요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75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리뷰작성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179512" y="764704"/>
            <a:ext cx="86409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 작성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en-US" altLang="ko-KR" dirty="0"/>
              <a:t>, </a:t>
            </a:r>
            <a:r>
              <a:rPr lang="ko-KR" altLang="en-US" dirty="0" err="1"/>
              <a:t>카페라떼</a:t>
            </a:r>
            <a:r>
              <a:rPr lang="en-US" altLang="ko-KR" dirty="0"/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4540" y="2596262"/>
            <a:ext cx="3989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음식의 </a:t>
            </a:r>
            <a:r>
              <a:rPr lang="ko-KR" altLang="en-US" dirty="0" err="1"/>
              <a:t>별점을</a:t>
            </a:r>
            <a:r>
              <a:rPr lang="ko-KR" altLang="en-US" dirty="0"/>
              <a:t> 적어 주세요</a:t>
            </a:r>
            <a:r>
              <a:rPr lang="en-US" altLang="ko-KR" dirty="0"/>
              <a:t>(1~5) :</a:t>
            </a:r>
          </a:p>
          <a:p>
            <a:r>
              <a:rPr lang="ko-KR" altLang="en-US" dirty="0"/>
              <a:t>음식의 리뷰를 작성해주세요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리뷰가 작성되었습니다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4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608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이벤트 </a:t>
            </a:r>
            <a:r>
              <a:rPr lang="ko-KR" altLang="en-US" sz="2400"/>
              <a:t>페이지 </a:t>
            </a:r>
            <a:r>
              <a:rPr lang="en-US" altLang="ko-KR" sz="2400" dirty="0"/>
              <a:t>– </a:t>
            </a:r>
            <a:r>
              <a:rPr lang="ko-KR" altLang="en-US" sz="2400" dirty="0"/>
              <a:t>할인 쿠폰</a:t>
            </a:r>
            <a:endParaRPr lang="en-US" altLang="ko-KR" sz="2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65348"/>
              </p:ext>
            </p:extLst>
          </p:nvPr>
        </p:nvGraphicFramePr>
        <p:xfrm>
          <a:off x="503547" y="1196752"/>
          <a:ext cx="7452829" cy="2154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133">
                  <a:extLst>
                    <a:ext uri="{9D8B030D-6E8A-4147-A177-3AD203B41FA5}">
                      <a16:colId xmlns:a16="http://schemas.microsoft.com/office/drawing/2014/main" val="949701181"/>
                    </a:ext>
                  </a:extLst>
                </a:gridCol>
                <a:gridCol w="1515580">
                  <a:extLst>
                    <a:ext uri="{9D8B030D-6E8A-4147-A177-3AD203B41FA5}">
                      <a16:colId xmlns:a16="http://schemas.microsoft.com/office/drawing/2014/main" val="3369319586"/>
                    </a:ext>
                  </a:extLst>
                </a:gridCol>
                <a:gridCol w="1515580">
                  <a:extLst>
                    <a:ext uri="{9D8B030D-6E8A-4147-A177-3AD203B41FA5}">
                      <a16:colId xmlns:a16="http://schemas.microsoft.com/office/drawing/2014/main" val="3363608185"/>
                    </a:ext>
                  </a:extLst>
                </a:gridCol>
                <a:gridCol w="1487940">
                  <a:extLst>
                    <a:ext uri="{9D8B030D-6E8A-4147-A177-3AD203B41FA5}">
                      <a16:colId xmlns:a16="http://schemas.microsoft.com/office/drawing/2014/main" val="593467351"/>
                    </a:ext>
                  </a:extLst>
                </a:gridCol>
                <a:gridCol w="1607596">
                  <a:extLst>
                    <a:ext uri="{9D8B030D-6E8A-4147-A177-3AD203B41FA5}">
                      <a16:colId xmlns:a16="http://schemas.microsoft.com/office/drawing/2014/main" val="3284584737"/>
                    </a:ext>
                  </a:extLst>
                </a:gridCol>
              </a:tblGrid>
              <a:tr h="32582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50962"/>
                  </a:ext>
                </a:extLst>
              </a:tr>
              <a:tr h="32582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366531"/>
                  </a:ext>
                </a:extLst>
              </a:tr>
              <a:tr h="325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2023-03-12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1000,2000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룰렛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96986"/>
                  </a:ext>
                </a:extLst>
              </a:tr>
              <a:tr h="325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47407"/>
                  </a:ext>
                </a:extLst>
              </a:tr>
              <a:tr h="32582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317954"/>
                  </a:ext>
                </a:extLst>
              </a:tr>
              <a:tr h="32582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01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0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608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이벤트 페이지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룰렛</a:t>
            </a:r>
            <a:r>
              <a:rPr lang="ko-KR" altLang="en-US" sz="2400" dirty="0"/>
              <a:t> 쿠폰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251520" y="3933056"/>
            <a:ext cx="39894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주사위의 눈이 </a:t>
            </a:r>
            <a:r>
              <a:rPr lang="en-US" altLang="ko-KR" dirty="0"/>
              <a:t>‘3’</a:t>
            </a:r>
            <a:r>
              <a:rPr lang="ko-KR" altLang="en-US" dirty="0"/>
              <a:t>이 떴습니다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등급에 따라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주사위를 다시 던지겠습니까</a:t>
            </a:r>
            <a:r>
              <a:rPr lang="en-US" altLang="ko-KR" dirty="0"/>
              <a:t>?(y/n)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할인쿠폰 </a:t>
            </a:r>
            <a:r>
              <a:rPr lang="en-US" altLang="ko-KR" dirty="0"/>
              <a:t>1000</a:t>
            </a:r>
            <a:r>
              <a:rPr lang="ko-KR" altLang="en-US" dirty="0"/>
              <a:t>원이 지급됩니다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764704"/>
            <a:ext cx="864096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908720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주사위 눈에 따라 할인 쿠폰을 드립니다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★★★ </a:t>
            </a:r>
            <a:r>
              <a:rPr lang="en-US" altLang="ko-KR" dirty="0"/>
              <a:t>6</a:t>
            </a:r>
            <a:r>
              <a:rPr lang="ko-KR" altLang="en-US" dirty="0"/>
              <a:t> ★★★ </a:t>
            </a:r>
            <a:r>
              <a:rPr lang="en-US" altLang="ko-KR" dirty="0"/>
              <a:t>	: 10000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★★ </a:t>
            </a:r>
            <a:r>
              <a:rPr lang="en-US" altLang="ko-KR" dirty="0"/>
              <a:t>5 </a:t>
            </a:r>
            <a:r>
              <a:rPr lang="ko-KR" altLang="en-US" dirty="0"/>
              <a:t>★★★ </a:t>
            </a:r>
            <a:r>
              <a:rPr lang="en-US" altLang="ko-KR" dirty="0"/>
              <a:t>	: 5000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★ </a:t>
            </a:r>
            <a:r>
              <a:rPr lang="en-US" altLang="ko-KR" dirty="0"/>
              <a:t>4 </a:t>
            </a:r>
            <a:r>
              <a:rPr lang="ko-KR" altLang="en-US" dirty="0"/>
              <a:t>★</a:t>
            </a:r>
            <a:r>
              <a:rPr lang="en-US" altLang="ko-KR" dirty="0"/>
              <a:t>       	: 3000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        1~3	: 1000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주사위</a:t>
            </a:r>
            <a:r>
              <a:rPr lang="en-US" altLang="ko-KR" dirty="0"/>
              <a:t>’</a:t>
            </a:r>
            <a:r>
              <a:rPr lang="ko-KR" altLang="en-US" dirty="0"/>
              <a:t>를 입력하시면 주사위가 던져집니다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3199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79512" y="4149080"/>
            <a:ext cx="8640960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41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관리자추가</a:t>
            </a:r>
            <a:endParaRPr lang="en-US" altLang="ko-KR" sz="2400" dirty="0"/>
          </a:p>
        </p:txBody>
      </p:sp>
      <p:grpSp>
        <p:nvGrpSpPr>
          <p:cNvPr id="2" name="그룹 24"/>
          <p:cNvGrpSpPr/>
          <p:nvPr/>
        </p:nvGrpSpPr>
        <p:grpSpPr>
          <a:xfrm>
            <a:off x="1731725" y="4365104"/>
            <a:ext cx="6008627" cy="1881500"/>
            <a:chOff x="2019757" y="3789040"/>
            <a:chExt cx="6008627" cy="1881500"/>
          </a:xfrm>
        </p:grpSpPr>
        <p:sp>
          <p:nvSpPr>
            <p:cNvPr id="8" name="TextBox 7"/>
            <p:cNvSpPr txBox="1"/>
            <p:nvPr/>
          </p:nvSpPr>
          <p:spPr>
            <a:xfrm>
              <a:off x="2019757" y="3901698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1720" y="4797152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 </a:t>
              </a:r>
              <a:r>
                <a:rPr lang="ko-KR" altLang="en-US" dirty="0"/>
                <a:t>기자재 관리</a:t>
              </a:r>
              <a:endParaRPr lang="en-US" altLang="ko-K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5301208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4. </a:t>
              </a:r>
              <a:r>
                <a:rPr lang="ko-KR" altLang="en-US" dirty="0"/>
                <a:t>회계관리</a:t>
              </a:r>
              <a:endParaRPr lang="en-US" altLang="ko-K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5. </a:t>
              </a:r>
              <a:r>
                <a:rPr lang="ko-KR" altLang="en-US" dirty="0"/>
                <a:t>이벤트 관리</a:t>
              </a:r>
              <a:endParaRPr lang="en-US" altLang="ko-K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293096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6. </a:t>
              </a:r>
              <a:r>
                <a:rPr lang="ko-KR" altLang="en-US" dirty="0"/>
                <a:t>로그아웃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2040" y="4797152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7. </a:t>
              </a:r>
              <a:r>
                <a:rPr lang="ko-KR" altLang="en-US" dirty="0"/>
                <a:t>프로그램 종료</a:t>
              </a:r>
              <a:endParaRPr lang="en-US" altLang="ko-KR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64088" y="350100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 . 10 . 26 	06: 32 : 00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9512" y="764704"/>
            <a:ext cx="8640960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5536" y="306896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이전 알림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04248" y="30689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다음 알림→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B889F-51C7-E925-1434-D0926222241F}"/>
              </a:ext>
            </a:extLst>
          </p:cNvPr>
          <p:cNvSpPr txBox="1"/>
          <p:nvPr/>
        </p:nvSpPr>
        <p:spPr>
          <a:xfrm>
            <a:off x="1187624" y="1330312"/>
            <a:ext cx="1818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이름 입력</a:t>
            </a:r>
            <a:r>
              <a:rPr lang="en-US" altLang="ko-KR" dirty="0"/>
              <a:t>: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연락처 입력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093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73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관리자 </a:t>
            </a:r>
            <a:r>
              <a:rPr lang="ko-KR" altLang="en-US" sz="2400" dirty="0" err="1"/>
              <a:t>메인메뉴</a:t>
            </a:r>
            <a:endParaRPr lang="en-US" altLang="ko-KR" sz="24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5" name="TextBox 4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F97D4-A1C6-3729-C193-14CAF95D1D30}"/>
              </a:ext>
            </a:extLst>
          </p:cNvPr>
          <p:cNvSpPr txBox="1"/>
          <p:nvPr/>
        </p:nvSpPr>
        <p:spPr>
          <a:xfrm>
            <a:off x="395536" y="1120676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점포관리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회원관리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816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73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 점포관리</a:t>
            </a:r>
            <a:endParaRPr lang="en-US" altLang="ko-K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5092441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번호를 입력하세요</a:t>
            </a:r>
            <a:r>
              <a:rPr lang="en-US" altLang="ko-KR" dirty="0"/>
              <a:t>: </a:t>
            </a:r>
          </a:p>
          <a:p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7193" y="1432962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점포 조회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점포 수정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점포 삭제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1583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73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 조회</a:t>
            </a:r>
            <a:endParaRPr lang="en-US" altLang="ko-KR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1412775"/>
          <a:ext cx="835292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00-0001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스타벅스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02-123-4444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두식이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석삼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7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점포 리스트</a:t>
            </a:r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5" name="TextBox 4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3528" y="5157192"/>
            <a:ext cx="395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점포명</a:t>
            </a:r>
            <a:r>
              <a:rPr lang="ko-KR" altLang="en-US" dirty="0"/>
              <a:t> 검색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359532" y="5620598"/>
            <a:ext cx="38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점포번호 오름차순 나열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5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493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점주관리 </a:t>
            </a:r>
            <a:r>
              <a:rPr lang="en-US" altLang="ko-KR" sz="2400" dirty="0"/>
              <a:t>- </a:t>
            </a:r>
            <a:r>
              <a:rPr lang="ko-KR" altLang="en-US" sz="2400" dirty="0"/>
              <a:t>점포등록</a:t>
            </a:r>
            <a:endParaRPr lang="en-US" altLang="ko-KR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1286979"/>
          <a:ext cx="8352925" cy="147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00-0001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스타벅스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02-123-4444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58"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오징어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점포 리스트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330471" y="5152546"/>
            <a:ext cx="7704856" cy="1305436"/>
            <a:chOff x="323528" y="5157192"/>
            <a:chExt cx="7704856" cy="1305436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515719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</a:t>
              </a:r>
              <a:r>
                <a:rPr lang="ko-KR" altLang="en-US" dirty="0"/>
                <a:t> 점포등록</a:t>
              </a:r>
              <a:endParaRPr lang="en-US" altLang="ko-K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5589240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전체등록</a:t>
              </a:r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6093296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2CEF1A-C0CB-83B6-36CF-A2055B61AF46}"/>
              </a:ext>
            </a:extLst>
          </p:cNvPr>
          <p:cNvSpPr txBox="1"/>
          <p:nvPr/>
        </p:nvSpPr>
        <p:spPr>
          <a:xfrm>
            <a:off x="395536" y="27638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등록할 점포 번호를 입력하세요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3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73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 삭제</a:t>
            </a:r>
            <a:endParaRPr lang="en-US" altLang="ko-KR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1412775"/>
          <a:ext cx="835292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점포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00-0001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스타벅스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02-123-4444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90"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점포 리스트</a:t>
            </a:r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5" name="TextBox 4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3699" y="5260608"/>
            <a:ext cx="3884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점포조회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점포검색</a:t>
            </a:r>
            <a:endParaRPr lang="en-US" altLang="ko-KR" dirty="0"/>
          </a:p>
          <a:p>
            <a:r>
              <a:rPr lang="en-US" altLang="ko-KR" dirty="0"/>
              <a:t>0. </a:t>
            </a:r>
            <a:r>
              <a:rPr lang="ko-KR" altLang="en-US" dirty="0"/>
              <a:t>나가기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2BEFD-768A-880F-C585-CC482B7FED2F}"/>
              </a:ext>
            </a:extLst>
          </p:cNvPr>
          <p:cNvSpPr txBox="1"/>
          <p:nvPr/>
        </p:nvSpPr>
        <p:spPr>
          <a:xfrm>
            <a:off x="341830" y="2910714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삭제할 점포번호를 입력하세요</a:t>
            </a:r>
            <a:r>
              <a:rPr lang="en-US" altLang="ko-KR" dirty="0"/>
              <a:t>: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3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공통  </a:t>
            </a:r>
            <a:r>
              <a:rPr lang="en-US" altLang="ko-KR" sz="2400" dirty="0"/>
              <a:t>–  </a:t>
            </a:r>
            <a:r>
              <a:rPr lang="ko-KR" altLang="en-US" sz="2400" dirty="0"/>
              <a:t>음식점 화면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48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음식점 목록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39330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 입력 </a:t>
            </a:r>
            <a:r>
              <a:rPr lang="en-US" altLang="ko-KR" dirty="0"/>
              <a:t>: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65734"/>
              </p:ext>
            </p:extLst>
          </p:nvPr>
        </p:nvGraphicFramePr>
        <p:xfrm>
          <a:off x="346106" y="990019"/>
          <a:ext cx="7106214" cy="211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별점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최수주문금액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배달비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빽다방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13000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493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점주조회</a:t>
            </a:r>
            <a:endParaRPr lang="en-US" altLang="ko-KR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1286979"/>
          <a:ext cx="8352925" cy="12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00-0001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1991.5.19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AAA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58"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오징어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점주 리스트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330471" y="5152546"/>
            <a:ext cx="7704856" cy="1305436"/>
            <a:chOff x="323528" y="5157192"/>
            <a:chExt cx="7704856" cy="1305436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515719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</a:t>
              </a:r>
              <a:r>
                <a:rPr lang="ko-KR" altLang="en-US" dirty="0"/>
                <a:t> 점주 리스트 조회</a:t>
              </a:r>
              <a:endParaRPr lang="en-US" altLang="ko-K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5589240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점주 검색</a:t>
              </a:r>
              <a:r>
                <a:rPr lang="en-US" altLang="ko-KR" dirty="0"/>
                <a:t>: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6093296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2CEF1A-C0CB-83B6-36CF-A2055B61AF46}"/>
              </a:ext>
            </a:extLst>
          </p:cNvPr>
          <p:cNvSpPr txBox="1"/>
          <p:nvPr/>
        </p:nvSpPr>
        <p:spPr>
          <a:xfrm>
            <a:off x="395536" y="27638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조회할 점주 번호를 입력하세요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727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493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점주삭제</a:t>
            </a:r>
            <a:endParaRPr lang="en-US" altLang="ko-KR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1286979"/>
          <a:ext cx="8352925" cy="12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00-0001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1991.5.19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AAA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58"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오징어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점주 리스트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323528" y="5157192"/>
            <a:ext cx="7704856" cy="1305436"/>
            <a:chOff x="323528" y="5157192"/>
            <a:chExt cx="7704856" cy="1305436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515719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</a:t>
              </a:r>
              <a:r>
                <a:rPr lang="ko-KR" altLang="en-US" dirty="0"/>
                <a:t> 점주리스트 조회</a:t>
              </a:r>
              <a:endParaRPr lang="en-US" altLang="ko-K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5589240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점주 삭제</a:t>
              </a:r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6093296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2CEF1A-C0CB-83B6-36CF-A2055B61AF46}"/>
              </a:ext>
            </a:extLst>
          </p:cNvPr>
          <p:cNvSpPr txBox="1"/>
          <p:nvPr/>
        </p:nvSpPr>
        <p:spPr>
          <a:xfrm>
            <a:off x="395536" y="27638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삭제할 점주 번호를 입력하세요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027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493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회원관리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회원조회</a:t>
            </a:r>
            <a:endParaRPr lang="en-US" altLang="ko-KR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1286979"/>
          <a:ext cx="8352925" cy="12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00-0001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1991.5.19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AAA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58"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오징어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리스트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330471" y="5152546"/>
            <a:ext cx="7704856" cy="1305436"/>
            <a:chOff x="323528" y="5157192"/>
            <a:chExt cx="7704856" cy="1305436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515719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</a:t>
              </a:r>
              <a:r>
                <a:rPr lang="ko-KR" altLang="en-US" dirty="0"/>
                <a:t> 회원 리스트 조회</a:t>
              </a:r>
              <a:endParaRPr lang="en-US" altLang="ko-K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5589240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회원 검색</a:t>
              </a:r>
              <a:r>
                <a:rPr lang="en-US" altLang="ko-KR" dirty="0"/>
                <a:t>: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6093296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2CEF1A-C0CB-83B6-36CF-A2055B61AF46}"/>
              </a:ext>
            </a:extLst>
          </p:cNvPr>
          <p:cNvSpPr txBox="1"/>
          <p:nvPr/>
        </p:nvSpPr>
        <p:spPr>
          <a:xfrm>
            <a:off x="395536" y="27638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조회할 회원 번호를 입력하세요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166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493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회원관리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회원삭제</a:t>
            </a:r>
            <a:endParaRPr lang="en-US" altLang="ko-KR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1286979"/>
          <a:ext cx="8352925" cy="12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00-0001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1991.5.19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AAA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58"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오징어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점주 리스트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323528" y="5157192"/>
            <a:ext cx="7704856" cy="1305436"/>
            <a:chOff x="323528" y="5157192"/>
            <a:chExt cx="7704856" cy="1305436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515719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</a:t>
              </a:r>
              <a:r>
                <a:rPr lang="ko-KR" altLang="en-US" dirty="0"/>
                <a:t> 회원리스트 조회</a:t>
              </a:r>
              <a:endParaRPr lang="en-US" altLang="ko-K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5589240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회원 삭제</a:t>
              </a:r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6093296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2CEF1A-C0CB-83B6-36CF-A2055B61AF46}"/>
              </a:ext>
            </a:extLst>
          </p:cNvPr>
          <p:cNvSpPr txBox="1"/>
          <p:nvPr/>
        </p:nvSpPr>
        <p:spPr>
          <a:xfrm>
            <a:off x="395536" y="27638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삭제할 회원 번호를 입력하세요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166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493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이벤트관리</a:t>
            </a:r>
            <a:endParaRPr lang="en-US" altLang="ko-KR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7529" y="1278052"/>
          <a:ext cx="8352925" cy="12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이벤트번호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이벤트명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이벤트상품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이벤트비용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이벤트기간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룰렛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3000 </a:t>
                      </a:r>
                      <a:r>
                        <a:rPr lang="ko-KR" altLang="en-US" sz="1400" dirty="0"/>
                        <a:t>쿠폰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3-6~-3-12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58"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오징어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리스트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304668" y="5152546"/>
            <a:ext cx="7704856" cy="1305436"/>
            <a:chOff x="323528" y="5157192"/>
            <a:chExt cx="7704856" cy="1305436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7529" y="515719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</a:t>
              </a:r>
              <a:r>
                <a:rPr lang="ko-KR" altLang="en-US" dirty="0"/>
                <a:t> 이벤트 추가</a:t>
              </a:r>
              <a:endParaRPr lang="en-US" altLang="ko-K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546" y="5584594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이벤트 수정</a:t>
              </a:r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6093296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0ED90C-DFB2-C315-7C48-2E70908BF5C5}"/>
              </a:ext>
            </a:extLst>
          </p:cNvPr>
          <p:cNvSpPr txBox="1"/>
          <p:nvPr/>
        </p:nvSpPr>
        <p:spPr>
          <a:xfrm>
            <a:off x="3402907" y="5157192"/>
            <a:ext cx="395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이벤트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5784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536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점주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점주로그인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 </a:t>
            </a:r>
            <a:r>
              <a:rPr lang="ko-KR" altLang="en-US" sz="2400" dirty="0" err="1"/>
              <a:t>메인화면</a:t>
            </a:r>
            <a:r>
              <a:rPr lang="en-US" altLang="ko-KR" sz="24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908720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내정보</a:t>
            </a:r>
            <a:r>
              <a:rPr lang="ko-KR" altLang="en-US" dirty="0"/>
              <a:t> 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점포 등록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점포 관리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리뷰 관리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공지 관리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메뉴 관리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매출 관리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광고 관리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23528" y="4365104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323528" y="5157192"/>
            <a:ext cx="7704856" cy="830997"/>
            <a:chOff x="323528" y="5157192"/>
            <a:chExt cx="7704856" cy="830997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515719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3719" y="5618857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다음화면으로 넘어갑니다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2CEF1A-C0CB-83B6-36CF-A2055B61AF46}"/>
              </a:ext>
            </a:extLst>
          </p:cNvPr>
          <p:cNvSpPr txBox="1"/>
          <p:nvPr/>
        </p:nvSpPr>
        <p:spPr>
          <a:xfrm>
            <a:off x="395536" y="336280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번호를 입력하세요</a:t>
            </a:r>
            <a:r>
              <a:rPr lang="en-US" altLang="ko-KR" dirty="0"/>
              <a:t>: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404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63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점주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점주로그인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점포등록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167760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사업자번호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점포명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점포 전화번호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점포 주소 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배달비</a:t>
            </a:r>
            <a:r>
              <a:rPr lang="en-US" altLang="ko-KR" dirty="0"/>
              <a:t> :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최소주문금액</a:t>
            </a:r>
            <a:r>
              <a:rPr lang="en-US" altLang="ko-KR" dirty="0"/>
              <a:t> :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59047" y="4347053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543342" y="5220441"/>
            <a:ext cx="7500400" cy="646331"/>
            <a:chOff x="527984" y="5157192"/>
            <a:chExt cx="7500400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7984" y="5434191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2002" y="541305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점포를 등록합니다</a:t>
              </a:r>
              <a:r>
                <a:rPr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1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63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점주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점주로그인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점포관리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427" y="110799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주문서관리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배달관리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영업일</a:t>
            </a:r>
            <a:r>
              <a:rPr lang="en-US" altLang="ko-KR" dirty="0"/>
              <a:t>,</a:t>
            </a:r>
            <a:r>
              <a:rPr lang="ko-KR" altLang="en-US" dirty="0"/>
              <a:t>운영시간관리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59047" y="4347053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543342" y="5220441"/>
            <a:ext cx="7500400" cy="646331"/>
            <a:chOff x="527984" y="5157192"/>
            <a:chExt cx="7500400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7984" y="5434191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2002" y="541305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9CB2C75-9D50-C799-37E7-16C1B4E5CC60}"/>
              </a:ext>
            </a:extLst>
          </p:cNvPr>
          <p:cNvSpPr txBox="1"/>
          <p:nvPr/>
        </p:nvSpPr>
        <p:spPr>
          <a:xfrm>
            <a:off x="558413" y="2924944"/>
            <a:ext cx="44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번호를 입력해주세요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942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63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점주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점주로그인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점포관리 </a:t>
            </a:r>
            <a:r>
              <a:rPr lang="en-US" altLang="ko-KR" sz="2400" dirty="0"/>
              <a:t>- </a:t>
            </a:r>
            <a:r>
              <a:rPr lang="ko-KR" altLang="en-US" sz="2400" dirty="0"/>
              <a:t>주문서관리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59047" y="4347053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543342" y="5220441"/>
            <a:ext cx="7500400" cy="902191"/>
            <a:chOff x="527984" y="5157192"/>
            <a:chExt cx="7500400" cy="902191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7984" y="5434191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2002" y="5413052"/>
              <a:ext cx="395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/>
                <a:t>주문서 리스트</a:t>
              </a:r>
              <a:endParaRPr lang="en-US" altLang="ko-KR" dirty="0"/>
            </a:p>
            <a:p>
              <a:r>
                <a:rPr lang="en-US" altLang="ko-KR" dirty="0"/>
                <a:t>0. </a:t>
              </a:r>
              <a:r>
                <a:rPr lang="ko-KR" altLang="en-US" dirty="0"/>
                <a:t> 이전 리스트</a:t>
              </a:r>
              <a:endParaRPr lang="en-US" altLang="ko-KR" dirty="0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AEE8AF0-0B43-E1DF-2110-D8770E7DB9E4}"/>
              </a:ext>
            </a:extLst>
          </p:cNvPr>
          <p:cNvGraphicFramePr>
            <a:graphicFrameLocks noGrp="1"/>
          </p:cNvGraphicFramePr>
          <p:nvPr/>
        </p:nvGraphicFramePr>
        <p:xfrm>
          <a:off x="342721" y="1214549"/>
          <a:ext cx="8352925" cy="147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요청사항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 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00-0001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02-123-4444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58"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오징어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77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63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점주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점주로그인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점포관리 </a:t>
            </a:r>
            <a:r>
              <a:rPr lang="en-US" altLang="ko-KR" sz="2400" dirty="0"/>
              <a:t>- </a:t>
            </a:r>
            <a:r>
              <a:rPr lang="ko-KR" altLang="en-US" sz="2400" dirty="0"/>
              <a:t>이벤트관리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59047" y="4347053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543342" y="5220441"/>
            <a:ext cx="7500400" cy="1179190"/>
            <a:chOff x="527984" y="5157192"/>
            <a:chExt cx="7500400" cy="1179190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7984" y="5434191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2002" y="5413052"/>
              <a:ext cx="3956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/>
                <a:t>이벤트 추가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이벤트 삭제</a:t>
              </a:r>
              <a:endParaRPr lang="en-US" altLang="ko-KR" dirty="0"/>
            </a:p>
            <a:p>
              <a:r>
                <a:rPr lang="en-US" altLang="ko-KR" dirty="0"/>
                <a:t>0. </a:t>
              </a:r>
              <a:r>
                <a:rPr lang="ko-KR" altLang="en-US" dirty="0"/>
                <a:t> 이전 리스트</a:t>
              </a:r>
              <a:endParaRPr lang="en-US" altLang="ko-KR" dirty="0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AEE8AF0-0B43-E1DF-2110-D8770E7DB9E4}"/>
              </a:ext>
            </a:extLst>
          </p:cNvPr>
          <p:cNvGraphicFramePr>
            <a:graphicFrameLocks noGrp="1"/>
          </p:cNvGraphicFramePr>
          <p:nvPr/>
        </p:nvGraphicFramePr>
        <p:xfrm>
          <a:off x="395537" y="1260584"/>
          <a:ext cx="8352925" cy="12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서비스메뉴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58"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오징어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ACD727-9EBE-5163-1985-16883C3AAB7A}"/>
              </a:ext>
            </a:extLst>
          </p:cNvPr>
          <p:cNvSpPr txBox="1"/>
          <p:nvPr/>
        </p:nvSpPr>
        <p:spPr>
          <a:xfrm flipH="1">
            <a:off x="467543" y="283664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메뉴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주문횟수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A25D7-69AE-9604-BDF4-28BFF84EF606}"/>
              </a:ext>
            </a:extLst>
          </p:cNvPr>
          <p:cNvSpPr txBox="1"/>
          <p:nvPr/>
        </p:nvSpPr>
        <p:spPr>
          <a:xfrm>
            <a:off x="2993508" y="567806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결제창에서 서비스 메뉴 </a:t>
            </a:r>
            <a:r>
              <a:rPr lang="ko-KR" altLang="en-US" dirty="0" err="1"/>
              <a:t>선택후</a:t>
            </a:r>
            <a:r>
              <a:rPr lang="ko-KR" altLang="en-US" dirty="0"/>
              <a:t> 주문횟수 차감</a:t>
            </a:r>
          </a:p>
        </p:txBody>
      </p:sp>
    </p:spTree>
    <p:extLst>
      <p:ext uri="{BB962C8B-B14F-4D97-AF65-F5344CB8AC3E}">
        <p14:creationId xmlns:p14="http://schemas.microsoft.com/office/powerpoint/2010/main" val="369558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92369"/>
              </p:ext>
            </p:extLst>
          </p:nvPr>
        </p:nvGraphicFramePr>
        <p:xfrm>
          <a:off x="819584" y="4946907"/>
          <a:ext cx="7560839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210">
                  <a:extLst>
                    <a:ext uri="{9D8B030D-6E8A-4147-A177-3AD203B41FA5}">
                      <a16:colId xmlns:a16="http://schemas.microsoft.com/office/drawing/2014/main" val="949701181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9319586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3608185"/>
                    </a:ext>
                  </a:extLst>
                </a:gridCol>
                <a:gridCol w="1551912">
                  <a:extLst>
                    <a:ext uri="{9D8B030D-6E8A-4147-A177-3AD203B41FA5}">
                      <a16:colId xmlns:a16="http://schemas.microsoft.com/office/drawing/2014/main" val="3232463014"/>
                    </a:ext>
                  </a:extLst>
                </a:gridCol>
                <a:gridCol w="1199668">
                  <a:extLst>
                    <a:ext uri="{9D8B030D-6E8A-4147-A177-3AD203B41FA5}">
                      <a16:colId xmlns:a16="http://schemas.microsoft.com/office/drawing/2014/main" val="59346735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3284584737"/>
                    </a:ext>
                  </a:extLst>
                </a:gridCol>
              </a:tblGrid>
              <a:tr h="272489">
                <a:tc>
                  <a:txBody>
                    <a:bodyPr/>
                    <a:lstStyle/>
                    <a:p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6531"/>
                  </a:ext>
                </a:extLst>
              </a:tr>
              <a:tr h="300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96986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47407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공통  </a:t>
            </a:r>
            <a:r>
              <a:rPr lang="en-US" altLang="ko-KR" sz="2400" dirty="0"/>
              <a:t>–  </a:t>
            </a:r>
            <a:r>
              <a:rPr lang="ko-KR" altLang="en-US" sz="2400" dirty="0"/>
              <a:t>메뉴 화면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48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목록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848736" y="620938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 입력 </a:t>
            </a:r>
            <a:r>
              <a:rPr lang="en-US" altLang="ko-KR" dirty="0"/>
              <a:t>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8736" y="914611"/>
            <a:ext cx="681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사장님 공지사항</a:t>
            </a:r>
            <a:r>
              <a:rPr lang="en-US" altLang="ko-KR" dirty="0"/>
              <a:t>: </a:t>
            </a:r>
            <a:r>
              <a:rPr lang="ko-KR" altLang="en-US" dirty="0"/>
              <a:t>서비스 쿠폰은 </a:t>
            </a:r>
            <a:r>
              <a:rPr lang="en-US" altLang="ko-KR" dirty="0"/>
              <a:t>5</a:t>
            </a:r>
            <a:r>
              <a:rPr lang="ko-KR" altLang="en-US" dirty="0"/>
              <a:t>장부터 사용 가능합니다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93966"/>
              </p:ext>
            </p:extLst>
          </p:nvPr>
        </p:nvGraphicFramePr>
        <p:xfrm>
          <a:off x="852728" y="1372714"/>
          <a:ext cx="7560839" cy="1423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210">
                  <a:extLst>
                    <a:ext uri="{9D8B030D-6E8A-4147-A177-3AD203B41FA5}">
                      <a16:colId xmlns:a16="http://schemas.microsoft.com/office/drawing/2014/main" val="949701181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9319586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3608185"/>
                    </a:ext>
                  </a:extLst>
                </a:gridCol>
                <a:gridCol w="1551912">
                  <a:extLst>
                    <a:ext uri="{9D8B030D-6E8A-4147-A177-3AD203B41FA5}">
                      <a16:colId xmlns:a16="http://schemas.microsoft.com/office/drawing/2014/main" val="3232463014"/>
                    </a:ext>
                  </a:extLst>
                </a:gridCol>
                <a:gridCol w="1199668">
                  <a:extLst>
                    <a:ext uri="{9D8B030D-6E8A-4147-A177-3AD203B41FA5}">
                      <a16:colId xmlns:a16="http://schemas.microsoft.com/office/drawing/2014/main" val="59346735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3284584737"/>
                    </a:ext>
                  </a:extLst>
                </a:gridCol>
              </a:tblGrid>
              <a:tr h="32582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대표메뉴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50962"/>
                  </a:ext>
                </a:extLst>
              </a:tr>
              <a:tr h="325827">
                <a:tc>
                  <a:txBody>
                    <a:bodyPr/>
                    <a:lstStyle/>
                    <a:p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6531"/>
                  </a:ext>
                </a:extLst>
              </a:tr>
              <a:tr h="325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96986"/>
                  </a:ext>
                </a:extLst>
              </a:tr>
              <a:tr h="325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474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91834"/>
              </p:ext>
            </p:extLst>
          </p:nvPr>
        </p:nvGraphicFramePr>
        <p:xfrm>
          <a:off x="848736" y="3361424"/>
          <a:ext cx="7560839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210">
                  <a:extLst>
                    <a:ext uri="{9D8B030D-6E8A-4147-A177-3AD203B41FA5}">
                      <a16:colId xmlns:a16="http://schemas.microsoft.com/office/drawing/2014/main" val="949701181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9319586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3608185"/>
                    </a:ext>
                  </a:extLst>
                </a:gridCol>
                <a:gridCol w="1551912">
                  <a:extLst>
                    <a:ext uri="{9D8B030D-6E8A-4147-A177-3AD203B41FA5}">
                      <a16:colId xmlns:a16="http://schemas.microsoft.com/office/drawing/2014/main" val="3232463014"/>
                    </a:ext>
                  </a:extLst>
                </a:gridCol>
                <a:gridCol w="1199668">
                  <a:extLst>
                    <a:ext uri="{9D8B030D-6E8A-4147-A177-3AD203B41FA5}">
                      <a16:colId xmlns:a16="http://schemas.microsoft.com/office/drawing/2014/main" val="59346735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3284584737"/>
                    </a:ext>
                  </a:extLst>
                </a:gridCol>
              </a:tblGrid>
              <a:tr h="272489">
                <a:tc>
                  <a:txBody>
                    <a:bodyPr/>
                    <a:lstStyle/>
                    <a:p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6531"/>
                  </a:ext>
                </a:extLst>
              </a:tr>
              <a:tr h="300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96986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4740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19584" y="293075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커피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0432" y="451624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에이드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496" y="49295"/>
            <a:ext cx="63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점주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점주로그인 </a:t>
            </a:r>
            <a:r>
              <a:rPr lang="en-US" altLang="ko-KR" sz="2400" dirty="0"/>
              <a:t>– </a:t>
            </a:r>
            <a:r>
              <a:rPr lang="ko-KR" altLang="en-US" sz="2400" dirty="0"/>
              <a:t>점포관리 </a:t>
            </a:r>
            <a:r>
              <a:rPr lang="en-US" altLang="ko-KR" sz="2400" dirty="0"/>
              <a:t>- </a:t>
            </a:r>
            <a:r>
              <a:rPr lang="ko-KR" altLang="en-US" sz="2400" dirty="0"/>
              <a:t>배달관리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59047" y="4347053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543342" y="5220441"/>
            <a:ext cx="7500400" cy="1179190"/>
            <a:chOff x="527984" y="5157192"/>
            <a:chExt cx="7500400" cy="1179190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7984" y="5434191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2002" y="5413052"/>
              <a:ext cx="3956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/>
                <a:t>이벤트 추가</a:t>
              </a: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r>
                <a:rPr lang="en-US" altLang="ko-KR" dirty="0"/>
                <a:t>0. </a:t>
              </a:r>
              <a:r>
                <a:rPr lang="ko-KR" altLang="en-US" dirty="0"/>
                <a:t> 이전 리스트</a:t>
              </a:r>
              <a:endParaRPr lang="en-US" altLang="ko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C65FF7-E397-850F-4FA6-0799E51A95D4}"/>
              </a:ext>
            </a:extLst>
          </p:cNvPr>
          <p:cNvSpPr txBox="1"/>
          <p:nvPr/>
        </p:nvSpPr>
        <p:spPr>
          <a:xfrm>
            <a:off x="395536" y="86968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배달 지역설정</a:t>
            </a:r>
            <a:r>
              <a:rPr lang="en-US" altLang="ko-KR" dirty="0"/>
              <a:t> 2.</a:t>
            </a:r>
            <a:r>
              <a:rPr lang="ko-KR" altLang="en-US" dirty="0" err="1"/>
              <a:t>배달비</a:t>
            </a:r>
            <a:r>
              <a:rPr lang="ko-KR" altLang="en-US" dirty="0"/>
              <a:t> 설정</a:t>
            </a:r>
            <a:r>
              <a:rPr lang="en-US" altLang="ko-KR" dirty="0"/>
              <a:t> 3.</a:t>
            </a:r>
            <a:r>
              <a:rPr lang="ko-KR" altLang="en-US" dirty="0"/>
              <a:t>배달 여부설정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0AC23-CDEF-06D2-3854-12E4D57981FC}"/>
              </a:ext>
            </a:extLst>
          </p:cNvPr>
          <p:cNvSpPr txBox="1"/>
          <p:nvPr/>
        </p:nvSpPr>
        <p:spPr>
          <a:xfrm>
            <a:off x="395536" y="13030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번호를 입력하세요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BFE54-0F21-03CD-9FF2-07F10DC42E80}"/>
              </a:ext>
            </a:extLst>
          </p:cNvPr>
          <p:cNvSpPr txBox="1"/>
          <p:nvPr/>
        </p:nvSpPr>
        <p:spPr>
          <a:xfrm>
            <a:off x="395536" y="1757517"/>
            <a:ext cx="605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OO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OO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6250A-4B0F-4649-4232-3B0E6D15D107}"/>
              </a:ext>
            </a:extLst>
          </p:cNvPr>
          <p:cNvSpPr txBox="1"/>
          <p:nvPr/>
        </p:nvSpPr>
        <p:spPr>
          <a:xfrm>
            <a:off x="395536" y="21790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번호를 입력하세요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66C9B-656C-B6A4-4A5F-13169F6CC250}"/>
              </a:ext>
            </a:extLst>
          </p:cNvPr>
          <p:cNvSpPr txBox="1"/>
          <p:nvPr/>
        </p:nvSpPr>
        <p:spPr>
          <a:xfrm>
            <a:off x="395536" y="2636326"/>
            <a:ext cx="605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배달비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배달최소금액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302E8-A694-32DF-C5CB-429FFC91A1DC}"/>
              </a:ext>
            </a:extLst>
          </p:cNvPr>
          <p:cNvSpPr txBox="1"/>
          <p:nvPr/>
        </p:nvSpPr>
        <p:spPr>
          <a:xfrm>
            <a:off x="357010" y="329322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번호를 입력하세요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DDC2F-4498-1D25-E521-9F52E577824B}"/>
              </a:ext>
            </a:extLst>
          </p:cNvPr>
          <p:cNvSpPr txBox="1"/>
          <p:nvPr/>
        </p:nvSpPr>
        <p:spPr>
          <a:xfrm>
            <a:off x="357010" y="3713257"/>
            <a:ext cx="605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배달여부선택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대면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비대면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326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5364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점주 </a:t>
            </a:r>
            <a:r>
              <a:rPr lang="en-US" altLang="ko-KR" sz="2400" dirty="0"/>
              <a:t>– </a:t>
            </a:r>
            <a:r>
              <a:rPr lang="ko-KR" altLang="en-US" sz="2400" dirty="0"/>
              <a:t>점주로그인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내정보</a:t>
            </a:r>
            <a:r>
              <a:rPr lang="ko-KR" altLang="en-US" sz="2400" dirty="0"/>
              <a:t> 관리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951953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아이디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비밀번호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전화번호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주소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수정할 번호를 입력하세요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9512" y="5013176"/>
            <a:ext cx="86409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337344" y="4366845"/>
            <a:ext cx="10155953" cy="873388"/>
            <a:chOff x="2051720" y="3789040"/>
            <a:chExt cx="6653900" cy="873388"/>
          </a:xfrm>
        </p:grpSpPr>
        <p:sp>
          <p:nvSpPr>
            <p:cNvPr id="21" name="TextBox 20"/>
            <p:cNvSpPr txBox="1"/>
            <p:nvPr/>
          </p:nvSpPr>
          <p:spPr>
            <a:xfrm>
              <a:off x="2051720" y="37890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 </a:t>
              </a:r>
              <a:r>
                <a:rPr lang="ko-KR" altLang="en-US" dirty="0"/>
                <a:t>이전 리스트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4887" y="3789040"/>
              <a:ext cx="236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429309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345565" y="5199583"/>
            <a:ext cx="7704856" cy="830997"/>
            <a:chOff x="323528" y="5157192"/>
            <a:chExt cx="7704856" cy="830997"/>
          </a:xfrm>
        </p:grpSpPr>
        <p:sp>
          <p:nvSpPr>
            <p:cNvPr id="25" name="TextBox 24"/>
            <p:cNvSpPr txBox="1"/>
            <p:nvPr/>
          </p:nvSpPr>
          <p:spPr>
            <a:xfrm>
              <a:off x="2771800" y="5157192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5157192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3719" y="5618857"/>
              <a:ext cx="395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다음화면으로 넘어갑니다</a:t>
              </a:r>
              <a:r>
                <a:rPr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92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비회원  </a:t>
            </a:r>
            <a:r>
              <a:rPr lang="en-US" altLang="ko-KR" sz="2400" dirty="0"/>
              <a:t>–  </a:t>
            </a:r>
            <a:r>
              <a:rPr lang="ko-KR" altLang="en-US" sz="2400" dirty="0"/>
              <a:t>메뉴 옵션 선택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48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옵션 목록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4901635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장바구니에 </a:t>
            </a:r>
            <a:r>
              <a:rPr lang="ko-KR" altLang="en-US" dirty="0"/>
              <a:t>추가되었습니다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번호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y)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3648" y="450219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 입력 </a:t>
            </a:r>
            <a:r>
              <a:rPr lang="en-US" altLang="ko-KR" dirty="0"/>
              <a:t>: 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8024" y="34947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 입력 </a:t>
            </a:r>
            <a:r>
              <a:rPr lang="en-US" altLang="ko-KR" dirty="0"/>
              <a:t>: 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69877"/>
              </p:ext>
            </p:extLst>
          </p:nvPr>
        </p:nvGraphicFramePr>
        <p:xfrm>
          <a:off x="848736" y="1515897"/>
          <a:ext cx="7560839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210">
                  <a:extLst>
                    <a:ext uri="{9D8B030D-6E8A-4147-A177-3AD203B41FA5}">
                      <a16:colId xmlns:a16="http://schemas.microsoft.com/office/drawing/2014/main" val="949701181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9319586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3608185"/>
                    </a:ext>
                  </a:extLst>
                </a:gridCol>
                <a:gridCol w="1551912">
                  <a:extLst>
                    <a:ext uri="{9D8B030D-6E8A-4147-A177-3AD203B41FA5}">
                      <a16:colId xmlns:a16="http://schemas.microsoft.com/office/drawing/2014/main" val="3232463014"/>
                    </a:ext>
                  </a:extLst>
                </a:gridCol>
                <a:gridCol w="1199668">
                  <a:extLst>
                    <a:ext uri="{9D8B030D-6E8A-4147-A177-3AD203B41FA5}">
                      <a16:colId xmlns:a16="http://schemas.microsoft.com/office/drawing/2014/main" val="59346735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3284584737"/>
                    </a:ext>
                  </a:extLst>
                </a:gridCol>
              </a:tblGrid>
              <a:tr h="272489">
                <a:tc>
                  <a:txBody>
                    <a:bodyPr/>
                    <a:lstStyle/>
                    <a:p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6531"/>
                  </a:ext>
                </a:extLst>
              </a:tr>
              <a:tr h="300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96986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4740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19584" y="108523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옵션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 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67976"/>
              </p:ext>
            </p:extLst>
          </p:nvPr>
        </p:nvGraphicFramePr>
        <p:xfrm>
          <a:off x="819584" y="3101380"/>
          <a:ext cx="7560839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210">
                  <a:extLst>
                    <a:ext uri="{9D8B030D-6E8A-4147-A177-3AD203B41FA5}">
                      <a16:colId xmlns:a16="http://schemas.microsoft.com/office/drawing/2014/main" val="949701181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9319586"/>
                    </a:ext>
                  </a:extLst>
                </a:gridCol>
                <a:gridCol w="1221953">
                  <a:extLst>
                    <a:ext uri="{9D8B030D-6E8A-4147-A177-3AD203B41FA5}">
                      <a16:colId xmlns:a16="http://schemas.microsoft.com/office/drawing/2014/main" val="3363608185"/>
                    </a:ext>
                  </a:extLst>
                </a:gridCol>
                <a:gridCol w="1551912">
                  <a:extLst>
                    <a:ext uri="{9D8B030D-6E8A-4147-A177-3AD203B41FA5}">
                      <a16:colId xmlns:a16="http://schemas.microsoft.com/office/drawing/2014/main" val="3232463014"/>
                    </a:ext>
                  </a:extLst>
                </a:gridCol>
                <a:gridCol w="1199668">
                  <a:extLst>
                    <a:ext uri="{9D8B030D-6E8A-4147-A177-3AD203B41FA5}">
                      <a16:colId xmlns:a16="http://schemas.microsoft.com/office/drawing/2014/main" val="59346735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3284584737"/>
                    </a:ext>
                  </a:extLst>
                </a:gridCol>
              </a:tblGrid>
              <a:tr h="272489">
                <a:tc>
                  <a:txBody>
                    <a:bodyPr/>
                    <a:lstStyle/>
                    <a:p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6531"/>
                  </a:ext>
                </a:extLst>
              </a:tr>
              <a:tr h="300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96986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4740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0432" y="267071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옵션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비회원  </a:t>
            </a:r>
            <a:r>
              <a:rPr lang="en-US" altLang="ko-KR" sz="2400" dirty="0"/>
              <a:t>–  </a:t>
            </a:r>
            <a:r>
              <a:rPr lang="ko-KR" altLang="en-US" sz="2400" dirty="0"/>
              <a:t>장바구니 화면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48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 목록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19584" y="451723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 </a:t>
            </a:r>
            <a:r>
              <a:rPr lang="ko-KR" altLang="en-US" dirty="0"/>
              <a:t>입력 </a:t>
            </a:r>
            <a:r>
              <a:rPr lang="en-US" altLang="ko-KR" dirty="0"/>
              <a:t>: 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819584" y="1085232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가격</a:t>
            </a:r>
            <a:r>
              <a:rPr lang="en-US" altLang="ko-KR" dirty="0"/>
              <a:t>:	 </a:t>
            </a:r>
            <a:r>
              <a:rPr lang="ko-KR" altLang="en-US" dirty="0"/>
              <a:t>수량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 err="1"/>
              <a:t>샷추가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err="1"/>
              <a:t>카페라떼</a:t>
            </a:r>
            <a:r>
              <a:rPr lang="en-US" altLang="ko-KR" dirty="0"/>
              <a:t>		</a:t>
            </a:r>
            <a:r>
              <a:rPr lang="ko-KR" altLang="en-US" dirty="0"/>
              <a:t>가격</a:t>
            </a:r>
            <a:r>
              <a:rPr lang="en-US" altLang="ko-KR" dirty="0"/>
              <a:t>:	 </a:t>
            </a:r>
            <a:r>
              <a:rPr lang="ko-KR" altLang="en-US" dirty="0"/>
              <a:t>수량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2 :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배달비</a:t>
            </a:r>
            <a:r>
              <a:rPr lang="ko-KR" altLang="en-US" dirty="0"/>
              <a:t> </a:t>
            </a:r>
            <a:r>
              <a:rPr lang="en-US" altLang="ko-KR" dirty="0"/>
              <a:t>		</a:t>
            </a:r>
            <a:r>
              <a:rPr lang="ko-KR" altLang="en-US" dirty="0"/>
              <a:t>가격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총 결제할 금액 </a:t>
            </a:r>
            <a:r>
              <a:rPr lang="en-US" altLang="ko-KR" dirty="0"/>
              <a:t>: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1520" y="932860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8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비회원  </a:t>
            </a:r>
            <a:r>
              <a:rPr lang="en-US" altLang="ko-KR" sz="2400" dirty="0"/>
              <a:t>–  </a:t>
            </a:r>
            <a:r>
              <a:rPr lang="ko-KR" altLang="en-US" sz="2400" dirty="0"/>
              <a:t>결제 전 요청사항 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48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 목록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502197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회 용품을 제공받으시겠습니까</a:t>
            </a:r>
            <a:r>
              <a:rPr lang="en-US" altLang="ko-KR" dirty="0"/>
              <a:t>?(y/n) :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사장님께 요청사항을 적어주세요 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비대면으로</a:t>
            </a:r>
            <a:r>
              <a:rPr lang="ko-KR" altLang="en-US" dirty="0"/>
              <a:t> 받으시겠습니까</a:t>
            </a:r>
            <a:r>
              <a:rPr lang="en-US" altLang="ko-KR" dirty="0"/>
              <a:t>?(y/n) :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628800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회 용품 제공</a:t>
            </a:r>
            <a:r>
              <a:rPr lang="en-US" altLang="ko-KR" dirty="0"/>
              <a:t>(y/n)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사장님께 요청사항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대면</a:t>
            </a:r>
            <a:r>
              <a:rPr lang="en-US" altLang="ko-KR" dirty="0"/>
              <a:t>/</a:t>
            </a:r>
            <a:r>
              <a:rPr lang="ko-KR" altLang="en-US" dirty="0"/>
              <a:t>비대면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51520" y="932860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비회원  </a:t>
            </a:r>
            <a:r>
              <a:rPr lang="en-US" altLang="ko-KR" sz="2400" dirty="0"/>
              <a:t>–  </a:t>
            </a:r>
            <a:r>
              <a:rPr lang="ko-KR" altLang="en-US" sz="2400" dirty="0"/>
              <a:t>결제 화면</a:t>
            </a:r>
            <a:endParaRPr lang="en-US" altLang="ko-KR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548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화면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4653136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결제를 진행하시겠습니까</a:t>
            </a:r>
            <a:r>
              <a:rPr lang="en-US" altLang="ko-KR" dirty="0"/>
              <a:t>?(y/n) : 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1484784"/>
            <a:ext cx="5256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주문한 음식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수량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옵션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카페라떼</a:t>
            </a:r>
            <a:r>
              <a:rPr lang="en-US" altLang="ko-KR" dirty="0"/>
              <a:t>		</a:t>
            </a:r>
            <a:r>
              <a:rPr lang="ko-KR" altLang="en-US" dirty="0"/>
              <a:t>수량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옵션</a:t>
            </a:r>
            <a:r>
              <a:rPr lang="en-US" altLang="ko-KR" dirty="0"/>
              <a:t>1:</a:t>
            </a:r>
          </a:p>
          <a:p>
            <a:endParaRPr lang="en-US" altLang="ko-KR" dirty="0"/>
          </a:p>
          <a:p>
            <a:r>
              <a:rPr lang="ko-KR" altLang="en-US" dirty="0"/>
              <a:t>금액 </a:t>
            </a:r>
            <a:r>
              <a:rPr lang="en-US" altLang="ko-KR" dirty="0"/>
              <a:t>: 15000 + 3000(</a:t>
            </a:r>
            <a:r>
              <a:rPr lang="ko-KR" altLang="en-US" dirty="0" err="1"/>
              <a:t>배달비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932860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5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비회원  </a:t>
            </a:r>
            <a:r>
              <a:rPr lang="en-US" altLang="ko-KR" sz="2400" dirty="0"/>
              <a:t>–  </a:t>
            </a:r>
            <a:r>
              <a:rPr lang="ko-KR" altLang="en-US" sz="2400" dirty="0"/>
              <a:t>결제 완료 화면</a:t>
            </a:r>
            <a:endParaRPr lang="en-US" altLang="ko-KR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548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완료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737828" y="5541371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엔터를</a:t>
            </a:r>
            <a:r>
              <a:rPr lang="ko-KR" altLang="en-US" dirty="0"/>
              <a:t> 누르면 메인화면으로 이동</a:t>
            </a:r>
            <a:r>
              <a:rPr lang="en-US" altLang="ko-KR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828" y="1196752"/>
            <a:ext cx="5256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결제가 완료되었습니다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주문한 음식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수량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옵션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카페라떼</a:t>
            </a:r>
            <a:r>
              <a:rPr lang="en-US" altLang="ko-KR" dirty="0"/>
              <a:t>		</a:t>
            </a:r>
            <a:r>
              <a:rPr lang="ko-KR" altLang="en-US" dirty="0"/>
              <a:t>수량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옵션</a:t>
            </a:r>
            <a:r>
              <a:rPr lang="en-US" altLang="ko-KR" dirty="0"/>
              <a:t>1:</a:t>
            </a:r>
          </a:p>
          <a:p>
            <a:endParaRPr lang="en-US" altLang="ko-KR" dirty="0"/>
          </a:p>
          <a:p>
            <a:r>
              <a:rPr lang="ko-KR" altLang="en-US" dirty="0"/>
              <a:t>금액 </a:t>
            </a:r>
            <a:r>
              <a:rPr lang="en-US" altLang="ko-KR" dirty="0"/>
              <a:t>: 15000 + 3000(</a:t>
            </a:r>
            <a:r>
              <a:rPr lang="ko-KR" altLang="en-US" dirty="0" err="1"/>
              <a:t>배달비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결제된 금액 </a:t>
            </a:r>
            <a:r>
              <a:rPr lang="en-US" altLang="ko-KR" dirty="0"/>
              <a:t>: 15000</a:t>
            </a:r>
          </a:p>
          <a:p>
            <a:endParaRPr lang="en-US" altLang="ko-KR" dirty="0"/>
          </a:p>
          <a:p>
            <a:r>
              <a:rPr lang="ko-KR" altLang="en-US" dirty="0"/>
              <a:t>배달 예상 소요 시간 </a:t>
            </a:r>
            <a:r>
              <a:rPr lang="en-US" altLang="ko-KR" dirty="0"/>
              <a:t>: 40~50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251520" y="932860"/>
            <a:ext cx="8640960" cy="415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4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1249</Words>
  <Application>Microsoft Office PowerPoint</Application>
  <PresentationFormat>화면 슬라이드 쇼(4:3)</PresentationFormat>
  <Paragraphs>582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</dc:creator>
  <cp:lastModifiedBy>PC</cp:lastModifiedBy>
  <cp:revision>289</cp:revision>
  <dcterms:created xsi:type="dcterms:W3CDTF">2016-10-26T00:55:43Z</dcterms:created>
  <dcterms:modified xsi:type="dcterms:W3CDTF">2023-03-12T19:09:40Z</dcterms:modified>
</cp:coreProperties>
</file>