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3" r:id="rId4"/>
    <p:sldId id="291" r:id="rId5"/>
    <p:sldId id="276" r:id="rId6"/>
    <p:sldId id="281" r:id="rId7"/>
    <p:sldId id="284" r:id="rId8"/>
    <p:sldId id="289" r:id="rId9"/>
    <p:sldId id="290" r:id="rId10"/>
    <p:sldId id="282" r:id="rId11"/>
    <p:sldId id="278" r:id="rId12"/>
    <p:sldId id="280" r:id="rId13"/>
    <p:sldId id="283" r:id="rId14"/>
    <p:sldId id="285" r:id="rId15"/>
    <p:sldId id="287" r:id="rId16"/>
    <p:sldId id="292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서윤" initials="장" lastIdx="18" clrIdx="0">
    <p:extLst/>
  </p:cmAuthor>
  <p:cmAuthor id="2" name="시설과" initials="시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786"/>
    <a:srgbClr val="1DA1F2"/>
    <a:srgbClr val="71C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5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106" y="3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8T10:48:10.678" idx="5">
    <p:pos x="10" y="10"/>
    <p:text>작명센스가 없어 제목을 이렇게 밖에 달수가 없다... 좋은 생각 나면 바꿔줘.....또륵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8T11:52:02.884" idx="7">
    <p:pos x="10" y="10"/>
    <p:text>비정형데이터 :  데이터베이스에 잘 정리된 데이터가 아닌 페이스북, 트위터와 같은 형식이 정해지지 않은 데이터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8T01:04:28.757" idx="1">
    <p:pos x="10" y="10"/>
    <p:text>siri :http://imgnews.naver.com/image/092/2011/11/09/tk9rv1Yl8ySx6iKtH0UJ.jpg</p:text>
    <p:extLst>
      <p:ext uri="{C676402C-5697-4E1C-873F-D02D1690AC5C}">
        <p15:threadingInfo xmlns:p15="http://schemas.microsoft.com/office/powerpoint/2012/main" timeZoneBias="-540"/>
      </p:ext>
    </p:extLst>
  </p:cm>
  <p:cm authorId="1" dt="2018-03-08T01:05:10.211" idx="2">
    <p:pos x="10" y="146"/>
    <p:text>email : http://blogfiles5.naver.net/20150714_276/cardifkorea_14368382808766lg75_JPEG/shutterstock_18410335.jpg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18-03-08T01:05:44.782" idx="3">
    <p:pos x="10" y="282"/>
    <p:text>review : https://pixabay.com/ko/%EB%B9%84%ED%8C%90-%EB%A6%AC%EB%B7%B0-%EC%93%B0%EA%B8%B0-%EA%B2%80%ED%86%A0-%EC%8A%A4%ED%83%80-%EC%86%90-%EC%86%90%EA%B0%80%EB%9D%BD-%EC%84%A4%EC%A0%95-%EB%81%84%EB%8B%A4-%ED%9A%8C%EC%82%AC-3083100/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8T10:45:53.361" idx="4">
    <p:pos x="10" y="10"/>
    <p:text>Q. 여러분은 보고싶은 영화를 선택함에 있어서 어디서 정보를 얻나요?... 이런식으로 질문을 던짐으로서 분위기 환기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9T18:41:35.785" idx="17">
    <p:pos x="10" y="10"/>
    <p:text>텍스트마이닝의 자료처리과정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9T15:06:48.159" idx="10">
    <p:pos x="6396" y="1228"/>
    <p:text>I B M에서는 1 9 9 8년에 Intelligent Miner
for Te x t라는 텍스트 마이닝에 대한 제품이 출시 되었
지만 영문 텍스트에만 한하여 사용할 수 있다. 한글에
대한텍스트 마이닝 제품은 아직출시되지 않고있다.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09T15:38:56.482" idx="15">
    <p:pos x="6419" y="2156"/>
    <p:text>비속어, 은어와 같은 단어의 처리문제가 발생하며, 복문, 중문, 비문과 같이 문장자체의 남해함에서 오는 어려움이 있다.</p:text>
    <p:extLst>
      <p:ext uri="{C676402C-5697-4E1C-873F-D02D1690AC5C}">
        <p15:threadingInfo xmlns:p15="http://schemas.microsoft.com/office/powerpoint/2012/main" timeZoneBias="-540"/>
      </p:ext>
    </p:extLst>
  </p:cm>
  <p:cm authorId="1" dt="2018-03-09T15:39:15.813" idx="16">
    <p:pos x="6448" y="2980"/>
    <p:text>목소리나 당시의 환경 등의 배경요소가 빠져있어
문맥을 파악하기 어려움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98811-6203-4F3C-BA8D-0900538722C9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CD50-AB6E-4D23-AE29-5F6BFBB92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9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0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2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5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1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DB1D-3C29-4EF4-8A4E-BA74868EE85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3BD5-A924-40D3-8718-A350624C93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1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4785" y="1891552"/>
            <a:ext cx="10176435" cy="1377859"/>
          </a:xfrm>
          <a:ln w="19050">
            <a:solidFill>
              <a:srgbClr val="1DA1F2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altLang="ko-KR" sz="8000" b="1" dirty="0" smtClean="0">
                <a:solidFill>
                  <a:srgbClr val="1DA1F2"/>
                </a:solidFill>
              </a:rPr>
              <a:t>Text Mining</a:t>
            </a:r>
            <a:endParaRPr lang="ko-KR" altLang="en-US" sz="8000" b="1" dirty="0">
              <a:solidFill>
                <a:srgbClr val="1DA1F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8215" y="3497521"/>
            <a:ext cx="10103005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b="1" dirty="0" smtClean="0">
                <a:solidFill>
                  <a:srgbClr val="657786"/>
                </a:solidFill>
              </a:rPr>
              <a:t>TAVE </a:t>
            </a:r>
            <a:r>
              <a:rPr lang="ko-KR" altLang="en-US" sz="1600" b="1" dirty="0" smtClean="0">
                <a:solidFill>
                  <a:srgbClr val="657786"/>
                </a:solidFill>
              </a:rPr>
              <a:t> 기술조사</a:t>
            </a:r>
            <a:r>
              <a:rPr lang="en-US" altLang="ko-KR" sz="1600" b="1" dirty="0" smtClean="0">
                <a:solidFill>
                  <a:srgbClr val="657786"/>
                </a:solidFill>
              </a:rPr>
              <a:t> </a:t>
            </a:r>
            <a:r>
              <a:rPr lang="ko-KR" altLang="en-US" sz="1600" b="1" dirty="0" smtClean="0">
                <a:solidFill>
                  <a:srgbClr val="657786"/>
                </a:solidFill>
              </a:rPr>
              <a:t>알죠</a:t>
            </a:r>
            <a:r>
              <a:rPr lang="en-US" altLang="ko-KR" sz="1600" b="1" dirty="0" smtClean="0">
                <a:solidFill>
                  <a:srgbClr val="657786"/>
                </a:solidFill>
              </a:rPr>
              <a:t>R</a:t>
            </a:r>
            <a:r>
              <a:rPr lang="ko-KR" altLang="en-US" sz="1600" b="1" dirty="0" smtClean="0">
                <a:solidFill>
                  <a:srgbClr val="657786"/>
                </a:solidFill>
              </a:rPr>
              <a:t>조</a:t>
            </a:r>
            <a:endParaRPr lang="en-US" altLang="ko-KR" sz="1600" b="1" dirty="0" smtClean="0">
              <a:solidFill>
                <a:srgbClr val="657786"/>
              </a:solidFill>
            </a:endParaRPr>
          </a:p>
          <a:p>
            <a:pPr algn="r"/>
            <a:endParaRPr lang="en-US" altLang="ko-KR" sz="1600" b="1" dirty="0" smtClean="0">
              <a:solidFill>
                <a:srgbClr val="657786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306" y="13717"/>
            <a:ext cx="1638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TAVE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352903" y="2193596"/>
            <a:ext cx="731520" cy="818754"/>
            <a:chOff x="10552176" y="2518806"/>
            <a:chExt cx="1289304" cy="1294242"/>
          </a:xfrm>
          <a:solidFill>
            <a:schemeClr val="bg1"/>
          </a:solidFill>
        </p:grpSpPr>
        <p:sp>
          <p:nvSpPr>
            <p:cNvPr id="9" name="타원 8"/>
            <p:cNvSpPr/>
            <p:nvPr/>
          </p:nvSpPr>
          <p:spPr>
            <a:xfrm>
              <a:off x="10552176" y="2518806"/>
              <a:ext cx="914400" cy="914400"/>
            </a:xfrm>
            <a:prstGeom prst="ellipse">
              <a:avLst/>
            </a:prstGeom>
            <a:grpFill/>
            <a:ln w="38100">
              <a:solidFill>
                <a:srgbClr val="1DA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5"/>
            </p:cNvCxnSpPr>
            <p:nvPr/>
          </p:nvCxnSpPr>
          <p:spPr>
            <a:xfrm>
              <a:off x="11332665" y="3299295"/>
              <a:ext cx="508815" cy="513753"/>
            </a:xfrm>
            <a:prstGeom prst="line">
              <a:avLst/>
            </a:prstGeom>
            <a:grpFill/>
            <a:ln w="38100">
              <a:solidFill>
                <a:srgbClr val="1DA1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51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70340" y="2850923"/>
            <a:ext cx="8341743" cy="11645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</a:t>
            </a:r>
            <a:r>
              <a:rPr lang="ko-KR" altLang="en-US" sz="4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마이닝</a:t>
            </a:r>
            <a:r>
              <a:rPr lang="ko-KR" altLang="en-US" sz="4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적용 효과</a:t>
            </a:r>
            <a:endParaRPr lang="ko-KR" altLang="en-US" sz="4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707624" y="3023829"/>
            <a:ext cx="731520" cy="818754"/>
            <a:chOff x="10552176" y="2518806"/>
            <a:chExt cx="1289304" cy="1294242"/>
          </a:xfrm>
        </p:grpSpPr>
        <p:sp>
          <p:nvSpPr>
            <p:cNvPr id="3" name="타원 2"/>
            <p:cNvSpPr/>
            <p:nvPr/>
          </p:nvSpPr>
          <p:spPr>
            <a:xfrm>
              <a:off x="10552176" y="2518806"/>
              <a:ext cx="914400" cy="914400"/>
            </a:xfrm>
            <a:prstGeom prst="ellipse">
              <a:avLst/>
            </a:prstGeom>
            <a:solidFill>
              <a:srgbClr val="1DA1F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5"/>
            </p:cNvCxnSpPr>
            <p:nvPr/>
          </p:nvCxnSpPr>
          <p:spPr>
            <a:xfrm>
              <a:off x="11332665" y="3299295"/>
              <a:ext cx="508815" cy="51375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모서리가 둥근 직사각형 6"/>
          <p:cNvSpPr/>
          <p:nvPr/>
        </p:nvSpPr>
        <p:spPr>
          <a:xfrm>
            <a:off x="539866" y="2850923"/>
            <a:ext cx="1161288" cy="116456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5247" y="2771486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5400" dirty="0">
              <a:solidFill>
                <a:schemeClr val="bg1"/>
              </a:solidFill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8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744237" y="207103"/>
            <a:ext cx="349996" cy="306239"/>
            <a:chOff x="8440321" y="3342735"/>
            <a:chExt cx="349996" cy="306239"/>
          </a:xfrm>
        </p:grpSpPr>
        <p:sp>
          <p:nvSpPr>
            <p:cNvPr id="7" name="타원 6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0" name="직선 연결선 9"/>
            <p:cNvCxnSpPr>
              <a:stCxn id="7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140"/>
            <a:ext cx="3721901" cy="3541038"/>
          </a:xfrm>
          <a:prstGeom prst="rect">
            <a:avLst/>
          </a:prstGeom>
        </p:spPr>
      </p:pic>
      <p:sp>
        <p:nvSpPr>
          <p:cNvPr id="11" name="순서도: 대체 처리 10"/>
          <p:cNvSpPr/>
          <p:nvPr/>
        </p:nvSpPr>
        <p:spPr>
          <a:xfrm>
            <a:off x="3191256" y="1903139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소비자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입장에서의 객관적 판단 가능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91256" y="4569079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종류의 </a:t>
            </a:r>
            <a:r>
              <a:rPr lang="ko-KR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다양성</a:t>
            </a:r>
            <a:r>
              <a:rPr lang="ko-KR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많은 양의 리뷰로</a:t>
            </a:r>
            <a:r>
              <a:rPr lang="ko-KR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인한 </a:t>
            </a:r>
            <a:r>
              <a:rPr lang="ko-KR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혼란</a:t>
            </a:r>
            <a:r>
              <a:rPr lang="en-US" altLang="ko-KR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감소</a:t>
            </a:r>
            <a:endParaRPr lang="ko-KR" altLang="en-US" sz="26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3191256" y="3266294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유의미한 자료를 통해 의사결정이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쉬워짐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6443933" y="157967"/>
            <a:ext cx="5208242" cy="404512"/>
          </a:xfrm>
          <a:ln w="1905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Mining,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어디에 적용할까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744237" y="207103"/>
            <a:ext cx="349996" cy="306239"/>
            <a:chOff x="8440321" y="3342735"/>
            <a:chExt cx="349996" cy="306239"/>
          </a:xfrm>
        </p:grpSpPr>
        <p:sp>
          <p:nvSpPr>
            <p:cNvPr id="18" name="타원 17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9" name="직선 연결선 18"/>
            <p:cNvCxnSpPr>
              <a:stCxn id="18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23" name="타원 22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3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모서리가 둥근 직사각형 24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6339840" y="53230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 효과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8150" y="5634940"/>
            <a:ext cx="156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Receiver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08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369"/>
            <a:ext cx="3763108" cy="3406425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3191256" y="1903139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시간과 비용의 효율성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3191256" y="4569079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소비자 패턴 분석 및 오류 예방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3191256" y="3266294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피드백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리스크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확산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방지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지속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6443933" y="157967"/>
            <a:ext cx="5208242" cy="404512"/>
          </a:xfrm>
          <a:ln w="1905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Mining,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어디에 적용할까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1744237" y="207103"/>
            <a:ext cx="349996" cy="306239"/>
            <a:chOff x="8440321" y="3342735"/>
            <a:chExt cx="349996" cy="306239"/>
          </a:xfrm>
        </p:grpSpPr>
        <p:sp>
          <p:nvSpPr>
            <p:cNvPr id="24" name="타원 23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5" name="직선 연결선 24"/>
            <p:cNvCxnSpPr>
              <a:stCxn id="24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29" name="타원 28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9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모서리가 둥근 직사각형 30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6339840" y="53230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 효과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8150" y="5599771"/>
            <a:ext cx="156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Sender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12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866" y="2850923"/>
            <a:ext cx="1161288" cy="116456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5247" y="2771486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5400" dirty="0">
              <a:solidFill>
                <a:schemeClr val="bg1"/>
              </a:solidFill>
              <a:latin typeface="Yu Gothic UI Semibold" panose="020B0700000000000000" pitchFamily="34" charset="-128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0340" y="2850923"/>
            <a:ext cx="8341743" cy="11645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ko-KR" sz="48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48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4800" b="1" dirty="0" err="1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마이닝의</a:t>
            </a:r>
            <a:r>
              <a:rPr lang="ko-KR" altLang="en-US" sz="48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한계와 전망</a:t>
            </a:r>
            <a:endParaRPr lang="en-US" altLang="ko-KR" sz="4800" b="1" dirty="0">
              <a:solidFill>
                <a:srgbClr val="65778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707624" y="3023829"/>
            <a:ext cx="731520" cy="818754"/>
            <a:chOff x="10552176" y="2518806"/>
            <a:chExt cx="1289304" cy="1294242"/>
          </a:xfrm>
        </p:grpSpPr>
        <p:sp>
          <p:nvSpPr>
            <p:cNvPr id="8" name="타원 7"/>
            <p:cNvSpPr/>
            <p:nvPr/>
          </p:nvSpPr>
          <p:spPr>
            <a:xfrm>
              <a:off x="10552176" y="2518806"/>
              <a:ext cx="914400" cy="914400"/>
            </a:xfrm>
            <a:prstGeom prst="ellipse">
              <a:avLst/>
            </a:prstGeom>
            <a:solidFill>
              <a:srgbClr val="1DA1F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8" idx="5"/>
            </p:cNvCxnSpPr>
            <p:nvPr/>
          </p:nvCxnSpPr>
          <p:spPr>
            <a:xfrm>
              <a:off x="11332665" y="3299295"/>
              <a:ext cx="508815" cy="51375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83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339840" y="53230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마이닝의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한계와 전망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7" name="타원 6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7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5521" y="1116282"/>
            <a:ext cx="437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텍스트 </a:t>
            </a:r>
            <a:r>
              <a:rPr lang="ko-KR" altLang="en-US" sz="3200" b="1" dirty="0" err="1" smtClean="0"/>
              <a:t>마이닝의</a:t>
            </a:r>
            <a:r>
              <a:rPr lang="ko-KR" altLang="en-US" sz="3200" b="1" dirty="0" smtClean="0"/>
              <a:t> 한계</a:t>
            </a:r>
            <a:endParaRPr lang="ko-KR" altLang="en-US" sz="3200" b="1" dirty="0"/>
          </a:p>
        </p:txBody>
      </p:sp>
      <p:sp>
        <p:nvSpPr>
          <p:cNvPr id="11" name="순서도: 대체 처리 10"/>
          <p:cNvSpPr/>
          <p:nvPr/>
        </p:nvSpPr>
        <p:spPr>
          <a:xfrm>
            <a:off x="2063017" y="2093139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영문에 비해 발전이 미약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098642" y="3420684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한글의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복잡성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2086768" y="4759098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문맥 파악의 어려움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1110358" y="5913912"/>
            <a:ext cx="914400" cy="605642"/>
          </a:xfrm>
          <a:prstGeom prst="rightArrow">
            <a:avLst/>
          </a:prstGeom>
          <a:solidFill>
            <a:srgbClr val="71C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84137" y="5973288"/>
            <a:ext cx="86485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1DA1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단어의 빈도뿐만 아니라 단어들의 유기적인 관계를 이용해야 함</a:t>
            </a:r>
            <a:endParaRPr lang="ko-KR" altLang="en-US" sz="2500" b="1" dirty="0">
              <a:solidFill>
                <a:srgbClr val="1DA1F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4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39840" y="53230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마이닝의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한계와 전망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8" name="타원 7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>
              <a:stCxn id="8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835724" y="1175656"/>
            <a:ext cx="437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텍스트 </a:t>
            </a:r>
            <a:r>
              <a:rPr lang="ko-KR" altLang="en-US" sz="3200" b="1" dirty="0" err="1" smtClean="0"/>
              <a:t>마이닝의</a:t>
            </a:r>
            <a:r>
              <a:rPr lang="ko-KR" altLang="en-US" sz="3200" b="1" dirty="0" smtClean="0"/>
              <a:t> 전망</a:t>
            </a:r>
            <a:endParaRPr lang="ko-KR" altLang="en-US" sz="3200" b="1" dirty="0"/>
          </a:p>
        </p:txBody>
      </p:sp>
      <p:sp>
        <p:nvSpPr>
          <p:cNvPr id="11" name="순서도: 대체 처리 10"/>
          <p:cNvSpPr/>
          <p:nvPr/>
        </p:nvSpPr>
        <p:spPr>
          <a:xfrm>
            <a:off x="2086881" y="2295014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그 가치를 인정받아서 활용되는 곳이 늘어나고 있음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098756" y="3658184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단어자체가 가지고 있는 어감에 대한 감정분석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2084901" y="4953105"/>
            <a:ext cx="8022336" cy="818715"/>
          </a:xfrm>
          <a:prstGeom prst="flowChartAlternateProcess">
            <a:avLst/>
          </a:prstGeom>
          <a:solidFill>
            <a:srgbClr val="71C9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형태의 데이터에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마이닝기술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1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7071" y="2303814"/>
            <a:ext cx="3634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solidFill>
                  <a:srgbClr val="1DA1F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ko-KR" altLang="en-US" sz="9600" b="1" dirty="0">
              <a:solidFill>
                <a:srgbClr val="1DA1F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2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6971" y="2470068"/>
            <a:ext cx="5629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rgbClr val="1DA1F2"/>
                </a:solidFill>
              </a:rPr>
              <a:t>Thank You!</a:t>
            </a:r>
            <a:endParaRPr lang="ko-KR" altLang="en-US" sz="8000" b="1" dirty="0">
              <a:solidFill>
                <a:srgbClr val="1DA1F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2098" y="5257800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657786"/>
                </a:solidFill>
              </a:rPr>
              <a:t>알죠</a:t>
            </a:r>
            <a:r>
              <a:rPr lang="en-US" altLang="ko-KR" dirty="0" smtClean="0">
                <a:solidFill>
                  <a:srgbClr val="657786"/>
                </a:solidFill>
              </a:rPr>
              <a:t>R</a:t>
            </a:r>
            <a:r>
              <a:rPr lang="ko-KR" altLang="en-US" dirty="0" smtClean="0">
                <a:solidFill>
                  <a:srgbClr val="657786"/>
                </a:solidFill>
              </a:rPr>
              <a:t>조 </a:t>
            </a:r>
            <a:r>
              <a:rPr lang="en-US" altLang="ko-KR" dirty="0" smtClean="0">
                <a:solidFill>
                  <a:srgbClr val="657786"/>
                </a:solidFill>
              </a:rPr>
              <a:t>: </a:t>
            </a:r>
            <a:r>
              <a:rPr lang="ko-KR" altLang="en-US" dirty="0" err="1" smtClean="0">
                <a:solidFill>
                  <a:srgbClr val="657786"/>
                </a:solidFill>
              </a:rPr>
              <a:t>박민설</a:t>
            </a:r>
            <a:r>
              <a:rPr lang="ko-KR" altLang="en-US" dirty="0" smtClean="0">
                <a:solidFill>
                  <a:srgbClr val="657786"/>
                </a:solidFill>
              </a:rPr>
              <a:t> 이희빈 이미지 장서윤 </a:t>
            </a:r>
            <a:endParaRPr lang="ko-KR" altLang="en-US" dirty="0">
              <a:solidFill>
                <a:srgbClr val="657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2309603" y="1504189"/>
            <a:ext cx="8060473" cy="455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3600" b="1" dirty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b="1" dirty="0" err="1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마이닝의</a:t>
            </a:r>
            <a:r>
              <a:rPr lang="ko-KR" altLang="en-US" sz="36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en-US" altLang="ko-KR" sz="3600" b="1" dirty="0" smtClean="0">
              <a:solidFill>
                <a:srgbClr val="65778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3600" b="1" dirty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b="1" dirty="0" err="1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3600" b="1" dirty="0" err="1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36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3600" b="1" dirty="0" smtClean="0">
              <a:solidFill>
                <a:srgbClr val="65778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36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b="1" dirty="0" err="1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36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 효과</a:t>
            </a:r>
            <a:endParaRPr lang="en-US" altLang="ko-KR" sz="3600" b="1" dirty="0" smtClean="0">
              <a:solidFill>
                <a:srgbClr val="65778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ko-KR" altLang="en-US" sz="36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b="1" dirty="0" err="1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마이닝의</a:t>
            </a:r>
            <a:r>
              <a:rPr lang="ko-KR" altLang="en-US" sz="3600" b="1" dirty="0" smtClean="0">
                <a:solidFill>
                  <a:srgbClr val="65778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한계와 전망</a:t>
            </a:r>
            <a:endParaRPr lang="en-US" altLang="ko-KR" sz="3600" b="1" dirty="0" smtClean="0">
              <a:solidFill>
                <a:srgbClr val="65778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339840" y="87734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진행순서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747089" y="220120"/>
            <a:ext cx="349996" cy="306239"/>
            <a:chOff x="8440321" y="3342735"/>
            <a:chExt cx="349996" cy="306239"/>
          </a:xfrm>
        </p:grpSpPr>
        <p:sp>
          <p:nvSpPr>
            <p:cNvPr id="17" name="타원 16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17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A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70340" y="2850923"/>
            <a:ext cx="8341743" cy="11645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</a:t>
            </a:r>
            <a:r>
              <a:rPr lang="ko-KR" altLang="en-US" sz="6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마이닝의</a:t>
            </a:r>
            <a:r>
              <a:rPr lang="ko-KR" altLang="en-US" sz="6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정의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707624" y="3023829"/>
            <a:ext cx="731520" cy="818754"/>
            <a:chOff x="10552176" y="2518806"/>
            <a:chExt cx="1289304" cy="1294242"/>
          </a:xfrm>
        </p:grpSpPr>
        <p:sp>
          <p:nvSpPr>
            <p:cNvPr id="16" name="타원 15"/>
            <p:cNvSpPr/>
            <p:nvPr/>
          </p:nvSpPr>
          <p:spPr>
            <a:xfrm>
              <a:off x="10552176" y="2518806"/>
              <a:ext cx="914400" cy="914400"/>
            </a:xfrm>
            <a:prstGeom prst="ellipse">
              <a:avLst/>
            </a:prstGeom>
            <a:solidFill>
              <a:srgbClr val="1DA1F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6" idx="5"/>
            </p:cNvCxnSpPr>
            <p:nvPr/>
          </p:nvCxnSpPr>
          <p:spPr>
            <a:xfrm>
              <a:off x="11332665" y="3299295"/>
              <a:ext cx="508815" cy="51375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모서리가 둥근 직사각형 2"/>
          <p:cNvSpPr/>
          <p:nvPr/>
        </p:nvSpPr>
        <p:spPr>
          <a:xfrm>
            <a:off x="539866" y="2850923"/>
            <a:ext cx="1161288" cy="1164566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5247" y="2771486"/>
            <a:ext cx="750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5400" dirty="0">
              <a:solidFill>
                <a:schemeClr val="bg1"/>
              </a:solidFill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1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7" name="타원 6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7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05" y="3888012"/>
            <a:ext cx="1672417" cy="16724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85" y="3888012"/>
            <a:ext cx="1672417" cy="16724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49" y="3836667"/>
            <a:ext cx="1840158" cy="1840158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7420629" y="4360406"/>
            <a:ext cx="1144736" cy="552068"/>
          </a:xfrm>
          <a:prstGeom prst="rightArrow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8700981" y="3757059"/>
            <a:ext cx="2283287" cy="19788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2253" y="1348073"/>
            <a:ext cx="530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텍스트 </a:t>
            </a:r>
            <a:r>
              <a:rPr lang="ko-KR" altLang="en-US" sz="3200" b="1" dirty="0" err="1" smtClean="0"/>
              <a:t>마이닝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[Text </a:t>
            </a:r>
            <a:r>
              <a:rPr lang="en-US" altLang="ko-KR" sz="3200" b="1" dirty="0" err="1" smtClean="0"/>
              <a:t>Minig</a:t>
            </a:r>
            <a:r>
              <a:rPr lang="en-US" altLang="ko-KR" sz="3200" b="1" dirty="0" smtClean="0"/>
              <a:t>]</a:t>
            </a:r>
            <a:endParaRPr lang="ko-KR" alt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1843" y="2268838"/>
            <a:ext cx="6922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비정형 텍스트 데이터에서 새롭고 유용한 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</a:t>
            </a:r>
            <a:r>
              <a:rPr lang="ko-KR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찾아내는 과정 또는 기술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6339840" y="87734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마이닝이란</a:t>
            </a:r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8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35" y="1283180"/>
            <a:ext cx="4548837" cy="3429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65" y="1283180"/>
            <a:ext cx="4572000" cy="3429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00" y="3185176"/>
            <a:ext cx="4572000" cy="3429000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443933" y="157967"/>
            <a:ext cx="5208242" cy="404512"/>
          </a:xfrm>
          <a:ln w="1905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Mining,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어디에 적용할까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744237" y="207103"/>
            <a:ext cx="349996" cy="306239"/>
            <a:chOff x="8440321" y="3342735"/>
            <a:chExt cx="349996" cy="306239"/>
          </a:xfrm>
        </p:grpSpPr>
        <p:sp>
          <p:nvSpPr>
            <p:cNvPr id="15" name="타원 14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6" name="직선 연결선 15"/>
            <p:cNvCxnSpPr>
              <a:stCxn id="15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20" name="타원 19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>
              <a:stCxn id="20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모서리가 둥근 직사각형 21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6339840" y="105319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43933" y="157967"/>
            <a:ext cx="5208242" cy="404512"/>
          </a:xfrm>
          <a:ln w="19050"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r"/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Text Mining,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어디에 적용할까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744237" y="207103"/>
            <a:ext cx="349996" cy="306239"/>
            <a:chOff x="8440321" y="3342735"/>
            <a:chExt cx="349996" cy="306239"/>
          </a:xfrm>
        </p:grpSpPr>
        <p:sp>
          <p:nvSpPr>
            <p:cNvPr id="7" name="타원 6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0" name="직선 연결선 9"/>
            <p:cNvCxnSpPr>
              <a:stCxn id="7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09" y="1258824"/>
            <a:ext cx="8689848" cy="50925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16" name="타원 15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16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339840" y="105319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7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339840" y="53230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9" name="타원 8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423613" y="59377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65" y="1726802"/>
            <a:ext cx="6733174" cy="4856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99" y="1265137"/>
            <a:ext cx="65220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smtClean="0"/>
              <a:t>신과 함께</a:t>
            </a:r>
            <a:r>
              <a:rPr lang="en-US" altLang="ko-KR" sz="3200" b="1" dirty="0" smtClean="0"/>
              <a:t>‘ </a:t>
            </a:r>
            <a:r>
              <a:rPr lang="ko-KR" altLang="en-US" sz="3200" b="1" dirty="0" smtClean="0"/>
              <a:t>리뷰를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이용한 </a:t>
            </a:r>
            <a:endParaRPr lang="en-US" altLang="ko-KR" sz="3200" b="1" dirty="0" smtClean="0"/>
          </a:p>
          <a:p>
            <a:r>
              <a:rPr lang="ko-KR" altLang="en-US" sz="3200" b="1" dirty="0" err="1" smtClean="0"/>
              <a:t>워드클라우드</a:t>
            </a:r>
            <a:r>
              <a:rPr lang="ko-KR" altLang="en-US" sz="3200" b="1" dirty="0" smtClean="0"/>
              <a:t>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20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7" name="타원 6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7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6339840" y="87734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정의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59568" y="3207895"/>
            <a:ext cx="3192905" cy="1439056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 Mining</a:t>
            </a:r>
            <a:endParaRPr lang="ko-KR" altLang="en-US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75263" y="1768839"/>
            <a:ext cx="3192905" cy="1439056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(Data Processing)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75264" y="4646951"/>
            <a:ext cx="3192905" cy="1439056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처리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(Data Analysis)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970807" y="1206781"/>
            <a:ext cx="3776281" cy="811024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 습득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Acquire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Document) 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970808" y="2126341"/>
            <a:ext cx="3776281" cy="811024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(Preprocessing)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970807" y="3045901"/>
            <a:ext cx="3776281" cy="811024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 구축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(Dictionary Methods)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74589" y="3416060"/>
            <a:ext cx="0" cy="940280"/>
          </a:xfrm>
          <a:prstGeom prst="straightConnector1">
            <a:avLst/>
          </a:prstGeom>
          <a:ln w="57150">
            <a:solidFill>
              <a:srgbClr val="1DA1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3" grpId="0" animBg="1"/>
      <p:bldP spid="4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67" y="2432171"/>
            <a:ext cx="5751989" cy="38346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1843" y="53230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38714"/>
            <a:ext cx="12192000" cy="935861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339840" y="53230"/>
            <a:ext cx="5312335" cy="63688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</a:t>
            </a:r>
            <a:r>
              <a:rPr lang="ko-KR" altLang="en-US" sz="2800" dirty="0" err="1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747089" y="270920"/>
            <a:ext cx="349996" cy="306239"/>
            <a:chOff x="8440321" y="3342735"/>
            <a:chExt cx="349996" cy="306239"/>
          </a:xfrm>
        </p:grpSpPr>
        <p:sp>
          <p:nvSpPr>
            <p:cNvPr id="9" name="타원 8"/>
            <p:cNvSpPr/>
            <p:nvPr/>
          </p:nvSpPr>
          <p:spPr>
            <a:xfrm>
              <a:off x="8440321" y="3342735"/>
              <a:ext cx="246480" cy="23722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9" idx="5"/>
            </p:cNvCxnSpPr>
            <p:nvPr/>
          </p:nvCxnSpPr>
          <p:spPr>
            <a:xfrm>
              <a:off x="8650705" y="3545221"/>
              <a:ext cx="139612" cy="1037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모서리가 둥근 직사각형 11"/>
          <p:cNvSpPr/>
          <p:nvPr/>
        </p:nvSpPr>
        <p:spPr>
          <a:xfrm>
            <a:off x="423613" y="59377"/>
            <a:ext cx="719591" cy="737498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</a:t>
            </a:r>
            <a:endParaRPr lang="ko-KR" altLang="en-US" sz="4800" dirty="0">
              <a:latin typeface="Yu Gothic UI Semibold" panose="020B0700000000000000" pitchFamily="34" charset="-128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05317" y="989091"/>
            <a:ext cx="2881224" cy="1003610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(Preprocessing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87205" y="989092"/>
            <a:ext cx="2881224" cy="1003610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 구축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(Dictionary Methods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3430" y="989092"/>
            <a:ext cx="2881224" cy="1003610"/>
          </a:xfrm>
          <a:prstGeom prst="roundRect">
            <a:avLst/>
          </a:prstGeom>
          <a:solidFill>
            <a:srgbClr val="71C9F8"/>
          </a:solidFill>
          <a:ln w="57150"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자료 습득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(Acquire Document)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3821204" y="1241315"/>
            <a:ext cx="767562" cy="490690"/>
          </a:xfrm>
          <a:prstGeom prst="rightArrow">
            <a:avLst/>
          </a:prstGeom>
          <a:solidFill>
            <a:srgbClr val="1DA1F2"/>
          </a:solidFill>
          <a:ln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703092" y="1241315"/>
            <a:ext cx="767562" cy="490690"/>
          </a:xfrm>
          <a:prstGeom prst="rightArrow">
            <a:avLst/>
          </a:prstGeom>
          <a:solidFill>
            <a:srgbClr val="1DA1F2"/>
          </a:solidFill>
          <a:ln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05" y="2388435"/>
            <a:ext cx="5751989" cy="451330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325" y="2432172"/>
            <a:ext cx="6013207" cy="44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트위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트위터" id="{A2E59F3C-40B8-4371-8589-42A84DF418F7}" vid="{916B95F6-4033-45B1-84A8-95BB5800A55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트위터</Template>
  <TotalTime>1271</TotalTime>
  <Words>277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Yu Gothic UI Semibold</vt:lpstr>
      <vt:lpstr>나눔고딕</vt:lpstr>
      <vt:lpstr>나눔바른고딕</vt:lpstr>
      <vt:lpstr>맑은 고딕</vt:lpstr>
      <vt:lpstr>배달의민족 도현</vt:lpstr>
      <vt:lpstr>Arial</vt:lpstr>
      <vt:lpstr>트위터</vt:lpstr>
      <vt:lpstr>Text Mining</vt:lpstr>
      <vt:lpstr>PowerPoint 프레젠테이션</vt:lpstr>
      <vt:lpstr>PowerPoint 프레젠테이션</vt:lpstr>
      <vt:lpstr>PowerPoint 프레젠테이션</vt:lpstr>
      <vt:lpstr>Text Mining, 어디에 적용할까?</vt:lpstr>
      <vt:lpstr>Text Mining, 어디에 적용할까?</vt:lpstr>
      <vt:lpstr>PowerPoint 프레젠테이션</vt:lpstr>
      <vt:lpstr>PowerPoint 프레젠테이션</vt:lpstr>
      <vt:lpstr>PowerPoint 프레젠테이션</vt:lpstr>
      <vt:lpstr>PowerPoint 프레젠테이션</vt:lpstr>
      <vt:lpstr>Text Mining, 어디에 적용할까?</vt:lpstr>
      <vt:lpstr>Text Mining, 어디에 적용할까?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우리집</dc:creator>
  <cp:lastModifiedBy>장서윤</cp:lastModifiedBy>
  <cp:revision>90</cp:revision>
  <dcterms:created xsi:type="dcterms:W3CDTF">2017-06-10T09:51:40Z</dcterms:created>
  <dcterms:modified xsi:type="dcterms:W3CDTF">2018-03-09T15:02:09Z</dcterms:modified>
</cp:coreProperties>
</file>