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5"/>
  </p:notesMasterIdLst>
  <p:sldIdLst>
    <p:sldId id="257" r:id="rId2"/>
    <p:sldId id="260" r:id="rId3"/>
    <p:sldId id="261" r:id="rId4"/>
    <p:sldId id="258" r:id="rId5"/>
    <p:sldId id="293" r:id="rId6"/>
    <p:sldId id="279" r:id="rId7"/>
    <p:sldId id="280" r:id="rId8"/>
    <p:sldId id="273" r:id="rId9"/>
    <p:sldId id="281" r:id="rId10"/>
    <p:sldId id="274" r:id="rId11"/>
    <p:sldId id="283" r:id="rId12"/>
    <p:sldId id="275" r:id="rId13"/>
    <p:sldId id="276" r:id="rId14"/>
    <p:sldId id="277" r:id="rId15"/>
    <p:sldId id="270" r:id="rId16"/>
    <p:sldId id="291" r:id="rId17"/>
    <p:sldId id="292" r:id="rId18"/>
    <p:sldId id="264" r:id="rId19"/>
    <p:sldId id="282" r:id="rId20"/>
    <p:sldId id="294" r:id="rId21"/>
    <p:sldId id="287" r:id="rId22"/>
    <p:sldId id="296" r:id="rId23"/>
    <p:sldId id="297" r:id="rId24"/>
    <p:sldId id="284" r:id="rId25"/>
    <p:sldId id="286" r:id="rId26"/>
    <p:sldId id="295" r:id="rId27"/>
    <p:sldId id="271" r:id="rId28"/>
    <p:sldId id="272" r:id="rId29"/>
    <p:sldId id="278" r:id="rId30"/>
    <p:sldId id="288" r:id="rId31"/>
    <p:sldId id="290" r:id="rId32"/>
    <p:sldId id="298" r:id="rId33"/>
    <p:sldId id="269" r:id="rId34"/>
  </p:sldIdLst>
  <p:sldSz cx="12192000" cy="6858000"/>
  <p:notesSz cx="6858000" cy="9144000"/>
  <p:embeddedFontLst>
    <p:embeddedFont>
      <p:font typeface="D2Coding" panose="020B0609020101020101" pitchFamily="49" charset="-127"/>
      <p:regular r:id="rId36"/>
      <p:bold r:id="rId37"/>
    </p:embeddedFont>
    <p:embeddedFont>
      <p:font typeface="나눔스퀘어" panose="020B0600000101010101" pitchFamily="50" charset="-127"/>
      <p:regular r:id="rId38"/>
    </p:embeddedFont>
    <p:embeddedFont>
      <p:font typeface="나눔스퀘어 Bold" panose="020B0600000101010101" pitchFamily="50" charset="-127"/>
      <p:bold r:id="rId39"/>
    </p:embeddedFont>
    <p:embeddedFont>
      <p:font typeface="나눔스퀘어 ExtraBold" panose="020B0600000101010101" pitchFamily="50" charset="-127"/>
      <p:bold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배달의민족 주아" panose="02020603020101020101" pitchFamily="18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6DB33F"/>
    <a:srgbClr val="BBBDC0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79119" autoAdjust="0"/>
  </p:normalViewPr>
  <p:slideViewPr>
    <p:cSldViewPr snapToGrid="0">
      <p:cViewPr varScale="1">
        <p:scale>
          <a:sx n="64" d="100"/>
          <a:sy n="64" d="100"/>
        </p:scale>
        <p:origin x="1301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‘Spring Framework </a:t>
            </a:r>
            <a:r>
              <a:rPr lang="ko-KR" altLang="en-US" dirty="0"/>
              <a:t>맛보기</a:t>
            </a:r>
            <a:r>
              <a:rPr lang="en-US" altLang="ko-KR" dirty="0"/>
              <a:t>’</a:t>
            </a:r>
            <a:r>
              <a:rPr lang="ko-KR" altLang="en-US" dirty="0"/>
              <a:t>라는 제목으로 세미나를 하게 된 </a:t>
            </a:r>
            <a:r>
              <a:rPr lang="en-US" altLang="ko-KR" dirty="0"/>
              <a:t>EC 23</a:t>
            </a:r>
            <a:r>
              <a:rPr lang="ko-KR" altLang="en-US" dirty="0"/>
              <a:t>기 양희찬입니다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작년부터였나</a:t>
            </a:r>
            <a:r>
              <a:rPr lang="ko-KR" altLang="en-US" dirty="0"/>
              <a:t> </a:t>
            </a:r>
            <a:r>
              <a:rPr lang="en-US" altLang="ko-KR" dirty="0"/>
              <a:t>‘EC</a:t>
            </a:r>
            <a:r>
              <a:rPr lang="ko-KR" altLang="en-US" dirty="0"/>
              <a:t>에서 서버 세미나를 한 번 </a:t>
            </a:r>
            <a:r>
              <a:rPr lang="ko-KR" altLang="en-US" dirty="0" err="1"/>
              <a:t>열어야지</a:t>
            </a:r>
            <a:r>
              <a:rPr lang="en-US" altLang="ko-KR" dirty="0"/>
              <a:t>’</a:t>
            </a:r>
            <a:r>
              <a:rPr lang="ko-KR" altLang="en-US" dirty="0"/>
              <a:t> 라는 생각을 가지고 있었지만</a:t>
            </a:r>
            <a:r>
              <a:rPr lang="en-US" altLang="ko-KR" dirty="0"/>
              <a:t>, </a:t>
            </a:r>
            <a:r>
              <a:rPr lang="ko-KR" altLang="en-US" dirty="0"/>
              <a:t>게으른 성격 덕에 이제야 세미나를 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이번에도 못 할 뻔했지만 연희가 추진하면서 진행을 할 수 있었어요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‘Spring Framework </a:t>
            </a:r>
            <a:r>
              <a:rPr lang="ko-KR" altLang="en-US" dirty="0"/>
              <a:t>맛보기</a:t>
            </a:r>
            <a:r>
              <a:rPr lang="en-US" altLang="ko-KR" dirty="0"/>
              <a:t>’</a:t>
            </a:r>
            <a:r>
              <a:rPr lang="ko-KR" altLang="en-US" dirty="0"/>
              <a:t> 라고 제목을 지은 이유는 이틀동안 진행을 하더라도 정말 맛보기밖에 되지 않아요</a:t>
            </a:r>
            <a:r>
              <a:rPr lang="en-US" altLang="ko-KR" dirty="0"/>
              <a:t>. </a:t>
            </a:r>
            <a:r>
              <a:rPr lang="ko-KR" altLang="en-US" dirty="0"/>
              <a:t>너무 시간이 짧아요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백엔드</a:t>
            </a:r>
            <a:r>
              <a:rPr lang="ko-KR" altLang="en-US" dirty="0"/>
              <a:t> 공부는 정말 방대한 양을 공부해야 합니다</a:t>
            </a:r>
            <a:r>
              <a:rPr lang="en-US" altLang="ko-KR" dirty="0"/>
              <a:t>. </a:t>
            </a:r>
            <a:r>
              <a:rPr lang="ko-KR" altLang="en-US" dirty="0"/>
              <a:t>뭐 여러 날 더 잡아서 진행하면 어느정도 괜찮은 프로젝트를 진행할 수는 있겠지만</a:t>
            </a:r>
            <a:r>
              <a:rPr lang="en-US" altLang="ko-KR" dirty="0"/>
              <a:t>, </a:t>
            </a:r>
            <a:r>
              <a:rPr lang="ko-KR" altLang="en-US" dirty="0"/>
              <a:t>세미나가 길어지면 아무도 세미나를 들으러 오지 않을 것 같아서 짧은 시간이지만 최대한 많은 걸 </a:t>
            </a:r>
            <a:r>
              <a:rPr lang="ko-KR" altLang="en-US" dirty="0" err="1"/>
              <a:t>알려드리기</a:t>
            </a:r>
            <a:r>
              <a:rPr lang="ko-KR" altLang="en-US" dirty="0"/>
              <a:t> 위해 이렇게 구성해보았습니다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47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이런걸</a:t>
            </a:r>
            <a:r>
              <a:rPr lang="ko-KR" altLang="en-US" dirty="0"/>
              <a:t> </a:t>
            </a:r>
            <a:r>
              <a:rPr lang="en-US" altLang="ko-KR" dirty="0"/>
              <a:t>3-Tier </a:t>
            </a:r>
            <a:r>
              <a:rPr lang="ko-KR" altLang="en-US" dirty="0"/>
              <a:t>아키텍처라고 부릅니다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32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14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바로 실습 들어가도록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얼마 배우지도 않았는데 실습을 </a:t>
            </a:r>
            <a:r>
              <a:rPr lang="ko-KR" altLang="en-US" dirty="0" err="1"/>
              <a:t>한다니</a:t>
            </a:r>
            <a:r>
              <a:rPr lang="en-US" altLang="ko-KR" dirty="0"/>
              <a:t>! </a:t>
            </a:r>
            <a:r>
              <a:rPr lang="ko-KR" altLang="en-US" dirty="0"/>
              <a:t>하실 수도 있겠지만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백견이</a:t>
            </a:r>
            <a:r>
              <a:rPr lang="ko-KR" altLang="en-US" dirty="0"/>
              <a:t> </a:t>
            </a:r>
            <a:r>
              <a:rPr lang="ko-KR" altLang="en-US" dirty="0" err="1"/>
              <a:t>불여일타라는</a:t>
            </a:r>
            <a:r>
              <a:rPr lang="ko-KR" altLang="en-US" dirty="0"/>
              <a:t> 말이 있듯이 직접 따라해보면 더 빠르게 익힐 수 </a:t>
            </a:r>
            <a:r>
              <a:rPr lang="ko-KR" altLang="en-US" dirty="0" err="1"/>
              <a:t>있을거에요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82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말씀드렸던 것처럼 현업에선 이런 아키텍처를 주로 사용하고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390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ko-KR" altLang="en-US" dirty="0" err="1"/>
              <a:t>트래픽량이</a:t>
            </a:r>
            <a:r>
              <a:rPr lang="ko-KR" altLang="en-US" dirty="0"/>
              <a:t> 매우 많지 않은 작은 프로젝트에서는 웹서버를 따로 두지 않고 웹 애플리케이션 </a:t>
            </a:r>
            <a:r>
              <a:rPr lang="ko-KR" altLang="en-US" dirty="0" err="1"/>
              <a:t>서버랑</a:t>
            </a:r>
            <a:r>
              <a:rPr lang="ko-KR" altLang="en-US" dirty="0"/>
              <a:t> 바로 통신하곤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이번 실습에서는 </a:t>
            </a:r>
            <a:r>
              <a:rPr lang="en-US" altLang="ko-KR" dirty="0"/>
              <a:t>DB </a:t>
            </a:r>
            <a:r>
              <a:rPr lang="ko-KR" altLang="en-US" dirty="0"/>
              <a:t>서버까지 빼서 </a:t>
            </a:r>
            <a:r>
              <a:rPr lang="en-US" altLang="ko-KR" dirty="0"/>
              <a:t>WAS</a:t>
            </a:r>
            <a:r>
              <a:rPr lang="ko-KR" altLang="en-US" dirty="0"/>
              <a:t>만 간단히 개발해볼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93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개발 프레임워크로는 세미나 제목과 같이 </a:t>
            </a:r>
            <a:r>
              <a:rPr lang="en-US" altLang="ko-KR" dirty="0"/>
              <a:t>Spring Framework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 언어는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 err="1"/>
              <a:t>Kotiln</a:t>
            </a:r>
            <a:r>
              <a:rPr lang="ko-KR" altLang="en-US" dirty="0"/>
              <a:t>을 사용할 수 있는데</a:t>
            </a:r>
            <a:r>
              <a:rPr lang="en-US" altLang="ko-KR" dirty="0"/>
              <a:t>, </a:t>
            </a:r>
            <a:r>
              <a:rPr lang="ko-KR" altLang="en-US" dirty="0"/>
              <a:t>저희는 그 중 </a:t>
            </a:r>
            <a:r>
              <a:rPr lang="en-US" altLang="ko-KR" dirty="0"/>
              <a:t>Java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최신 동향은 카카오나 네이버 라인 등과 같은 개발회사들은 </a:t>
            </a:r>
            <a:r>
              <a:rPr lang="en-US" altLang="ko-KR" dirty="0"/>
              <a:t>Kotlin</a:t>
            </a:r>
            <a:r>
              <a:rPr lang="ko-KR" altLang="en-US" dirty="0"/>
              <a:t>으로 갈아타는 추세입니다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SpringInitializr</a:t>
            </a:r>
            <a:r>
              <a:rPr lang="ko-KR" altLang="en-US" dirty="0"/>
              <a:t>라는 애를 보도록 </a:t>
            </a:r>
            <a:r>
              <a:rPr lang="ko-KR" altLang="en-US" dirty="0" err="1"/>
              <a:t>할게요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SpringInitializr</a:t>
            </a:r>
            <a:r>
              <a:rPr lang="ko-KR" altLang="en-US" dirty="0"/>
              <a:t>를 통해 </a:t>
            </a:r>
            <a:r>
              <a:rPr lang="en-US" altLang="ko-KR" dirty="0"/>
              <a:t>Spring Framework</a:t>
            </a:r>
            <a:r>
              <a:rPr lang="ko-KR" altLang="en-US" dirty="0"/>
              <a:t> 프로젝트의 뼈대를 만들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번 직접 해보도록 하죠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5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SpringInitializr</a:t>
            </a:r>
            <a:r>
              <a:rPr lang="ko-KR" altLang="en-US" dirty="0"/>
              <a:t>라는 애를 보도록 </a:t>
            </a:r>
            <a:r>
              <a:rPr lang="ko-KR" altLang="en-US" dirty="0" err="1"/>
              <a:t>할게요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SpringInitializr</a:t>
            </a:r>
            <a:r>
              <a:rPr lang="ko-KR" altLang="en-US" dirty="0"/>
              <a:t>를 통해 </a:t>
            </a:r>
            <a:r>
              <a:rPr lang="en-US" altLang="ko-KR" dirty="0"/>
              <a:t>Spring Framework</a:t>
            </a:r>
            <a:r>
              <a:rPr lang="ko-KR" altLang="en-US" dirty="0"/>
              <a:t> 프로젝트의 뼈대를 만들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번 직접 해보도록 하죠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29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언어나 기술을 배우면서 처음에 하는게 있죠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Hello World</a:t>
            </a:r>
            <a:r>
              <a:rPr lang="ko-KR" altLang="en-US" dirty="0"/>
              <a:t>를 찍어봅시다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34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실습에 들어가기 이전에 한 예시 프로젝트의 구조를 살펴보고 갈게요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Controller / Service / DAO / Models / Config </a:t>
            </a:r>
            <a:r>
              <a:rPr lang="ko-KR" altLang="en-US" dirty="0"/>
              <a:t>로 </a:t>
            </a:r>
            <a:r>
              <a:rPr lang="ko-KR" altLang="en-US" dirty="0" err="1"/>
              <a:t>나누어져있는</a:t>
            </a:r>
            <a:r>
              <a:rPr lang="ko-KR" altLang="en-US" dirty="0"/>
              <a:t> 것을 볼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Con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6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서버가 무엇인지 헷갈리시는 분들이 </a:t>
            </a:r>
            <a:r>
              <a:rPr lang="ko-KR" altLang="en-US" dirty="0" err="1"/>
              <a:t>계실거에요</a:t>
            </a:r>
            <a:r>
              <a:rPr lang="en-US" altLang="ko-KR" dirty="0"/>
              <a:t>. </a:t>
            </a:r>
            <a:r>
              <a:rPr lang="ko-KR" altLang="en-US" dirty="0"/>
              <a:t>저학년 분들이나</a:t>
            </a:r>
            <a:r>
              <a:rPr lang="en-US" altLang="ko-KR" dirty="0"/>
              <a:t> </a:t>
            </a:r>
            <a:r>
              <a:rPr lang="ko-KR" altLang="en-US" dirty="0"/>
              <a:t>서버 공부를 처음 시작하시는 분들 등</a:t>
            </a:r>
            <a:r>
              <a:rPr lang="en-US" altLang="ko-KR" dirty="0"/>
              <a:t>. </a:t>
            </a:r>
            <a:r>
              <a:rPr lang="ko-KR" altLang="en-US" dirty="0"/>
              <a:t>그런 분들을 위해 커리큘럼을 </a:t>
            </a:r>
            <a:r>
              <a:rPr lang="ko-KR" altLang="en-US" dirty="0" err="1"/>
              <a:t>잡았구요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제가 처음 서버를 공부할 때 주변에 </a:t>
            </a:r>
            <a:r>
              <a:rPr lang="ko-KR" altLang="en-US" dirty="0" err="1"/>
              <a:t>백엔드</a:t>
            </a:r>
            <a:r>
              <a:rPr lang="ko-KR" altLang="en-US" dirty="0"/>
              <a:t> 공부하시는 멘토</a:t>
            </a:r>
            <a:r>
              <a:rPr lang="en-US" altLang="ko-KR" dirty="0"/>
              <a:t>, </a:t>
            </a:r>
            <a:r>
              <a:rPr lang="ko-KR" altLang="en-US" dirty="0"/>
              <a:t>사수가 없었어요</a:t>
            </a:r>
            <a:r>
              <a:rPr lang="en-US" altLang="ko-KR" dirty="0"/>
              <a:t>. </a:t>
            </a:r>
            <a:r>
              <a:rPr lang="ko-KR" altLang="en-US" dirty="0"/>
              <a:t>그래서 혼자 엄청 시행착오를 많이 겪었는데</a:t>
            </a:r>
            <a:r>
              <a:rPr lang="en-US" altLang="ko-KR" dirty="0"/>
              <a:t>, </a:t>
            </a:r>
            <a:r>
              <a:rPr lang="ko-KR" altLang="en-US" dirty="0"/>
              <a:t>그런 시행착오를 줄여드리고자 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여러분</a:t>
            </a:r>
            <a:r>
              <a:rPr lang="en-US" altLang="ko-KR" dirty="0"/>
              <a:t>,</a:t>
            </a:r>
            <a:r>
              <a:rPr lang="ko-KR" altLang="en-US" dirty="0"/>
              <a:t> 사수나 주변에 같은 공부를 하는 사람이 있고 없고는 정말 큰 차이를 가지고 있어요</a:t>
            </a:r>
            <a:r>
              <a:rPr lang="en-US" altLang="ko-KR" dirty="0"/>
              <a:t>. </a:t>
            </a:r>
            <a:r>
              <a:rPr lang="ko-KR" altLang="en-US" dirty="0"/>
              <a:t>그러니까 꼭 주변 </a:t>
            </a:r>
            <a:r>
              <a:rPr lang="ko-KR" altLang="en-US" dirty="0" err="1"/>
              <a:t>선배들한테</a:t>
            </a:r>
            <a:r>
              <a:rPr lang="ko-KR" altLang="en-US" dirty="0"/>
              <a:t> 질문을 많이 하시고</a:t>
            </a:r>
            <a:r>
              <a:rPr lang="en-US" altLang="ko-KR" dirty="0"/>
              <a:t>, </a:t>
            </a:r>
            <a:r>
              <a:rPr lang="ko-KR" altLang="en-US" dirty="0"/>
              <a:t>옆에 열심히 하는 친구들 꼬드겨서 같이 공부하고 하면 </a:t>
            </a:r>
            <a:r>
              <a:rPr lang="ko-KR" altLang="en-US" dirty="0" err="1"/>
              <a:t>정말정말</a:t>
            </a:r>
            <a:r>
              <a:rPr lang="ko-KR" altLang="en-US" dirty="0"/>
              <a:t> 도움이 많이 될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공부의 질이든 양이든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잡담이 길었습니다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내용은 서버가 무엇인지</a:t>
            </a:r>
            <a:r>
              <a:rPr lang="en-US" altLang="ko-KR" dirty="0"/>
              <a:t>, Spring Framework</a:t>
            </a:r>
            <a:r>
              <a:rPr lang="ko-KR" altLang="en-US" dirty="0"/>
              <a:t>와 </a:t>
            </a:r>
            <a:r>
              <a:rPr lang="en-US" altLang="ko-KR" dirty="0"/>
              <a:t>Spring Boot</a:t>
            </a:r>
            <a:r>
              <a:rPr lang="ko-KR" altLang="en-US" dirty="0"/>
              <a:t>란 무엇인지 등을 다룬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바로 간단한 실습에 </a:t>
            </a:r>
            <a:r>
              <a:rPr lang="ko-KR" altLang="en-US" dirty="0" err="1"/>
              <a:t>들어갈거에요</a:t>
            </a:r>
            <a:r>
              <a:rPr lang="en-US" altLang="ko-KR" dirty="0"/>
              <a:t>. </a:t>
            </a:r>
            <a:r>
              <a:rPr lang="ko-KR" altLang="en-US" dirty="0"/>
              <a:t>물론 처음 배우시는 분들은 간단하지 않을 수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오늘 뭘 배웠는지 돌아가면서 퀴즈를 </a:t>
            </a:r>
            <a:r>
              <a:rPr lang="ko-KR" altLang="en-US" dirty="0" err="1"/>
              <a:t>낼테니</a:t>
            </a:r>
            <a:r>
              <a:rPr lang="ko-KR" altLang="en-US" dirty="0"/>
              <a:t> 다들 긴장하고 계세요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45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실습에서는 </a:t>
            </a:r>
            <a:r>
              <a:rPr lang="en-US" altLang="ko-KR" dirty="0"/>
              <a:t>Controller</a:t>
            </a:r>
            <a:r>
              <a:rPr lang="ko-KR" altLang="en-US" dirty="0"/>
              <a:t>와 </a:t>
            </a:r>
            <a:r>
              <a:rPr lang="en-US" altLang="ko-KR" dirty="0"/>
              <a:t>Service </a:t>
            </a:r>
            <a:r>
              <a:rPr lang="ko-KR" altLang="en-US" dirty="0"/>
              <a:t>부분만 다루도록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02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</a:t>
            </a:r>
            <a:r>
              <a:rPr lang="en-US" altLang="ko-KR" dirty="0" err="1"/>
              <a:t>localhost:8080</a:t>
            </a:r>
            <a:r>
              <a:rPr lang="en-US" altLang="ko-KR" dirty="0"/>
              <a:t>/ </a:t>
            </a:r>
            <a:r>
              <a:rPr lang="ko-KR" altLang="en-US" dirty="0"/>
              <a:t>을 했을 때 </a:t>
            </a:r>
            <a:r>
              <a:rPr lang="en-US" altLang="ko-KR" dirty="0"/>
              <a:t>hello world</a:t>
            </a:r>
            <a:r>
              <a:rPr lang="ko-KR" altLang="en-US" dirty="0"/>
              <a:t>가 찍히는 </a:t>
            </a:r>
            <a:r>
              <a:rPr lang="en-US" altLang="ko-KR" dirty="0"/>
              <a:t>API </a:t>
            </a:r>
            <a:r>
              <a:rPr lang="ko-KR" altLang="en-US" dirty="0"/>
              <a:t>하나만 개발해보았는데요</a:t>
            </a:r>
            <a:r>
              <a:rPr lang="en-US" altLang="ko-KR" dirty="0"/>
              <a:t>. </a:t>
            </a:r>
            <a:r>
              <a:rPr lang="ko-KR" altLang="en-US" dirty="0"/>
              <a:t>이번에는 여러 요청을 응답해 줄 수 있도록 개발해보겠습니다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Controller</a:t>
            </a:r>
            <a:r>
              <a:rPr lang="ko-KR" altLang="en-US" dirty="0"/>
              <a:t>와 </a:t>
            </a:r>
            <a:r>
              <a:rPr lang="en-US" altLang="ko-KR" dirty="0"/>
              <a:t>Service</a:t>
            </a:r>
            <a:r>
              <a:rPr lang="ko-KR" altLang="en-US" dirty="0"/>
              <a:t>를 하나씩 만들어 보겠습니다</a:t>
            </a:r>
            <a:r>
              <a:rPr lang="en-US" altLang="ko-KR" dirty="0"/>
              <a:t>. (</a:t>
            </a:r>
            <a:r>
              <a:rPr lang="ko-KR" altLang="en-US" dirty="0"/>
              <a:t>뚝딱뚝딱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API</a:t>
            </a:r>
            <a:r>
              <a:rPr lang="ko-KR" altLang="en-US" dirty="0"/>
              <a:t>들의 요청을 받을 수 있도록 연결을 </a:t>
            </a:r>
            <a:r>
              <a:rPr lang="ko-KR" altLang="en-US" dirty="0" err="1"/>
              <a:t>해줘야겠죠</a:t>
            </a:r>
            <a:r>
              <a:rPr lang="en-US" altLang="ko-KR" dirty="0"/>
              <a:t>. (</a:t>
            </a:r>
            <a:r>
              <a:rPr lang="ko-KR" altLang="en-US" dirty="0"/>
              <a:t>뚝딱뚝딱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82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기능마다 </a:t>
            </a:r>
            <a:r>
              <a:rPr lang="en-US" altLang="ko-KR" dirty="0"/>
              <a:t>Controller</a:t>
            </a:r>
            <a:r>
              <a:rPr lang="ko-KR" altLang="en-US" dirty="0"/>
              <a:t>를 나누어서 </a:t>
            </a:r>
            <a:r>
              <a:rPr lang="ko-KR" altLang="en-US" dirty="0" err="1"/>
              <a:t>진행해볼게요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아까는 </a:t>
            </a:r>
            <a:r>
              <a:rPr lang="en-US" altLang="ko-KR" dirty="0"/>
              <a:t>Calculator</a:t>
            </a:r>
            <a:r>
              <a:rPr lang="ko-KR" altLang="en-US" dirty="0"/>
              <a:t>라는 기능을 만들어봤는데</a:t>
            </a:r>
            <a:r>
              <a:rPr lang="en-US" altLang="ko-KR" dirty="0"/>
              <a:t>, </a:t>
            </a:r>
            <a:r>
              <a:rPr lang="ko-KR" altLang="en-US" dirty="0"/>
              <a:t>이번엔 </a:t>
            </a:r>
            <a:r>
              <a:rPr lang="en-US" altLang="ko-KR" dirty="0"/>
              <a:t>String</a:t>
            </a:r>
            <a:r>
              <a:rPr lang="ko-KR" altLang="en-US" dirty="0"/>
              <a:t>에 대한 기능을 </a:t>
            </a:r>
            <a:r>
              <a:rPr lang="ko-KR" altLang="en-US" dirty="0" err="1"/>
              <a:t>만들어볼게요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/calculator</a:t>
            </a:r>
          </a:p>
          <a:p>
            <a:r>
              <a:rPr lang="en-US" altLang="ko-KR" dirty="0"/>
              <a:t>/string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22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이렇게 </a:t>
            </a:r>
            <a:r>
              <a:rPr lang="ko-KR" altLang="en-US" dirty="0" err="1"/>
              <a:t>백엔드</a:t>
            </a:r>
            <a:r>
              <a:rPr lang="ko-KR" altLang="en-US" dirty="0"/>
              <a:t> 개발을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이제 어떻게 다른 시스템들과 통신을 할까요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ko-KR" altLang="en-US" dirty="0"/>
              <a:t>그냥 노트북에서 돌리고</a:t>
            </a:r>
            <a:r>
              <a:rPr lang="en-US" altLang="ko-KR" dirty="0"/>
              <a:t>, </a:t>
            </a:r>
            <a:r>
              <a:rPr lang="ko-KR" altLang="en-US" dirty="0"/>
              <a:t>공인 </a:t>
            </a:r>
            <a:r>
              <a:rPr lang="en-US" altLang="ko-KR" dirty="0"/>
              <a:t>IP</a:t>
            </a:r>
            <a:r>
              <a:rPr lang="ko-KR" altLang="en-US" dirty="0"/>
              <a:t>를 받아서 하는 방법도 있지만</a:t>
            </a:r>
            <a:r>
              <a:rPr lang="en-US" altLang="ko-KR" dirty="0"/>
              <a:t>, </a:t>
            </a:r>
            <a:r>
              <a:rPr lang="ko-KR" altLang="en-US" dirty="0"/>
              <a:t>노트북을 </a:t>
            </a:r>
            <a:r>
              <a:rPr lang="ko-KR" altLang="en-US" dirty="0" err="1"/>
              <a:t>하루종일</a:t>
            </a:r>
            <a:r>
              <a:rPr lang="ko-KR" altLang="en-US" dirty="0"/>
              <a:t> </a:t>
            </a:r>
            <a:r>
              <a:rPr lang="ko-KR" altLang="en-US" dirty="0" err="1"/>
              <a:t>켜놓고</a:t>
            </a:r>
            <a:r>
              <a:rPr lang="ko-KR" altLang="en-US" dirty="0"/>
              <a:t> 있을 순 </a:t>
            </a:r>
            <a:r>
              <a:rPr lang="ko-KR" altLang="en-US" dirty="0" err="1"/>
              <a:t>없잖아요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보통의 경우엔 서버컴퓨터가 필요합니다</a:t>
            </a:r>
            <a:r>
              <a:rPr lang="en-US" altLang="ko-KR" dirty="0"/>
              <a:t>. </a:t>
            </a:r>
            <a:r>
              <a:rPr lang="ko-KR" altLang="en-US" dirty="0"/>
              <a:t>서버컴퓨터에 개발한 어플리케이션을 옮기고 실행시킨 후</a:t>
            </a:r>
            <a:r>
              <a:rPr lang="en-US" altLang="ko-KR" dirty="0"/>
              <a:t> </a:t>
            </a:r>
            <a:r>
              <a:rPr lang="ko-KR" altLang="en-US" dirty="0"/>
              <a:t>다른 클라이언트에서는 해당 서버로 접근하는 것이죠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우리에겐 서버컴퓨터를 살 돈이 없습니다</a:t>
            </a:r>
            <a:r>
              <a:rPr lang="en-US" altLang="ko-KR" dirty="0"/>
              <a:t>. </a:t>
            </a:r>
            <a:r>
              <a:rPr lang="ko-KR" altLang="en-US" dirty="0"/>
              <a:t>그럴 땐 어떻게 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AWS, Amazon Web Service</a:t>
            </a:r>
            <a:r>
              <a:rPr lang="ko-KR" altLang="en-US" dirty="0"/>
              <a:t>와 같은 클라우드 서비스를 이용해서 그쪽 서버의 일부를 빌려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보통 </a:t>
            </a:r>
            <a:r>
              <a:rPr lang="en-US" altLang="ko-KR" dirty="0"/>
              <a:t>AWS</a:t>
            </a:r>
            <a:r>
              <a:rPr lang="ko-KR" altLang="en-US" dirty="0"/>
              <a:t>의 </a:t>
            </a:r>
            <a:r>
              <a:rPr lang="en-US" altLang="ko-KR" dirty="0" err="1"/>
              <a:t>EC2</a:t>
            </a:r>
            <a:r>
              <a:rPr lang="ko-KR" altLang="en-US" dirty="0"/>
              <a:t>라는 서비스를 이용해서 서버를 올리는데요</a:t>
            </a:r>
            <a:r>
              <a:rPr lang="en-US" altLang="ko-KR" dirty="0"/>
              <a:t>. </a:t>
            </a:r>
            <a:r>
              <a:rPr lang="ko-KR" altLang="en-US" dirty="0"/>
              <a:t>이 방법까지 이 실습에서 다루기엔 시간이 많이 부족하므로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제가 미리 준비한 </a:t>
            </a:r>
            <a:r>
              <a:rPr lang="en-US" altLang="ko-KR" dirty="0" err="1"/>
              <a:t>EC2</a:t>
            </a:r>
            <a:r>
              <a:rPr lang="en-US" altLang="ko-KR" dirty="0"/>
              <a:t> </a:t>
            </a:r>
            <a:r>
              <a:rPr lang="ko-KR" altLang="en-US" dirty="0"/>
              <a:t>서버를 가지고 진행해보겠습니다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44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실습은 여기까지 하고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오늘 어떤 걸 공부했는지 다시 </a:t>
            </a:r>
            <a:r>
              <a:rPr lang="ko-KR" altLang="en-US" dirty="0" err="1"/>
              <a:t>살펴볼게요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16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오늘은 </a:t>
            </a:r>
            <a:r>
              <a:rPr lang="en-US" altLang="ko-KR" dirty="0"/>
              <a:t>Server</a:t>
            </a:r>
            <a:r>
              <a:rPr lang="ko-KR" altLang="en-US" dirty="0"/>
              <a:t>와 </a:t>
            </a:r>
            <a:r>
              <a:rPr lang="en-US" altLang="ko-KR" dirty="0"/>
              <a:t>Client</a:t>
            </a:r>
            <a:r>
              <a:rPr lang="ko-KR" altLang="en-US" dirty="0"/>
              <a:t>가 </a:t>
            </a:r>
            <a:r>
              <a:rPr lang="ko-KR" altLang="en-US" dirty="0" err="1"/>
              <a:t>뭔지</a:t>
            </a:r>
            <a:r>
              <a:rPr lang="en-US" altLang="ko-KR" dirty="0"/>
              <a:t>, Spring Framework</a:t>
            </a:r>
            <a:r>
              <a:rPr lang="ko-KR" altLang="en-US" dirty="0"/>
              <a:t>가 무엇인지</a:t>
            </a:r>
            <a:r>
              <a:rPr lang="en-US" altLang="ko-KR" dirty="0"/>
              <a:t>, </a:t>
            </a:r>
            <a:r>
              <a:rPr lang="en-US" altLang="ko-KR" dirty="0" err="1"/>
              <a:t>SpringBoot</a:t>
            </a:r>
            <a:r>
              <a:rPr lang="ko-KR" altLang="en-US" dirty="0"/>
              <a:t>가 </a:t>
            </a:r>
            <a:r>
              <a:rPr lang="ko-KR" altLang="en-US" dirty="0" err="1"/>
              <a:t>뭔지</a:t>
            </a:r>
            <a:r>
              <a:rPr lang="ko-KR" altLang="en-US" dirty="0"/>
              <a:t> 간단하게 알아보았고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간단히 </a:t>
            </a:r>
            <a:r>
              <a:rPr lang="en-US" altLang="ko-KR" dirty="0"/>
              <a:t>Web Application Server</a:t>
            </a:r>
            <a:r>
              <a:rPr lang="ko-KR" altLang="en-US" dirty="0"/>
              <a:t>를 개발해보는 시간을 가졌습니다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7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스프링을 통해 </a:t>
            </a:r>
            <a:r>
              <a:rPr lang="ko-KR" altLang="en-US" dirty="0" err="1"/>
              <a:t>백엔드를</a:t>
            </a:r>
            <a:r>
              <a:rPr lang="ko-KR" altLang="en-US" dirty="0"/>
              <a:t> 깊게 공부하시게 되면 다음 개념들은 꼭 알고 계셔야 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</a:t>
            </a:r>
            <a:r>
              <a:rPr lang="ko-KR" altLang="en-US" dirty="0" err="1"/>
              <a:t>어려울거에요</a:t>
            </a:r>
            <a:r>
              <a:rPr lang="en-US" altLang="ko-KR" dirty="0"/>
              <a:t>. </a:t>
            </a:r>
            <a:r>
              <a:rPr lang="ko-KR" altLang="en-US" dirty="0"/>
              <a:t>추천하는 방법은 하나하나 </a:t>
            </a:r>
            <a:r>
              <a:rPr lang="en-US" altLang="ko-KR" dirty="0"/>
              <a:t>Wikipedia</a:t>
            </a:r>
            <a:r>
              <a:rPr lang="ko-KR" altLang="en-US" dirty="0"/>
              <a:t>와 공식 홈페이지에서 공부하면서 따로 정리해보는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블로그를 쓰셔도 </a:t>
            </a:r>
            <a:r>
              <a:rPr lang="ko-KR" altLang="en-US" dirty="0" err="1"/>
              <a:t>좋구요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3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풀스택</a:t>
            </a:r>
            <a:r>
              <a:rPr lang="en-US" altLang="ko-KR" dirty="0"/>
              <a:t>? </a:t>
            </a:r>
            <a:r>
              <a:rPr lang="ko-KR" altLang="en-US" dirty="0"/>
              <a:t>깔깔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40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와 연동하여 데이터를 저장하고 조회하고 수정하고 삭제해볼 예정</a:t>
            </a:r>
            <a:endParaRPr lang="en-US" altLang="ko-KR" dirty="0"/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API </a:t>
            </a:r>
            <a:r>
              <a:rPr lang="ko-KR" altLang="en-US" dirty="0"/>
              <a:t>테스트만 하면 재미없으니 실제 클라이언트와 통신하는 것을 보여줄 예정</a:t>
            </a:r>
            <a:r>
              <a:rPr lang="en-US" altLang="ko-KR" dirty="0"/>
              <a:t>.(</a:t>
            </a:r>
            <a:r>
              <a:rPr lang="ko-KR" altLang="en-US" dirty="0"/>
              <a:t>시간 남으면 직접 해보고</a:t>
            </a:r>
            <a:r>
              <a:rPr lang="en-US" altLang="ko-KR" dirty="0"/>
              <a:t>~)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89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전체적으로 완성된 하나의 간단한 프로젝트를 직접 개발해볼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11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먼저</a:t>
            </a:r>
            <a:r>
              <a:rPr lang="en-US" altLang="ko-KR" dirty="0"/>
              <a:t>, </a:t>
            </a:r>
            <a:r>
              <a:rPr lang="ko-KR" altLang="en-US" dirty="0"/>
              <a:t>세미나에 들어가기 전에</a:t>
            </a:r>
            <a:r>
              <a:rPr lang="en-US" altLang="ko-KR" dirty="0"/>
              <a:t>,</a:t>
            </a:r>
            <a:r>
              <a:rPr lang="ko-KR" altLang="en-US" dirty="0"/>
              <a:t> 이 세미나는 서버에서 동작하는 </a:t>
            </a:r>
            <a:r>
              <a:rPr lang="en-US" altLang="ko-KR" dirty="0"/>
              <a:t>Spring Framework</a:t>
            </a:r>
            <a:r>
              <a:rPr lang="ko-KR" altLang="en-US" dirty="0"/>
              <a:t>에 대해 다루는 </a:t>
            </a:r>
            <a:r>
              <a:rPr lang="ko-KR" altLang="en-US" dirty="0" err="1"/>
              <a:t>세미나죠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서버가 무엇인지 사전에 </a:t>
            </a:r>
            <a:r>
              <a:rPr lang="ko-KR" altLang="en-US" dirty="0" err="1"/>
              <a:t>알아와달라고</a:t>
            </a:r>
            <a:r>
              <a:rPr lang="ko-KR" altLang="en-US" dirty="0"/>
              <a:t> 말씀을 드렸는데 혹시 </a:t>
            </a:r>
            <a:r>
              <a:rPr lang="ko-KR" altLang="en-US" dirty="0" err="1"/>
              <a:t>알아오신</a:t>
            </a:r>
            <a:r>
              <a:rPr lang="ko-KR" altLang="en-US" dirty="0"/>
              <a:t> 분 </a:t>
            </a:r>
            <a:r>
              <a:rPr lang="ko-KR" altLang="en-US" dirty="0" err="1"/>
              <a:t>계신가요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2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r</a:t>
            </a:r>
            <a:r>
              <a:rPr lang="ko-KR" altLang="en-US" dirty="0"/>
              <a:t>을 뺀 </a:t>
            </a:r>
            <a:r>
              <a:rPr lang="en-US" altLang="ko-KR" dirty="0"/>
              <a:t>Serve</a:t>
            </a:r>
            <a:r>
              <a:rPr lang="ko-KR" altLang="en-US" dirty="0"/>
              <a:t>라는 단어를 알아보죠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식당에서의 </a:t>
            </a:r>
            <a:r>
              <a:rPr lang="en-US" altLang="ko-KR" dirty="0"/>
              <a:t>‘Serving’</a:t>
            </a:r>
            <a:r>
              <a:rPr lang="ko-KR" altLang="en-US" dirty="0"/>
              <a:t>과 연관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클라이언트는 무언가를 요청하고</a:t>
            </a:r>
            <a:endParaRPr lang="en-US" altLang="ko-KR" dirty="0"/>
          </a:p>
          <a:p>
            <a:r>
              <a:rPr lang="ko-KR" altLang="en-US" dirty="0"/>
              <a:t>서버는 그 요청에 대한 서비스를 제공하는 역할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서버도 하나의 컴퓨터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3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r</a:t>
            </a:r>
            <a:r>
              <a:rPr lang="ko-KR" altLang="en-US" dirty="0"/>
              <a:t>을 뺀 </a:t>
            </a:r>
            <a:r>
              <a:rPr lang="en-US" altLang="ko-KR" dirty="0"/>
              <a:t>Serve</a:t>
            </a:r>
            <a:r>
              <a:rPr lang="ko-KR" altLang="en-US" dirty="0"/>
              <a:t>라는 단어를 알아보죠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식당에서의 </a:t>
            </a:r>
            <a:r>
              <a:rPr lang="en-US" altLang="ko-KR" dirty="0"/>
              <a:t>‘Serving’</a:t>
            </a:r>
            <a:r>
              <a:rPr lang="ko-KR" altLang="en-US" dirty="0"/>
              <a:t>과 연관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클라이언트는 무언가를 요청하고</a:t>
            </a:r>
            <a:endParaRPr lang="en-US" altLang="ko-KR" dirty="0"/>
          </a:p>
          <a:p>
            <a:r>
              <a:rPr lang="ko-KR" altLang="en-US" dirty="0"/>
              <a:t>서버는 그 요청에 대한 서비스를 제공하는 역할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서버도 하나의 컴퓨터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2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Client</a:t>
            </a:r>
            <a:r>
              <a:rPr lang="ko-KR" altLang="en-US" dirty="0"/>
              <a:t>가 요청하면 </a:t>
            </a:r>
            <a:r>
              <a:rPr lang="en-US" altLang="ko-KR" dirty="0"/>
              <a:t>Server</a:t>
            </a:r>
            <a:r>
              <a:rPr lang="ko-KR" altLang="en-US" dirty="0"/>
              <a:t>는 응답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가령</a:t>
            </a:r>
            <a:r>
              <a:rPr lang="en-US" altLang="ko-KR" dirty="0"/>
              <a:t>, </a:t>
            </a:r>
            <a:r>
              <a:rPr lang="ko-KR" altLang="en-US" dirty="0"/>
              <a:t>클라이언트가 서버에게 게시글 목록을 </a:t>
            </a:r>
            <a:r>
              <a:rPr lang="ko-KR" altLang="en-US" dirty="0" err="1"/>
              <a:t>보여달라는</a:t>
            </a:r>
            <a:r>
              <a:rPr lang="ko-KR" altLang="en-US" dirty="0"/>
              <a:t> 요청을 하면</a:t>
            </a:r>
            <a:endParaRPr lang="en-US" altLang="ko-KR" dirty="0"/>
          </a:p>
          <a:p>
            <a:r>
              <a:rPr lang="ko-KR" altLang="en-US" dirty="0"/>
              <a:t>서버는 클라이언트에게 게시글 목록을 찾아서 특정 형식으로 전달해줌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Layer(</a:t>
            </a:r>
            <a:r>
              <a:rPr lang="ko-KR" altLang="en-US" dirty="0"/>
              <a:t>표현계층</a:t>
            </a:r>
            <a:r>
              <a:rPr lang="en-US" altLang="ko-KR" dirty="0"/>
              <a:t>) Data-Access Layer(</a:t>
            </a:r>
            <a:r>
              <a:rPr lang="ko-KR" altLang="en-US" dirty="0"/>
              <a:t>데이터 접근 계층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Client-Server Model</a:t>
            </a:r>
            <a:r>
              <a:rPr lang="ko-KR" altLang="en-US" dirty="0"/>
              <a:t>에서 </a:t>
            </a:r>
            <a:r>
              <a:rPr lang="en-US" altLang="ko-KR" dirty="0"/>
              <a:t>Client</a:t>
            </a:r>
            <a:r>
              <a:rPr lang="ko-KR" altLang="en-US" dirty="0"/>
              <a:t>는 보통 </a:t>
            </a:r>
            <a:r>
              <a:rPr lang="en-US" altLang="ko-KR" dirty="0"/>
              <a:t>Front-End, Server</a:t>
            </a:r>
            <a:r>
              <a:rPr lang="ko-KR" altLang="en-US" dirty="0"/>
              <a:t>는 보통 </a:t>
            </a:r>
            <a:r>
              <a:rPr lang="en-US" altLang="ko-KR" dirty="0"/>
              <a:t>Back-End</a:t>
            </a:r>
          </a:p>
          <a:p>
            <a:endParaRPr lang="en-US" altLang="ko-KR" dirty="0"/>
          </a:p>
          <a:p>
            <a:r>
              <a:rPr lang="ko-KR" altLang="en-US" dirty="0"/>
              <a:t>실제 처리는 </a:t>
            </a:r>
            <a:r>
              <a:rPr lang="en-US" altLang="ko-KR" dirty="0"/>
              <a:t>Back-End</a:t>
            </a:r>
            <a:r>
              <a:rPr lang="ko-KR" altLang="en-US" dirty="0"/>
              <a:t>가 진행하고</a:t>
            </a:r>
            <a:r>
              <a:rPr lang="en-US" altLang="ko-KR" dirty="0"/>
              <a:t>, </a:t>
            </a:r>
            <a:r>
              <a:rPr lang="ko-KR" altLang="en-US" dirty="0"/>
              <a:t>표현만 </a:t>
            </a:r>
            <a:r>
              <a:rPr lang="en-US" altLang="ko-KR" dirty="0"/>
              <a:t>Front-End</a:t>
            </a:r>
            <a:r>
              <a:rPr lang="ko-KR" altLang="en-US" dirty="0"/>
              <a:t>가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Front-End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/>
              <a:t>Back-End</a:t>
            </a:r>
            <a:r>
              <a:rPr lang="ko-KR" altLang="en-US" dirty="0"/>
              <a:t>는 보통 비즈니스 로직과 데이터 저장소를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1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3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서버는 클라이언트의 요청에 대한 서비스를 해주는 역할을 가진다고 말씀드렸습니다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이러한 서버는 또 다시 세분화되어 역할에 따라 여러가지 서버로 나뉩니다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메일을 보내면 메일서버</a:t>
            </a:r>
            <a:r>
              <a:rPr lang="en-US" altLang="ko-KR" dirty="0"/>
              <a:t>, DB</a:t>
            </a:r>
            <a:r>
              <a:rPr lang="ko-KR" altLang="en-US" dirty="0"/>
              <a:t>에 데이터를 저장하고 처리하면 </a:t>
            </a:r>
            <a:r>
              <a:rPr lang="en-US" altLang="ko-KR" dirty="0"/>
              <a:t>DB 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5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snippet.tistory.com/47" TargetMode="External"/><Relationship Id="rId2" Type="http://schemas.openxmlformats.org/officeDocument/2006/relationships/hyperlink" Target="https://en.wikipedia.org/wiki/Front_and_back_end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zenda.com/5-benefits-3-tier-architecture/" TargetMode="External"/><Relationship Id="rId4" Type="http://schemas.openxmlformats.org/officeDocument/2006/relationships/hyperlink" Target="https://zanywitch.tistory.com/9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2.naver.com/news/343517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kky.kr/article/435674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3613" y="2228671"/>
            <a:ext cx="10444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Spring Framework </a:t>
            </a:r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맛보기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양희찬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3127" y="437393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6875" y="1006929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2E6521-401C-466C-B675-69ACE94E7ACA}"/>
              </a:ext>
            </a:extLst>
          </p:cNvPr>
          <p:cNvSpPr/>
          <p:nvPr/>
        </p:nvSpPr>
        <p:spPr>
          <a:xfrm>
            <a:off x="3942154" y="1501406"/>
            <a:ext cx="6121255" cy="3587262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D831125-DCA9-4D57-96A4-BDD1E1DD4082}"/>
              </a:ext>
            </a:extLst>
          </p:cNvPr>
          <p:cNvSpPr/>
          <p:nvPr/>
        </p:nvSpPr>
        <p:spPr>
          <a:xfrm>
            <a:off x="4457970" y="2164600"/>
            <a:ext cx="1341116" cy="2332359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Web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Server</a:t>
            </a:r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D8632DA-4F66-4C4C-90BE-E0D954EB07B4}"/>
              </a:ext>
            </a:extLst>
          </p:cNvPr>
          <p:cNvSpPr/>
          <p:nvPr/>
        </p:nvSpPr>
        <p:spPr>
          <a:xfrm>
            <a:off x="6323562" y="2164600"/>
            <a:ext cx="1341116" cy="2332359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Web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Application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Server</a:t>
            </a:r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300F7C8-AD76-4242-90F0-076E476770AA}"/>
              </a:ext>
            </a:extLst>
          </p:cNvPr>
          <p:cNvSpPr/>
          <p:nvPr/>
        </p:nvSpPr>
        <p:spPr>
          <a:xfrm>
            <a:off x="8189155" y="2200345"/>
            <a:ext cx="1341116" cy="2332359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Database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Server</a:t>
            </a:r>
            <a:endParaRPr lang="ko-KR" altLang="en-US" dirty="0">
              <a:solidFill>
                <a:srgbClr val="00002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850688-6D74-4B4B-8E3B-8D1E83C15290}"/>
              </a:ext>
            </a:extLst>
          </p:cNvPr>
          <p:cNvCxnSpPr/>
          <p:nvPr/>
        </p:nvCxnSpPr>
        <p:spPr>
          <a:xfrm>
            <a:off x="3170961" y="3125358"/>
            <a:ext cx="128700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483AE4-623F-42B8-82EC-121AF7A57D3A}"/>
              </a:ext>
            </a:extLst>
          </p:cNvPr>
          <p:cNvCxnSpPr>
            <a:cxnSpLocks/>
          </p:cNvCxnSpPr>
          <p:nvPr/>
        </p:nvCxnSpPr>
        <p:spPr>
          <a:xfrm flipH="1">
            <a:off x="3170961" y="3406712"/>
            <a:ext cx="128700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DD33F1E-1D22-469D-8300-4DADD69F6A94}"/>
              </a:ext>
            </a:extLst>
          </p:cNvPr>
          <p:cNvGrpSpPr/>
          <p:nvPr/>
        </p:nvGrpSpPr>
        <p:grpSpPr>
          <a:xfrm>
            <a:off x="1670316" y="2164598"/>
            <a:ext cx="1499532" cy="2238531"/>
            <a:chOff x="1685877" y="2415485"/>
            <a:chExt cx="1499532" cy="22385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087921E-3BD6-42A3-8F13-D83C4063DBF0}"/>
                </a:ext>
              </a:extLst>
            </p:cNvPr>
            <p:cNvGrpSpPr/>
            <p:nvPr/>
          </p:nvGrpSpPr>
          <p:grpSpPr>
            <a:xfrm>
              <a:off x="1891696" y="3088089"/>
              <a:ext cx="1211542" cy="734168"/>
              <a:chOff x="1810907" y="3233786"/>
              <a:chExt cx="1211542" cy="734168"/>
            </a:xfrm>
          </p:grpSpPr>
          <p:pic>
            <p:nvPicPr>
              <p:cNvPr id="15" name="Picture 4" descr="Image result for webpage icon">
                <a:extLst>
                  <a:ext uri="{FF2B5EF4-FFF2-40B4-BE49-F238E27FC236}">
                    <a16:creationId xmlns:a16="http://schemas.microsoft.com/office/drawing/2014/main" id="{FF71ACD7-929B-4847-B74C-A206E0FE6E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4854" y="3300359"/>
                <a:ext cx="667595" cy="667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Image result for smartphone icon png">
                <a:extLst>
                  <a:ext uri="{FF2B5EF4-FFF2-40B4-BE49-F238E27FC236}">
                    <a16:creationId xmlns:a16="http://schemas.microsoft.com/office/drawing/2014/main" id="{48603852-BA45-4632-A1C0-EC038E9806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34" t="7028" r="28022" b="6499"/>
              <a:stretch/>
            </p:blipFill>
            <p:spPr bwMode="auto">
              <a:xfrm>
                <a:off x="1810907" y="3233786"/>
                <a:ext cx="379891" cy="734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86C703-CC85-4233-9575-07341BEB5313}"/>
                </a:ext>
              </a:extLst>
            </p:cNvPr>
            <p:cNvSpPr/>
            <p:nvPr/>
          </p:nvSpPr>
          <p:spPr>
            <a:xfrm>
              <a:off x="1685877" y="2415485"/>
              <a:ext cx="1499532" cy="2238531"/>
            </a:xfrm>
            <a:prstGeom prst="roundRect">
              <a:avLst>
                <a:gd name="adj" fmla="val 4249"/>
              </a:avLst>
            </a:prstGeom>
            <a:noFill/>
            <a:ln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00002F"/>
                  </a:solidFill>
                </a:rPr>
                <a:t>Clients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3C698F-9544-4F09-9CB1-744739ABFC2D}"/>
              </a:ext>
            </a:extLst>
          </p:cNvPr>
          <p:cNvCxnSpPr>
            <a:cxnSpLocks/>
          </p:cNvCxnSpPr>
          <p:nvPr/>
        </p:nvCxnSpPr>
        <p:spPr>
          <a:xfrm>
            <a:off x="5799086" y="3125358"/>
            <a:ext cx="52447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0AF35E6-A527-445D-B173-40D9C938A14C}"/>
              </a:ext>
            </a:extLst>
          </p:cNvPr>
          <p:cNvCxnSpPr>
            <a:cxnSpLocks/>
          </p:cNvCxnSpPr>
          <p:nvPr/>
        </p:nvCxnSpPr>
        <p:spPr>
          <a:xfrm flipH="1">
            <a:off x="5799087" y="3406712"/>
            <a:ext cx="5244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DBFFA1C-4C07-4CE0-ACC4-CF06EEAA4933}"/>
              </a:ext>
            </a:extLst>
          </p:cNvPr>
          <p:cNvCxnSpPr>
            <a:cxnSpLocks/>
          </p:cNvCxnSpPr>
          <p:nvPr/>
        </p:nvCxnSpPr>
        <p:spPr>
          <a:xfrm>
            <a:off x="7664677" y="3125358"/>
            <a:ext cx="52447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02DB88-1689-43A4-9D9C-D67F2F54D0A2}"/>
              </a:ext>
            </a:extLst>
          </p:cNvPr>
          <p:cNvCxnSpPr>
            <a:cxnSpLocks/>
          </p:cNvCxnSpPr>
          <p:nvPr/>
        </p:nvCxnSpPr>
        <p:spPr>
          <a:xfrm flipH="1">
            <a:off x="7664678" y="3406712"/>
            <a:ext cx="5244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CA489B-EECC-4ED1-AF4B-80EFE217330E}"/>
              </a:ext>
            </a:extLst>
          </p:cNvPr>
          <p:cNvSpPr txBox="1"/>
          <p:nvPr/>
        </p:nvSpPr>
        <p:spPr>
          <a:xfrm>
            <a:off x="4336746" y="4894898"/>
            <a:ext cx="1583564" cy="104644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정적 요청 응답</a:t>
            </a:r>
            <a:endParaRPr lang="en-US" altLang="ko-KR" sz="16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NginX</a:t>
            </a:r>
            <a:endParaRPr lang="en-US" altLang="ko-KR" sz="16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Apache HTTP </a:t>
            </a:r>
            <a:r>
              <a:rPr lang="en-US" altLang="ko-KR" sz="12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endParaRPr lang="en-US" altLang="ko-KR" sz="16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B1755C-8E8B-4A7D-A3DC-4ECC6A5BEE59}"/>
              </a:ext>
            </a:extLst>
          </p:cNvPr>
          <p:cNvSpPr txBox="1"/>
          <p:nvPr/>
        </p:nvSpPr>
        <p:spPr>
          <a:xfrm>
            <a:off x="6210999" y="4894898"/>
            <a:ext cx="1583564" cy="107721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요청 응답</a:t>
            </a:r>
            <a:endParaRPr lang="en-US" altLang="ko-KR" sz="16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Apache Tomcat</a:t>
            </a:r>
          </a:p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 Logic</a:t>
            </a:r>
          </a:p>
          <a:p>
            <a:pPr algn="ctr"/>
            <a:r>
              <a:rPr lang="en-US" altLang="ko-KR" sz="16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Jeus</a:t>
            </a:r>
            <a:endParaRPr lang="en-US" altLang="ko-KR" sz="16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8BCAB7-4672-445A-9FC8-065C314788F4}"/>
              </a:ext>
            </a:extLst>
          </p:cNvPr>
          <p:cNvSpPr txBox="1"/>
          <p:nvPr/>
        </p:nvSpPr>
        <p:spPr>
          <a:xfrm>
            <a:off x="8067931" y="4894898"/>
            <a:ext cx="1583564" cy="1631216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저장</a:t>
            </a:r>
            <a:r>
              <a:rPr lang="en-US" altLang="ko-KR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 </a:t>
            </a:r>
            <a:endParaRPr lang="en-US" altLang="ko-KR" sz="16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</a:p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MariaDB</a:t>
            </a:r>
          </a:p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Oracle</a:t>
            </a:r>
          </a:p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MongoDB</a:t>
            </a:r>
          </a:p>
          <a:p>
            <a:pPr algn="ctr"/>
            <a:r>
              <a:rPr lang="en-US" altLang="ko-KR" sz="16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H2</a:t>
            </a:r>
            <a:endParaRPr lang="en-US" altLang="ko-KR" sz="16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ED63B8E-77A2-4CC2-97AD-5307B2C5CAF7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7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3127" y="437393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6875" y="1006929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아키텍처 예시</a:t>
            </a:r>
          </a:p>
        </p:txBody>
      </p:sp>
      <p:pic>
        <p:nvPicPr>
          <p:cNvPr id="5122" name="Picture 2" descr="Image result for aws web server app server">
            <a:extLst>
              <a:ext uri="{FF2B5EF4-FFF2-40B4-BE49-F238E27FC236}">
                <a16:creationId xmlns:a16="http://schemas.microsoft.com/office/drawing/2014/main" id="{8009004A-A65F-442C-8071-30ACCCE64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8"/>
          <a:stretch/>
        </p:blipFill>
        <p:spPr bwMode="auto">
          <a:xfrm>
            <a:off x="762667" y="1530148"/>
            <a:ext cx="3903688" cy="46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F3FE00-6749-4BD3-849B-6969B9164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108" y="295099"/>
            <a:ext cx="4801697" cy="284832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BDBA76-6F32-4976-8BB1-1DF9F30D178D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ws ìí¤íì²">
            <a:extLst>
              <a:ext uri="{FF2B5EF4-FFF2-40B4-BE49-F238E27FC236}">
                <a16:creationId xmlns:a16="http://schemas.microsoft.com/office/drawing/2014/main" id="{3CF87B01-4D5F-4E7B-B820-3F810B795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08" y="3324567"/>
            <a:ext cx="5116991" cy="287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6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3127" y="437393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6875" y="1006929"/>
            <a:ext cx="23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Spring Framework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0BD5F81-B0F2-42C3-9F5C-57F8D0D164C0}"/>
              </a:ext>
            </a:extLst>
          </p:cNvPr>
          <p:cNvGrpSpPr/>
          <p:nvPr/>
        </p:nvGrpSpPr>
        <p:grpSpPr>
          <a:xfrm>
            <a:off x="1444336" y="1376261"/>
            <a:ext cx="8640191" cy="4733594"/>
            <a:chOff x="1444336" y="1376261"/>
            <a:chExt cx="8640191" cy="473359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293874-B417-426C-A7BE-1E5931D3EA5E}"/>
                </a:ext>
              </a:extLst>
            </p:cNvPr>
            <p:cNvSpPr/>
            <p:nvPr/>
          </p:nvSpPr>
          <p:spPr>
            <a:xfrm>
              <a:off x="1444336" y="3120275"/>
              <a:ext cx="1808019" cy="1201922"/>
            </a:xfrm>
            <a:prstGeom prst="rect">
              <a:avLst/>
            </a:prstGeom>
            <a:solidFill>
              <a:srgbClr val="BBB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00002F"/>
                  </a:solidFill>
                </a:rPr>
                <a:t>Clients</a:t>
              </a:r>
            </a:p>
          </p:txBody>
        </p:sp>
        <p:pic>
          <p:nvPicPr>
            <p:cNvPr id="1028" name="Picture 4" descr="Image result for webpage icon">
              <a:extLst>
                <a:ext uri="{FF2B5EF4-FFF2-40B4-BE49-F238E27FC236}">
                  <a16:creationId xmlns:a16="http://schemas.microsoft.com/office/drawing/2014/main" id="{C9CFFC50-AD5F-4D8F-BEA1-0E2173396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54" y="3300359"/>
              <a:ext cx="667595" cy="667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martphone icon png">
              <a:extLst>
                <a:ext uri="{FF2B5EF4-FFF2-40B4-BE49-F238E27FC236}">
                  <a16:creationId xmlns:a16="http://schemas.microsoft.com/office/drawing/2014/main" id="{B91C7FAC-DCF4-4A92-97CA-25DE82FA72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4" t="7028" r="28022" b="6499"/>
            <a:stretch/>
          </p:blipFill>
          <p:spPr bwMode="auto">
            <a:xfrm>
              <a:off x="1810907" y="3233786"/>
              <a:ext cx="379891" cy="734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A9C4787-8B2A-4178-9B97-2FA981D50D20}"/>
                </a:ext>
              </a:extLst>
            </p:cNvPr>
            <p:cNvGrpSpPr/>
            <p:nvPr/>
          </p:nvGrpSpPr>
          <p:grpSpPr>
            <a:xfrm>
              <a:off x="3352032" y="1376261"/>
              <a:ext cx="6732495" cy="4733594"/>
              <a:chOff x="3378994" y="1376261"/>
              <a:chExt cx="6577012" cy="4624274"/>
            </a:xfrm>
          </p:grpSpPr>
          <p:pic>
            <p:nvPicPr>
              <p:cNvPr id="1030" name="Picture 6" descr="Related image">
                <a:extLst>
                  <a:ext uri="{FF2B5EF4-FFF2-40B4-BE49-F238E27FC236}">
                    <a16:creationId xmlns:a16="http://schemas.microsoft.com/office/drawing/2014/main" id="{A3E9B1AD-D339-49C6-AD2D-28F6B78FD4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8994" y="1376261"/>
                <a:ext cx="6577012" cy="4624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DEF18AF-0B3A-45E7-B58C-E5602A60A53D}"/>
                  </a:ext>
                </a:extLst>
              </p:cNvPr>
              <p:cNvSpPr/>
              <p:nvPr/>
            </p:nvSpPr>
            <p:spPr>
              <a:xfrm>
                <a:off x="7759738" y="2464125"/>
                <a:ext cx="320170" cy="3201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00002F"/>
                    </a:solidFill>
                  </a:rPr>
                  <a:t>2</a:t>
                </a:r>
                <a:endParaRPr lang="ko-KR" altLang="en-US" sz="1400" b="1" dirty="0">
                  <a:solidFill>
                    <a:srgbClr val="00002F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C1CD01-7A1A-4C5C-81D9-BD7A050BA5F6}"/>
                  </a:ext>
                </a:extLst>
              </p:cNvPr>
              <p:cNvSpPr/>
              <p:nvPr/>
            </p:nvSpPr>
            <p:spPr>
              <a:xfrm>
                <a:off x="7784740" y="3528313"/>
                <a:ext cx="320170" cy="3201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00002F"/>
                    </a:solidFill>
                  </a:rPr>
                  <a:t>3</a:t>
                </a:r>
                <a:endParaRPr lang="ko-KR" altLang="en-US" sz="1400" b="1" dirty="0">
                  <a:solidFill>
                    <a:srgbClr val="00002F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1B50A0E-A874-4E7C-9C93-C37FF3034899}"/>
                  </a:ext>
                </a:extLst>
              </p:cNvPr>
              <p:cNvSpPr/>
              <p:nvPr/>
            </p:nvSpPr>
            <p:spPr>
              <a:xfrm>
                <a:off x="7784740" y="4592501"/>
                <a:ext cx="320170" cy="3201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00002F"/>
                    </a:solidFill>
                  </a:rPr>
                  <a:t>4</a:t>
                </a:r>
                <a:endParaRPr lang="ko-KR" altLang="en-US" sz="1400" b="1" dirty="0">
                  <a:solidFill>
                    <a:srgbClr val="00002F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616F31-BF1B-4D98-9514-FEC9A3D01A9C}"/>
                  </a:ext>
                </a:extLst>
              </p:cNvPr>
              <p:cNvSpPr/>
              <p:nvPr/>
            </p:nvSpPr>
            <p:spPr>
              <a:xfrm>
                <a:off x="5712248" y="4551572"/>
                <a:ext cx="320170" cy="3201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00002F"/>
                    </a:solidFill>
                  </a:rPr>
                  <a:t>5</a:t>
                </a:r>
                <a:endParaRPr lang="ko-KR" altLang="en-US" sz="1400" b="1" dirty="0">
                  <a:solidFill>
                    <a:srgbClr val="00002F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E01F0A8-8A10-422B-AF9C-8A695A90BC0D}"/>
                  </a:ext>
                </a:extLst>
              </p:cNvPr>
              <p:cNvSpPr/>
              <p:nvPr/>
            </p:nvSpPr>
            <p:spPr>
              <a:xfrm>
                <a:off x="3992058" y="3030802"/>
                <a:ext cx="320170" cy="3201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00002F"/>
                    </a:solidFill>
                  </a:rPr>
                  <a:t>1</a:t>
                </a:r>
                <a:endParaRPr lang="ko-KR" altLang="en-US" sz="1400" b="1" dirty="0">
                  <a:solidFill>
                    <a:srgbClr val="00002F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387CAAC-8A93-49F3-80FB-10038459E593}"/>
                  </a:ext>
                </a:extLst>
              </p:cNvPr>
              <p:cNvSpPr/>
              <p:nvPr/>
            </p:nvSpPr>
            <p:spPr>
              <a:xfrm>
                <a:off x="3992058" y="4063623"/>
                <a:ext cx="320170" cy="3201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00002F"/>
                    </a:solidFill>
                  </a:rPr>
                  <a:t>6</a:t>
                </a:r>
                <a:endParaRPr lang="ko-KR" altLang="en-US" sz="1400" b="1" dirty="0">
                  <a:solidFill>
                    <a:srgbClr val="00002F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9149EEA-9056-473D-A28B-CEE1E1DCC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578" y="2746592"/>
            <a:ext cx="1177821" cy="64664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F86DF0F-5C83-47AF-AAE7-D63AE331A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578" y="4104899"/>
            <a:ext cx="1177821" cy="646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A30FF7-345C-4DF0-B311-5A351C3AA0DF}"/>
              </a:ext>
            </a:extLst>
          </p:cNvPr>
          <p:cNvSpPr txBox="1"/>
          <p:nvPr/>
        </p:nvSpPr>
        <p:spPr>
          <a:xfrm>
            <a:off x="4152820" y="1148862"/>
            <a:ext cx="370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Spring Framework</a:t>
            </a:r>
            <a:endParaRPr lang="ko-KR" altLang="en-US" sz="2800" b="1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793D522-27FB-4C3C-8F28-1CAB443B455E}"/>
              </a:ext>
            </a:extLst>
          </p:cNvPr>
          <p:cNvCxnSpPr>
            <a:cxnSpLocks/>
          </p:cNvCxnSpPr>
          <p:nvPr/>
        </p:nvCxnSpPr>
        <p:spPr>
          <a:xfrm>
            <a:off x="4105928" y="1736817"/>
            <a:ext cx="3366409" cy="0"/>
          </a:xfrm>
          <a:prstGeom prst="line">
            <a:avLst/>
          </a:prstGeom>
          <a:ln w="3810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A827392-0BA2-408E-8681-5EC35756FB5C}"/>
              </a:ext>
            </a:extLst>
          </p:cNvPr>
          <p:cNvSpPr/>
          <p:nvPr/>
        </p:nvSpPr>
        <p:spPr>
          <a:xfrm>
            <a:off x="3674791" y="1006929"/>
            <a:ext cx="7079280" cy="5464188"/>
          </a:xfrm>
          <a:prstGeom prst="roundRect">
            <a:avLst>
              <a:gd name="adj" fmla="val 7871"/>
            </a:avLst>
          </a:prstGeom>
          <a:noFill/>
          <a:ln w="38100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5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3127" y="437393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6875" y="100692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Spring Boot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46602D-7A89-4AE7-89CB-4B5C9AB8147B}"/>
              </a:ext>
            </a:extLst>
          </p:cNvPr>
          <p:cNvGrpSpPr/>
          <p:nvPr/>
        </p:nvGrpSpPr>
        <p:grpSpPr>
          <a:xfrm>
            <a:off x="1696543" y="1502763"/>
            <a:ext cx="3960000" cy="4755550"/>
            <a:chOff x="2255418" y="1969478"/>
            <a:chExt cx="3330756" cy="41924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041B01-7C13-4720-8FEC-F023D8DB9204}"/>
                </a:ext>
              </a:extLst>
            </p:cNvPr>
            <p:cNvSpPr/>
            <p:nvPr/>
          </p:nvSpPr>
          <p:spPr>
            <a:xfrm>
              <a:off x="2255418" y="1969478"/>
              <a:ext cx="3330756" cy="4192444"/>
            </a:xfrm>
            <a:prstGeom prst="rect">
              <a:avLst/>
            </a:prstGeom>
            <a:noFill/>
            <a:ln w="285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0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2400" b="1" dirty="0">
                <a:solidFill>
                  <a:srgbClr val="00002F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400" b="1" dirty="0">
                <a:solidFill>
                  <a:srgbClr val="00002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0002F"/>
                  </a:solidFill>
                </a:rPr>
                <a:t>초기 설정의 어려움</a:t>
              </a:r>
              <a:endParaRPr lang="en-US" altLang="ko-KR" sz="2400" dirty="0">
                <a:solidFill>
                  <a:srgbClr val="00002F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rgbClr val="00002F"/>
                  </a:solidFill>
                </a:rPr>
                <a:t>필요 라이브러리 모두 </a:t>
              </a:r>
              <a:r>
                <a:rPr lang="en-US" altLang="ko-KR" sz="1600" dirty="0">
                  <a:solidFill>
                    <a:srgbClr val="00002F"/>
                  </a:solidFill>
                </a:rPr>
                <a:t>import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rgbClr val="00002F"/>
                  </a:solidFill>
                </a:rPr>
                <a:t>라이브러리간 </a:t>
              </a:r>
              <a:r>
                <a:rPr lang="en-US" altLang="ko-KR" sz="1600" dirty="0">
                  <a:solidFill>
                    <a:srgbClr val="00002F"/>
                  </a:solidFill>
                </a:rPr>
                <a:t>dependency </a:t>
              </a:r>
              <a:r>
                <a:rPr lang="ko-KR" altLang="en-US" sz="1600" dirty="0">
                  <a:solidFill>
                    <a:srgbClr val="00002F"/>
                  </a:solidFill>
                </a:rPr>
                <a:t>설정</a:t>
              </a:r>
              <a:endParaRPr lang="en-US" altLang="ko-KR" sz="1600" dirty="0">
                <a:solidFill>
                  <a:srgbClr val="00002F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rgbClr val="00002F"/>
                  </a:solidFill>
                </a:rPr>
                <a:t>xml </a:t>
              </a:r>
              <a:r>
                <a:rPr lang="ko-KR" altLang="en-US" sz="1600" dirty="0">
                  <a:solidFill>
                    <a:srgbClr val="00002F"/>
                  </a:solidFill>
                </a:rPr>
                <a:t>형식의 설정</a:t>
              </a:r>
              <a:r>
                <a:rPr lang="en-US" altLang="ko-KR" sz="1600" dirty="0">
                  <a:solidFill>
                    <a:srgbClr val="00002F"/>
                  </a:solidFill>
                </a:rPr>
                <a:t>(Bean </a:t>
              </a:r>
              <a:r>
                <a:rPr lang="ko-KR" altLang="en-US" sz="1600" dirty="0">
                  <a:solidFill>
                    <a:srgbClr val="00002F"/>
                  </a:solidFill>
                </a:rPr>
                <a:t>설정 등</a:t>
              </a:r>
              <a:r>
                <a:rPr lang="en-US" altLang="ko-KR" sz="1600" dirty="0">
                  <a:solidFill>
                    <a:srgbClr val="00002F"/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rgbClr val="00002F"/>
                  </a:solidFill>
                </a:rPr>
                <a:t>Tomcat</a:t>
              </a:r>
              <a:r>
                <a:rPr lang="ko-KR" altLang="en-US" sz="1600" dirty="0">
                  <a:solidFill>
                    <a:srgbClr val="00002F"/>
                  </a:solidFill>
                </a:rPr>
                <a:t> 따로 설치 및 구동 필요</a:t>
              </a:r>
              <a:endParaRPr lang="en-US" altLang="ko-KR" sz="1600" dirty="0">
                <a:solidFill>
                  <a:srgbClr val="00002F"/>
                </a:solidFill>
              </a:endParaRPr>
            </a:p>
          </p:txBody>
        </p:sp>
        <p:pic>
          <p:nvPicPr>
            <p:cNvPr id="6146" name="Picture 2" descr="Image result for spring framework">
              <a:extLst>
                <a:ext uri="{FF2B5EF4-FFF2-40B4-BE49-F238E27FC236}">
                  <a16:creationId xmlns:a16="http://schemas.microsoft.com/office/drawing/2014/main" id="{307B7BF1-10F9-435D-8548-8BE3C5A69C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22" t="16619" r="32012" b="15129"/>
            <a:stretch/>
          </p:blipFill>
          <p:spPr bwMode="auto">
            <a:xfrm>
              <a:off x="3205998" y="2176831"/>
              <a:ext cx="1466068" cy="1284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756DE0-4A70-411C-98E7-B0FBB9DE0F33}"/>
              </a:ext>
            </a:extLst>
          </p:cNvPr>
          <p:cNvGrpSpPr/>
          <p:nvPr/>
        </p:nvGrpSpPr>
        <p:grpSpPr>
          <a:xfrm>
            <a:off x="6719050" y="1502762"/>
            <a:ext cx="3960000" cy="4755549"/>
            <a:chOff x="5699974" y="1840525"/>
            <a:chExt cx="3067748" cy="419244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5B2BB4-2B12-42F2-A2C6-9BF7471814EC}"/>
                </a:ext>
              </a:extLst>
            </p:cNvPr>
            <p:cNvSpPr/>
            <p:nvPr/>
          </p:nvSpPr>
          <p:spPr>
            <a:xfrm>
              <a:off x="5699974" y="1840525"/>
              <a:ext cx="3067748" cy="4192444"/>
            </a:xfrm>
            <a:prstGeom prst="rect">
              <a:avLst/>
            </a:prstGeom>
            <a:noFill/>
            <a:ln w="285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0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3600" b="1" dirty="0">
                <a:solidFill>
                  <a:srgbClr val="00002F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400" b="1" dirty="0">
                <a:solidFill>
                  <a:srgbClr val="00002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0002F"/>
                  </a:solidFill>
                </a:rPr>
                <a:t>초기 설정 단순화</a:t>
              </a:r>
              <a:endParaRPr lang="en-US" altLang="ko-KR" sz="2400" dirty="0">
                <a:solidFill>
                  <a:srgbClr val="00002F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rgbClr val="00002F"/>
                  </a:solidFill>
                </a:rPr>
                <a:t>관련 라이브러리를 버전에 맞추어 </a:t>
              </a:r>
              <a:r>
                <a:rPr lang="en-US" altLang="ko-KR" sz="1600" dirty="0">
                  <a:solidFill>
                    <a:srgbClr val="00002F"/>
                  </a:solidFill>
                </a:rPr>
                <a:t>import</a:t>
              </a:r>
              <a:r>
                <a:rPr lang="ko-KR" altLang="en-US" sz="1600" dirty="0">
                  <a:solidFill>
                    <a:srgbClr val="00002F"/>
                  </a:solidFill>
                </a:rPr>
                <a:t>할 수 있음</a:t>
              </a:r>
              <a:endParaRPr lang="en-US" altLang="ko-KR" sz="1600" dirty="0">
                <a:solidFill>
                  <a:srgbClr val="00002F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rgbClr val="00002F"/>
                  </a:solidFill>
                </a:rPr>
                <a:t>Java Annotation</a:t>
              </a:r>
              <a:r>
                <a:rPr lang="ko-KR" altLang="en-US" sz="1500" dirty="0">
                  <a:solidFill>
                    <a:srgbClr val="00002F"/>
                  </a:solidFill>
                </a:rPr>
                <a:t>으로 간단히 </a:t>
              </a:r>
              <a:r>
                <a:rPr lang="en-US" altLang="ko-KR" sz="1500" dirty="0">
                  <a:solidFill>
                    <a:srgbClr val="00002F"/>
                  </a:solidFill>
                </a:rPr>
                <a:t>Bean </a:t>
              </a:r>
              <a:r>
                <a:rPr lang="ko-KR" altLang="en-US" sz="1500" dirty="0">
                  <a:solidFill>
                    <a:srgbClr val="00002F"/>
                  </a:solidFill>
                </a:rPr>
                <a:t>설정</a:t>
              </a:r>
              <a:endParaRPr lang="en-US" altLang="ko-KR" sz="1500" dirty="0">
                <a:solidFill>
                  <a:srgbClr val="00002F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rgbClr val="00002F"/>
                  </a:solidFill>
                </a:rPr>
                <a:t>내장 </a:t>
              </a:r>
              <a:r>
                <a:rPr lang="en-US" altLang="ko-KR" sz="1600" dirty="0">
                  <a:solidFill>
                    <a:srgbClr val="00002F"/>
                  </a:solidFill>
                </a:rPr>
                <a:t>Tomcat </a:t>
              </a:r>
              <a:r>
                <a:rPr lang="ko-KR" altLang="en-US" sz="1600" dirty="0">
                  <a:solidFill>
                    <a:srgbClr val="00002F"/>
                  </a:solidFill>
                </a:rPr>
                <a:t>사용</a:t>
              </a:r>
              <a:endParaRPr lang="en-US" altLang="ko-KR" sz="1600" dirty="0">
                <a:solidFill>
                  <a:srgbClr val="00002F"/>
                </a:solidFill>
              </a:endParaRPr>
            </a:p>
          </p:txBody>
        </p:sp>
        <p:pic>
          <p:nvPicPr>
            <p:cNvPr id="16" name="Picture 4" descr="Image result for spring boot">
              <a:extLst>
                <a:ext uri="{FF2B5EF4-FFF2-40B4-BE49-F238E27FC236}">
                  <a16:creationId xmlns:a16="http://schemas.microsoft.com/office/drawing/2014/main" id="{33D4A66F-750E-4881-AB6C-C59AB3FE3A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72" r="63596" b="17674"/>
            <a:stretch/>
          </p:blipFill>
          <p:spPr bwMode="auto">
            <a:xfrm>
              <a:off x="6851366" y="2103342"/>
              <a:ext cx="752782" cy="672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A2AAE1-FE8A-44DC-BDC5-BBCAE9362800}"/>
              </a:ext>
            </a:extLst>
          </p:cNvPr>
          <p:cNvSpPr txBox="1"/>
          <p:nvPr/>
        </p:nvSpPr>
        <p:spPr>
          <a:xfrm>
            <a:off x="7485712" y="2563849"/>
            <a:ext cx="2426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6DB3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Springs Boot</a:t>
            </a:r>
            <a:endParaRPr lang="ko-KR" altLang="en-US" sz="3200" b="1" dirty="0">
              <a:solidFill>
                <a:srgbClr val="6DB3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990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3127" y="437393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14570" y="1697757"/>
            <a:ext cx="6720109" cy="3414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Front end - Wikipedia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hlinkClick r:id="rId3"/>
              </a:rPr>
              <a:t>웹 서버와 웹 애플리케이션 서버 </a:t>
            </a:r>
            <a:r>
              <a:rPr lang="en-US" altLang="ko-KR" dirty="0">
                <a:hlinkClick r:id="rId3"/>
              </a:rPr>
              <a:t>- snippet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hlinkClick r:id="rId4"/>
              </a:rPr>
              <a:t>스프링 </a:t>
            </a:r>
            <a:r>
              <a:rPr lang="ko-KR" altLang="en-US" dirty="0" err="1">
                <a:hlinkClick r:id="rId4"/>
              </a:rPr>
              <a:t>부트란</a:t>
            </a:r>
            <a:r>
              <a:rPr lang="ko-KR" altLang="en-US" dirty="0">
                <a:hlinkClick r:id="rId4"/>
              </a:rPr>
              <a:t> </a:t>
            </a:r>
            <a:r>
              <a:rPr lang="en-US" altLang="ko-KR" dirty="0">
                <a:hlinkClick r:id="rId4"/>
              </a:rPr>
              <a:t>(What is a spring boot?) :: </a:t>
            </a:r>
            <a:r>
              <a:rPr lang="ko-KR" altLang="en-US" dirty="0">
                <a:hlinkClick r:id="rId4"/>
              </a:rPr>
              <a:t>엉뚱한 마녀의 상상</a:t>
            </a:r>
            <a:r>
              <a:rPr lang="en-US" altLang="ko-KR" dirty="0">
                <a:hlinkClick r:id="rId4"/>
              </a:rPr>
              <a:t>!?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5"/>
              </a:rPr>
              <a:t>5 Benefits of a 3-Tier Architecture - Izenda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Front and back ends - Wikipedia</a:t>
            </a:r>
          </a:p>
          <a:p>
            <a:br>
              <a:rPr lang="en-US" altLang="ko-KR" dirty="0"/>
            </a:br>
            <a:endParaRPr lang="en-US" altLang="ko-KR" dirty="0">
              <a:hlinkClick r:id="rId4"/>
            </a:endParaRPr>
          </a:p>
          <a:p>
            <a:pPr>
              <a:lnSpc>
                <a:spcPct val="150000"/>
              </a:lnSpc>
            </a:pPr>
            <a:br>
              <a:rPr lang="ko-KR" altLang="en-US" sz="1600" dirty="0"/>
            </a:br>
            <a:endParaRPr lang="ko-KR" altLang="en-US" sz="1600" spc="-150" dirty="0">
              <a:solidFill>
                <a:srgbClr val="8DBABD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6875" y="100692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참고문서</a:t>
            </a:r>
          </a:p>
        </p:txBody>
      </p:sp>
    </p:spTree>
    <p:extLst>
      <p:ext uri="{BB962C8B-B14F-4D97-AF65-F5344CB8AC3E}">
        <p14:creationId xmlns:p14="http://schemas.microsoft.com/office/powerpoint/2010/main" val="258829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2561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</a:t>
            </a:r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백견이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불여일타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33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2E6521-401C-466C-B675-69ACE94E7ACA}"/>
              </a:ext>
            </a:extLst>
          </p:cNvPr>
          <p:cNvSpPr/>
          <p:nvPr/>
        </p:nvSpPr>
        <p:spPr>
          <a:xfrm>
            <a:off x="3942154" y="1501406"/>
            <a:ext cx="6121255" cy="3587262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D831125-DCA9-4D57-96A4-BDD1E1DD4082}"/>
              </a:ext>
            </a:extLst>
          </p:cNvPr>
          <p:cNvSpPr/>
          <p:nvPr/>
        </p:nvSpPr>
        <p:spPr>
          <a:xfrm>
            <a:off x="4457970" y="2164600"/>
            <a:ext cx="1341116" cy="2332359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Web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Server</a:t>
            </a:r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D8632DA-4F66-4C4C-90BE-E0D954EB07B4}"/>
              </a:ext>
            </a:extLst>
          </p:cNvPr>
          <p:cNvSpPr/>
          <p:nvPr/>
        </p:nvSpPr>
        <p:spPr>
          <a:xfrm>
            <a:off x="6323562" y="2164600"/>
            <a:ext cx="1341116" cy="2332359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Web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Application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Server</a:t>
            </a:r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300F7C8-AD76-4242-90F0-076E476770AA}"/>
              </a:ext>
            </a:extLst>
          </p:cNvPr>
          <p:cNvSpPr/>
          <p:nvPr/>
        </p:nvSpPr>
        <p:spPr>
          <a:xfrm>
            <a:off x="8189155" y="2200345"/>
            <a:ext cx="1341116" cy="2332359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Database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Server</a:t>
            </a:r>
            <a:endParaRPr lang="ko-KR" altLang="en-US" dirty="0">
              <a:solidFill>
                <a:srgbClr val="00002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850688-6D74-4B4B-8E3B-8D1E83C15290}"/>
              </a:ext>
            </a:extLst>
          </p:cNvPr>
          <p:cNvCxnSpPr/>
          <p:nvPr/>
        </p:nvCxnSpPr>
        <p:spPr>
          <a:xfrm>
            <a:off x="3170961" y="3125358"/>
            <a:ext cx="128700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483AE4-623F-42B8-82EC-121AF7A57D3A}"/>
              </a:ext>
            </a:extLst>
          </p:cNvPr>
          <p:cNvCxnSpPr>
            <a:cxnSpLocks/>
          </p:cNvCxnSpPr>
          <p:nvPr/>
        </p:nvCxnSpPr>
        <p:spPr>
          <a:xfrm flipH="1">
            <a:off x="3170961" y="3406712"/>
            <a:ext cx="128700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DD33F1E-1D22-469D-8300-4DADD69F6A94}"/>
              </a:ext>
            </a:extLst>
          </p:cNvPr>
          <p:cNvGrpSpPr/>
          <p:nvPr/>
        </p:nvGrpSpPr>
        <p:grpSpPr>
          <a:xfrm>
            <a:off x="1670316" y="2164598"/>
            <a:ext cx="1499532" cy="2238531"/>
            <a:chOff x="1685877" y="2415485"/>
            <a:chExt cx="1499532" cy="22385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087921E-3BD6-42A3-8F13-D83C4063DBF0}"/>
                </a:ext>
              </a:extLst>
            </p:cNvPr>
            <p:cNvGrpSpPr/>
            <p:nvPr/>
          </p:nvGrpSpPr>
          <p:grpSpPr>
            <a:xfrm>
              <a:off x="1891696" y="3088089"/>
              <a:ext cx="1211542" cy="734168"/>
              <a:chOff x="1810907" y="3233786"/>
              <a:chExt cx="1211542" cy="734168"/>
            </a:xfrm>
          </p:grpSpPr>
          <p:pic>
            <p:nvPicPr>
              <p:cNvPr id="15" name="Picture 4" descr="Image result for webpage icon">
                <a:extLst>
                  <a:ext uri="{FF2B5EF4-FFF2-40B4-BE49-F238E27FC236}">
                    <a16:creationId xmlns:a16="http://schemas.microsoft.com/office/drawing/2014/main" id="{FF71ACD7-929B-4847-B74C-A206E0FE6E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4854" y="3300359"/>
                <a:ext cx="667595" cy="667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Image result for smartphone icon png">
                <a:extLst>
                  <a:ext uri="{FF2B5EF4-FFF2-40B4-BE49-F238E27FC236}">
                    <a16:creationId xmlns:a16="http://schemas.microsoft.com/office/drawing/2014/main" id="{48603852-BA45-4632-A1C0-EC038E9806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34" t="7028" r="28022" b="6499"/>
              <a:stretch/>
            </p:blipFill>
            <p:spPr bwMode="auto">
              <a:xfrm>
                <a:off x="1810907" y="3233786"/>
                <a:ext cx="379891" cy="734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86C703-CC85-4233-9575-07341BEB5313}"/>
                </a:ext>
              </a:extLst>
            </p:cNvPr>
            <p:cNvSpPr/>
            <p:nvPr/>
          </p:nvSpPr>
          <p:spPr>
            <a:xfrm>
              <a:off x="1685877" y="2415485"/>
              <a:ext cx="1499532" cy="2238531"/>
            </a:xfrm>
            <a:prstGeom prst="roundRect">
              <a:avLst>
                <a:gd name="adj" fmla="val 4249"/>
              </a:avLst>
            </a:prstGeom>
            <a:noFill/>
            <a:ln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00002F"/>
                  </a:solidFill>
                </a:rPr>
                <a:t>Clients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3C698F-9544-4F09-9CB1-744739ABFC2D}"/>
              </a:ext>
            </a:extLst>
          </p:cNvPr>
          <p:cNvCxnSpPr>
            <a:cxnSpLocks/>
          </p:cNvCxnSpPr>
          <p:nvPr/>
        </p:nvCxnSpPr>
        <p:spPr>
          <a:xfrm>
            <a:off x="5799086" y="3125358"/>
            <a:ext cx="52447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0AF35E6-A527-445D-B173-40D9C938A14C}"/>
              </a:ext>
            </a:extLst>
          </p:cNvPr>
          <p:cNvCxnSpPr>
            <a:cxnSpLocks/>
          </p:cNvCxnSpPr>
          <p:nvPr/>
        </p:nvCxnSpPr>
        <p:spPr>
          <a:xfrm flipH="1">
            <a:off x="5799087" y="3406712"/>
            <a:ext cx="5244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DBFFA1C-4C07-4CE0-ACC4-CF06EEAA4933}"/>
              </a:ext>
            </a:extLst>
          </p:cNvPr>
          <p:cNvCxnSpPr>
            <a:cxnSpLocks/>
          </p:cNvCxnSpPr>
          <p:nvPr/>
        </p:nvCxnSpPr>
        <p:spPr>
          <a:xfrm>
            <a:off x="7664677" y="3125358"/>
            <a:ext cx="52447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02DB88-1689-43A4-9D9C-D67F2F54D0A2}"/>
              </a:ext>
            </a:extLst>
          </p:cNvPr>
          <p:cNvCxnSpPr>
            <a:cxnSpLocks/>
          </p:cNvCxnSpPr>
          <p:nvPr/>
        </p:nvCxnSpPr>
        <p:spPr>
          <a:xfrm flipH="1">
            <a:off x="7664678" y="3406712"/>
            <a:ext cx="5244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CA489B-EECC-4ED1-AF4B-80EFE217330E}"/>
              </a:ext>
            </a:extLst>
          </p:cNvPr>
          <p:cNvSpPr txBox="1"/>
          <p:nvPr/>
        </p:nvSpPr>
        <p:spPr>
          <a:xfrm>
            <a:off x="4336746" y="4894898"/>
            <a:ext cx="1583564" cy="104644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정적 요청 응답</a:t>
            </a:r>
            <a:endParaRPr lang="en-US" altLang="ko-KR" sz="16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NginX</a:t>
            </a:r>
            <a:endParaRPr lang="en-US" altLang="ko-KR" sz="16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Apache HTTP </a:t>
            </a:r>
            <a:r>
              <a:rPr lang="en-US" altLang="ko-KR" sz="12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endParaRPr lang="en-US" altLang="ko-KR" sz="16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B1755C-8E8B-4A7D-A3DC-4ECC6A5BEE59}"/>
              </a:ext>
            </a:extLst>
          </p:cNvPr>
          <p:cNvSpPr txBox="1"/>
          <p:nvPr/>
        </p:nvSpPr>
        <p:spPr>
          <a:xfrm>
            <a:off x="6210999" y="4894898"/>
            <a:ext cx="1583564" cy="107721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요청 응답</a:t>
            </a:r>
            <a:endParaRPr lang="en-US" altLang="ko-KR" sz="16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Apache Tomcat</a:t>
            </a:r>
          </a:p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 Logic</a:t>
            </a:r>
          </a:p>
          <a:p>
            <a:pPr algn="ctr"/>
            <a:r>
              <a:rPr lang="en-US" altLang="ko-KR" sz="16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Jeus</a:t>
            </a:r>
            <a:endParaRPr lang="en-US" altLang="ko-KR" sz="16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8BCAB7-4672-445A-9FC8-065C314788F4}"/>
              </a:ext>
            </a:extLst>
          </p:cNvPr>
          <p:cNvSpPr txBox="1"/>
          <p:nvPr/>
        </p:nvSpPr>
        <p:spPr>
          <a:xfrm>
            <a:off x="8067931" y="4894898"/>
            <a:ext cx="1583564" cy="1631216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저장</a:t>
            </a:r>
            <a:r>
              <a:rPr lang="en-US" altLang="ko-KR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 </a:t>
            </a:r>
            <a:endParaRPr lang="en-US" altLang="ko-KR" sz="16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</a:p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MariaDB</a:t>
            </a:r>
          </a:p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Oracle</a:t>
            </a:r>
          </a:p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MongoDB</a:t>
            </a:r>
          </a:p>
          <a:p>
            <a:pPr algn="ctr"/>
            <a:r>
              <a:rPr lang="en-US" altLang="ko-KR" sz="16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H2</a:t>
            </a:r>
            <a:endParaRPr lang="en-US" altLang="ko-KR" sz="16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B0F54D-6986-4875-BDC7-00E532174773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EC54A7-A036-4AA6-8380-5A260F27837B}"/>
              </a:ext>
            </a:extLst>
          </p:cNvPr>
          <p:cNvSpPr txBox="1"/>
          <p:nvPr/>
        </p:nvSpPr>
        <p:spPr>
          <a:xfrm>
            <a:off x="1373574" y="437393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8FB7B3-0575-4B43-9F62-D10E43BFDF7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04572-C404-4C41-86E1-4C570375DFB7}"/>
              </a:ext>
            </a:extLst>
          </p:cNvPr>
          <p:cNvSpPr txBox="1"/>
          <p:nvPr/>
        </p:nvSpPr>
        <p:spPr>
          <a:xfrm>
            <a:off x="1266875" y="100692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실습할 아키텍처</a:t>
            </a:r>
          </a:p>
        </p:txBody>
      </p:sp>
    </p:spTree>
    <p:extLst>
      <p:ext uri="{BB962C8B-B14F-4D97-AF65-F5344CB8AC3E}">
        <p14:creationId xmlns:p14="http://schemas.microsoft.com/office/powerpoint/2010/main" val="429305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2E6521-401C-466C-B675-69ACE94E7ACA}"/>
              </a:ext>
            </a:extLst>
          </p:cNvPr>
          <p:cNvSpPr/>
          <p:nvPr/>
        </p:nvSpPr>
        <p:spPr>
          <a:xfrm>
            <a:off x="3942154" y="1501406"/>
            <a:ext cx="6121255" cy="3587262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D8632DA-4F66-4C4C-90BE-E0D954EB07B4}"/>
              </a:ext>
            </a:extLst>
          </p:cNvPr>
          <p:cNvSpPr/>
          <p:nvPr/>
        </p:nvSpPr>
        <p:spPr>
          <a:xfrm>
            <a:off x="6323562" y="2164600"/>
            <a:ext cx="1341116" cy="2332359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Web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Application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Server</a:t>
            </a:r>
            <a:endParaRPr lang="ko-KR" altLang="en-US" dirty="0">
              <a:solidFill>
                <a:srgbClr val="00002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850688-6D74-4B4B-8E3B-8D1E83C15290}"/>
              </a:ext>
            </a:extLst>
          </p:cNvPr>
          <p:cNvCxnSpPr>
            <a:cxnSpLocks/>
          </p:cNvCxnSpPr>
          <p:nvPr/>
        </p:nvCxnSpPr>
        <p:spPr>
          <a:xfrm>
            <a:off x="3170961" y="3125358"/>
            <a:ext cx="315260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483AE4-623F-42B8-82EC-121AF7A57D3A}"/>
              </a:ext>
            </a:extLst>
          </p:cNvPr>
          <p:cNvCxnSpPr>
            <a:cxnSpLocks/>
          </p:cNvCxnSpPr>
          <p:nvPr/>
        </p:nvCxnSpPr>
        <p:spPr>
          <a:xfrm flipH="1">
            <a:off x="3170962" y="3406712"/>
            <a:ext cx="31526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DD33F1E-1D22-469D-8300-4DADD69F6A94}"/>
              </a:ext>
            </a:extLst>
          </p:cNvPr>
          <p:cNvGrpSpPr/>
          <p:nvPr/>
        </p:nvGrpSpPr>
        <p:grpSpPr>
          <a:xfrm>
            <a:off x="1670316" y="2164598"/>
            <a:ext cx="1499532" cy="2238531"/>
            <a:chOff x="1685877" y="2415485"/>
            <a:chExt cx="1499532" cy="22385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087921E-3BD6-42A3-8F13-D83C4063DBF0}"/>
                </a:ext>
              </a:extLst>
            </p:cNvPr>
            <p:cNvGrpSpPr/>
            <p:nvPr/>
          </p:nvGrpSpPr>
          <p:grpSpPr>
            <a:xfrm>
              <a:off x="1891696" y="3088089"/>
              <a:ext cx="1211542" cy="734168"/>
              <a:chOff x="1810907" y="3233786"/>
              <a:chExt cx="1211542" cy="734168"/>
            </a:xfrm>
          </p:grpSpPr>
          <p:pic>
            <p:nvPicPr>
              <p:cNvPr id="15" name="Picture 4" descr="Image result for webpage icon">
                <a:extLst>
                  <a:ext uri="{FF2B5EF4-FFF2-40B4-BE49-F238E27FC236}">
                    <a16:creationId xmlns:a16="http://schemas.microsoft.com/office/drawing/2014/main" id="{FF71ACD7-929B-4847-B74C-A206E0FE6E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4854" y="3300359"/>
                <a:ext cx="667595" cy="667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Image result for smartphone icon png">
                <a:extLst>
                  <a:ext uri="{FF2B5EF4-FFF2-40B4-BE49-F238E27FC236}">
                    <a16:creationId xmlns:a16="http://schemas.microsoft.com/office/drawing/2014/main" id="{48603852-BA45-4632-A1C0-EC038E9806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34" t="7028" r="28022" b="6499"/>
              <a:stretch/>
            </p:blipFill>
            <p:spPr bwMode="auto">
              <a:xfrm>
                <a:off x="1810907" y="3233786"/>
                <a:ext cx="379891" cy="734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86C703-CC85-4233-9575-07341BEB5313}"/>
                </a:ext>
              </a:extLst>
            </p:cNvPr>
            <p:cNvSpPr/>
            <p:nvPr/>
          </p:nvSpPr>
          <p:spPr>
            <a:xfrm>
              <a:off x="1685877" y="2415485"/>
              <a:ext cx="1499532" cy="2238531"/>
            </a:xfrm>
            <a:prstGeom prst="roundRect">
              <a:avLst>
                <a:gd name="adj" fmla="val 4249"/>
              </a:avLst>
            </a:prstGeom>
            <a:noFill/>
            <a:ln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00002F"/>
                  </a:solidFill>
                </a:rPr>
                <a:t>Clients</a:t>
              </a: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C9C382C-CF48-479A-8558-4A783B57EBA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E3990B-AB07-44CB-9A56-AA0A2195B821}"/>
              </a:ext>
            </a:extLst>
          </p:cNvPr>
          <p:cNvSpPr txBox="1"/>
          <p:nvPr/>
        </p:nvSpPr>
        <p:spPr>
          <a:xfrm>
            <a:off x="1373574" y="437393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DC65D9-56A2-4C2E-B99D-1F515B7FFA40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3A1A5-0601-480C-9E16-12527AF2B3B1}"/>
              </a:ext>
            </a:extLst>
          </p:cNvPr>
          <p:cNvSpPr txBox="1"/>
          <p:nvPr/>
        </p:nvSpPr>
        <p:spPr>
          <a:xfrm>
            <a:off x="1266875" y="100692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실습할 아키텍처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433588-029D-40CE-9D14-7A6270CA41CB}"/>
              </a:ext>
            </a:extLst>
          </p:cNvPr>
          <p:cNvSpPr/>
          <p:nvPr/>
        </p:nvSpPr>
        <p:spPr>
          <a:xfrm>
            <a:off x="8189155" y="2200345"/>
            <a:ext cx="1341116" cy="2332359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Database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Server</a:t>
            </a:r>
            <a:endParaRPr lang="ko-KR" altLang="en-US" dirty="0">
              <a:solidFill>
                <a:srgbClr val="00002F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514FC1-AB0D-4240-9E8C-B241AF83AA40}"/>
              </a:ext>
            </a:extLst>
          </p:cNvPr>
          <p:cNvCxnSpPr>
            <a:cxnSpLocks/>
          </p:cNvCxnSpPr>
          <p:nvPr/>
        </p:nvCxnSpPr>
        <p:spPr>
          <a:xfrm>
            <a:off x="7664677" y="3125358"/>
            <a:ext cx="52447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942B78A-BB99-48D8-AAE2-8D2696D59DFA}"/>
              </a:ext>
            </a:extLst>
          </p:cNvPr>
          <p:cNvCxnSpPr>
            <a:cxnSpLocks/>
          </p:cNvCxnSpPr>
          <p:nvPr/>
        </p:nvCxnSpPr>
        <p:spPr>
          <a:xfrm flipH="1">
            <a:off x="7664678" y="3406712"/>
            <a:ext cx="5244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5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3574" y="437393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6875" y="100692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4C4404-4770-4913-A28E-4B35D8CB66C7}"/>
              </a:ext>
            </a:extLst>
          </p:cNvPr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71513D-ABAE-4309-ACB2-2B761F73FE97}"/>
              </a:ext>
            </a:extLst>
          </p:cNvPr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C65946-2738-4C6B-9D50-965D3667059C}"/>
              </a:ext>
            </a:extLst>
          </p:cNvPr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596CCC-C8A7-458B-8368-ACAB4BFA7E52}"/>
              </a:ext>
            </a:extLst>
          </p:cNvPr>
          <p:cNvSpPr/>
          <p:nvPr/>
        </p:nvSpPr>
        <p:spPr>
          <a:xfrm>
            <a:off x="1593703" y="1573923"/>
            <a:ext cx="7259783" cy="493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백엔드</a:t>
            </a:r>
            <a:r>
              <a:rPr lang="ko-KR" altLang="en-US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 프레임워크 </a:t>
            </a: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Spring Framework, 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Boot</a:t>
            </a:r>
          </a:p>
          <a:p>
            <a:pPr fontAlgn="base">
              <a:lnSpc>
                <a:spcPct val="200000"/>
              </a:lnSpc>
            </a:pPr>
            <a:r>
              <a:rPr lang="ko-KR" altLang="en-US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언어 </a:t>
            </a: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 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or Kotlin</a:t>
            </a:r>
          </a:p>
          <a:p>
            <a:pPr fontAlgn="base">
              <a:lnSpc>
                <a:spcPct val="200000"/>
              </a:lnSpc>
            </a:pPr>
            <a:r>
              <a:rPr lang="ko-KR" altLang="en-US" sz="20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빌드툴</a:t>
            </a:r>
            <a:r>
              <a:rPr lang="ko-KR" altLang="en-US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Maven or 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Gradle</a:t>
            </a:r>
            <a:endParaRPr lang="en-US" altLang="ko-KR" sz="20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Persistence Framework</a:t>
            </a:r>
            <a:r>
              <a:rPr lang="ko-KR" altLang="en-US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JPA</a:t>
            </a: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or </a:t>
            </a:r>
            <a:r>
              <a:rPr lang="en-US" altLang="ko-KR" sz="2000" b="1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MyBatis</a:t>
            </a:r>
            <a:endParaRPr lang="en-US" altLang="ko-KR" sz="20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ko-KR" altLang="en-US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</a:t>
            </a: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endParaRPr lang="ko-KR" altLang="en-US" sz="20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 : 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IntelliJ</a:t>
            </a: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or Eclipse or STS</a:t>
            </a: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구축</a:t>
            </a: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운영툴</a:t>
            </a:r>
            <a:r>
              <a:rPr lang="ko-KR" altLang="en-US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 Workbench</a:t>
            </a: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20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테스트툴</a:t>
            </a:r>
            <a:r>
              <a:rPr lang="ko-KR" altLang="en-US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Postman </a:t>
            </a: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 Insomnia</a:t>
            </a:r>
            <a:endParaRPr lang="en-US" altLang="ko-KR" sz="2000" b="1" i="0" dirty="0">
              <a:solidFill>
                <a:srgbClr val="00002F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3574" y="437393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6875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생성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4C4404-4770-4913-A28E-4B35D8CB66C7}"/>
              </a:ext>
            </a:extLst>
          </p:cNvPr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71513D-ABAE-4309-ACB2-2B761F73FE97}"/>
              </a:ext>
            </a:extLst>
          </p:cNvPr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C65946-2738-4C6B-9D50-965D3667059C}"/>
              </a:ext>
            </a:extLst>
          </p:cNvPr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A1D5AE-EDC1-4529-BD1C-B5885E1774D5}"/>
              </a:ext>
            </a:extLst>
          </p:cNvPr>
          <p:cNvSpPr txBox="1"/>
          <p:nvPr/>
        </p:nvSpPr>
        <p:spPr>
          <a:xfrm>
            <a:off x="3583132" y="2459504"/>
            <a:ext cx="50257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002F"/>
                </a:solidFill>
              </a:rPr>
              <a:t>Spring </a:t>
            </a:r>
            <a:r>
              <a:rPr lang="en-US" altLang="ko-KR" sz="4000" dirty="0" err="1">
                <a:solidFill>
                  <a:srgbClr val="00002F"/>
                </a:solidFill>
              </a:rPr>
              <a:t>Initializr</a:t>
            </a:r>
            <a:r>
              <a:rPr lang="en-US" altLang="ko-KR" sz="4000" dirty="0">
                <a:solidFill>
                  <a:srgbClr val="00002F"/>
                </a:solidFill>
              </a:rPr>
              <a:t> Link</a:t>
            </a:r>
            <a:endParaRPr lang="en-US" altLang="ko-KR" sz="4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sz="4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sz="4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ko-KR" sz="40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start.spring.io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9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73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40994" y="3194050"/>
            <a:ext cx="2303015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533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9059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493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4019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배운 내용 정리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E5839A-E996-4E85-B990-8A69C86821D1}"/>
              </a:ext>
            </a:extLst>
          </p:cNvPr>
          <p:cNvSpPr/>
          <p:nvPr/>
        </p:nvSpPr>
        <p:spPr>
          <a:xfrm>
            <a:off x="5213294" y="4048313"/>
            <a:ext cx="1956177" cy="1714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생성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나누기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C0CACE-8C8E-4748-BDAC-81CC1676316A}"/>
              </a:ext>
            </a:extLst>
          </p:cNvPr>
          <p:cNvSpPr/>
          <p:nvPr/>
        </p:nvSpPr>
        <p:spPr>
          <a:xfrm>
            <a:off x="1711931" y="4048313"/>
            <a:ext cx="2659702" cy="1298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 Framework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 Boot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FD665A-80F2-4EF6-9AA1-038BA71344E4}"/>
              </a:ext>
            </a:extLst>
          </p:cNvPr>
          <p:cNvSpPr/>
          <p:nvPr/>
        </p:nvSpPr>
        <p:spPr>
          <a:xfrm>
            <a:off x="8560963" y="4048313"/>
            <a:ext cx="1560042" cy="883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 배운 내용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실습 내용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3574" y="437393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6875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생성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4C4404-4770-4913-A28E-4B35D8CB66C7}"/>
              </a:ext>
            </a:extLst>
          </p:cNvPr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71513D-ABAE-4309-ACB2-2B761F73FE97}"/>
              </a:ext>
            </a:extLst>
          </p:cNvPr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C65946-2738-4C6B-9D50-965D3667059C}"/>
              </a:ext>
            </a:extLst>
          </p:cNvPr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9C654E0-39C4-43E0-8FF9-8198D194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017" y="228924"/>
            <a:ext cx="6963780" cy="6400151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532723D-E364-4ED0-8554-A35C018B984C}"/>
              </a:ext>
            </a:extLst>
          </p:cNvPr>
          <p:cNvSpPr/>
          <p:nvPr/>
        </p:nvSpPr>
        <p:spPr>
          <a:xfrm>
            <a:off x="5175897" y="228924"/>
            <a:ext cx="920104" cy="340243"/>
          </a:xfrm>
          <a:prstGeom prst="roundRect">
            <a:avLst>
              <a:gd name="adj" fmla="val 424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33808-7098-403B-A010-2BC52D5876FD}"/>
              </a:ext>
            </a:extLst>
          </p:cNvPr>
          <p:cNvSpPr/>
          <p:nvPr/>
        </p:nvSpPr>
        <p:spPr>
          <a:xfrm>
            <a:off x="4304654" y="620369"/>
            <a:ext cx="491282" cy="340243"/>
          </a:xfrm>
          <a:prstGeom prst="roundRect">
            <a:avLst>
              <a:gd name="adj" fmla="val 424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8660A14-4558-4118-8262-BBE211D3B32B}"/>
              </a:ext>
            </a:extLst>
          </p:cNvPr>
          <p:cNvSpPr/>
          <p:nvPr/>
        </p:nvSpPr>
        <p:spPr>
          <a:xfrm>
            <a:off x="6898564" y="1045452"/>
            <a:ext cx="491282" cy="340243"/>
          </a:xfrm>
          <a:prstGeom prst="roundRect">
            <a:avLst>
              <a:gd name="adj" fmla="val 424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D5C2BA0-0E45-4821-B141-E93913EEFBA8}"/>
              </a:ext>
            </a:extLst>
          </p:cNvPr>
          <p:cNvSpPr/>
          <p:nvPr/>
        </p:nvSpPr>
        <p:spPr>
          <a:xfrm>
            <a:off x="4220678" y="1385695"/>
            <a:ext cx="1163085" cy="918966"/>
          </a:xfrm>
          <a:prstGeom prst="roundRect">
            <a:avLst>
              <a:gd name="adj" fmla="val 424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66348E-102A-4C5C-9E7E-60DC29686CC3}"/>
              </a:ext>
            </a:extLst>
          </p:cNvPr>
          <p:cNvSpPr/>
          <p:nvPr/>
        </p:nvSpPr>
        <p:spPr>
          <a:xfrm>
            <a:off x="7144205" y="3428999"/>
            <a:ext cx="2876873" cy="3200076"/>
          </a:xfrm>
          <a:prstGeom prst="roundRect">
            <a:avLst>
              <a:gd name="adj" fmla="val 424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728B84E-E040-4BC5-BB1F-CA570BCA25EA}"/>
              </a:ext>
            </a:extLst>
          </p:cNvPr>
          <p:cNvSpPr/>
          <p:nvPr/>
        </p:nvSpPr>
        <p:spPr>
          <a:xfrm>
            <a:off x="4304654" y="3186565"/>
            <a:ext cx="2226775" cy="484867"/>
          </a:xfrm>
          <a:prstGeom prst="roundRect">
            <a:avLst>
              <a:gd name="adj" fmla="val 424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rgbClr val="00002F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E6F89DE-ADB0-47F9-BB95-81929F5F5AA7}"/>
              </a:ext>
            </a:extLst>
          </p:cNvPr>
          <p:cNvCxnSpPr>
            <a:cxnSpLocks/>
          </p:cNvCxnSpPr>
          <p:nvPr/>
        </p:nvCxnSpPr>
        <p:spPr>
          <a:xfrm>
            <a:off x="5646641" y="3671432"/>
            <a:ext cx="3691" cy="9565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B4DF75-0658-46C2-AB54-437186427935}"/>
              </a:ext>
            </a:extLst>
          </p:cNvPr>
          <p:cNvCxnSpPr/>
          <p:nvPr/>
        </p:nvCxnSpPr>
        <p:spPr>
          <a:xfrm>
            <a:off x="5646641" y="4625322"/>
            <a:ext cx="149756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21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3574" y="437393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6875" y="100692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Hello, World!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4C4404-4770-4913-A28E-4B35D8CB66C7}"/>
              </a:ext>
            </a:extLst>
          </p:cNvPr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71513D-ABAE-4309-ACB2-2B761F73FE97}"/>
              </a:ext>
            </a:extLst>
          </p:cNvPr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C65946-2738-4C6B-9D50-965D3667059C}"/>
              </a:ext>
            </a:extLst>
          </p:cNvPr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A5E4D2-A3C3-4AE2-A790-A034474098EE}"/>
              </a:ext>
            </a:extLst>
          </p:cNvPr>
          <p:cNvSpPr txBox="1"/>
          <p:nvPr/>
        </p:nvSpPr>
        <p:spPr>
          <a:xfrm>
            <a:off x="3957401" y="2967335"/>
            <a:ext cx="4435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solidFill>
                  <a:srgbClr val="00002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Hello, World!</a:t>
            </a:r>
            <a:endParaRPr lang="ko-KR" altLang="en-US" sz="5400" spc="-150" dirty="0">
              <a:solidFill>
                <a:srgbClr val="00002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64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3574" y="437393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6875" y="1006929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 살펴보기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4C4404-4770-4913-A28E-4B35D8CB66C7}"/>
              </a:ext>
            </a:extLst>
          </p:cNvPr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71513D-ABAE-4309-ACB2-2B761F73FE97}"/>
              </a:ext>
            </a:extLst>
          </p:cNvPr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C65946-2738-4C6B-9D50-965D3667059C}"/>
              </a:ext>
            </a:extLst>
          </p:cNvPr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EB66B5B-6102-4071-82AE-073D8C771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07" b="20926"/>
          <a:stretch/>
        </p:blipFill>
        <p:spPr>
          <a:xfrm>
            <a:off x="3436056" y="144941"/>
            <a:ext cx="4226126" cy="65150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EB7DC93-50A8-4036-801D-E87957584D2E}"/>
              </a:ext>
            </a:extLst>
          </p:cNvPr>
          <p:cNvSpPr/>
          <p:nvPr/>
        </p:nvSpPr>
        <p:spPr>
          <a:xfrm>
            <a:off x="4844790" y="340197"/>
            <a:ext cx="1403452" cy="3175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D3C728-B220-4CE5-A556-07D1D60CAC5C}"/>
              </a:ext>
            </a:extLst>
          </p:cNvPr>
          <p:cNvSpPr/>
          <p:nvPr/>
        </p:nvSpPr>
        <p:spPr>
          <a:xfrm>
            <a:off x="4844790" y="2029297"/>
            <a:ext cx="1171626" cy="3175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397ACB-3BAA-4B7E-918F-372C13BDE1CD}"/>
              </a:ext>
            </a:extLst>
          </p:cNvPr>
          <p:cNvSpPr/>
          <p:nvPr/>
        </p:nvSpPr>
        <p:spPr>
          <a:xfrm>
            <a:off x="4844790" y="3934297"/>
            <a:ext cx="1171626" cy="3175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D9535D5-50B5-4246-ADBE-74C711E1A29C}"/>
              </a:ext>
            </a:extLst>
          </p:cNvPr>
          <p:cNvGrpSpPr/>
          <p:nvPr/>
        </p:nvGrpSpPr>
        <p:grpSpPr>
          <a:xfrm>
            <a:off x="4301299" y="498947"/>
            <a:ext cx="543491" cy="3638550"/>
            <a:chOff x="5054600" y="498947"/>
            <a:chExt cx="339674" cy="363855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5B63079-4BA7-4317-877D-2D45B66A0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600" y="4131147"/>
              <a:ext cx="33967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1DA1337-8DDA-4E56-8113-4A8A4B997BF7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0" y="498947"/>
              <a:ext cx="0" cy="363855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B9C7782-FCFD-48FF-91AD-09540CA32D13}"/>
                </a:ext>
              </a:extLst>
            </p:cNvPr>
            <p:cNvCxnSpPr/>
            <p:nvPr/>
          </p:nvCxnSpPr>
          <p:spPr>
            <a:xfrm>
              <a:off x="5054600" y="498947"/>
              <a:ext cx="339674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5C0A634-3BA1-4413-ACD1-646631CB8DE7}"/>
              </a:ext>
            </a:extLst>
          </p:cNvPr>
          <p:cNvGrpSpPr/>
          <p:nvPr/>
        </p:nvGrpSpPr>
        <p:grpSpPr>
          <a:xfrm flipH="1" flipV="1">
            <a:off x="6026579" y="2214204"/>
            <a:ext cx="339674" cy="1878843"/>
            <a:chOff x="5054600" y="498947"/>
            <a:chExt cx="339674" cy="363855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078D2C2-C6F5-42A1-B74C-11E838904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600" y="4131147"/>
              <a:ext cx="33967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B010712-9CCC-47A7-9CBC-475EE62A8229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0" y="498947"/>
              <a:ext cx="0" cy="363855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30BEA3A-C3E0-48BA-8266-496924F8A290}"/>
                </a:ext>
              </a:extLst>
            </p:cNvPr>
            <p:cNvCxnSpPr/>
            <p:nvPr/>
          </p:nvCxnSpPr>
          <p:spPr>
            <a:xfrm>
              <a:off x="5054600" y="498947"/>
              <a:ext cx="339674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B14499D-5CB8-435F-9036-D6293991CE68}"/>
              </a:ext>
            </a:extLst>
          </p:cNvPr>
          <p:cNvGrpSpPr/>
          <p:nvPr/>
        </p:nvGrpSpPr>
        <p:grpSpPr>
          <a:xfrm>
            <a:off x="4392398" y="2176462"/>
            <a:ext cx="452385" cy="3821585"/>
            <a:chOff x="4347329" y="463017"/>
            <a:chExt cx="582289" cy="362045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14D167F-A6F0-4CE9-8338-525ADCE6E247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H="1">
              <a:off x="4347329" y="4083467"/>
              <a:ext cx="32390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74753D5-1E0D-49DF-A683-7CC61DFB4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5805" y="463017"/>
              <a:ext cx="2903" cy="362045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B0A7F34-81D2-40D6-AFB2-55193959D89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347333" y="474045"/>
              <a:ext cx="582285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79944D84-3954-4BD7-AC4D-6188B6357364}"/>
              </a:ext>
            </a:extLst>
          </p:cNvPr>
          <p:cNvSpPr/>
          <p:nvPr/>
        </p:nvSpPr>
        <p:spPr>
          <a:xfrm>
            <a:off x="3924181" y="2312816"/>
            <a:ext cx="286008" cy="286008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5E78C0B-4DCC-4E34-909C-34D2234CA08F}"/>
              </a:ext>
            </a:extLst>
          </p:cNvPr>
          <p:cNvSpPr/>
          <p:nvPr/>
        </p:nvSpPr>
        <p:spPr>
          <a:xfrm>
            <a:off x="6473945" y="3010621"/>
            <a:ext cx="286008" cy="286008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D0FA628-8DED-49DB-A9FA-967463FECC09}"/>
              </a:ext>
            </a:extLst>
          </p:cNvPr>
          <p:cNvSpPr/>
          <p:nvPr/>
        </p:nvSpPr>
        <p:spPr>
          <a:xfrm>
            <a:off x="4025640" y="4513167"/>
            <a:ext cx="286008" cy="286008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BEB2D60-9414-49FD-BE0C-9CB4EB632EF8}"/>
              </a:ext>
            </a:extLst>
          </p:cNvPr>
          <p:cNvGrpSpPr/>
          <p:nvPr/>
        </p:nvGrpSpPr>
        <p:grpSpPr>
          <a:xfrm flipV="1">
            <a:off x="4301298" y="483073"/>
            <a:ext cx="543491" cy="3638550"/>
            <a:chOff x="5054600" y="498947"/>
            <a:chExt cx="339674" cy="3638550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47861DC-C555-4D0E-B119-11BAEC1FA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600" y="4131147"/>
              <a:ext cx="33967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A3B7F4-DF92-4F45-82F8-3DF77E28BC6F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0" y="498947"/>
              <a:ext cx="0" cy="363855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C2EDDEA-A6AE-4199-9BE2-B06C8A291D6E}"/>
                </a:ext>
              </a:extLst>
            </p:cNvPr>
            <p:cNvCxnSpPr/>
            <p:nvPr/>
          </p:nvCxnSpPr>
          <p:spPr>
            <a:xfrm>
              <a:off x="5054600" y="498947"/>
              <a:ext cx="339674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2F47766-225C-4AC5-92CA-4811AF81DC97}"/>
              </a:ext>
            </a:extLst>
          </p:cNvPr>
          <p:cNvGrpSpPr/>
          <p:nvPr/>
        </p:nvGrpSpPr>
        <p:grpSpPr>
          <a:xfrm flipH="1">
            <a:off x="6036742" y="2214203"/>
            <a:ext cx="339674" cy="1878843"/>
            <a:chOff x="5054600" y="498947"/>
            <a:chExt cx="339674" cy="3638550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FE4FAA2-2D34-43F4-92EF-022A2B532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600" y="4131147"/>
              <a:ext cx="33967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8BA63B5-0DBF-45A6-8123-B780E7509EB4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0" y="498947"/>
              <a:ext cx="0" cy="363855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CED8C17-3F59-430E-A86A-A9D2914CC287}"/>
                </a:ext>
              </a:extLst>
            </p:cNvPr>
            <p:cNvCxnSpPr/>
            <p:nvPr/>
          </p:nvCxnSpPr>
          <p:spPr>
            <a:xfrm>
              <a:off x="5054600" y="498947"/>
              <a:ext cx="339674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6EF3138-0664-41D0-9E93-BDA7B138034B}"/>
              </a:ext>
            </a:extLst>
          </p:cNvPr>
          <p:cNvGrpSpPr/>
          <p:nvPr/>
        </p:nvGrpSpPr>
        <p:grpSpPr>
          <a:xfrm flipV="1">
            <a:off x="4407454" y="2188047"/>
            <a:ext cx="437332" cy="3832120"/>
            <a:chOff x="5054600" y="454695"/>
            <a:chExt cx="582282" cy="3630431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4DF5D439-6148-4583-96F2-EA3B8937E1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54602" y="4083467"/>
              <a:ext cx="582280" cy="165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BFC1707-A551-4982-B10B-5ED5C6B7F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600" y="463017"/>
              <a:ext cx="2902" cy="362045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AB98F10-F2D8-4A77-9A95-A6DA32CC4A87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1" y="454695"/>
              <a:ext cx="315021" cy="160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023AA037-39B7-4EB0-907C-A682D64FCC38}"/>
              </a:ext>
            </a:extLst>
          </p:cNvPr>
          <p:cNvSpPr/>
          <p:nvPr/>
        </p:nvSpPr>
        <p:spPr>
          <a:xfrm>
            <a:off x="4020659" y="4513167"/>
            <a:ext cx="286008" cy="286008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D67A8A0-49A9-466A-B469-CB47C21E747D}"/>
              </a:ext>
            </a:extLst>
          </p:cNvPr>
          <p:cNvSpPr/>
          <p:nvPr/>
        </p:nvSpPr>
        <p:spPr>
          <a:xfrm>
            <a:off x="3928672" y="2312816"/>
            <a:ext cx="286008" cy="286008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AB88AB2-6BBC-45FA-B3E6-606455E2C216}"/>
              </a:ext>
            </a:extLst>
          </p:cNvPr>
          <p:cNvSpPr/>
          <p:nvPr/>
        </p:nvSpPr>
        <p:spPr>
          <a:xfrm>
            <a:off x="6473945" y="3010621"/>
            <a:ext cx="286008" cy="286008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13BBAF0-F52E-4FDC-A1AE-5EA07899C718}"/>
              </a:ext>
            </a:extLst>
          </p:cNvPr>
          <p:cNvSpPr/>
          <p:nvPr/>
        </p:nvSpPr>
        <p:spPr>
          <a:xfrm>
            <a:off x="4644058" y="5839297"/>
            <a:ext cx="1345325" cy="3175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949D82-F9BF-42EA-ABFA-8CC134634FB4}"/>
              </a:ext>
            </a:extLst>
          </p:cNvPr>
          <p:cNvSpPr txBox="1"/>
          <p:nvPr/>
        </p:nvSpPr>
        <p:spPr>
          <a:xfrm>
            <a:off x="8022182" y="747660"/>
            <a:ext cx="3824868" cy="34163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b="1" dirty="0">
                <a:solidFill>
                  <a:srgbClr val="0000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Routing</a:t>
            </a:r>
            <a:r>
              <a:rPr lang="ko-KR" altLang="en-US" dirty="0">
                <a:solidFill>
                  <a:srgbClr val="00002F"/>
                </a:solidFill>
              </a:rPr>
              <a:t> 해주는 역할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URL</a:t>
            </a:r>
            <a:r>
              <a:rPr lang="ko-KR" altLang="en-US" dirty="0">
                <a:solidFill>
                  <a:srgbClr val="00002F"/>
                </a:solidFill>
              </a:rPr>
              <a:t>과 </a:t>
            </a:r>
            <a:r>
              <a:rPr lang="en-US" altLang="ko-KR" dirty="0">
                <a:solidFill>
                  <a:srgbClr val="00002F"/>
                </a:solidFill>
              </a:rPr>
              <a:t>method</a:t>
            </a:r>
            <a:r>
              <a:rPr lang="ko-KR" altLang="en-US" dirty="0">
                <a:solidFill>
                  <a:srgbClr val="00002F"/>
                </a:solidFill>
              </a:rPr>
              <a:t>를 이어주기만 함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Service</a:t>
            </a:r>
            <a:r>
              <a:rPr lang="ko-KR" altLang="en-US" dirty="0">
                <a:solidFill>
                  <a:srgbClr val="00002F"/>
                </a:solidFill>
              </a:rPr>
              <a:t>를 호출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2F"/>
              </a:solidFill>
            </a:endParaRPr>
          </a:p>
          <a:p>
            <a:r>
              <a:rPr lang="en-US" altLang="ko-KR" b="1" dirty="0">
                <a:solidFill>
                  <a:srgbClr val="0000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Service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2F"/>
                </a:solidFill>
              </a:rPr>
              <a:t>비즈니스 로직 수행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Mapper</a:t>
            </a:r>
            <a:r>
              <a:rPr lang="ko-KR" altLang="en-US" dirty="0">
                <a:solidFill>
                  <a:srgbClr val="00002F"/>
                </a:solidFill>
              </a:rPr>
              <a:t>를 호출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2F"/>
              </a:solidFill>
            </a:endParaRPr>
          </a:p>
          <a:p>
            <a:r>
              <a:rPr lang="en-US" altLang="ko-KR" b="1" dirty="0">
                <a:solidFill>
                  <a:srgbClr val="0000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Mapper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DB</a:t>
            </a:r>
            <a:r>
              <a:rPr lang="ko-KR" altLang="en-US" dirty="0">
                <a:solidFill>
                  <a:srgbClr val="00002F"/>
                </a:solidFill>
              </a:rPr>
              <a:t>에 접근하여 데이터 저장</a:t>
            </a:r>
            <a:r>
              <a:rPr lang="en-US" altLang="ko-KR" dirty="0">
                <a:solidFill>
                  <a:srgbClr val="00002F"/>
                </a:solidFill>
              </a:rPr>
              <a:t>/</a:t>
            </a:r>
            <a:r>
              <a:rPr lang="ko-KR" altLang="en-US" dirty="0">
                <a:solidFill>
                  <a:srgbClr val="00002F"/>
                </a:solidFill>
              </a:rPr>
              <a:t>처리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51" grpId="0" animBg="1"/>
      <p:bldP spid="52" grpId="0" animBg="1"/>
      <p:bldP spid="53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82" grpId="0" animBg="1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3574" y="437393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6875" y="1006929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 살펴보기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4C4404-4770-4913-A28E-4B35D8CB66C7}"/>
              </a:ext>
            </a:extLst>
          </p:cNvPr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71513D-ABAE-4309-ACB2-2B761F73FE97}"/>
              </a:ext>
            </a:extLst>
          </p:cNvPr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C65946-2738-4C6B-9D50-965D3667059C}"/>
              </a:ext>
            </a:extLst>
          </p:cNvPr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EB66B5B-6102-4071-82AE-073D8C771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07" b="20926"/>
          <a:stretch/>
        </p:blipFill>
        <p:spPr>
          <a:xfrm>
            <a:off x="3436056" y="144941"/>
            <a:ext cx="4226126" cy="65150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EB7DC93-50A8-4036-801D-E87957584D2E}"/>
              </a:ext>
            </a:extLst>
          </p:cNvPr>
          <p:cNvSpPr/>
          <p:nvPr/>
        </p:nvSpPr>
        <p:spPr>
          <a:xfrm>
            <a:off x="4443344" y="64136"/>
            <a:ext cx="1946303" cy="176466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949D82-F9BF-42EA-ABFA-8CC134634FB4}"/>
              </a:ext>
            </a:extLst>
          </p:cNvPr>
          <p:cNvSpPr txBox="1"/>
          <p:nvPr/>
        </p:nvSpPr>
        <p:spPr>
          <a:xfrm>
            <a:off x="8022182" y="747660"/>
            <a:ext cx="3824868" cy="23083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b="1" dirty="0">
                <a:solidFill>
                  <a:srgbClr val="0000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Routing</a:t>
            </a:r>
            <a:r>
              <a:rPr lang="ko-KR" altLang="en-US" dirty="0">
                <a:solidFill>
                  <a:srgbClr val="00002F"/>
                </a:solidFill>
              </a:rPr>
              <a:t> 해주는 역할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URL</a:t>
            </a:r>
            <a:r>
              <a:rPr lang="ko-KR" altLang="en-US" dirty="0">
                <a:solidFill>
                  <a:srgbClr val="00002F"/>
                </a:solidFill>
              </a:rPr>
              <a:t>과 </a:t>
            </a:r>
            <a:r>
              <a:rPr lang="en-US" altLang="ko-KR" dirty="0">
                <a:solidFill>
                  <a:srgbClr val="00002F"/>
                </a:solidFill>
              </a:rPr>
              <a:t>method</a:t>
            </a:r>
            <a:r>
              <a:rPr lang="ko-KR" altLang="en-US" dirty="0">
                <a:solidFill>
                  <a:srgbClr val="00002F"/>
                </a:solidFill>
              </a:rPr>
              <a:t>를 이어주기만 함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Service</a:t>
            </a:r>
            <a:r>
              <a:rPr lang="ko-KR" altLang="en-US" dirty="0">
                <a:solidFill>
                  <a:srgbClr val="00002F"/>
                </a:solidFill>
              </a:rPr>
              <a:t>를 호출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2F"/>
              </a:solidFill>
            </a:endParaRPr>
          </a:p>
          <a:p>
            <a:r>
              <a:rPr lang="en-US" altLang="ko-KR" b="1" dirty="0">
                <a:solidFill>
                  <a:srgbClr val="0000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Service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2F"/>
                </a:solidFill>
              </a:rPr>
              <a:t>비즈니스 로직 수행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Mapper</a:t>
            </a:r>
            <a:r>
              <a:rPr lang="ko-KR" altLang="en-US" dirty="0">
                <a:solidFill>
                  <a:srgbClr val="00002F"/>
                </a:solidFill>
              </a:rPr>
              <a:t>를 호출</a:t>
            </a:r>
            <a:endParaRPr lang="en-US" altLang="ko-KR" dirty="0">
              <a:solidFill>
                <a:srgbClr val="00002F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BE2925-BE4A-4AE1-BF87-D36D46555A80}"/>
              </a:ext>
            </a:extLst>
          </p:cNvPr>
          <p:cNvSpPr/>
          <p:nvPr/>
        </p:nvSpPr>
        <p:spPr>
          <a:xfrm>
            <a:off x="4454495" y="3724507"/>
            <a:ext cx="1946303" cy="149423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2658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3574" y="437393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6875" y="100692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4C4404-4770-4913-A28E-4B35D8CB66C7}"/>
              </a:ext>
            </a:extLst>
          </p:cNvPr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71513D-ABAE-4309-ACB2-2B761F73FE97}"/>
              </a:ext>
            </a:extLst>
          </p:cNvPr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C65946-2738-4C6B-9D50-965D3667059C}"/>
              </a:ext>
            </a:extLst>
          </p:cNvPr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96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3574" y="437393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6875" y="1006929"/>
            <a:ext cx="17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나누기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4C4404-4770-4913-A28E-4B35D8CB66C7}"/>
              </a:ext>
            </a:extLst>
          </p:cNvPr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71513D-ABAE-4309-ACB2-2B761F73FE97}"/>
              </a:ext>
            </a:extLst>
          </p:cNvPr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C65946-2738-4C6B-9D50-965D3667059C}"/>
              </a:ext>
            </a:extLst>
          </p:cNvPr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763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3574" y="437393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6875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서버에 올리기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4C4404-4770-4913-A28E-4B35D8CB66C7}"/>
              </a:ext>
            </a:extLst>
          </p:cNvPr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71513D-ABAE-4309-ACB2-2B761F73FE97}"/>
              </a:ext>
            </a:extLst>
          </p:cNvPr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C65946-2738-4C6B-9D50-965D3667059C}"/>
              </a:ext>
            </a:extLst>
          </p:cNvPr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notebook icon">
            <a:extLst>
              <a:ext uri="{FF2B5EF4-FFF2-40B4-BE49-F238E27FC236}">
                <a16:creationId xmlns:a16="http://schemas.microsoft.com/office/drawing/2014/main" id="{8275AFBC-9C14-4EC1-8725-CFB7C7A28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 t="22277" r="13590" b="29430"/>
          <a:stretch/>
        </p:blipFill>
        <p:spPr bwMode="auto">
          <a:xfrm>
            <a:off x="1674653" y="3761530"/>
            <a:ext cx="2368578" cy="167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computer illustration">
            <a:extLst>
              <a:ext uri="{FF2B5EF4-FFF2-40B4-BE49-F238E27FC236}">
                <a16:creationId xmlns:a16="http://schemas.microsoft.com/office/drawing/2014/main" id="{94502D06-59DF-4560-90C6-436D67BC8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9" t="65854" r="36569" b="9756"/>
          <a:stretch/>
        </p:blipFill>
        <p:spPr bwMode="auto">
          <a:xfrm>
            <a:off x="5103539" y="3767768"/>
            <a:ext cx="2230244" cy="167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ws">
            <a:extLst>
              <a:ext uri="{FF2B5EF4-FFF2-40B4-BE49-F238E27FC236}">
                <a16:creationId xmlns:a16="http://schemas.microsoft.com/office/drawing/2014/main" id="{35AE3A97-4C6D-42C4-ADE0-1F4D7FAEC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912" y="3761530"/>
            <a:ext cx="3333633" cy="158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smartphone icon png">
            <a:extLst>
              <a:ext uri="{FF2B5EF4-FFF2-40B4-BE49-F238E27FC236}">
                <a16:creationId xmlns:a16="http://schemas.microsoft.com/office/drawing/2014/main" id="{23D520B2-E3E9-49F9-9A3C-B6D7E0826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4" t="7028" r="28022" b="6499"/>
          <a:stretch/>
        </p:blipFill>
        <p:spPr bwMode="auto">
          <a:xfrm>
            <a:off x="4443667" y="1006929"/>
            <a:ext cx="692877" cy="133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smartphone icon png">
            <a:extLst>
              <a:ext uri="{FF2B5EF4-FFF2-40B4-BE49-F238E27FC236}">
                <a16:creationId xmlns:a16="http://schemas.microsoft.com/office/drawing/2014/main" id="{D7118FB3-DF00-4DAE-B227-C3E31DFC3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4" t="7028" r="28022" b="6499"/>
          <a:stretch/>
        </p:blipFill>
        <p:spPr bwMode="auto">
          <a:xfrm>
            <a:off x="5848738" y="1006929"/>
            <a:ext cx="692877" cy="133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Image result for smartphone icon png">
            <a:extLst>
              <a:ext uri="{FF2B5EF4-FFF2-40B4-BE49-F238E27FC236}">
                <a16:creationId xmlns:a16="http://schemas.microsoft.com/office/drawing/2014/main" id="{447AD261-0E64-428C-9CED-956F577BD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4" t="7028" r="28022" b="6499"/>
          <a:stretch/>
        </p:blipFill>
        <p:spPr bwMode="auto">
          <a:xfrm>
            <a:off x="7273129" y="1006929"/>
            <a:ext cx="692877" cy="133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위쪽/아래쪽 1">
            <a:extLst>
              <a:ext uri="{FF2B5EF4-FFF2-40B4-BE49-F238E27FC236}">
                <a16:creationId xmlns:a16="http://schemas.microsoft.com/office/drawing/2014/main" id="{8764BF45-8294-40F3-8B27-7C2159A0D503}"/>
              </a:ext>
            </a:extLst>
          </p:cNvPr>
          <p:cNvSpPr/>
          <p:nvPr/>
        </p:nvSpPr>
        <p:spPr>
          <a:xfrm rot="2866158">
            <a:off x="3895368" y="2478330"/>
            <a:ext cx="360703" cy="1081669"/>
          </a:xfrm>
          <a:prstGeom prst="upDownArrow">
            <a:avLst/>
          </a:prstGeom>
          <a:noFill/>
          <a:ln w="38100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화살표: 위쪽/아래쪽 44">
            <a:extLst>
              <a:ext uri="{FF2B5EF4-FFF2-40B4-BE49-F238E27FC236}">
                <a16:creationId xmlns:a16="http://schemas.microsoft.com/office/drawing/2014/main" id="{8B36056D-7B76-477B-8047-618C94EEADAC}"/>
              </a:ext>
            </a:extLst>
          </p:cNvPr>
          <p:cNvSpPr/>
          <p:nvPr/>
        </p:nvSpPr>
        <p:spPr>
          <a:xfrm>
            <a:off x="6016007" y="2676297"/>
            <a:ext cx="360703" cy="807801"/>
          </a:xfrm>
          <a:prstGeom prst="upDownArrow">
            <a:avLst/>
          </a:prstGeom>
          <a:noFill/>
          <a:ln w="38100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위쪽/아래쪽 45">
            <a:extLst>
              <a:ext uri="{FF2B5EF4-FFF2-40B4-BE49-F238E27FC236}">
                <a16:creationId xmlns:a16="http://schemas.microsoft.com/office/drawing/2014/main" id="{D152FAD1-B43D-4587-B439-B3938E51CC39}"/>
              </a:ext>
            </a:extLst>
          </p:cNvPr>
          <p:cNvSpPr/>
          <p:nvPr/>
        </p:nvSpPr>
        <p:spPr>
          <a:xfrm rot="18733842" flipV="1">
            <a:off x="8119222" y="2478329"/>
            <a:ext cx="360703" cy="1081669"/>
          </a:xfrm>
          <a:prstGeom prst="upDownArrow">
            <a:avLst/>
          </a:prstGeom>
          <a:noFill/>
          <a:ln w="38100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A3638-3F26-4F8A-8144-75C3281A0523}"/>
              </a:ext>
            </a:extLst>
          </p:cNvPr>
          <p:cNvSpPr txBox="1"/>
          <p:nvPr/>
        </p:nvSpPr>
        <p:spPr>
          <a:xfrm>
            <a:off x="2156415" y="5586761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00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노트북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BBB862-34CE-4C9F-A739-2A0FA28A5DF8}"/>
              </a:ext>
            </a:extLst>
          </p:cNvPr>
          <p:cNvSpPr txBox="1"/>
          <p:nvPr/>
        </p:nvSpPr>
        <p:spPr>
          <a:xfrm>
            <a:off x="5393473" y="5586761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서버컴퓨터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2FF485-0F0F-402E-969D-36F8DF9B2BAB}"/>
              </a:ext>
            </a:extLst>
          </p:cNvPr>
          <p:cNvSpPr txBox="1"/>
          <p:nvPr/>
        </p:nvSpPr>
        <p:spPr>
          <a:xfrm>
            <a:off x="8776132" y="5586761"/>
            <a:ext cx="176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Cloud Service</a:t>
            </a:r>
            <a:endParaRPr lang="ko-KR" altLang="en-US" b="1" dirty="0">
              <a:solidFill>
                <a:srgbClr val="00002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9" name="Picture 2" descr="Image result for spring framework">
            <a:extLst>
              <a:ext uri="{FF2B5EF4-FFF2-40B4-BE49-F238E27FC236}">
                <a16:creationId xmlns:a16="http://schemas.microsoft.com/office/drawing/2014/main" id="{4A67267E-A23A-45AB-89EF-669B7E695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4" t="18785" r="41970" b="46638"/>
          <a:stretch/>
        </p:blipFill>
        <p:spPr bwMode="auto">
          <a:xfrm>
            <a:off x="3658065" y="4240053"/>
            <a:ext cx="489820" cy="4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8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7 -0.06851 L 0.00287 -0.06828 C 0.00586 -0.09444 0.003 -0.07338 0.00625 -0.09305 C 0.00677 -0.0956 0.00703 -0.09861 0.00755 -0.10115 C 0.00794 -0.10347 0.00873 -0.10555 0.00938 -0.10763 C 0.01094 -0.11365 0.01029 -0.11273 0.01237 -0.11898 C 0.01419 -0.12523 0.01276 -0.11967 0.01524 -0.12569 C 0.01667 -0.1287 0.01758 -0.13287 0.01888 -0.13541 C 0.01953 -0.13634 0.02005 -0.1375 0.02071 -0.13865 C 0.02162 -0.14027 0.02227 -0.14213 0.02305 -0.14351 C 0.0237 -0.14444 0.02422 -0.14467 0.02487 -0.14513 C 0.03125 -0.16203 0.02435 -0.14537 0.02904 -0.15324 C 0.02956 -0.15393 0.02982 -0.15578 0.03034 -0.15648 C 0.03164 -0.15856 0.03308 -0.15972 0.03451 -0.16134 C 0.03542 -0.16388 0.03633 -0.16666 0.0375 -0.16782 C 0.04505 -0.17546 0.03711 -0.16504 0.04232 -0.17106 C 0.04675 -0.17615 0.04271 -0.17314 0.04714 -0.17592 C 0.05156 -0.17546 0.05586 -0.17523 0.06029 -0.1743 C 0.06107 -0.1743 0.06185 -0.17384 0.06263 -0.17268 C 0.06406 -0.17106 0.06498 -0.16759 0.06628 -0.1662 C 0.06758 -0.16527 0.06888 -0.16481 0.06992 -0.16296 C 0.07058 -0.16203 0.0711 -0.16064 0.07175 -0.15972 C 0.07292 -0.15833 0.07526 -0.15648 0.07526 -0.15625 C 0.07826 -0.14884 0.07669 -0.15092 0.07956 -0.14838 C 0.08047 -0.14467 0.08073 -0.14282 0.0819 -0.14027 C 0.08242 -0.13912 0.08321 -0.13796 0.08373 -0.13703 C 0.08451 -0.13379 0.08516 -0.13009 0.0862 -0.12731 L 0.08854 -0.1206 C 0.08867 -0.11898 0.0888 -0.11736 0.08906 -0.11574 C 0.08972 -0.11319 0.09141 -0.11088 0.09219 -0.10925 C 0.09492 -0.09791 0.09336 -0.10162 0.09636 -0.09629 C 0.09675 -0.09467 0.09714 -0.09305 0.09753 -0.09143 C 0.09896 -0.08634 0.0987 -0.09004 0.09987 -0.08333 C 0.1013 -0.07569 0.09974 -0.08055 0.1013 -0.07685 " pathEditMode="relative" rAng="0" ptsTypes="AAAAAAAAAAAAAAAAAAAAAAAAAAAAAAAAAA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6 -0.04259 L 0.00196 -0.04259 C 0.00586 -0.06365 0.00287 -0.0574 0.00742 -0.0655 C 0.00768 -0.06713 0.00794 -0.06875 0.00834 -0.07037 C 0.00886 -0.07268 0.00964 -0.07453 0.01016 -0.07685 C 0.01055 -0.07893 0.01029 -0.08148 0.01107 -0.08333 C 0.01224 -0.08657 0.01433 -0.08842 0.01563 -0.09143 C 0.02331 -0.10902 0.01953 -0.10185 0.02656 -0.11412 L 0.02839 -0.11759 C 0.0293 -0.11921 0.03008 -0.12106 0.03112 -0.12245 C 0.03203 -0.12338 0.03308 -0.1243 0.03386 -0.12569 C 0.03724 -0.13032 0.03399 -0.12777 0.03841 -0.13217 C 0.04089 -0.13449 0.04349 -0.13588 0.04584 -0.13865 C 0.04675 -0.13981 0.04753 -0.14097 0.04857 -0.14189 C 0.04935 -0.14259 0.05039 -0.14259 0.0513 -0.14351 C 0.05326 -0.14537 0.05469 -0.14884 0.05677 -0.15 L 0.06224 -0.15324 C 0.06315 -0.1537 0.06419 -0.15393 0.06498 -0.15486 C 0.06589 -0.15601 0.0668 -0.15717 0.06771 -0.1581 C 0.06914 -0.15949 0.07279 -0.16064 0.07409 -0.16134 C 0.08047 -0.16458 0.07279 -0.16111 0.0806 -0.1662 C 0.08177 -0.16713 0.08294 -0.16736 0.08425 -0.16782 C 0.08516 -0.16828 0.08607 -0.16898 0.08698 -0.16944 C 0.08933 -0.1706 0.0918 -0.17175 0.09427 -0.17268 C 0.09544 -0.17338 0.09675 -0.17384 0.09792 -0.1743 C 0.10091 -0.17546 0.10404 -0.17638 0.10703 -0.17754 C 0.10834 -0.17824 0.10951 -0.17893 0.11068 -0.17916 C 0.11341 -0.18009 0.11628 -0.18032 0.11901 -0.18078 C 0.1211 -0.18125 0.12318 -0.18217 0.12539 -0.1824 C 0.13294 -0.18333 0.14063 -0.18333 0.14818 -0.18402 L 0.17748 -0.18726 L 0.25521 -0.18564 C 0.25651 -0.18564 0.25768 -0.18449 0.25886 -0.18402 C 0.26328 -0.18263 0.26719 -0.18194 0.27175 -0.18078 L 0.27813 -0.17754 C 0.27904 -0.17708 0.27995 -0.17638 0.28086 -0.17592 C 0.2905 -0.17106 0.27696 -0.17893 0.28998 -0.17106 C 0.29089 -0.1706 0.2918 -0.17013 0.29271 -0.16944 C 0.29427 -0.16851 0.29571 -0.16713 0.29727 -0.1662 C 0.29883 -0.1655 0.30039 -0.16527 0.30183 -0.16458 C 0.30287 -0.16412 0.30365 -0.16342 0.30469 -0.16296 C 0.30586 -0.1625 0.30703 -0.1618 0.30834 -0.16134 C 0.30925 -0.16018 0.31003 -0.15902 0.31107 -0.1581 C 0.31276 -0.15671 0.31472 -0.15601 0.31654 -0.15486 L 0.31927 -0.15324 C 0.32018 -0.15277 0.3211 -0.15231 0.32201 -0.15162 C 0.33308 -0.14189 0.3194 -0.15439 0.32839 -0.14513 C 0.32956 -0.14398 0.33086 -0.14305 0.33203 -0.14189 C 0.33373 -0.14004 0.33659 -0.13541 0.33841 -0.13379 C 0.33998 -0.1324 0.34154 -0.13171 0.3431 -0.13055 C 0.34427 -0.12939 0.34544 -0.128 0.34675 -0.12731 C 0.35664 -0.1206 0.34388 -0.13148 0.35404 -0.12245 C 0.35573 -0.11944 0.35625 -0.11782 0.3586 -0.11597 C 0.35951 -0.11504 0.36042 -0.11481 0.36133 -0.11412 C 0.36224 -0.11319 0.36328 -0.11226 0.36406 -0.11088 C 0.36537 -0.10902 0.36615 -0.10555 0.36771 -0.10439 L 0.37044 -0.10277 C 0.37084 -0.10115 0.37097 -0.09953 0.37136 -0.09791 C 0.37331 -0.0912 0.37279 -0.0949 0.375 -0.08981 C 0.37578 -0.08842 0.3763 -0.08657 0.37683 -0.08495 L 0.37865 -0.07523 L 0.37969 -0.07037 " pathEditMode="relative" ptsTypes="AAAAAAAAAAAAAAAAAAAAAAAAAAAAAAAAAAAAAAAAAAAAAAAAAAAAAAAAAAAAAA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3951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배운 내용 정리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기억을 못하니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47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284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배운 내용 정리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5EC6D6-E1DE-46E1-A7C4-8D9987010938}"/>
              </a:ext>
            </a:extLst>
          </p:cNvPr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08817A8-A25C-4A16-A861-E52410972599}"/>
              </a:ext>
            </a:extLst>
          </p:cNvPr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5546165-46C8-44DE-8A2E-4003384C9909}"/>
              </a:ext>
            </a:extLst>
          </p:cNvPr>
          <p:cNvCxnSpPr/>
          <p:nvPr/>
        </p:nvCxnSpPr>
        <p:spPr>
          <a:xfrm>
            <a:off x="1119330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4FA373-D5E6-4AAC-BDA8-364D2330468B}"/>
              </a:ext>
            </a:extLst>
          </p:cNvPr>
          <p:cNvSpPr txBox="1"/>
          <p:nvPr/>
        </p:nvSpPr>
        <p:spPr>
          <a:xfrm>
            <a:off x="3137301" y="1982160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7E8112-3EE5-43DD-B49A-3D47CF192312}"/>
              </a:ext>
            </a:extLst>
          </p:cNvPr>
          <p:cNvSpPr/>
          <p:nvPr/>
        </p:nvSpPr>
        <p:spPr>
          <a:xfrm>
            <a:off x="3042559" y="2678234"/>
            <a:ext cx="2303015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4FD940-B74E-4FF2-B139-753505C804B2}"/>
              </a:ext>
            </a:extLst>
          </p:cNvPr>
          <p:cNvSpPr txBox="1"/>
          <p:nvPr/>
        </p:nvSpPr>
        <p:spPr>
          <a:xfrm>
            <a:off x="7137352" y="1982160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B096A7-0A60-422E-9502-0E05A42863CB}"/>
              </a:ext>
            </a:extLst>
          </p:cNvPr>
          <p:cNvSpPr/>
          <p:nvPr/>
        </p:nvSpPr>
        <p:spPr>
          <a:xfrm>
            <a:off x="7042610" y="267823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CDE916-BF6E-44BC-B9C0-88CD8080E1E4}"/>
              </a:ext>
            </a:extLst>
          </p:cNvPr>
          <p:cNvSpPr/>
          <p:nvPr/>
        </p:nvSpPr>
        <p:spPr>
          <a:xfrm>
            <a:off x="7165310" y="3532497"/>
            <a:ext cx="1956177" cy="1714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생성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나누기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3BC974-AF3F-4B8D-9235-FA5F1B00599C}"/>
              </a:ext>
            </a:extLst>
          </p:cNvPr>
          <p:cNvSpPr/>
          <p:nvPr/>
        </p:nvSpPr>
        <p:spPr>
          <a:xfrm>
            <a:off x="2813496" y="3532497"/>
            <a:ext cx="2659702" cy="1298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 Framework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 Boot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1C2279-C418-4EF7-9DCB-B487C802E287}"/>
              </a:ext>
            </a:extLst>
          </p:cNvPr>
          <p:cNvSpPr txBox="1"/>
          <p:nvPr/>
        </p:nvSpPr>
        <p:spPr>
          <a:xfrm>
            <a:off x="1266875" y="100692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 배운 내용</a:t>
            </a:r>
          </a:p>
        </p:txBody>
      </p:sp>
    </p:spTree>
    <p:extLst>
      <p:ext uri="{BB962C8B-B14F-4D97-AF65-F5344CB8AC3E}">
        <p14:creationId xmlns:p14="http://schemas.microsoft.com/office/powerpoint/2010/main" val="1808953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284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배운 내용 정리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6875" y="1006929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추가로 알아보면 좋을 것들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5EC6D6-E1DE-46E1-A7C4-8D9987010938}"/>
              </a:ext>
            </a:extLst>
          </p:cNvPr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08817A8-A25C-4A16-A861-E52410972599}"/>
              </a:ext>
            </a:extLst>
          </p:cNvPr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5546165-46C8-44DE-8A2E-4003384C9909}"/>
              </a:ext>
            </a:extLst>
          </p:cNvPr>
          <p:cNvCxnSpPr/>
          <p:nvPr/>
        </p:nvCxnSpPr>
        <p:spPr>
          <a:xfrm>
            <a:off x="1119330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22F773-36AD-4AF9-B8E3-4F0F4511A23B}"/>
              </a:ext>
            </a:extLst>
          </p:cNvPr>
          <p:cNvSpPr txBox="1"/>
          <p:nvPr/>
        </p:nvSpPr>
        <p:spPr>
          <a:xfrm>
            <a:off x="1593498" y="1540904"/>
            <a:ext cx="8518037" cy="5241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 (status code, http method, headers, body, etc..)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AOP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(Aspect Oriented Programming)</a:t>
            </a:r>
            <a:endParaRPr lang="en-US" altLang="ko-KR" sz="20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(JavaScript Object Notation)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vs XML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b="1" dirty="0" err="1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eXtensible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Markup Language)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WAS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(Web Application Server)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IoC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(Inversion of Control)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(Dependency Injection)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MVC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Model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(Model-View-Controller)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Bean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 디자인 패턴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(Singleton, Factory, Proxy, etc..)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RESTful API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Java Annotation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 Build Tools (Gradle, Maven, Ant, etc...)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AWS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(Amazon Web Service)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Persistence Framework (</a:t>
            </a:r>
            <a:r>
              <a:rPr lang="en-US" altLang="ko-KR" sz="2000" b="1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JPA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b="1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MyBatis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11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3159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Server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#Frontend #Server #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BackEnd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#Spring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284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배운 내용 정리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6875" y="1006929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공부할까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5EC6D6-E1DE-46E1-A7C4-8D9987010938}"/>
              </a:ext>
            </a:extLst>
          </p:cNvPr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08817A8-A25C-4A16-A861-E52410972599}"/>
              </a:ext>
            </a:extLst>
          </p:cNvPr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5546165-46C8-44DE-8A2E-4003384C9909}"/>
              </a:ext>
            </a:extLst>
          </p:cNvPr>
          <p:cNvCxnSpPr/>
          <p:nvPr/>
        </p:nvCxnSpPr>
        <p:spPr>
          <a:xfrm>
            <a:off x="1119330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22F773-36AD-4AF9-B8E3-4F0F4511A23B}"/>
              </a:ext>
            </a:extLst>
          </p:cNvPr>
          <p:cNvSpPr txBox="1"/>
          <p:nvPr/>
        </p:nvSpPr>
        <p:spPr>
          <a:xfrm>
            <a:off x="1591458" y="1318022"/>
            <a:ext cx="9781845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hlinkClick r:id="rId3"/>
              </a:rPr>
              <a:t>백엔드</a:t>
            </a:r>
            <a:r>
              <a:rPr lang="ko-KR" altLang="en-US" dirty="0">
                <a:hlinkClick r:id="rId3"/>
              </a:rPr>
              <a:t> 개발자를 꿈꾸는 학생개발자에게 </a:t>
            </a:r>
            <a:r>
              <a:rPr lang="en-US" altLang="ko-KR" dirty="0">
                <a:hlinkClick r:id="rId3"/>
              </a:rPr>
              <a:t>- </a:t>
            </a:r>
            <a:r>
              <a:rPr lang="en-US" altLang="ko-KR" dirty="0" err="1">
                <a:hlinkClick r:id="rId3"/>
              </a:rPr>
              <a:t>NAVER</a:t>
            </a:r>
            <a:r>
              <a:rPr lang="en-US" altLang="ko-KR" dirty="0">
                <a:hlinkClick r:id="rId3"/>
              </a:rPr>
              <a:t> </a:t>
            </a:r>
            <a:r>
              <a:rPr lang="en-US" altLang="ko-KR" dirty="0" err="1">
                <a:hlinkClick r:id="rId3"/>
              </a:rPr>
              <a:t>D2</a:t>
            </a:r>
            <a:r>
              <a:rPr lang="en-US" altLang="ko-KR" dirty="0">
                <a:hlinkClick r:id="rId3"/>
              </a:rPr>
              <a:t> - </a:t>
            </a:r>
            <a:r>
              <a:rPr lang="ko-KR" altLang="en-US" dirty="0">
                <a:hlinkClick r:id="rId3"/>
              </a:rPr>
              <a:t>네이버</a:t>
            </a:r>
          </a:p>
          <a:p>
            <a:pPr>
              <a:lnSpc>
                <a:spcPct val="150000"/>
              </a:lnSpc>
            </a:pPr>
            <a:r>
              <a:rPr lang="en-US" altLang="ko-KR" u="sng" dirty="0">
                <a:hlinkClick r:id="rId4"/>
              </a:rPr>
              <a:t>2018</a:t>
            </a:r>
            <a:r>
              <a:rPr lang="ko-KR" altLang="en-US" u="sng" dirty="0">
                <a:hlinkClick r:id="rId4"/>
              </a:rPr>
              <a:t>년 웹 개발자가 되기 위한 로드맵 </a:t>
            </a:r>
            <a:r>
              <a:rPr lang="en-US" altLang="ko-KR" u="sng" dirty="0">
                <a:hlinkClick r:id="rId4"/>
              </a:rPr>
              <a:t>(</a:t>
            </a:r>
            <a:r>
              <a:rPr lang="ko-KR" altLang="en-US" u="sng" dirty="0">
                <a:hlinkClick r:id="rId4"/>
              </a:rPr>
              <a:t>번역</a:t>
            </a:r>
            <a:r>
              <a:rPr lang="en-US" altLang="ko-KR" u="sng" dirty="0">
                <a:hlinkClick r:id="rId4"/>
              </a:rPr>
              <a:t>) - </a:t>
            </a:r>
            <a:r>
              <a:rPr lang="en-US" altLang="ko-KR" u="sng" dirty="0" err="1">
                <a:hlinkClick r:id="rId4"/>
              </a:rPr>
              <a:t>OKKY</a:t>
            </a:r>
            <a:endParaRPr lang="en-US" altLang="ko-KR" u="sng" dirty="0">
              <a:hlinkClick r:id="rId4"/>
            </a:endParaRPr>
          </a:p>
          <a:p>
            <a:endParaRPr lang="en-US" altLang="ko-KR" sz="2000" dirty="0"/>
          </a:p>
          <a:p>
            <a:r>
              <a:rPr lang="ko-KR" altLang="en-US" sz="2000" dirty="0"/>
              <a:t>인터넷 강의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Inflearn</a:t>
            </a:r>
            <a:r>
              <a:rPr lang="en-US" altLang="ko-KR" sz="2000" dirty="0"/>
              <a:t> / Udemy / </a:t>
            </a:r>
            <a:r>
              <a:rPr lang="en-US" altLang="ko-KR" sz="2000" dirty="0" err="1"/>
              <a:t>Cosera</a:t>
            </a:r>
            <a:r>
              <a:rPr lang="en-US" altLang="ko-KR" sz="2000" dirty="0"/>
              <a:t> /</a:t>
            </a:r>
            <a:r>
              <a:rPr lang="ko-KR" altLang="en-US" sz="2000" dirty="0"/>
              <a:t> 생활코딩 </a:t>
            </a:r>
            <a:r>
              <a:rPr lang="en-US" altLang="ko-KR" sz="2000" dirty="0"/>
              <a:t>/ </a:t>
            </a:r>
            <a:r>
              <a:rPr lang="en-US" altLang="ko-KR" sz="2000" dirty="0" err="1"/>
              <a:t>Youtube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Github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다른 사람들의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구경</a:t>
            </a:r>
            <a:endParaRPr lang="en-US" altLang="ko-KR" sz="2000" dirty="0"/>
          </a:p>
          <a:p>
            <a:br>
              <a:rPr lang="ko-KR" altLang="en-US" sz="2000" dirty="0"/>
            </a:br>
            <a:r>
              <a:rPr lang="ko-KR" altLang="en-US" sz="2000" dirty="0">
                <a:solidFill>
                  <a:srgbClr val="00002F"/>
                </a:solidFill>
              </a:rPr>
              <a:t>대외활동</a:t>
            </a:r>
            <a:endParaRPr lang="en-US" altLang="ko-KR" sz="2000" dirty="0">
              <a:solidFill>
                <a:srgbClr val="00002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Naver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D2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백엔드</a:t>
            </a: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밋업</a:t>
            </a: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현업 개발자들과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자신과 비슷한 사람들을 만날 수 있음</a:t>
            </a:r>
            <a:endParaRPr lang="en-US" altLang="ko-KR" sz="20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Camp – Spring</a:t>
            </a: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사용하는 기업들이 와서 관련 경험과 팁을 발표</a:t>
            </a:r>
            <a:endParaRPr lang="en-US" altLang="ko-KR" sz="20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SOPT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– </a:t>
            </a: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대학생 연합 동아리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파트로 구성되어 실제 창업 프로젝트 진행</a:t>
            </a:r>
            <a:endParaRPr lang="en-US" altLang="ko-KR" sz="20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Nexters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– </a:t>
            </a:r>
            <a:r>
              <a:rPr lang="en-US" altLang="ko-KR" sz="2000" b="1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SOPT</a:t>
            </a: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비슷한 연합동아리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</a:t>
            </a: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디자이너들로 구성</a:t>
            </a:r>
            <a:endParaRPr lang="en-US" altLang="ko-KR" sz="20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인턴 실습</a:t>
            </a:r>
            <a:endParaRPr lang="en-US" altLang="ko-KR" sz="20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공모전</a:t>
            </a:r>
            <a:endParaRPr lang="en-US" altLang="ko-KR" sz="20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endParaRPr lang="en-US" altLang="ko-KR" sz="20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870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2E6521-401C-466C-B675-69ACE94E7ACA}"/>
              </a:ext>
            </a:extLst>
          </p:cNvPr>
          <p:cNvSpPr/>
          <p:nvPr/>
        </p:nvSpPr>
        <p:spPr>
          <a:xfrm>
            <a:off x="3942154" y="1501406"/>
            <a:ext cx="6121255" cy="3587262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D8632DA-4F66-4C4C-90BE-E0D954EB07B4}"/>
              </a:ext>
            </a:extLst>
          </p:cNvPr>
          <p:cNvSpPr/>
          <p:nvPr/>
        </p:nvSpPr>
        <p:spPr>
          <a:xfrm>
            <a:off x="6323562" y="2164600"/>
            <a:ext cx="1341116" cy="2332359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Web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Application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Server</a:t>
            </a:r>
            <a:endParaRPr lang="ko-KR" altLang="en-US" dirty="0">
              <a:solidFill>
                <a:srgbClr val="00002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850688-6D74-4B4B-8E3B-8D1E83C15290}"/>
              </a:ext>
            </a:extLst>
          </p:cNvPr>
          <p:cNvCxnSpPr>
            <a:cxnSpLocks/>
          </p:cNvCxnSpPr>
          <p:nvPr/>
        </p:nvCxnSpPr>
        <p:spPr>
          <a:xfrm>
            <a:off x="3170961" y="3125358"/>
            <a:ext cx="315260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483AE4-623F-42B8-82EC-121AF7A57D3A}"/>
              </a:ext>
            </a:extLst>
          </p:cNvPr>
          <p:cNvCxnSpPr>
            <a:cxnSpLocks/>
          </p:cNvCxnSpPr>
          <p:nvPr/>
        </p:nvCxnSpPr>
        <p:spPr>
          <a:xfrm flipH="1">
            <a:off x="3170962" y="3406712"/>
            <a:ext cx="31526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DD33F1E-1D22-469D-8300-4DADD69F6A94}"/>
              </a:ext>
            </a:extLst>
          </p:cNvPr>
          <p:cNvGrpSpPr/>
          <p:nvPr/>
        </p:nvGrpSpPr>
        <p:grpSpPr>
          <a:xfrm>
            <a:off x="1670316" y="2164598"/>
            <a:ext cx="1499532" cy="2238531"/>
            <a:chOff x="1685877" y="2415485"/>
            <a:chExt cx="1499532" cy="22385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087921E-3BD6-42A3-8F13-D83C4063DBF0}"/>
                </a:ext>
              </a:extLst>
            </p:cNvPr>
            <p:cNvGrpSpPr/>
            <p:nvPr/>
          </p:nvGrpSpPr>
          <p:grpSpPr>
            <a:xfrm>
              <a:off x="1891696" y="3088089"/>
              <a:ext cx="1211542" cy="734168"/>
              <a:chOff x="1810907" y="3233786"/>
              <a:chExt cx="1211542" cy="734168"/>
            </a:xfrm>
          </p:grpSpPr>
          <p:pic>
            <p:nvPicPr>
              <p:cNvPr id="15" name="Picture 4" descr="Image result for webpage icon">
                <a:extLst>
                  <a:ext uri="{FF2B5EF4-FFF2-40B4-BE49-F238E27FC236}">
                    <a16:creationId xmlns:a16="http://schemas.microsoft.com/office/drawing/2014/main" id="{FF71ACD7-929B-4847-B74C-A206E0FE6E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4854" y="3300359"/>
                <a:ext cx="667595" cy="667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Image result for smartphone icon png">
                <a:extLst>
                  <a:ext uri="{FF2B5EF4-FFF2-40B4-BE49-F238E27FC236}">
                    <a16:creationId xmlns:a16="http://schemas.microsoft.com/office/drawing/2014/main" id="{48603852-BA45-4632-A1C0-EC038E9806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34" t="7028" r="28022" b="6499"/>
              <a:stretch/>
            </p:blipFill>
            <p:spPr bwMode="auto">
              <a:xfrm>
                <a:off x="1810907" y="3233786"/>
                <a:ext cx="379891" cy="734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86C703-CC85-4233-9575-07341BEB5313}"/>
                </a:ext>
              </a:extLst>
            </p:cNvPr>
            <p:cNvSpPr/>
            <p:nvPr/>
          </p:nvSpPr>
          <p:spPr>
            <a:xfrm>
              <a:off x="1685877" y="2415485"/>
              <a:ext cx="1499532" cy="2238531"/>
            </a:xfrm>
            <a:prstGeom prst="roundRect">
              <a:avLst>
                <a:gd name="adj" fmla="val 4249"/>
              </a:avLst>
            </a:prstGeom>
            <a:noFill/>
            <a:ln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endParaRPr lang="en-US" altLang="ko-KR" dirty="0">
                <a:solidFill>
                  <a:srgbClr val="00002F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00002F"/>
                  </a:solidFill>
                </a:rPr>
                <a:t>Clients</a:t>
              </a: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B060B24-4D3A-4C2B-9125-6B6C93347A4A}"/>
              </a:ext>
            </a:extLst>
          </p:cNvPr>
          <p:cNvSpPr/>
          <p:nvPr/>
        </p:nvSpPr>
        <p:spPr>
          <a:xfrm>
            <a:off x="8189155" y="2200345"/>
            <a:ext cx="1341116" cy="2332359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Database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Server</a:t>
            </a:r>
            <a:endParaRPr lang="ko-KR" altLang="en-US" dirty="0">
              <a:solidFill>
                <a:srgbClr val="00002F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BD4E61-8386-4D11-8390-20C49D821BD3}"/>
              </a:ext>
            </a:extLst>
          </p:cNvPr>
          <p:cNvCxnSpPr>
            <a:cxnSpLocks/>
          </p:cNvCxnSpPr>
          <p:nvPr/>
        </p:nvCxnSpPr>
        <p:spPr>
          <a:xfrm>
            <a:off x="7664677" y="3125358"/>
            <a:ext cx="52447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D11F65-8A21-4E06-A548-734DEEAE8879}"/>
              </a:ext>
            </a:extLst>
          </p:cNvPr>
          <p:cNvCxnSpPr>
            <a:cxnSpLocks/>
          </p:cNvCxnSpPr>
          <p:nvPr/>
        </p:nvCxnSpPr>
        <p:spPr>
          <a:xfrm flipH="1">
            <a:off x="7664678" y="3406712"/>
            <a:ext cx="5244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C2A3B7-B25C-49CA-96A8-271B0CEB93AA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5284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D9BDD7-3E58-46B6-B088-A25658F87C89}"/>
              </a:ext>
            </a:extLst>
          </p:cNvPr>
          <p:cNvSpPr txBox="1"/>
          <p:nvPr/>
        </p:nvSpPr>
        <p:spPr>
          <a:xfrm>
            <a:off x="1026522" y="437393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배운 내용 정리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2967CD-E559-412D-9C54-04DA3FBE9E2D}"/>
              </a:ext>
            </a:extLst>
          </p:cNvPr>
          <p:cNvSpPr txBox="1"/>
          <p:nvPr/>
        </p:nvSpPr>
        <p:spPr>
          <a:xfrm>
            <a:off x="1266875" y="100692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 실습 내용</a:t>
            </a:r>
          </a:p>
        </p:txBody>
      </p:sp>
    </p:spTree>
    <p:extLst>
      <p:ext uri="{BB962C8B-B14F-4D97-AF65-F5344CB8AC3E}">
        <p14:creationId xmlns:p14="http://schemas.microsoft.com/office/powerpoint/2010/main" val="1268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4C4404-4770-4913-A28E-4B35D8CB66C7}"/>
              </a:ext>
            </a:extLst>
          </p:cNvPr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71513D-ABAE-4309-ACB2-2B761F73FE97}"/>
              </a:ext>
            </a:extLst>
          </p:cNvPr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C65946-2738-4C6B-9D50-965D3667059C}"/>
              </a:ext>
            </a:extLst>
          </p:cNvPr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EB66B5B-6102-4071-82AE-073D8C771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07" b="20926"/>
          <a:stretch/>
        </p:blipFill>
        <p:spPr>
          <a:xfrm>
            <a:off x="3436056" y="144941"/>
            <a:ext cx="4226126" cy="65150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EB7DC93-50A8-4036-801D-E87957584D2E}"/>
              </a:ext>
            </a:extLst>
          </p:cNvPr>
          <p:cNvSpPr/>
          <p:nvPr/>
        </p:nvSpPr>
        <p:spPr>
          <a:xfrm>
            <a:off x="4844790" y="340197"/>
            <a:ext cx="1403452" cy="3175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D3C728-B220-4CE5-A556-07D1D60CAC5C}"/>
              </a:ext>
            </a:extLst>
          </p:cNvPr>
          <p:cNvSpPr/>
          <p:nvPr/>
        </p:nvSpPr>
        <p:spPr>
          <a:xfrm>
            <a:off x="4844790" y="2029297"/>
            <a:ext cx="1171626" cy="3175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397ACB-3BAA-4B7E-918F-372C13BDE1CD}"/>
              </a:ext>
            </a:extLst>
          </p:cNvPr>
          <p:cNvSpPr/>
          <p:nvPr/>
        </p:nvSpPr>
        <p:spPr>
          <a:xfrm>
            <a:off x="4844790" y="3934297"/>
            <a:ext cx="1171626" cy="3175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D9535D5-50B5-4246-ADBE-74C711E1A29C}"/>
              </a:ext>
            </a:extLst>
          </p:cNvPr>
          <p:cNvGrpSpPr/>
          <p:nvPr/>
        </p:nvGrpSpPr>
        <p:grpSpPr>
          <a:xfrm>
            <a:off x="4301299" y="498947"/>
            <a:ext cx="543491" cy="3638550"/>
            <a:chOff x="5054600" y="498947"/>
            <a:chExt cx="339674" cy="363855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5B63079-4BA7-4317-877D-2D45B66A0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600" y="4131147"/>
              <a:ext cx="33967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1DA1337-8DDA-4E56-8113-4A8A4B997BF7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0" y="498947"/>
              <a:ext cx="0" cy="363855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B9C7782-FCFD-48FF-91AD-09540CA32D13}"/>
                </a:ext>
              </a:extLst>
            </p:cNvPr>
            <p:cNvCxnSpPr/>
            <p:nvPr/>
          </p:nvCxnSpPr>
          <p:spPr>
            <a:xfrm>
              <a:off x="5054600" y="498947"/>
              <a:ext cx="339674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5C0A634-3BA1-4413-ACD1-646631CB8DE7}"/>
              </a:ext>
            </a:extLst>
          </p:cNvPr>
          <p:cNvGrpSpPr/>
          <p:nvPr/>
        </p:nvGrpSpPr>
        <p:grpSpPr>
          <a:xfrm flipH="1" flipV="1">
            <a:off x="6026579" y="2214204"/>
            <a:ext cx="339674" cy="1878843"/>
            <a:chOff x="5054600" y="498947"/>
            <a:chExt cx="339674" cy="363855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078D2C2-C6F5-42A1-B74C-11E838904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600" y="4131147"/>
              <a:ext cx="33967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B010712-9CCC-47A7-9CBC-475EE62A8229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0" y="498947"/>
              <a:ext cx="0" cy="363855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30BEA3A-C3E0-48BA-8266-496924F8A290}"/>
                </a:ext>
              </a:extLst>
            </p:cNvPr>
            <p:cNvCxnSpPr/>
            <p:nvPr/>
          </p:nvCxnSpPr>
          <p:spPr>
            <a:xfrm>
              <a:off x="5054600" y="498947"/>
              <a:ext cx="339674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B14499D-5CB8-435F-9036-D6293991CE68}"/>
              </a:ext>
            </a:extLst>
          </p:cNvPr>
          <p:cNvGrpSpPr/>
          <p:nvPr/>
        </p:nvGrpSpPr>
        <p:grpSpPr>
          <a:xfrm>
            <a:off x="4392398" y="2176462"/>
            <a:ext cx="452385" cy="3821585"/>
            <a:chOff x="4347329" y="463017"/>
            <a:chExt cx="582289" cy="362045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14D167F-A6F0-4CE9-8338-525ADCE6E247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H="1">
              <a:off x="4347329" y="4083467"/>
              <a:ext cx="32390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74753D5-1E0D-49DF-A683-7CC61DFB4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5805" y="463017"/>
              <a:ext cx="2903" cy="362045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B0A7F34-81D2-40D6-AFB2-55193959D89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347333" y="474045"/>
              <a:ext cx="582285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79944D84-3954-4BD7-AC4D-6188B6357364}"/>
              </a:ext>
            </a:extLst>
          </p:cNvPr>
          <p:cNvSpPr/>
          <p:nvPr/>
        </p:nvSpPr>
        <p:spPr>
          <a:xfrm>
            <a:off x="3924181" y="2312816"/>
            <a:ext cx="286008" cy="286008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5E78C0B-4DCC-4E34-909C-34D2234CA08F}"/>
              </a:ext>
            </a:extLst>
          </p:cNvPr>
          <p:cNvSpPr/>
          <p:nvPr/>
        </p:nvSpPr>
        <p:spPr>
          <a:xfrm>
            <a:off x="6473945" y="3010621"/>
            <a:ext cx="286008" cy="286008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D0FA628-8DED-49DB-A9FA-967463FECC09}"/>
              </a:ext>
            </a:extLst>
          </p:cNvPr>
          <p:cNvSpPr/>
          <p:nvPr/>
        </p:nvSpPr>
        <p:spPr>
          <a:xfrm>
            <a:off x="4025640" y="4513167"/>
            <a:ext cx="286008" cy="286008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BEB2D60-9414-49FD-BE0C-9CB4EB632EF8}"/>
              </a:ext>
            </a:extLst>
          </p:cNvPr>
          <p:cNvGrpSpPr/>
          <p:nvPr/>
        </p:nvGrpSpPr>
        <p:grpSpPr>
          <a:xfrm flipV="1">
            <a:off x="4301298" y="483073"/>
            <a:ext cx="543491" cy="3638550"/>
            <a:chOff x="5054600" y="498947"/>
            <a:chExt cx="339674" cy="3638550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47861DC-C555-4D0E-B119-11BAEC1FA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600" y="4131147"/>
              <a:ext cx="33967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A3B7F4-DF92-4F45-82F8-3DF77E28BC6F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0" y="498947"/>
              <a:ext cx="0" cy="363855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C2EDDEA-A6AE-4199-9BE2-B06C8A291D6E}"/>
                </a:ext>
              </a:extLst>
            </p:cNvPr>
            <p:cNvCxnSpPr/>
            <p:nvPr/>
          </p:nvCxnSpPr>
          <p:spPr>
            <a:xfrm>
              <a:off x="5054600" y="498947"/>
              <a:ext cx="339674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2F47766-225C-4AC5-92CA-4811AF81DC97}"/>
              </a:ext>
            </a:extLst>
          </p:cNvPr>
          <p:cNvGrpSpPr/>
          <p:nvPr/>
        </p:nvGrpSpPr>
        <p:grpSpPr>
          <a:xfrm flipH="1">
            <a:off x="6036742" y="2214203"/>
            <a:ext cx="339674" cy="1878843"/>
            <a:chOff x="5054600" y="498947"/>
            <a:chExt cx="339674" cy="3638550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FE4FAA2-2D34-43F4-92EF-022A2B532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600" y="4131147"/>
              <a:ext cx="33967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8BA63B5-0DBF-45A6-8123-B780E7509EB4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0" y="498947"/>
              <a:ext cx="0" cy="363855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CED8C17-3F59-430E-A86A-A9D2914CC287}"/>
                </a:ext>
              </a:extLst>
            </p:cNvPr>
            <p:cNvCxnSpPr/>
            <p:nvPr/>
          </p:nvCxnSpPr>
          <p:spPr>
            <a:xfrm>
              <a:off x="5054600" y="498947"/>
              <a:ext cx="339674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6EF3138-0664-41D0-9E93-BDA7B138034B}"/>
              </a:ext>
            </a:extLst>
          </p:cNvPr>
          <p:cNvGrpSpPr/>
          <p:nvPr/>
        </p:nvGrpSpPr>
        <p:grpSpPr>
          <a:xfrm flipV="1">
            <a:off x="4407454" y="2188047"/>
            <a:ext cx="437332" cy="3832120"/>
            <a:chOff x="5054600" y="454695"/>
            <a:chExt cx="582282" cy="3630431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4DF5D439-6148-4583-96F2-EA3B8937E1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54602" y="4083467"/>
              <a:ext cx="582280" cy="165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BFC1707-A551-4982-B10B-5ED5C6B7F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600" y="463017"/>
              <a:ext cx="2902" cy="362045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AB98F10-F2D8-4A77-9A95-A6DA32CC4A87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1" y="454695"/>
              <a:ext cx="315021" cy="160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023AA037-39B7-4EB0-907C-A682D64FCC38}"/>
              </a:ext>
            </a:extLst>
          </p:cNvPr>
          <p:cNvSpPr/>
          <p:nvPr/>
        </p:nvSpPr>
        <p:spPr>
          <a:xfrm>
            <a:off x="4020659" y="4513167"/>
            <a:ext cx="286008" cy="286008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D67A8A0-49A9-466A-B469-CB47C21E747D}"/>
              </a:ext>
            </a:extLst>
          </p:cNvPr>
          <p:cNvSpPr/>
          <p:nvPr/>
        </p:nvSpPr>
        <p:spPr>
          <a:xfrm>
            <a:off x="3928672" y="2312816"/>
            <a:ext cx="286008" cy="286008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AB88AB2-6BBC-45FA-B3E6-606455E2C216}"/>
              </a:ext>
            </a:extLst>
          </p:cNvPr>
          <p:cNvSpPr/>
          <p:nvPr/>
        </p:nvSpPr>
        <p:spPr>
          <a:xfrm>
            <a:off x="6473945" y="3010621"/>
            <a:ext cx="286008" cy="286008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13BBAF0-F52E-4FDC-A1AE-5EA07899C718}"/>
              </a:ext>
            </a:extLst>
          </p:cNvPr>
          <p:cNvSpPr/>
          <p:nvPr/>
        </p:nvSpPr>
        <p:spPr>
          <a:xfrm>
            <a:off x="4644058" y="5839297"/>
            <a:ext cx="1345325" cy="3175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949D82-F9BF-42EA-ABFA-8CC134634FB4}"/>
              </a:ext>
            </a:extLst>
          </p:cNvPr>
          <p:cNvSpPr txBox="1"/>
          <p:nvPr/>
        </p:nvSpPr>
        <p:spPr>
          <a:xfrm>
            <a:off x="8022182" y="747660"/>
            <a:ext cx="3824868" cy="34163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b="1" dirty="0">
                <a:solidFill>
                  <a:srgbClr val="0000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Routing</a:t>
            </a:r>
            <a:r>
              <a:rPr lang="ko-KR" altLang="en-US" dirty="0">
                <a:solidFill>
                  <a:srgbClr val="00002F"/>
                </a:solidFill>
              </a:rPr>
              <a:t> 해주는 역할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URL</a:t>
            </a:r>
            <a:r>
              <a:rPr lang="ko-KR" altLang="en-US" dirty="0">
                <a:solidFill>
                  <a:srgbClr val="00002F"/>
                </a:solidFill>
              </a:rPr>
              <a:t>과 </a:t>
            </a:r>
            <a:r>
              <a:rPr lang="en-US" altLang="ko-KR" dirty="0">
                <a:solidFill>
                  <a:srgbClr val="00002F"/>
                </a:solidFill>
              </a:rPr>
              <a:t>method</a:t>
            </a:r>
            <a:r>
              <a:rPr lang="ko-KR" altLang="en-US" dirty="0">
                <a:solidFill>
                  <a:srgbClr val="00002F"/>
                </a:solidFill>
              </a:rPr>
              <a:t>를 이어주기만 함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Service</a:t>
            </a:r>
            <a:r>
              <a:rPr lang="ko-KR" altLang="en-US" dirty="0">
                <a:solidFill>
                  <a:srgbClr val="00002F"/>
                </a:solidFill>
              </a:rPr>
              <a:t>를 호출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2F"/>
              </a:solidFill>
            </a:endParaRPr>
          </a:p>
          <a:p>
            <a:r>
              <a:rPr lang="en-US" altLang="ko-KR" b="1" dirty="0">
                <a:solidFill>
                  <a:srgbClr val="0000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Service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2F"/>
                </a:solidFill>
              </a:rPr>
              <a:t>비즈니스 로직 수행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Mapper</a:t>
            </a:r>
            <a:r>
              <a:rPr lang="ko-KR" altLang="en-US" dirty="0">
                <a:solidFill>
                  <a:srgbClr val="00002F"/>
                </a:solidFill>
              </a:rPr>
              <a:t>를 호출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2F"/>
              </a:solidFill>
            </a:endParaRPr>
          </a:p>
          <a:p>
            <a:r>
              <a:rPr lang="en-US" altLang="ko-KR" b="1" dirty="0">
                <a:solidFill>
                  <a:srgbClr val="0000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Mapper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</a:rPr>
              <a:t>DB</a:t>
            </a:r>
            <a:r>
              <a:rPr lang="ko-KR" altLang="en-US" dirty="0">
                <a:solidFill>
                  <a:srgbClr val="00002F"/>
                </a:solidFill>
              </a:rPr>
              <a:t>에 접근하여 데이터 저장</a:t>
            </a:r>
            <a:r>
              <a:rPr lang="en-US" altLang="ko-KR" dirty="0">
                <a:solidFill>
                  <a:srgbClr val="00002F"/>
                </a:solidFill>
              </a:rPr>
              <a:t>/</a:t>
            </a:r>
            <a:r>
              <a:rPr lang="ko-KR" altLang="en-US" dirty="0">
                <a:solidFill>
                  <a:srgbClr val="00002F"/>
                </a:solidFill>
              </a:rPr>
              <a:t>처리</a:t>
            </a:r>
            <a:endParaRPr lang="en-US" altLang="ko-KR" dirty="0">
              <a:solidFill>
                <a:srgbClr val="00002F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2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C97A21-B7DD-4869-B3E4-FD347D884614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3724630-1499-46A6-85F0-10C942A889EB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5284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A9101E-6528-4664-948D-2684B4DB5BD4}"/>
              </a:ext>
            </a:extLst>
          </p:cNvPr>
          <p:cNvSpPr txBox="1"/>
          <p:nvPr/>
        </p:nvSpPr>
        <p:spPr>
          <a:xfrm>
            <a:off x="1026522" y="437393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배운 내용 정리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3EE4C7-B07A-407A-AF44-EFFCD9D56C93}"/>
              </a:ext>
            </a:extLst>
          </p:cNvPr>
          <p:cNvSpPr txBox="1"/>
          <p:nvPr/>
        </p:nvSpPr>
        <p:spPr>
          <a:xfrm>
            <a:off x="1266875" y="100692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 실습 내용</a:t>
            </a:r>
          </a:p>
        </p:txBody>
      </p:sp>
    </p:spTree>
    <p:extLst>
      <p:ext uri="{BB962C8B-B14F-4D97-AF65-F5344CB8AC3E}">
        <p14:creationId xmlns:p14="http://schemas.microsoft.com/office/powerpoint/2010/main" val="213835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51" grpId="0" animBg="1"/>
      <p:bldP spid="52" grpId="0" animBg="1"/>
      <p:bldP spid="53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82" grpId="0" animBg="1"/>
      <p:bldP spid="8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3127" y="437393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6875" y="10069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D10410-C050-48DE-88B4-63B3F03C3687}"/>
              </a:ext>
            </a:extLst>
          </p:cNvPr>
          <p:cNvSpPr/>
          <p:nvPr/>
        </p:nvSpPr>
        <p:spPr>
          <a:xfrm>
            <a:off x="3692140" y="1605606"/>
            <a:ext cx="39756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1500" b="1" i="0" dirty="0">
                <a:solidFill>
                  <a:srgbClr val="0000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Serv</a:t>
            </a:r>
            <a:endParaRPr lang="en-US" altLang="ko-KR" sz="6600" b="1" i="0" dirty="0">
              <a:solidFill>
                <a:srgbClr val="00002F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BBE110-3AB9-4BAB-8D82-15DA6B299671}"/>
              </a:ext>
            </a:extLst>
          </p:cNvPr>
          <p:cNvSpPr/>
          <p:nvPr/>
        </p:nvSpPr>
        <p:spPr>
          <a:xfrm>
            <a:off x="7436038" y="1605606"/>
            <a:ext cx="77152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1500" b="1" i="0" dirty="0">
                <a:solidFill>
                  <a:srgbClr val="0000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endParaRPr lang="en-US" altLang="ko-KR" sz="6600" b="1" i="0" dirty="0">
              <a:solidFill>
                <a:srgbClr val="00002F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3B77D9-10E5-40A3-82A6-A5273B302503}"/>
              </a:ext>
            </a:extLst>
          </p:cNvPr>
          <p:cNvSpPr/>
          <p:nvPr/>
        </p:nvSpPr>
        <p:spPr>
          <a:xfrm>
            <a:off x="6756268" y="1605606"/>
            <a:ext cx="231629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1500" b="1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ing</a:t>
            </a:r>
            <a:endParaRPr lang="en-US" altLang="ko-KR" sz="6600" b="1" i="0" dirty="0">
              <a:solidFill>
                <a:srgbClr val="00002F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40EE503-3B44-4037-B258-D6B73CA0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700" y="3390346"/>
            <a:ext cx="6914963" cy="33608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0377DC-597A-4440-968F-7EF74097DDD1}"/>
              </a:ext>
            </a:extLst>
          </p:cNvPr>
          <p:cNvSpPr/>
          <p:nvPr/>
        </p:nvSpPr>
        <p:spPr>
          <a:xfrm>
            <a:off x="6651436" y="1605606"/>
            <a:ext cx="105796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1500" b="1" i="0" dirty="0">
                <a:solidFill>
                  <a:srgbClr val="0000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endParaRPr lang="en-US" altLang="ko-KR" sz="6600" b="1" i="0" dirty="0">
              <a:solidFill>
                <a:srgbClr val="00002F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FCB791-6D68-4CA1-8563-85303434F274}"/>
              </a:ext>
            </a:extLst>
          </p:cNvPr>
          <p:cNvSpPr/>
          <p:nvPr/>
        </p:nvSpPr>
        <p:spPr>
          <a:xfrm>
            <a:off x="1672595" y="3467654"/>
            <a:ext cx="9483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</a:t>
            </a:r>
            <a:r>
              <a:rPr lang="en-US" altLang="ko-KR" sz="32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3200" b="1" i="0" dirty="0">
                <a:solidFill>
                  <a:srgbClr val="0000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Client)</a:t>
            </a:r>
            <a:r>
              <a:rPr lang="ko-KR" altLang="en-US" sz="3200" b="1" i="0" dirty="0">
                <a:solidFill>
                  <a:srgbClr val="0000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무언가를 제공하는 역할</a:t>
            </a:r>
            <a:r>
              <a:rPr lang="ko-KR" altLang="en-US" sz="32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하는 무언가</a:t>
            </a:r>
            <a:endParaRPr lang="en-US" altLang="ko-KR" sz="3200" b="1" i="0" dirty="0">
              <a:solidFill>
                <a:srgbClr val="00002F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8" grpId="0"/>
      <p:bldP spid="18" grpId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3127" y="437393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6875" y="10069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27B9AB-7D5E-4144-994B-1614377B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22" y="1310511"/>
            <a:ext cx="5888918" cy="45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5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3127" y="437393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6875" y="100692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157FD00-58FF-40C5-AFB2-041753E050C3}"/>
              </a:ext>
            </a:extLst>
          </p:cNvPr>
          <p:cNvSpPr/>
          <p:nvPr/>
        </p:nvSpPr>
        <p:spPr>
          <a:xfrm>
            <a:off x="3186522" y="2641600"/>
            <a:ext cx="1752600" cy="1752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200" b="1" dirty="0">
                <a:solidFill>
                  <a:srgbClr val="00002F"/>
                </a:solidFill>
              </a:rPr>
              <a:t>Client</a:t>
            </a:r>
            <a:endParaRPr lang="ko-KR" altLang="en-US" sz="3200" b="1" dirty="0">
              <a:solidFill>
                <a:srgbClr val="00002F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961831-A6A4-4C72-9811-7DF82738196C}"/>
              </a:ext>
            </a:extLst>
          </p:cNvPr>
          <p:cNvSpPr/>
          <p:nvPr/>
        </p:nvSpPr>
        <p:spPr>
          <a:xfrm>
            <a:off x="7858769" y="2641600"/>
            <a:ext cx="1752600" cy="1752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200" b="1" dirty="0">
                <a:solidFill>
                  <a:srgbClr val="00002F"/>
                </a:solidFill>
              </a:rPr>
              <a:t>Server</a:t>
            </a:r>
            <a:endParaRPr lang="ko-KR" altLang="en-US" sz="3200" b="1" dirty="0">
              <a:solidFill>
                <a:srgbClr val="00002F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7CD53C7-43C6-4867-AFD7-B35E8822B16D}"/>
              </a:ext>
            </a:extLst>
          </p:cNvPr>
          <p:cNvGrpSpPr/>
          <p:nvPr/>
        </p:nvGrpSpPr>
        <p:grpSpPr>
          <a:xfrm>
            <a:off x="5010242" y="3083561"/>
            <a:ext cx="2777407" cy="876300"/>
            <a:chOff x="4669873" y="2992120"/>
            <a:chExt cx="2777407" cy="8763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0B1880E-E9BE-4264-B631-5F504FA27042}"/>
                </a:ext>
              </a:extLst>
            </p:cNvPr>
            <p:cNvGrpSpPr/>
            <p:nvPr/>
          </p:nvGrpSpPr>
          <p:grpSpPr>
            <a:xfrm>
              <a:off x="4744720" y="2992120"/>
              <a:ext cx="2702560" cy="548249"/>
              <a:chOff x="4754880" y="2641600"/>
              <a:chExt cx="2702560" cy="548249"/>
            </a:xfrm>
          </p:grpSpPr>
          <p:sp>
            <p:nvSpPr>
              <p:cNvPr id="10" name="화살표: 오른쪽 9">
                <a:extLst>
                  <a:ext uri="{FF2B5EF4-FFF2-40B4-BE49-F238E27FC236}">
                    <a16:creationId xmlns:a16="http://schemas.microsoft.com/office/drawing/2014/main" id="{BA83842C-DEC4-42FA-954F-B42EB18FDA51}"/>
                  </a:ext>
                </a:extLst>
              </p:cNvPr>
              <p:cNvSpPr/>
              <p:nvPr/>
            </p:nvSpPr>
            <p:spPr>
              <a:xfrm>
                <a:off x="4800600" y="2641600"/>
                <a:ext cx="2514600" cy="548249"/>
              </a:xfrm>
              <a:prstGeom prst="rightArrow">
                <a:avLst>
                  <a:gd name="adj1" fmla="val 45652"/>
                  <a:gd name="adj2" fmla="val 7608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7BC1EE8-106A-4B34-B33D-321991C2BB33}"/>
                  </a:ext>
                </a:extLst>
              </p:cNvPr>
              <p:cNvSpPr/>
              <p:nvPr/>
            </p:nvSpPr>
            <p:spPr>
              <a:xfrm>
                <a:off x="4754880" y="2933700"/>
                <a:ext cx="2702560" cy="245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9688885-9F8A-4B34-9D4E-3DD89BD2FF27}"/>
                </a:ext>
              </a:extLst>
            </p:cNvPr>
            <p:cNvGrpSpPr/>
            <p:nvPr/>
          </p:nvGrpSpPr>
          <p:grpSpPr>
            <a:xfrm flipH="1" flipV="1">
              <a:off x="4669873" y="3284220"/>
              <a:ext cx="2702560" cy="584200"/>
              <a:chOff x="4747771" y="2740660"/>
              <a:chExt cx="2702560" cy="584200"/>
            </a:xfrm>
          </p:grpSpPr>
          <p:sp>
            <p:nvSpPr>
              <p:cNvPr id="22" name="화살표: 오른쪽 21">
                <a:extLst>
                  <a:ext uri="{FF2B5EF4-FFF2-40B4-BE49-F238E27FC236}">
                    <a16:creationId xmlns:a16="http://schemas.microsoft.com/office/drawing/2014/main" id="{26A981C2-2832-49ED-9F47-8E9BCC36EEFA}"/>
                  </a:ext>
                </a:extLst>
              </p:cNvPr>
              <p:cNvSpPr/>
              <p:nvPr/>
            </p:nvSpPr>
            <p:spPr>
              <a:xfrm>
                <a:off x="4793491" y="2740660"/>
                <a:ext cx="2514600" cy="584200"/>
              </a:xfrm>
              <a:prstGeom prst="rightArrow">
                <a:avLst>
                  <a:gd name="adj1" fmla="val 45652"/>
                  <a:gd name="adj2" fmla="val 7608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2A78EAA-51D2-435B-B28C-A9175E6F19B4}"/>
                  </a:ext>
                </a:extLst>
              </p:cNvPr>
              <p:cNvSpPr/>
              <p:nvPr/>
            </p:nvSpPr>
            <p:spPr>
              <a:xfrm>
                <a:off x="4747771" y="3032760"/>
                <a:ext cx="2702560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9385AF1-C4C7-4E6B-B2D0-47EC62A82099}"/>
              </a:ext>
            </a:extLst>
          </p:cNvPr>
          <p:cNvSpPr txBox="1"/>
          <p:nvPr/>
        </p:nvSpPr>
        <p:spPr>
          <a:xfrm>
            <a:off x="4338443" y="1733558"/>
            <a:ext cx="4098972" cy="829522"/>
          </a:xfrm>
          <a:prstGeom prst="rect">
            <a:avLst/>
          </a:prstGeom>
          <a:noFill/>
          <a:ln>
            <a:solidFill>
              <a:srgbClr val="00002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2F"/>
                </a:solidFill>
              </a:rPr>
              <a:t>GET http://</a:t>
            </a:r>
            <a:r>
              <a:rPr lang="en-US" altLang="ko-KR" dirty="0" err="1">
                <a:solidFill>
                  <a:srgbClr val="00002F"/>
                </a:solidFill>
              </a:rPr>
              <a:t>loginfo.dev:8080</a:t>
            </a:r>
            <a:r>
              <a:rPr lang="en-US" altLang="ko-KR" dirty="0">
                <a:solidFill>
                  <a:srgbClr val="00002F"/>
                </a:solidFill>
              </a:rPr>
              <a:t>/</a:t>
            </a:r>
            <a:r>
              <a:rPr lang="en-US" altLang="ko-KR" dirty="0" err="1">
                <a:solidFill>
                  <a:srgbClr val="00002F"/>
                </a:solidFill>
              </a:rPr>
              <a:t>api</a:t>
            </a:r>
            <a:r>
              <a:rPr lang="en-US" altLang="ko-KR" dirty="0">
                <a:solidFill>
                  <a:srgbClr val="00002F"/>
                </a:solidFill>
              </a:rPr>
              <a:t>/posts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2F"/>
                </a:solidFill>
              </a:rPr>
              <a:t>“</a:t>
            </a:r>
            <a:r>
              <a:rPr lang="ko-KR" altLang="en-US" sz="1600" b="1" dirty="0">
                <a:solidFill>
                  <a:srgbClr val="00002F"/>
                </a:solidFill>
              </a:rPr>
              <a:t>게시글 목록 줘</a:t>
            </a:r>
            <a:r>
              <a:rPr lang="en-US" altLang="ko-KR" sz="1600" b="1" dirty="0">
                <a:solidFill>
                  <a:srgbClr val="00002F"/>
                </a:solidFill>
              </a:rPr>
              <a:t>”</a:t>
            </a:r>
            <a:endParaRPr lang="ko-KR" altLang="en-US" sz="1600" b="1" dirty="0">
              <a:solidFill>
                <a:srgbClr val="00002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3C6797-E46E-46D6-8976-4EA61D9D883A}"/>
              </a:ext>
            </a:extLst>
          </p:cNvPr>
          <p:cNvSpPr txBox="1"/>
          <p:nvPr/>
        </p:nvSpPr>
        <p:spPr>
          <a:xfrm>
            <a:off x="5019983" y="4064155"/>
            <a:ext cx="2702560" cy="2359044"/>
          </a:xfrm>
          <a:prstGeom prst="rect">
            <a:avLst/>
          </a:prstGeom>
          <a:noFill/>
          <a:ln>
            <a:solidFill>
              <a:srgbClr val="00002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2F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2F"/>
                </a:solidFill>
              </a:rPr>
              <a:t>    “posts”: [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2F"/>
                </a:solidFill>
              </a:rPr>
              <a:t>        { “title”: ”</a:t>
            </a:r>
            <a:r>
              <a:rPr lang="ko-KR" altLang="en-US" sz="1400" b="1" dirty="0" err="1">
                <a:solidFill>
                  <a:srgbClr val="00002F"/>
                </a:solidFill>
              </a:rPr>
              <a:t>서버란</a:t>
            </a:r>
            <a:r>
              <a:rPr lang="en-US" altLang="ko-KR" sz="1400" b="1" dirty="0">
                <a:solidFill>
                  <a:srgbClr val="00002F"/>
                </a:solidFill>
              </a:rPr>
              <a:t>”, ... },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2F"/>
                </a:solidFill>
              </a:rPr>
              <a:t>        { “title”: ”Spring”, ... },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2F"/>
                </a:solidFill>
              </a:rPr>
              <a:t>   	...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2F"/>
                </a:solidFill>
              </a:rPr>
              <a:t>    ]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2F"/>
                </a:solidFill>
              </a:rPr>
              <a:t>}</a:t>
            </a:r>
            <a:endParaRPr lang="ko-KR" altLang="en-US" sz="1400" b="1" dirty="0">
              <a:solidFill>
                <a:srgbClr val="00002F"/>
              </a:solidFill>
            </a:endParaRPr>
          </a:p>
        </p:txBody>
      </p:sp>
      <p:pic>
        <p:nvPicPr>
          <p:cNvPr id="27" name="Picture 4" descr="Image result for webpage icon">
            <a:extLst>
              <a:ext uri="{FF2B5EF4-FFF2-40B4-BE49-F238E27FC236}">
                <a16:creationId xmlns:a16="http://schemas.microsoft.com/office/drawing/2014/main" id="{78770F73-D519-47E8-8462-1281EBDC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529" y="3616960"/>
            <a:ext cx="667595" cy="66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Image result for smartphone icon png">
            <a:extLst>
              <a:ext uri="{FF2B5EF4-FFF2-40B4-BE49-F238E27FC236}">
                <a16:creationId xmlns:a16="http://schemas.microsoft.com/office/drawing/2014/main" id="{15E05EAA-ABDF-49C6-829B-539ADF006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4" t="7028" r="28022" b="6499"/>
          <a:stretch/>
        </p:blipFill>
        <p:spPr bwMode="auto">
          <a:xfrm>
            <a:off x="2552603" y="2787543"/>
            <a:ext cx="379891" cy="73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A8D8117-BDD5-4299-89EB-C524162D4173}"/>
              </a:ext>
            </a:extLst>
          </p:cNvPr>
          <p:cNvSpPr txBox="1"/>
          <p:nvPr/>
        </p:nvSpPr>
        <p:spPr>
          <a:xfrm>
            <a:off x="4373680" y="4442974"/>
            <a:ext cx="3995165" cy="2031325"/>
          </a:xfrm>
          <a:prstGeom prst="rect">
            <a:avLst/>
          </a:prstGeom>
          <a:noFill/>
          <a:ln>
            <a:solidFill>
              <a:srgbClr val="00002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2F"/>
                </a:solidFill>
              </a:rPr>
              <a:t>&lt;posts&gt;</a:t>
            </a:r>
          </a:p>
          <a:p>
            <a:r>
              <a:rPr lang="en-US" altLang="ko-KR" sz="1400" b="1" dirty="0">
                <a:solidFill>
                  <a:srgbClr val="00002F"/>
                </a:solidFill>
              </a:rPr>
              <a:t>	&lt;post&gt;</a:t>
            </a:r>
          </a:p>
          <a:p>
            <a:r>
              <a:rPr lang="en-US" altLang="ko-KR" sz="1400" b="1" dirty="0">
                <a:solidFill>
                  <a:srgbClr val="00002F"/>
                </a:solidFill>
              </a:rPr>
              <a:t>		&lt;title&gt;</a:t>
            </a:r>
            <a:r>
              <a:rPr lang="ko-KR" altLang="en-US" sz="1400" b="1" dirty="0" err="1">
                <a:solidFill>
                  <a:srgbClr val="00002F"/>
                </a:solidFill>
              </a:rPr>
              <a:t>서버란</a:t>
            </a:r>
            <a:r>
              <a:rPr lang="en-US" altLang="ko-KR" sz="1400" b="1" dirty="0">
                <a:solidFill>
                  <a:srgbClr val="00002F"/>
                </a:solidFill>
              </a:rPr>
              <a:t>&lt;/title&gt;</a:t>
            </a:r>
          </a:p>
          <a:p>
            <a:r>
              <a:rPr lang="en-US" altLang="ko-KR" sz="1400" b="1" dirty="0">
                <a:solidFill>
                  <a:srgbClr val="00002F"/>
                </a:solidFill>
              </a:rPr>
              <a:t>	&lt;/post&gt;</a:t>
            </a:r>
          </a:p>
          <a:p>
            <a:r>
              <a:rPr lang="en-US" altLang="ko-KR" sz="1400" b="1" dirty="0">
                <a:solidFill>
                  <a:srgbClr val="00002F"/>
                </a:solidFill>
              </a:rPr>
              <a:t>	&lt;post&gt;</a:t>
            </a:r>
          </a:p>
          <a:p>
            <a:r>
              <a:rPr lang="en-US" altLang="ko-KR" sz="1400" b="1" dirty="0">
                <a:solidFill>
                  <a:srgbClr val="00002F"/>
                </a:solidFill>
              </a:rPr>
              <a:t>		&lt;title&gt;Spring&lt;/title&gt;</a:t>
            </a:r>
          </a:p>
          <a:p>
            <a:r>
              <a:rPr lang="en-US" altLang="ko-KR" sz="1400" b="1" dirty="0">
                <a:solidFill>
                  <a:srgbClr val="00002F"/>
                </a:solidFill>
              </a:rPr>
              <a:t>	&lt;/post&gt;</a:t>
            </a:r>
          </a:p>
          <a:p>
            <a:r>
              <a:rPr lang="en-US" altLang="ko-KR" sz="1400" b="1" dirty="0">
                <a:solidFill>
                  <a:srgbClr val="00002F"/>
                </a:solidFill>
              </a:rPr>
              <a:t>	...</a:t>
            </a:r>
          </a:p>
          <a:p>
            <a:r>
              <a:rPr lang="en-US" altLang="ko-KR" sz="1400" b="1" dirty="0">
                <a:solidFill>
                  <a:srgbClr val="00002F"/>
                </a:solidFill>
              </a:rPr>
              <a:t>&lt;/posts&gt;</a:t>
            </a:r>
            <a:endParaRPr lang="ko-KR" altLang="en-US" sz="1400" b="1" dirty="0">
              <a:solidFill>
                <a:srgbClr val="0000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2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3127" y="437393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6875" y="100692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CD6A0-3F8C-41A4-841A-5F88E186886E}"/>
              </a:ext>
            </a:extLst>
          </p:cNvPr>
          <p:cNvSpPr txBox="1"/>
          <p:nvPr/>
        </p:nvSpPr>
        <p:spPr>
          <a:xfrm>
            <a:off x="3658818" y="1611237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CA092-4053-42B7-96A6-A7FD84368D4B}"/>
              </a:ext>
            </a:extLst>
          </p:cNvPr>
          <p:cNvSpPr txBox="1"/>
          <p:nvPr/>
        </p:nvSpPr>
        <p:spPr>
          <a:xfrm>
            <a:off x="7422353" y="1611237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453CA0-74B7-4B59-B697-28859FA94FF1}"/>
              </a:ext>
            </a:extLst>
          </p:cNvPr>
          <p:cNvSpPr/>
          <p:nvPr/>
        </p:nvSpPr>
        <p:spPr>
          <a:xfrm>
            <a:off x="2765771" y="2314727"/>
            <a:ext cx="3017520" cy="3627112"/>
          </a:xfrm>
          <a:prstGeom prst="rect">
            <a:avLst/>
          </a:prstGeom>
          <a:noFill/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</a:rPr>
              <a:t>표현계층</a:t>
            </a:r>
            <a:endParaRPr lang="en-US" altLang="ko-KR" sz="2400" b="1" dirty="0">
              <a:solidFill>
                <a:srgbClr val="00002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00002F"/>
                </a:solidFill>
              </a:rPr>
              <a:t>Front-End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</a:rPr>
              <a:t>요청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4F0E90-FB47-470A-B184-73FC1BC4BDCD}"/>
              </a:ext>
            </a:extLst>
          </p:cNvPr>
          <p:cNvSpPr/>
          <p:nvPr/>
        </p:nvSpPr>
        <p:spPr>
          <a:xfrm>
            <a:off x="6606250" y="2314727"/>
            <a:ext cx="3017520" cy="3627112"/>
          </a:xfrm>
          <a:prstGeom prst="rect">
            <a:avLst/>
          </a:prstGeom>
          <a:noFill/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</a:rPr>
              <a:t>데이터 접근 계층</a:t>
            </a:r>
            <a:endParaRPr lang="en-US" altLang="ko-KR" sz="2400" b="1" dirty="0">
              <a:solidFill>
                <a:srgbClr val="00002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00002F"/>
                </a:solidFill>
              </a:rPr>
              <a:t>Back-End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</a:rPr>
              <a:t>응답</a:t>
            </a:r>
            <a:endParaRPr lang="en-US" altLang="ko-KR" sz="2400" dirty="0">
              <a:solidFill>
                <a:srgbClr val="0000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6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3127" y="437393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92756" y="1540904"/>
            <a:ext cx="196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 End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6875" y="1006929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52103-FCC5-4817-A6C2-87F4444542A7}"/>
              </a:ext>
            </a:extLst>
          </p:cNvPr>
          <p:cNvSpPr txBox="1"/>
          <p:nvPr/>
        </p:nvSpPr>
        <p:spPr>
          <a:xfrm>
            <a:off x="7188314" y="1540904"/>
            <a:ext cx="1853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 End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B670EC-FA6C-4F3D-A4EF-7B152D6FA38E}"/>
              </a:ext>
            </a:extLst>
          </p:cNvPr>
          <p:cNvSpPr/>
          <p:nvPr/>
        </p:nvSpPr>
        <p:spPr>
          <a:xfrm>
            <a:off x="2765771" y="2179160"/>
            <a:ext cx="3017520" cy="3898516"/>
          </a:xfrm>
          <a:prstGeom prst="rect">
            <a:avLst/>
          </a:prstGeom>
          <a:noFill/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2F"/>
                </a:solidFill>
              </a:rPr>
              <a:t>Android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2F"/>
                </a:solidFill>
              </a:rPr>
              <a:t>iOS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2F"/>
                </a:solidFill>
              </a:rPr>
              <a:t>Web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2F"/>
                </a:solidFill>
              </a:rPr>
              <a:t>Windows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2F"/>
                </a:solidFill>
              </a:rPr>
              <a:t>Game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2F"/>
                </a:solidFill>
              </a:rPr>
              <a:t>etc..</a:t>
            </a:r>
            <a:endParaRPr lang="ko-KR" altLang="en-US" sz="2400" dirty="0">
              <a:solidFill>
                <a:srgbClr val="00002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C3C47C-D0CA-4240-B581-D5D1D814A5D8}"/>
              </a:ext>
            </a:extLst>
          </p:cNvPr>
          <p:cNvSpPr/>
          <p:nvPr/>
        </p:nvSpPr>
        <p:spPr>
          <a:xfrm>
            <a:off x="6606250" y="2178890"/>
            <a:ext cx="3017520" cy="3898786"/>
          </a:xfrm>
          <a:prstGeom prst="rect">
            <a:avLst/>
          </a:prstGeom>
          <a:noFill/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srgbClr val="00002F"/>
                </a:solidFill>
              </a:rPr>
              <a:t>Spring Framework</a:t>
            </a:r>
          </a:p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rgbClr val="00002F"/>
                </a:solidFill>
              </a:rPr>
              <a:t>Nodejs(+Express)</a:t>
            </a:r>
          </a:p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rgbClr val="00002F"/>
                </a:solidFill>
              </a:rPr>
              <a:t>gin(GO Lang.)</a:t>
            </a:r>
          </a:p>
          <a:p>
            <a:pPr algn="ctr">
              <a:lnSpc>
                <a:spcPct val="130000"/>
              </a:lnSpc>
            </a:pPr>
            <a:r>
              <a:rPr lang="en-US" altLang="ko-KR" sz="2400" dirty="0" err="1">
                <a:solidFill>
                  <a:srgbClr val="00002F"/>
                </a:solidFill>
              </a:rPr>
              <a:t>Netty</a:t>
            </a:r>
            <a:endParaRPr lang="en-US" altLang="ko-KR" sz="2400" dirty="0">
              <a:solidFill>
                <a:srgbClr val="00002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rgbClr val="00002F"/>
                </a:solidFill>
              </a:rPr>
              <a:t>Django</a:t>
            </a:r>
          </a:p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rgbClr val="00002F"/>
                </a:solidFill>
              </a:rPr>
              <a:t>.NET</a:t>
            </a:r>
          </a:p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rgbClr val="00002F"/>
                </a:solidFill>
              </a:rPr>
              <a:t>PHP</a:t>
            </a:r>
          </a:p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rgbClr val="00002F"/>
                </a:solidFill>
              </a:rPr>
              <a:t>etc...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27F829-EFC9-4AC8-A690-DBE0931561B9}"/>
              </a:ext>
            </a:extLst>
          </p:cNvPr>
          <p:cNvCxnSpPr>
            <a:cxnSpLocks/>
            <a:endCxn id="15" idx="6"/>
          </p:cNvCxnSpPr>
          <p:nvPr/>
        </p:nvCxnSpPr>
        <p:spPr>
          <a:xfrm flipH="1" flipV="1">
            <a:off x="2227460" y="3085679"/>
            <a:ext cx="1641155" cy="693431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D1788EDF-C50B-49FF-B014-119AF1A4B333}"/>
              </a:ext>
            </a:extLst>
          </p:cNvPr>
          <p:cNvSpPr/>
          <p:nvPr/>
        </p:nvSpPr>
        <p:spPr>
          <a:xfrm>
            <a:off x="648182" y="2524316"/>
            <a:ext cx="1579278" cy="1122725"/>
          </a:xfrm>
          <a:prstGeom prst="ellipse">
            <a:avLst/>
          </a:prstGeom>
          <a:noFill/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Vue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React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Angular</a:t>
            </a:r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59CE38-CF57-424A-9558-9EB9698248FC}"/>
              </a:ext>
            </a:extLst>
          </p:cNvPr>
          <p:cNvSpPr/>
          <p:nvPr/>
        </p:nvSpPr>
        <p:spPr>
          <a:xfrm>
            <a:off x="648182" y="3856630"/>
            <a:ext cx="1579278" cy="1122725"/>
          </a:xfrm>
          <a:prstGeom prst="ellipse">
            <a:avLst/>
          </a:prstGeom>
          <a:noFill/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Electron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.NET</a:t>
            </a:r>
          </a:p>
          <a:p>
            <a:pPr algn="ctr"/>
            <a:r>
              <a:rPr lang="en-US" altLang="ko-KR" sz="1400" strike="sngStrike" dirty="0" err="1">
                <a:solidFill>
                  <a:schemeClr val="bg2">
                    <a:lumMod val="75000"/>
                  </a:schemeClr>
                </a:solidFill>
              </a:rPr>
              <a:t>MFC</a:t>
            </a:r>
            <a:endParaRPr lang="en-US" altLang="ko-KR" sz="1400" strike="sngStrike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400" strike="sngStrike" dirty="0">
                <a:solidFill>
                  <a:schemeClr val="bg2">
                    <a:lumMod val="75000"/>
                  </a:schemeClr>
                </a:solidFill>
              </a:rPr>
              <a:t>Swing</a:t>
            </a:r>
            <a:endParaRPr lang="ko-KR" altLang="en-US" sz="1400" strike="sngStrik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663D177-440F-4824-A6AD-92AE1B3B642A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2227460" y="5056875"/>
            <a:ext cx="1579278" cy="715233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701C101B-F0C5-48BB-A1BC-0AD09F33E4CC}"/>
              </a:ext>
            </a:extLst>
          </p:cNvPr>
          <p:cNvSpPr/>
          <p:nvPr/>
        </p:nvSpPr>
        <p:spPr>
          <a:xfrm>
            <a:off x="648182" y="5210745"/>
            <a:ext cx="1579278" cy="1122725"/>
          </a:xfrm>
          <a:prstGeom prst="ellipse">
            <a:avLst/>
          </a:prstGeom>
          <a:noFill/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Unity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</a:rPr>
              <a:t>Unreal</a:t>
            </a:r>
            <a:endParaRPr lang="ko-KR" altLang="en-US" sz="1400" strike="sngStrik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1648D32-E7FB-43FB-9B0F-D104B8D21972}"/>
              </a:ext>
            </a:extLst>
          </p:cNvPr>
          <p:cNvCxnSpPr>
            <a:cxnSpLocks/>
            <a:endCxn id="20" idx="6"/>
          </p:cNvCxnSpPr>
          <p:nvPr/>
        </p:nvCxnSpPr>
        <p:spPr>
          <a:xfrm flipH="1" flipV="1">
            <a:off x="2227460" y="4417993"/>
            <a:ext cx="1359802" cy="35583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3127" y="437393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6679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9436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62192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6875" y="100692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종류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70638B-2C32-4947-82F6-B2AAC82C4B18}"/>
              </a:ext>
            </a:extLst>
          </p:cNvPr>
          <p:cNvSpPr/>
          <p:nvPr/>
        </p:nvSpPr>
        <p:spPr>
          <a:xfrm>
            <a:off x="4744756" y="1573923"/>
            <a:ext cx="2702487" cy="471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2400" b="1" i="0" dirty="0">
                <a:solidFill>
                  <a:srgbClr val="0000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웹 서버</a:t>
            </a:r>
            <a:endParaRPr lang="en-US" altLang="ko-KR" sz="2400" b="1" i="0" dirty="0">
              <a:solidFill>
                <a:srgbClr val="00002F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400" b="1" i="0" dirty="0">
                <a:solidFill>
                  <a:srgbClr val="0000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 서버</a:t>
            </a:r>
            <a:endParaRPr lang="en-US" altLang="ko-KR" sz="2400" b="1" i="0" dirty="0">
              <a:solidFill>
                <a:srgbClr val="00002F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서버</a:t>
            </a:r>
            <a:endParaRPr lang="en-US" altLang="ko-KR" sz="24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DNS </a:t>
            </a:r>
            <a:r>
              <a:rPr lang="ko-KR" altLang="en-US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</a:t>
            </a:r>
            <a:endParaRPr lang="en-US" altLang="ko-KR" sz="20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000" i="0" dirty="0">
                <a:solidFill>
                  <a:srgbClr val="0000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서버</a:t>
            </a:r>
            <a:endParaRPr lang="en-US" altLang="ko-KR" sz="2000" i="0" dirty="0">
              <a:solidFill>
                <a:srgbClr val="00002F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0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프록시 서버</a:t>
            </a:r>
            <a:endParaRPr lang="en-US" altLang="ko-KR" sz="20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000" i="0" dirty="0">
                <a:solidFill>
                  <a:srgbClr val="0000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미디어 서버</a:t>
            </a:r>
            <a:endParaRPr lang="en-US" altLang="ko-KR" sz="2000" i="0" dirty="0">
              <a:solidFill>
                <a:srgbClr val="00002F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000" i="0" dirty="0">
                <a:solidFill>
                  <a:srgbClr val="0000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서버</a:t>
            </a:r>
            <a:endParaRPr lang="en-US" altLang="ko-KR" sz="20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fontAlgn="base">
              <a:lnSpc>
                <a:spcPct val="50000"/>
              </a:lnSpc>
            </a:pP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</a:p>
          <a:p>
            <a:pPr algn="ctr" fontAlgn="base">
              <a:lnSpc>
                <a:spcPct val="50000"/>
              </a:lnSpc>
            </a:pP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</a:p>
          <a:p>
            <a:pPr algn="ctr" fontAlgn="base">
              <a:lnSpc>
                <a:spcPct val="50000"/>
              </a:lnSpc>
            </a:pPr>
            <a:r>
              <a:rPr lang="en-US" altLang="ko-KR" sz="2000" b="1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</a:p>
          <a:p>
            <a:pPr algn="ctr" fontAlgn="base">
              <a:lnSpc>
                <a:spcPct val="50000"/>
              </a:lnSpc>
            </a:pPr>
            <a:endParaRPr lang="en-US" altLang="ko-KR" sz="2000" b="1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6" name="Picture 4" descr="Image result for server architecture">
            <a:extLst>
              <a:ext uri="{FF2B5EF4-FFF2-40B4-BE49-F238E27FC236}">
                <a16:creationId xmlns:a16="http://schemas.microsoft.com/office/drawing/2014/main" id="{8B2073CB-C297-4E08-BEBF-73F8BCEC6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00" y="1356383"/>
            <a:ext cx="7748199" cy="459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84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1874</Words>
  <Application>Microsoft Office PowerPoint</Application>
  <PresentationFormat>와이드스크린</PresentationFormat>
  <Paragraphs>500</Paragraphs>
  <Slides>33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Arial</vt:lpstr>
      <vt:lpstr>나눔스퀘어 ExtraBold</vt:lpstr>
      <vt:lpstr>나눔스퀘어 Bold</vt:lpstr>
      <vt:lpstr>배달의민족 주아</vt:lpstr>
      <vt:lpstr>나눔스퀘어</vt:lpstr>
      <vt:lpstr>D2Coding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yhc94@naver.com</cp:lastModifiedBy>
  <cp:revision>358</cp:revision>
  <dcterms:created xsi:type="dcterms:W3CDTF">2017-05-29T09:12:16Z</dcterms:created>
  <dcterms:modified xsi:type="dcterms:W3CDTF">2019-09-01T14:38:25Z</dcterms:modified>
</cp:coreProperties>
</file>