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68" r:id="rId2"/>
    <p:sldId id="271" r:id="rId3"/>
    <p:sldId id="353" r:id="rId4"/>
    <p:sldId id="354" r:id="rId5"/>
    <p:sldId id="362" r:id="rId6"/>
    <p:sldId id="361" r:id="rId7"/>
    <p:sldId id="355" r:id="rId8"/>
    <p:sldId id="356" r:id="rId9"/>
    <p:sldId id="363" r:id="rId10"/>
    <p:sldId id="364" r:id="rId11"/>
    <p:sldId id="366" r:id="rId12"/>
    <p:sldId id="367" r:id="rId13"/>
    <p:sldId id="369" r:id="rId14"/>
    <p:sldId id="370" r:id="rId15"/>
    <p:sldId id="372" r:id="rId16"/>
    <p:sldId id="373" r:id="rId17"/>
    <p:sldId id="358" r:id="rId18"/>
    <p:sldId id="359" r:id="rId19"/>
    <p:sldId id="374" r:id="rId20"/>
    <p:sldId id="371" r:id="rId21"/>
    <p:sldId id="376" r:id="rId22"/>
    <p:sldId id="377" r:id="rId23"/>
    <p:sldId id="378" r:id="rId24"/>
    <p:sldId id="379" r:id="rId25"/>
    <p:sldId id="260" r:id="rId26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3F0DA"/>
    <a:srgbClr val="FFF2CD"/>
    <a:srgbClr val="FFCC00"/>
    <a:srgbClr val="1B6AD3"/>
    <a:srgbClr val="F45507"/>
    <a:srgbClr val="0070C0"/>
    <a:srgbClr val="3A88C6"/>
    <a:srgbClr val="E66540"/>
    <a:srgbClr val="E4673B"/>
    <a:srgbClr val="F553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89" autoAdjust="0"/>
    <p:restoredTop sz="95238" autoAdjust="0"/>
  </p:normalViewPr>
  <p:slideViewPr>
    <p:cSldViewPr>
      <p:cViewPr varScale="1">
        <p:scale>
          <a:sx n="110" d="100"/>
          <a:sy n="110" d="100"/>
        </p:scale>
        <p:origin x="154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3512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7DB234C6-97B6-0E40-9A9F-F7BDE583B7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E7BF2E2D-1AC1-F74F-AA9F-211838B1A3E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4" name="Rectangle 4">
            <a:extLst>
              <a:ext uri="{FF2B5EF4-FFF2-40B4-BE49-F238E27FC236}">
                <a16:creationId xmlns:a16="http://schemas.microsoft.com/office/drawing/2014/main" id="{6951528D-0B28-3B46-81A4-FEA85796376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5" name="Rectangle 5">
            <a:extLst>
              <a:ext uri="{FF2B5EF4-FFF2-40B4-BE49-F238E27FC236}">
                <a16:creationId xmlns:a16="http://schemas.microsoft.com/office/drawing/2014/main" id="{DB771FA0-2DD0-5948-A3A8-9AD84E90FB4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772F060-CC82-44CF-911E-C1C0749D0A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8B6377E-D9EA-0C43-8ABD-8E11920C49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9DA735-01F8-B84B-A63C-CC954E31844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C0B190E-D02F-4472-8C8C-451EA86349DB}" type="datetimeFigureOut">
              <a:rPr lang="ko-KR" altLang="en-US"/>
              <a:pPr>
                <a:defRPr/>
              </a:pPr>
              <a:t>2020-03-27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E796D9CD-78ED-8742-8F20-97E7FC7839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51D12D42-F9E6-4C43-AFF5-444A08AC6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636FD2-AFF0-164C-AE0E-ADB1379FE7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A1A755-443F-BD4F-ACF7-231486D65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D68B6D5-5156-4E45-A33A-C4CBF52788B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smtClean="0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DE284A0-5F0F-4366-A4A5-C3FD789A8EEF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624342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12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972855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1319701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529109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0190369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0870118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7232769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4464575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1492040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20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437018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5029042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5255650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22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6637680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4611218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539242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779780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091600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433659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208394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873916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598484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10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345176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313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84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517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89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1" r:id="rId3"/>
    <p:sldLayoutId id="2147483892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58">
            <a:extLst>
              <a:ext uri="{FF2B5EF4-FFF2-40B4-BE49-F238E27FC236}">
                <a16:creationId xmlns:a16="http://schemas.microsoft.com/office/drawing/2014/main" id="{34FAEFD2-4303-844B-B2E2-B0A0E43B2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960880"/>
            <a:ext cx="8645525" cy="708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spcBef>
                <a:spcPts val="600"/>
              </a:spcBef>
              <a:defRPr/>
            </a:pPr>
            <a:r>
              <a:rPr lang="en-US" altLang="ko-KR" sz="4000" dirty="0" err="1">
                <a:latin typeface="NanumSquareOTF" panose="020B0600000101010101" pitchFamily="34" charset="-127"/>
                <a:ea typeface="NanumSquareOTF" panose="020B0600000101010101" pitchFamily="34" charset="-127"/>
                <a:cs typeface="Nanum Gothic" charset="-127"/>
              </a:rPr>
              <a:t>A</a:t>
            </a:r>
            <a:r>
              <a:rPr lang="en-US" altLang="ko-KR" sz="4000" dirty="0" err="1" smtClean="0">
                <a:latin typeface="NanumSquareOTF" panose="020B0600000101010101" pitchFamily="34" charset="-127"/>
                <a:ea typeface="NanumSquareOTF" panose="020B0600000101010101" pitchFamily="34" charset="-127"/>
                <a:cs typeface="Nanum Gothic" charset="-127"/>
              </a:rPr>
              <a:t>utoencoder</a:t>
            </a:r>
            <a:endParaRPr lang="en-US" altLang="ko-KR" sz="4000" dirty="0">
              <a:latin typeface="NanumSquareOTF" panose="020B0600000101010101" pitchFamily="34" charset="-127"/>
              <a:ea typeface="NanumSquareOTF" panose="020B0600000101010101" pitchFamily="34" charset="-127"/>
              <a:cs typeface="Nanum Gothic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7175" y="1052513"/>
            <a:ext cx="647700" cy="539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1.2 Stacked </a:t>
            </a:r>
            <a:r>
              <a:rPr lang="en-US" altLang="ko-KR" sz="28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474531" y="1715508"/>
            <a:ext cx="8103770" cy="4665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1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en-US" altLang="ko-KR" sz="16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0" y="1342074"/>
            <a:ext cx="2873333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000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Undercomplete</a:t>
              </a:r>
              <a:r>
                <a:rPr lang="en-US" altLang="ko-KR" sz="1000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Linear </a:t>
              </a:r>
              <a:r>
                <a:rPr lang="en-US" altLang="ko-KR" sz="1000" dirty="0" err="1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Autoencoder</a:t>
              </a:r>
              <a:r>
                <a:rPr lang="en-US" altLang="ko-KR" sz="10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code</a:t>
              </a:r>
              <a:endParaRPr lang="ko-KR" altLang="en-US" sz="10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6" name="텍스트 개체 틀 2"/>
          <p:cNvSpPr txBox="1">
            <a:spLocks/>
          </p:cNvSpPr>
          <p:nvPr/>
        </p:nvSpPr>
        <p:spPr>
          <a:xfrm>
            <a:off x="251520" y="908720"/>
            <a:ext cx="864096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1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Undercomplete</a:t>
            </a:r>
            <a:r>
              <a:rPr 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Linear </a:t>
            </a:r>
            <a:r>
              <a:rPr lang="en-US" sz="1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endParaRPr sz="1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403648" y="232080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508416" y="1785006"/>
            <a:ext cx="3987656" cy="4524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################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layer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params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#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################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28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*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28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n_hidden1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300 </a:t>
            </a:r>
            <a:r>
              <a:rPr kumimoji="0" lang="en-US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encoder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n_hidden2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150  </a:t>
            </a:r>
            <a:r>
              <a:rPr kumimoji="0" lang="en-US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coding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units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n_hidden3 = n_hidden1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decoder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n_outputs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reconstruction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################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train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params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#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################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learning_rate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0.01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l2_reg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0.0005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n_epochs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5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150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n_batches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 //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set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the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layers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using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partial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activation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tf.nn.elu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weight_initializer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tf.keras.initializers.he_normal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 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He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초기화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l2_regularizer = tf.contrib.layers.l2_regularizer(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scale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=l2_reg)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L2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규제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tf.placeholder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(tf.float32,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shape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=[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None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W1_init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weight_initializer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([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n_hidden1])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W2_init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weight_initializer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([n_hidden1, n_hidden2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])</a:t>
            </a:r>
            <a:endParaRPr kumimoji="0" lang="en-US" altLang="ko-KR" sz="800" dirty="0" smtClean="0">
              <a:solidFill>
                <a:srgbClr val="000000"/>
              </a:solidFill>
              <a:latin typeface="Arial Unicode MS"/>
              <a:ea typeface="Inconsolata"/>
            </a:endParaRPr>
          </a:p>
          <a:p>
            <a:pPr lvl="0"/>
            <a:endParaRPr kumimoji="0" lang="en-US" altLang="ko-KR" sz="800" dirty="0" smtClean="0">
              <a:solidFill>
                <a:srgbClr val="000000"/>
              </a:solidFill>
              <a:latin typeface="Arial Unicode MS"/>
            </a:endParaRPr>
          </a:p>
          <a:p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Encoder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weights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W1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tf.Variable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(W1_init,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dtype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=tf.float32,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name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'W1'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W2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tf.Variable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(W2_init,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dtype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=tf.float32,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name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'W2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en-US" altLang="ko-KR" sz="800" dirty="0" smtClean="0">
              <a:solidFill>
                <a:srgbClr val="000000"/>
              </a:solidFill>
              <a:latin typeface="Arial Unicode MS"/>
              <a:ea typeface="Inconsolata"/>
            </a:endParaRPr>
          </a:p>
          <a:p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Decoder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weights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W3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tf.transpose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(W2,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name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'W3'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가중치 묶기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W4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tf.transpose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(W1,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name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'W4'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가중치 묶기</a:t>
            </a:r>
            <a:endParaRPr kumimoji="0" lang="ko-KR" altLang="ko-KR" sz="1100" dirty="0">
              <a:latin typeface="Arial" panose="020B0604020202020204" pitchFamily="34" charset="0"/>
            </a:endParaRPr>
          </a:p>
          <a:p>
            <a:pPr lvl="0"/>
            <a:endParaRPr kumimoji="0" lang="en-US" altLang="ko-KR" sz="800" dirty="0">
              <a:solidFill>
                <a:srgbClr val="000000"/>
              </a:solidFill>
              <a:latin typeface="Arial Unicode MS"/>
            </a:endParaRPr>
          </a:p>
          <a:p>
            <a:pPr lvl="0"/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4544784" y="1785006"/>
            <a:ext cx="3987656" cy="4524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bias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b1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tf.Variable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tf.zeros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(n_hidden1),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name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'b1'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b2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tf.Variable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tf.zeros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(n_hidden2),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name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'b2'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b3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tf.Variable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tf.zeros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(n_hidden3),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name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'b3'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b4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tf.Variable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tf.zeros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n_outputs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name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'b4'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hidden1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activation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tf.matmul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W1) + b1)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hidden2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activation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tf.matmul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(hidden1, W2) + b2)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hidden3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activation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tf.matmul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(hidden2, W3) + b3)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outputs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tf.matmul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(hidden3, W4) + b4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loss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reconstruction_loss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tf.reduce_mean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tf.square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outputs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-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reg_loss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l2_regularizer(W1) + l2_regularizer(W2)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loss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reconstruction_loss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+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reg_loss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optimizer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train_op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tf.train.AdamOptimizer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learning_rate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minimize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loss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saver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saver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tf.train.Saver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Train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with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tf.Session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as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sess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tf.global_variables_initializer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run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epoch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range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n_epochs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iteration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range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n_batches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next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shuffle_batch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sess.run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train_op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feed_dict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={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: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})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loss_train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reconstruction_loss.eval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feed_dict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={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: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})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epoch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: {}, 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Train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MSE : {:.5f}'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format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epoch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loss_train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saver.save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sess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'./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model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stacked_ae_tying.ckpt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show_reconstructed_digits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outputs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'./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model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stacked_ae_tying.ckpt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ko-KR" altLang="ko-KR" sz="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23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1.2 Stacked </a:t>
            </a:r>
            <a:r>
              <a:rPr lang="en-US" altLang="ko-KR" sz="28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474531" y="1715508"/>
            <a:ext cx="8103770" cy="4665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1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en-US" altLang="ko-KR" sz="16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342074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개념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5" name="텍스트 개체 틀 2"/>
          <p:cNvSpPr txBox="1">
            <a:spLocks/>
          </p:cNvSpPr>
          <p:nvPr/>
        </p:nvSpPr>
        <p:spPr>
          <a:xfrm>
            <a:off x="611560" y="1772816"/>
            <a:ext cx="7848872" cy="434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한 번에 </a:t>
            </a:r>
            <a:r>
              <a:rPr lang="ko-KR" altLang="en-US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오토인코더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하나를 학습하고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이를 </a:t>
            </a:r>
            <a:r>
              <a:rPr lang="ko-KR" altLang="en-US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쌓아올려서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한 개의 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stack-</a:t>
            </a:r>
            <a:r>
              <a:rPr lang="en-US" altLang="ko-KR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만드는 방식</a:t>
            </a:r>
            <a:endParaRPr lang="en-US" altLang="ko-KR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아주 깊은 오토인코더일 경우에 유용함</a:t>
            </a:r>
            <a:endParaRPr lang="en-US" altLang="ko-KR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텍스트 개체 틀 2"/>
          <p:cNvSpPr txBox="1">
            <a:spLocks/>
          </p:cNvSpPr>
          <p:nvPr/>
        </p:nvSpPr>
        <p:spPr>
          <a:xfrm>
            <a:off x="251520" y="908720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한 번에 한 층씩 학습하기</a:t>
            </a:r>
            <a:endParaRPr sz="1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텍스트 개체 틀 2"/>
          <p:cNvSpPr txBox="1">
            <a:spLocks/>
          </p:cNvSpPr>
          <p:nvPr/>
        </p:nvSpPr>
        <p:spPr>
          <a:xfrm>
            <a:off x="611560" y="5343599"/>
            <a:ext cx="7848872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단계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첫 번째 오토인코더는 입력을 재구성하도록 학습</a:t>
            </a:r>
            <a:endParaRPr lang="en-US" altLang="ko-KR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단계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두 번째 오토인코더가 첫 번째 </a:t>
            </a:r>
            <a:r>
              <a:rPr lang="ko-KR" altLang="en-US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히든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레이어의 출력을 재구성하도록 학습</a:t>
            </a:r>
            <a:endParaRPr lang="en-US" altLang="ko-KR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단계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단계 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1~2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의 오토인코더를 합쳐 최종적으로 하나의 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stacked-</a:t>
            </a:r>
            <a:r>
              <a:rPr lang="en-US" altLang="ko-KR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구현</a:t>
            </a:r>
            <a:endParaRPr lang="en-US" altLang="ko-KR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338" name="Picture 2" descr="https://github.com/ExcelsiorCJH/Hands-On-ML/raw/eea2a029ec626854a972c24230de9053e1ece4af/Chap15-Autoencoders/images/stacked-ae0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992" y="2270230"/>
            <a:ext cx="6552008" cy="295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997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1.2 Stacked </a:t>
            </a:r>
            <a:r>
              <a:rPr lang="en-US" altLang="ko-KR" sz="28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474531" y="1715508"/>
            <a:ext cx="8103770" cy="4665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1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en-US" altLang="ko-KR" sz="16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0" y="1342074"/>
            <a:ext cx="2873333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000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Undercomplete</a:t>
              </a:r>
              <a:r>
                <a:rPr lang="en-US" altLang="ko-KR" sz="1000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Linear </a:t>
              </a:r>
              <a:r>
                <a:rPr lang="en-US" altLang="ko-KR" sz="1000" dirty="0" err="1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Autoencoder</a:t>
              </a:r>
              <a:r>
                <a:rPr lang="en-US" altLang="ko-KR" sz="10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code</a:t>
              </a:r>
              <a:endParaRPr lang="ko-KR" altLang="en-US" sz="10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6" name="텍스트 개체 틀 2"/>
          <p:cNvSpPr txBox="1">
            <a:spLocks/>
          </p:cNvSpPr>
          <p:nvPr/>
        </p:nvSpPr>
        <p:spPr>
          <a:xfrm>
            <a:off x="251520" y="908720"/>
            <a:ext cx="864096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1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Undercomplete</a:t>
            </a:r>
            <a:r>
              <a:rPr 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Linear </a:t>
            </a:r>
            <a:r>
              <a:rPr lang="en-US" sz="1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endParaRPr sz="1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403648" y="232080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508416" y="1785006"/>
            <a:ext cx="3987656" cy="4524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28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*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28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n_hidden1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300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n_hidden2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150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코딩 유닛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n_hidden3 = n_hidden1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n_outputs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learning_rate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0.01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l2_reg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0.0001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activation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tf.nn.elu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regularizer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tf.contrib.layers.l2_regularizer(l2_reg)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initializer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tf.variance_scaling_initializer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W1_init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initializer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([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n_hidden1])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W2_init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initializer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([n_hidden1, n_hidden2])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W3_init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initializer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([n_hidden2, n_hidden3])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W4_init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initializer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([n_hidden3,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n_outputs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W1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tf.Variable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(W1_init,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dtype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=tf.float32,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name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"weights1"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W2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tf.Variable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(W2_init,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dtype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=tf.float32,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name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"weights2"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W3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tf.Variable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(W3_init,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dtype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=tf.float32,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name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"weights3"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W4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tf.Variable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(W4_init,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dtype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=tf.float32,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name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"weights4"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b1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tf.Variable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tf.zeros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(n_hidden1),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name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"biases1"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b2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tf.Variable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tf.zeros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(n_hidden2),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name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"biases2"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b3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tf.Variable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tf.zeros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(n_hidden3),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name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"biases3"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b4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tf.Variable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tf.zeros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n_outputs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name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"biases4"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tf.placeholder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(tf.float32,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shape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=[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None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hidden1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activation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tf.matmul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W1) + b1)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hidden2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activation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tf.matmul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(hidden1, W2) + b2)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hidden3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activation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tf.matmul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(hidden2, W3) + b3)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outputs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tf.matmul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(hidden3, W4) + b4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reconstruction_loss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tf.losses.mean_squared_error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labels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predictions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outputs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4544784" y="1785006"/>
            <a:ext cx="3987656" cy="4524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optimizer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tf.train.AdamOptimizer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learning_rate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with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tf.name_scope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"phase1"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phase1_outputs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tf.matmul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(hidden1, W4) + b4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hidden2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와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hidden3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통과합니다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phase1_reconstruction_loss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tf.reduce_mean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tf.square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(phase1_outputs -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phase1_reg_loss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regularizer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(W1) +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regularizer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(W4)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phase1_loss = phase1_reconstruction_loss + phase1_reg_loss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phase1_training_op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optimizer.minimize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(phase1_loss)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with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tf.name_scope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"phase2"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phase2_reconstruction_loss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tf.reduce_mean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tf.square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(hidden3 - hidden1))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phase2_reg_loss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regularizer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(W2) +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regularizer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(W3)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phase2_loss = phase2_reconstruction_loss + phase2_reg_loss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train_vars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[W2, b2, W3, b3]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phase2_training_op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optimizer.minimize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(phase2_loss,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var_list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train_vars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endParaRPr kumimoji="0" lang="en-US" altLang="ko-KR" sz="800" i="1" dirty="0" smtClean="0">
              <a:solidFill>
                <a:srgbClr val="808080"/>
              </a:solidFill>
              <a:latin typeface="Arial Unicode MS"/>
              <a:ea typeface="Inconsolata"/>
            </a:endParaRPr>
          </a:p>
          <a:p>
            <a:pPr lvl="0"/>
            <a:endParaRPr kumimoji="0" lang="en-US" altLang="ko-KR" sz="800" i="1" dirty="0">
              <a:solidFill>
                <a:srgbClr val="808080"/>
              </a:solidFill>
              <a:latin typeface="Arial Unicode MS"/>
              <a:ea typeface="Inconsolata"/>
            </a:endParaRPr>
          </a:p>
        </p:txBody>
      </p:sp>
    </p:spTree>
    <p:extLst>
      <p:ext uri="{BB962C8B-B14F-4D97-AF65-F5344CB8AC3E}">
        <p14:creationId xmlns:p14="http://schemas.microsoft.com/office/powerpoint/2010/main" val="37145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1.2 Stacked </a:t>
            </a:r>
            <a:r>
              <a:rPr lang="en-US" altLang="ko-KR" sz="28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474531" y="1715508"/>
            <a:ext cx="8103770" cy="4665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1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en-US" altLang="ko-KR" sz="16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0" y="1342074"/>
            <a:ext cx="2873333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000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Undercomplete</a:t>
              </a:r>
              <a:r>
                <a:rPr lang="en-US" altLang="ko-KR" sz="1000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Linear </a:t>
              </a:r>
              <a:r>
                <a:rPr lang="en-US" altLang="ko-KR" sz="1000" dirty="0" err="1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Autoencoder</a:t>
              </a:r>
              <a:r>
                <a:rPr lang="en-US" altLang="ko-KR" sz="10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code</a:t>
              </a:r>
              <a:endParaRPr lang="ko-KR" altLang="en-US" sz="10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6" name="텍스트 개체 틀 2"/>
          <p:cNvSpPr txBox="1">
            <a:spLocks/>
          </p:cNvSpPr>
          <p:nvPr/>
        </p:nvSpPr>
        <p:spPr>
          <a:xfrm>
            <a:off x="251520" y="908720"/>
            <a:ext cx="864096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1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Undercomplete</a:t>
            </a:r>
            <a:r>
              <a:rPr 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Linear </a:t>
            </a:r>
            <a:r>
              <a:rPr lang="en-US" sz="1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endParaRPr sz="1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403648" y="232080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508416" y="1785006"/>
            <a:ext cx="3987656" cy="4524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hidden1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동결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init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tf.global_variables_initializer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saver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tf.train.Saver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training_ops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[phase1_training_op, phase2_training_op]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reconstruction_losses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[phase1_reconstruction_loss, phase2_reconstruction_loss]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n_epochs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[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4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4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[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150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150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with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tf.Session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as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sess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init.run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phase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range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2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"</a:t>
            </a:r>
            <a:r>
              <a:rPr kumimoji="0" lang="ko-KR" altLang="ko-KR" sz="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훈련 단계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#{}"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format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phase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+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epoch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range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n_epochs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phase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]):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n_batches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 //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phase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iteration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range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n_batches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   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"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\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r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{}%"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format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100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*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iteration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//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n_batches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end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""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sys.stdout.flush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next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shuffle_batch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phase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sess.run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training_ops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phase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feed_dict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={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: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})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loss_train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reconstruction_losses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phase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eval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feed_dict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={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: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})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"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\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r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{}"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format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epoch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),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"</a:t>
            </a:r>
            <a:r>
              <a:rPr kumimoji="0" lang="ko-KR" altLang="ko-KR" sz="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훈련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MSE:"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loss_train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saver.save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sess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"./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model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my_model_one_at_a_time.ckpt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"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loss_test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reconstruction_loss.eval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feed_dict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={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: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})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"</a:t>
            </a:r>
            <a:r>
              <a:rPr kumimoji="0" lang="ko-KR" altLang="ko-KR" sz="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테스트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MSE:"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loss_test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show_reconstructed_digits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outputs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'./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model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my_model_one_at_a_time.ckpt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4544784" y="1785006"/>
            <a:ext cx="3987656" cy="4524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kumimoji="0" lang="ko-KR" altLang="ko-KR" sz="1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89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605091" y="1916833"/>
          <a:ext cx="7818829" cy="43204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97">
                  <a:extLst>
                    <a:ext uri="{9D8B030D-6E8A-4147-A177-3AD203B41FA5}">
                      <a16:colId xmlns:a16="http://schemas.microsoft.com/office/drawing/2014/main" val="2988728998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1652288613"/>
                    </a:ext>
                  </a:extLst>
                </a:gridCol>
                <a:gridCol w="3923928">
                  <a:extLst>
                    <a:ext uri="{9D8B030D-6E8A-4147-A177-3AD203B41FA5}">
                      <a16:colId xmlns:a16="http://schemas.microsoft.com/office/drawing/2014/main" val="3595403287"/>
                    </a:ext>
                  </a:extLst>
                </a:gridCol>
              </a:tblGrid>
              <a:tr h="14401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기본구조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3005055"/>
                  </a:ext>
                </a:extLst>
              </a:tr>
              <a:tr h="14401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가중치 묶기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0790848"/>
                  </a:ext>
                </a:extLst>
              </a:tr>
              <a:tr h="14401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 번에 한 번씩 학습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899"/>
                  </a:ext>
                </a:extLst>
              </a:tr>
            </a:tbl>
          </a:graphicData>
        </a:graphic>
      </p:graphicFrame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1.2 Stacked </a:t>
            </a:r>
            <a:r>
              <a:rPr lang="en-US" altLang="ko-KR" sz="28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474531" y="1715508"/>
            <a:ext cx="8103770" cy="4665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1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342074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결과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499" y="1965143"/>
            <a:ext cx="3426858" cy="136731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712" y="3470939"/>
            <a:ext cx="2245137" cy="1200322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116" y="3376042"/>
            <a:ext cx="3494803" cy="1394426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025" y="4825727"/>
            <a:ext cx="3451241" cy="137704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7"/>
          <a:srcRect b="50006"/>
          <a:stretch/>
        </p:blipFill>
        <p:spPr>
          <a:xfrm>
            <a:off x="1835254" y="5046193"/>
            <a:ext cx="1247464" cy="900207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7"/>
          <a:srcRect t="51223"/>
          <a:stretch/>
        </p:blipFill>
        <p:spPr>
          <a:xfrm>
            <a:off x="3130855" y="5022701"/>
            <a:ext cx="1279220" cy="90064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79737" y="2016026"/>
            <a:ext cx="2132897" cy="1227220"/>
          </a:xfrm>
          <a:prstGeom prst="rect">
            <a:avLst/>
          </a:prstGeom>
        </p:spPr>
      </p:pic>
      <p:sp>
        <p:nvSpPr>
          <p:cNvPr id="27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en-US" altLang="ko-KR" sz="16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40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1.3 </a:t>
            </a:r>
            <a:r>
              <a:rPr lang="en-US" altLang="ko-KR" sz="28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Denoising</a:t>
            </a: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474531" y="1715508"/>
            <a:ext cx="8103770" cy="4665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1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342074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Denoising</a:t>
              </a: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오토인코더란</a:t>
              </a: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?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5" name="텍스트 개체 틀 2"/>
          <p:cNvSpPr txBox="1">
            <a:spLocks/>
          </p:cNvSpPr>
          <p:nvPr/>
        </p:nvSpPr>
        <p:spPr>
          <a:xfrm>
            <a:off x="611560" y="1772816"/>
            <a:ext cx="7848872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복원 능력을 더 강화하기 위해 기본적인 오토인코더의 학습 방법을 조금 변형 </a:t>
            </a:r>
            <a:r>
              <a:rPr lang="ko-KR" altLang="en-US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시킨것임</a:t>
            </a:r>
            <a:endParaRPr lang="en-US" altLang="ko-KR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잡음이 없는 원 영상에 잡음을 가해 잡음이 있는 영상을 만들어 냄</a:t>
            </a:r>
            <a:endParaRPr lang="en-US" altLang="ko-KR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잡음을 가한 영상을 </a:t>
            </a:r>
            <a:r>
              <a:rPr lang="ko-KR" altLang="en-US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입력값으로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하고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출력은 원 영상에 가까워 지도록 학습</a:t>
            </a:r>
            <a:endParaRPr lang="en-US" altLang="ko-KR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481" y="2636912"/>
            <a:ext cx="6066875" cy="15462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481" y="4406210"/>
            <a:ext cx="3312368" cy="1752021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텍스트 개체 틀 2"/>
              <p:cNvSpPr txBox="1">
                <a:spLocks/>
              </p:cNvSpPr>
              <p:nvPr/>
            </p:nvSpPr>
            <p:spPr>
              <a:xfrm>
                <a:off x="4682090" y="4941168"/>
                <a:ext cx="2527266" cy="671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t">
                <a:spAutoFit/>
              </a:bodyPr>
              <a:lstStyle>
                <a:lvl1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1pPr>
                <a:lvl2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2pPr>
                <a:lvl3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3pPr>
                <a:lvl4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4pPr>
                <a:lvl5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ü"/>
                  <a:defRPr/>
                </a:pPr>
                <a:r>
                  <a:rPr lang="ko-KR" altLang="en-US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실선 근처의 </a:t>
                </a:r>
                <a:r>
                  <a:rPr lang="en-US" altLang="ko-KR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x</a:t>
                </a:r>
                <a:r>
                  <a:rPr lang="ko-KR" altLang="en-US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는 원래의 영상</a:t>
                </a:r>
                <a:endParaRPr lang="en-US" altLang="ko-KR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ü"/>
                  <a:defRPr/>
                </a:pPr>
                <a:r>
                  <a:rPr lang="ko-KR" altLang="en-US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잡음을 가하면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ko-KR" altLang="en-US" b="1" i="1" smtClean="0">
                            <a:gradFill>
                              <a:gsLst>
                                <a:gs pos="0">
                                  <a:srgbClr val="404040"/>
                                </a:gs>
                                <a:gs pos="100000">
                                  <a:srgbClr val="404040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accPr>
                      <m:e>
                        <m:r>
                          <a:rPr lang="en-US" altLang="ko-KR" b="1" i="1" smtClean="0">
                            <a:gradFill>
                              <a:gsLst>
                                <a:gs pos="0">
                                  <a:srgbClr val="404040"/>
                                </a:gs>
                                <a:gs pos="100000">
                                  <a:srgbClr val="404040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𝑿</m:t>
                        </m:r>
                      </m:e>
                    </m:acc>
                  </m:oMath>
                </a14:m>
                <a:r>
                  <a:rPr lang="en-US" altLang="ko-KR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이 </a:t>
                </a:r>
                <a:r>
                  <a:rPr lang="en-US" altLang="ko-KR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manifold</a:t>
                </a:r>
                <a:r>
                  <a:rPr lang="ko-KR" altLang="en-US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에서 </a:t>
                </a:r>
                <a:r>
                  <a:rPr lang="ko-KR" altLang="en-US" b="1" dirty="0" err="1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멀어짐</a:t>
                </a:r>
                <a:endParaRPr lang="en-US" altLang="ko-KR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ü"/>
                  <a:defRPr/>
                </a:pPr>
                <a:r>
                  <a:rPr lang="ko-KR" altLang="en-US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학습을 통해 다시 실선 근처로 이동</a:t>
                </a:r>
                <a:endParaRPr lang="en-US" altLang="ko-KR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6" name="텍스트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2090" y="4941168"/>
                <a:ext cx="2527266" cy="6713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en-US" altLang="ko-KR" sz="16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046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1.3 </a:t>
            </a:r>
            <a:r>
              <a:rPr lang="en-US" altLang="ko-KR" sz="28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Denoising</a:t>
            </a: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474531" y="1715508"/>
            <a:ext cx="8103770" cy="4665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1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342074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Destruction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에 따른 비교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5" name="텍스트 개체 틀 2"/>
          <p:cNvSpPr txBox="1">
            <a:spLocks/>
          </p:cNvSpPr>
          <p:nvPr/>
        </p:nvSpPr>
        <p:spPr>
          <a:xfrm>
            <a:off x="611560" y="1772816"/>
            <a:ext cx="784887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Denoising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오토인코더를 통해서 얻어지는 필터 </a:t>
            </a:r>
            <a:r>
              <a:rPr lang="ko-KR" altLang="en-US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특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성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(feature) 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비교</a:t>
            </a:r>
            <a:endParaRPr lang="en-US" altLang="ko-KR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805814" y="2202244"/>
            <a:ext cx="7441204" cy="2313214"/>
            <a:chOff x="676566" y="3573016"/>
            <a:chExt cx="7441204" cy="2313214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6566" y="3573016"/>
              <a:ext cx="2489347" cy="2313214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52031" y="3576689"/>
              <a:ext cx="4965739" cy="2309541"/>
            </a:xfrm>
            <a:prstGeom prst="rect">
              <a:avLst/>
            </a:prstGeom>
          </p:spPr>
        </p:pic>
      </p:grpSp>
      <p:sp>
        <p:nvSpPr>
          <p:cNvPr id="17" name="텍스트 개체 틀 2"/>
          <p:cNvSpPr txBox="1">
            <a:spLocks/>
          </p:cNvSpPr>
          <p:nvPr/>
        </p:nvSpPr>
        <p:spPr>
          <a:xfrm>
            <a:off x="611560" y="4869160"/>
            <a:ext cx="784887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잡음이 없을 경우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별다른 특징을 </a:t>
            </a:r>
            <a:r>
              <a:rPr lang="ko-KR" altLang="en-US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추춮하는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것처럼 보이지 않음</a:t>
            </a:r>
            <a:endParaRPr lang="en-US" altLang="ko-KR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잡음의 비율이 높아지게 되면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필터는 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local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한 특징보다는 점차 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global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한 특징을 추출</a:t>
            </a:r>
            <a:endParaRPr lang="en-US" altLang="ko-KR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50% destruction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을 보면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필터는 잡음이 없었을 때와 달리 거의 글자에 가까워지는 것을 확인할 수 있음</a:t>
            </a:r>
            <a:endParaRPr lang="en-US" altLang="ko-KR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결론적으로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잡음이 많아지면서 </a:t>
            </a:r>
            <a:r>
              <a:rPr lang="en-US" altLang="ko-KR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denoising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오토인코더의 학습 과정이 좀 더 분명한 특징을 학습하도록 함</a:t>
            </a:r>
            <a:endParaRPr lang="en-US" altLang="ko-KR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en-US" altLang="ko-KR" sz="16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214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1.3 </a:t>
            </a:r>
            <a:r>
              <a:rPr lang="en-US" altLang="ko-KR" sz="28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Denoising</a:t>
            </a: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474531" y="1715508"/>
            <a:ext cx="8103770" cy="4665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1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342074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가우시안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노이즈와 </a:t>
              </a:r>
              <a:r>
                <a:rPr lang="ko-KR" altLang="en-US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드롭아웃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비교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5" name="텍스트 개체 틀 2"/>
          <p:cNvSpPr txBox="1">
            <a:spLocks/>
          </p:cNvSpPr>
          <p:nvPr/>
        </p:nvSpPr>
        <p:spPr>
          <a:xfrm>
            <a:off x="611560" y="1772816"/>
            <a:ext cx="78488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가우시안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백색 잡음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(Gaussian white noise) 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원 영상에 </a:t>
            </a:r>
            <a:r>
              <a:rPr lang="ko-KR" altLang="en-US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가우시안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노이즈를 추가해 잡음을 생성</a:t>
            </a:r>
            <a:endParaRPr lang="en-US" altLang="ko-KR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드롭아웃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(dropout): </a:t>
            </a:r>
            <a:r>
              <a:rPr lang="ko-KR" altLang="en-US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드롭아웃을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랜덤하게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입력 노드를 꺼서 잡음 발생</a:t>
            </a:r>
            <a:endParaRPr lang="en-US" altLang="ko-KR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098" name="Picture 2" descr="denoising-autoenco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366697"/>
            <a:ext cx="6620178" cy="381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en-US" altLang="ko-KR" sz="16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863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 bwMode="auto">
          <a:xfrm>
            <a:off x="474531" y="1715508"/>
            <a:ext cx="8103770" cy="4665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1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0" y="1342074"/>
            <a:ext cx="2873333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0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Gaussian noise code</a:t>
              </a:r>
              <a:endParaRPr lang="ko-KR" altLang="en-US" sz="10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403648" y="232080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508416" y="1785006"/>
            <a:ext cx="3987656" cy="4524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################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layer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params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#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################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noise_level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1.0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28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*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28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n_hidden1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300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n_hidden2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150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coding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units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n_hidden3 = n_hidden1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n_outputs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################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train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params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#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################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learning_rate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0.01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n_epochs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10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150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denoising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autoencoder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tf.placeholder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(tf.float32,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shape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=[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None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n_inputs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])</a:t>
            </a:r>
            <a:endParaRPr kumimoji="0" lang="en-US" altLang="ko-KR" sz="800" dirty="0" smtClean="0">
              <a:solidFill>
                <a:srgbClr val="000000"/>
              </a:solidFill>
              <a:latin typeface="Arial Unicode MS"/>
              <a:ea typeface="Inconsolata"/>
            </a:endParaRPr>
          </a:p>
          <a:p>
            <a:pPr lvl="0"/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add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gaussian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noise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inputs_noisy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+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noise_level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*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tf.random_normal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tf.shape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hidden1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tf.layers.dense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inputs_noisy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n_hidden1,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activation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tf.nn.relu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name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'hidden1'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hidden2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tf.layers.dense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(hidden1, n_hidden2,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activation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tf.nn.relu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name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'hidden2'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hidden3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tf.layers.dense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(hidden2, n_hidden3,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activation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tf.nn.relu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name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'hidden3'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outputs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tf.layers.dense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(hidden3,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n_outputs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name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outputs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4544784" y="1785006"/>
            <a:ext cx="3987656" cy="4524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loss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reconstruction_loss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tf.losses.mean_squared_error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labels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predictions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outputs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en-US" altLang="ko-KR" sz="800" dirty="0" smtClean="0">
              <a:solidFill>
                <a:srgbClr val="000000"/>
              </a:solidFill>
              <a:latin typeface="Arial Unicode MS"/>
              <a:ea typeface="Inconsolata"/>
            </a:endParaRPr>
          </a:p>
          <a:p>
            <a:pPr lvl="0"/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optimizer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train_op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tf.train.AdamOptimizer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learning_rate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minimize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reconstruction_loss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saver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saver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tf.train.Saver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Train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with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tf.Session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as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sess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tf.global_variables_initializer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run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n_batches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 //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epoch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range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n_epochs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iteration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range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n_batches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"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\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r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{}%"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format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100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*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iteration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//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n_batches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end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""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sys.stdout.flush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next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shuffle_batch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sess.run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train_op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feed_dict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={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: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})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loss_train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reconstruction_loss.eval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feed_dict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={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: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})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\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r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epoch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: {}, 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Train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MSE : {:.5f}'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format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epoch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loss_train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saver.save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sess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'./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model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my_model_stacked_denoising_gaussian.ckpt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show_reconstructed_digits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outputs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'./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model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my_model_stacked_denoising_gaussian.ckpt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17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1.3 </a:t>
            </a:r>
            <a:r>
              <a:rPr lang="en-US" altLang="ko-KR" sz="28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Denoising</a:t>
            </a: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en-US" altLang="ko-KR" sz="16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629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 bwMode="auto">
          <a:xfrm>
            <a:off x="474531" y="1715508"/>
            <a:ext cx="8103770" cy="4665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1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0" y="1342074"/>
            <a:ext cx="2873333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0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Dropout noise code</a:t>
              </a:r>
              <a:endParaRPr lang="ko-KR" altLang="en-US" sz="10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403648" y="232080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508416" y="1785006"/>
            <a:ext cx="3987656" cy="4524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################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layer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params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#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################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noise_level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1.0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28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*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28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n_hidden1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300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n_hidden2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150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coding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units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n_hidden3 = n_hidden1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n_outputs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################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train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params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#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################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dropout_rate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0.3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learning_rate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0.01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n_epochs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10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150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tf.placeholder_with_default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False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shape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=(),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name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training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denoising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autoencoder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tf.placeholder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(tf.float32,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shape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=[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None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n_inputs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])</a:t>
            </a:r>
            <a:endParaRPr kumimoji="0" lang="en-US" altLang="ko-KR" sz="800" dirty="0" smtClean="0">
              <a:solidFill>
                <a:srgbClr val="000000"/>
              </a:solidFill>
              <a:latin typeface="Arial Unicode MS"/>
              <a:ea typeface="Inconsolata"/>
            </a:endParaRPr>
          </a:p>
          <a:p>
            <a:pPr lvl="0"/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add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dropout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inputs_drop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tf.layers.dropout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dropout_rate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training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hidden1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tf.layers.dense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inputs_drop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n_hidden1,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activation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tf.nn.relu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name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'hidden1'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hidden2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tf.layers.dense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(hidden1, n_hidden2,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activation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tf.nn.relu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name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'hidden2'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hidden3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tf.layers.dense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(hidden2, n_hidden3,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activation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tf.nn.relu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name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'hidden3'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outputs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tf.layers.dense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(hidden3,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n_outputs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name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outputs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4544784" y="1785006"/>
            <a:ext cx="3987656" cy="4524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loss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reconstruction_loss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tf.losses.mean_squared_error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labels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predictions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outputs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en-US" altLang="ko-KR" sz="800" dirty="0" smtClean="0">
              <a:solidFill>
                <a:srgbClr val="000000"/>
              </a:solidFill>
              <a:latin typeface="Arial Unicode MS"/>
              <a:ea typeface="Inconsolata"/>
            </a:endParaRPr>
          </a:p>
          <a:p>
            <a:pPr lvl="0"/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optimizer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train_op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tf.train.AdamOptimizer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learning_rate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minimize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reconstruction_loss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saver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saver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tf.train.Saver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Train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with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tf.Session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as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sess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tf.global_variables_initializer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run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n_batches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 //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epoch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range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n_epochs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iteration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range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n_batches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"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\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r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{}%"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format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100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*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iteration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//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n_batches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end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""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sys.stdout.flush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next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shuffle_batch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sess.run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train_op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feed_dict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={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: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})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loss_train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reconstruction_loss.eval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feed_dict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={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: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})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\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r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epoch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: {}, 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Train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MSE : {:.5f}'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format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epoch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loss_train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saver.save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sess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'./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model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my_model_stacked_denoising_dropout.ckpt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show_reconstructed_digits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outputs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'./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model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my_model_stacked_denoising_dropout.ckpt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17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1.3 </a:t>
            </a:r>
            <a:r>
              <a:rPr lang="en-US" altLang="ko-KR" sz="28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Denoising</a:t>
            </a: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en-US" altLang="ko-KR" sz="16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550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제목 5"/>
          <p:cNvSpPr txBox="1">
            <a:spLocks/>
          </p:cNvSpPr>
          <p:nvPr/>
        </p:nvSpPr>
        <p:spPr bwMode="auto">
          <a:xfrm>
            <a:off x="2786063" y="549275"/>
            <a:ext cx="2898775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38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8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텍스트 상자 1">
            <a:extLst>
              <a:ext uri="{FF2B5EF4-FFF2-40B4-BE49-F238E27FC236}">
                <a16:creationId xmlns:a16="http://schemas.microsoft.com/office/drawing/2014/main" id="{3DBE8121-48B8-C34E-90BF-426B3648BA4E}"/>
              </a:ext>
            </a:extLst>
          </p:cNvPr>
          <p:cNvSpPr txBox="1"/>
          <p:nvPr/>
        </p:nvSpPr>
        <p:spPr>
          <a:xfrm>
            <a:off x="2857498" y="1908958"/>
            <a:ext cx="6264275" cy="520527"/>
          </a:xfrm>
          <a:prstGeom prst="rect">
            <a:avLst/>
          </a:prstGeom>
          <a:noFill/>
        </p:spPr>
        <p:txBody>
          <a:bodyPr anchor="t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2">
                  <a:lumMod val="20000"/>
                  <a:lumOff val="80000"/>
                </a:schemeClr>
              </a:buClr>
              <a:buAutoNum type="arabicPeriod"/>
              <a:defRPr/>
            </a:pPr>
            <a:r>
              <a:rPr lang="en-US" altLang="ko-KR" sz="2100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Autoencoder</a:t>
            </a:r>
            <a:endParaRPr lang="en-US" altLang="ko-KR" sz="2100" b="1" spc="-150" dirty="0" smtClean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415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632382"/>
              </p:ext>
            </p:extLst>
          </p:nvPr>
        </p:nvGraphicFramePr>
        <p:xfrm>
          <a:off x="605091" y="1916833"/>
          <a:ext cx="7818829" cy="4320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97">
                  <a:extLst>
                    <a:ext uri="{9D8B030D-6E8A-4147-A177-3AD203B41FA5}">
                      <a16:colId xmlns:a16="http://schemas.microsoft.com/office/drawing/2014/main" val="2988728998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1652288613"/>
                    </a:ext>
                  </a:extLst>
                </a:gridCol>
                <a:gridCol w="3923928">
                  <a:extLst>
                    <a:ext uri="{9D8B030D-6E8A-4147-A177-3AD203B41FA5}">
                      <a16:colId xmlns:a16="http://schemas.microsoft.com/office/drawing/2014/main" val="3595403287"/>
                    </a:ext>
                  </a:extLst>
                </a:gridCol>
              </a:tblGrid>
              <a:tr h="21602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가우시안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noise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3005055"/>
                  </a:ext>
                </a:extLst>
              </a:tr>
              <a:tr h="2160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dropout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0790848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 bwMode="auto">
          <a:xfrm>
            <a:off x="474531" y="1715508"/>
            <a:ext cx="8103770" cy="4665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1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342074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결과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16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1.3 </a:t>
            </a:r>
            <a:r>
              <a:rPr lang="en-US" altLang="ko-KR" sz="28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Denoising</a:t>
            </a: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091217" y="2186838"/>
            <a:ext cx="209521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epoch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0,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Train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MSE : 0.04445</a:t>
            </a: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epoch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1,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Train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MSE : 0.03792</a:t>
            </a: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epoch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2,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Train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MSE : 0.04354</a:t>
            </a: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epoch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3,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Train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MSE : 0.04223</a:t>
            </a: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epoch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4,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Train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MSE : 0.04141</a:t>
            </a: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epoch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5,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Train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MSE : 0.04151</a:t>
            </a: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epoch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6,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Train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MSE : 0.04290</a:t>
            </a: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epoch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7,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Train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MSE : 0.04068</a:t>
            </a: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epoch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8,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Train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MSE : 0.04396</a:t>
            </a: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epoch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9,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Train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MSE :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0.04264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091217" y="4317594"/>
            <a:ext cx="209933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epoch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0,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Train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MSE : 0.02549</a:t>
            </a: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epoch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1,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Train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MSE : 0.02069</a:t>
            </a: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epoch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2,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Train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MSE : 0.02191</a:t>
            </a: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epoch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3,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Train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MSE : 0.02078</a:t>
            </a: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epoch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4,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Train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MSE : 0.02017</a:t>
            </a: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epoch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5,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Train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MSE : 0.02002</a:t>
            </a: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epoch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6,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Train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MSE : 0.02011</a:t>
            </a: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epoch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7,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Train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MSE : 0.01970</a:t>
            </a: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epoch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8,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Train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MSE : 0.02083</a:t>
            </a: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epoch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9,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Train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MSE :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0.02071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0"/>
          <a:stretch/>
        </p:blipFill>
        <p:spPr>
          <a:xfrm>
            <a:off x="4714069" y="4365104"/>
            <a:ext cx="3655305" cy="1536196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566" y="2206266"/>
            <a:ext cx="3583297" cy="1429735"/>
          </a:xfrm>
          <a:prstGeom prst="rect">
            <a:avLst/>
          </a:prstGeom>
        </p:spPr>
      </p:pic>
      <p:sp>
        <p:nvSpPr>
          <p:cNvPr id="31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en-US" altLang="ko-KR" sz="16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583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1.4 Sparse </a:t>
            </a:r>
            <a:r>
              <a:rPr lang="en-US" altLang="ko-KR" sz="28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474531" y="1715508"/>
            <a:ext cx="8103770" cy="4665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1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342074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Sparse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오토인코더란</a:t>
              </a: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?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5" name="텍스트 개체 틀 2"/>
          <p:cNvSpPr txBox="1">
            <a:spLocks/>
          </p:cNvSpPr>
          <p:nvPr/>
        </p:nvSpPr>
        <p:spPr>
          <a:xfrm>
            <a:off x="611560" y="1772816"/>
            <a:ext cx="7848872" cy="11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희소성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(sparsity)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이용해서 오토인코더가 더 좋은 특성을 추출하도록 하는 제약 방법</a:t>
            </a:r>
            <a:endParaRPr lang="en-US" altLang="ko-KR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손실함수에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적절한 항을 추가하여 오토인코더가 </a:t>
            </a:r>
            <a:r>
              <a:rPr lang="ko-KR" altLang="en-US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코딩층에서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활성화되는 뉴런 수를 감소시키는 것</a:t>
            </a:r>
            <a:endParaRPr lang="en-US" altLang="ko-KR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코딩층에서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평균적으로 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5% 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뉴런만 활성화되도록 만들어 주게 되면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오토인코더는 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5%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의 뉴런을 조합하여 입력을 재구성해야하기 때문에 유용한 특성을 표현</a:t>
            </a:r>
            <a:endParaRPr lang="en-US" altLang="ko-KR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en-US" altLang="ko-KR" sz="16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611560" y="5961402"/>
            <a:ext cx="7848872" cy="203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히든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유닛의 개수가 많은 대신 네트워크에 제한을 걸음으로써 특징을 추출하는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오토인코더</a:t>
            </a:r>
            <a:endParaRPr lang="en-US" altLang="ko-KR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2814866"/>
            <a:ext cx="2846684" cy="272109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5943" y="3481666"/>
            <a:ext cx="4760764" cy="210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59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1.4 Sparse </a:t>
            </a:r>
            <a:r>
              <a:rPr lang="en-US" altLang="ko-KR" sz="28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474531" y="1715508"/>
            <a:ext cx="8103770" cy="4665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1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342074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err="1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쿨백</a:t>
              </a: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</a:t>
              </a:r>
              <a:r>
                <a:rPr lang="ko-KR" altLang="en-US" sz="1300" b="1" dirty="0" err="1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라이블러</a:t>
              </a: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발산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5" name="텍스트 개체 틀 2"/>
          <p:cNvSpPr txBox="1">
            <a:spLocks/>
          </p:cNvSpPr>
          <p:nvPr/>
        </p:nvSpPr>
        <p:spPr>
          <a:xfrm>
            <a:off x="611560" y="1772816"/>
            <a:ext cx="784887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학습 단계에서 </a:t>
            </a:r>
            <a:r>
              <a:rPr lang="ko-KR" altLang="en-US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코딩층의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실제 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sparse(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희소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정도를 측정</a:t>
            </a:r>
            <a:endParaRPr lang="en-US" altLang="ko-KR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전체 학습 배치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(batch)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에 대해 </a:t>
            </a:r>
            <a:r>
              <a:rPr lang="ko-KR" altLang="en-US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코딩층의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각 뉴런의 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평균적인 활성화를 계산</a:t>
            </a:r>
            <a:endParaRPr lang="en-US" altLang="ko-KR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손실함수에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희소 손실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(sparsity loss)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추가해 뉴런이 크게 활성화 되지 않도록 규제</a:t>
            </a:r>
            <a:endParaRPr lang="en-US" altLang="ko-KR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희소 손실을 구하는 방법으로 </a:t>
            </a:r>
            <a:r>
              <a:rPr lang="ko-KR" altLang="en-US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쿨백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라이블러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발산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kullback-Leibler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divergence)</a:t>
            </a:r>
            <a:endParaRPr lang="en-US" altLang="ko-KR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en-US" altLang="ko-KR" sz="16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텍스트 개체 틀 2"/>
              <p:cNvSpPr txBox="1">
                <a:spLocks/>
              </p:cNvSpPr>
              <p:nvPr/>
            </p:nvSpPr>
            <p:spPr>
              <a:xfrm>
                <a:off x="611560" y="5817386"/>
                <a:ext cx="7848872" cy="4347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t">
                <a:spAutoFit/>
              </a:bodyPr>
              <a:lstStyle>
                <a:lvl1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1pPr>
                <a:lvl2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2pPr>
                <a:lvl3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3pPr>
                <a:lvl4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4pPr>
                <a:lvl5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ü"/>
                  <a:defRPr/>
                </a:pPr>
                <a:r>
                  <a:rPr lang="ko-KR" altLang="en-US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쿨백</a:t>
                </a:r>
                <a:r>
                  <a:rPr lang="en-US" altLang="ko-KR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-</a:t>
                </a:r>
                <a:r>
                  <a:rPr lang="ko-KR" altLang="en-US" dirty="0" err="1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라이블러</a:t>
                </a:r>
                <a:r>
                  <a:rPr lang="ko-KR" altLang="en-US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발산</a:t>
                </a:r>
                <a:r>
                  <a:rPr lang="en-US" altLang="ko-KR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</a:t>
                </a:r>
                <a:r>
                  <a:rPr lang="en-US" altLang="ko-KR" dirty="0" err="1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Kullback-Leibler</a:t>
                </a:r>
                <a:r>
                  <a:rPr lang="en-US" altLang="ko-KR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divergence, KDL)</a:t>
                </a:r>
                <a:r>
                  <a:rPr lang="ko-KR" altLang="en-US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은 두 </a:t>
                </a:r>
                <a:r>
                  <a:rPr lang="ko-KR" altLang="en-US" dirty="0" err="1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확률분포의</a:t>
                </a:r>
                <a:r>
                  <a:rPr lang="ko-KR" altLang="en-US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차이를 계산하는 함수</a:t>
                </a:r>
                <a:endParaRPr lang="en-US" altLang="ko-KR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ü"/>
                  <a:defRPr/>
                </a:pPr>
                <a:r>
                  <a:rPr lang="ko-KR" altLang="en-US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뉴런이 활성화될 목표 확률 </a:t>
                </a:r>
                <a:r>
                  <a:rPr lang="en-US" altLang="ko-KR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𝑝</m:t>
                    </m:r>
                  </m:oMath>
                </a14:m>
                <a:r>
                  <a:rPr lang="ko-KR" altLang="en-US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와 </a:t>
                </a:r>
                <a:r>
                  <a:rPr lang="ko-KR" altLang="en-US" dirty="0" err="1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실제확률</a:t>
                </a:r>
                <a:r>
                  <a:rPr lang="ko-KR" altLang="en-US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𝑞</m:t>
                    </m:r>
                  </m:oMath>
                </a14:m>
                <a:r>
                  <a:rPr lang="ko-KR" altLang="en-US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en-US" altLang="ko-KR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</a:t>
                </a:r>
                <a:r>
                  <a:rPr lang="ko-KR" altLang="en-US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학습 배치에 대한 평균 활성화</a:t>
                </a:r>
                <a:r>
                  <a:rPr lang="en-US" altLang="ko-KR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) </a:t>
                </a:r>
                <a:r>
                  <a:rPr lang="ko-KR" altLang="en-US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사이의 발산 측정</a:t>
                </a:r>
                <a:endParaRPr lang="en-US" altLang="ko-KR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>
          <p:sp>
            <p:nvSpPr>
              <p:cNvPr id="10" name="텍스트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817386"/>
                <a:ext cx="7848872" cy="4347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t1.daumcdn.net/cfile/tistory/997C104F5BDC99CE0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140968"/>
            <a:ext cx="36957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42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 bwMode="auto">
          <a:xfrm>
            <a:off x="474531" y="1715508"/>
            <a:ext cx="8103770" cy="4665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1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0" y="1342074"/>
            <a:ext cx="2873333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0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Sparse </a:t>
              </a:r>
              <a:r>
                <a:rPr lang="en-US" altLang="ko-KR" sz="1000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autoencoder</a:t>
              </a:r>
              <a:r>
                <a:rPr lang="en-US" altLang="ko-KR" sz="10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</a:t>
              </a:r>
              <a:r>
                <a:rPr lang="en-US" altLang="ko-KR" sz="10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code</a:t>
              </a:r>
              <a:endParaRPr lang="ko-KR" altLang="en-US" sz="10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403648" y="232080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508416" y="1785006"/>
            <a:ext cx="3987656" cy="4524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################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layer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params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#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################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noise_level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1.0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28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*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28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n_hidden1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1000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sparsity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coding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units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n_outputs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################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train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params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#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################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sparsity_target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0.1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en-US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목표 희</a:t>
            </a:r>
            <a:r>
              <a:rPr kumimoji="0" lang="ko-KR" altLang="en-US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소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sparsity_weight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0.2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learning_rate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0.01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n_epochs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20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1000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def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kl_divergence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q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쿨백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라이블러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발산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return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*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tf.log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/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q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 + (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–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 *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tf.log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((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–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 / (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–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q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tf.placeholder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(tf.float32,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shape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=[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None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hidden1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tf.layers.dense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n_hidden1,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activation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tf.nn.sigmoid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outputs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tf.layers.dense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(hidden1,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n_outputs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loss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hidden1_mean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tf.reduce_mean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(hidden1,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axis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0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배치 평균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 ==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q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sparsity_loss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tf.reduce_sum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kl_divergence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sparsity_target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hidden1_mean))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reconstruction_loss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tf.losses.mean_squared_error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labels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predictions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outputs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loss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reconstruction_loss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+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sparsity_weight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*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sparsity_loss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4544784" y="1785006"/>
            <a:ext cx="3987656" cy="4524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optimizer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train_op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tf.train.AdamOptimizer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learning_rate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minimize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loss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saver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saver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tf.train.Saver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Train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with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tf.Session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as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sess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tf.global_variables_initializer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run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n_batches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 //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epoch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range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n_epochs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iteration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range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n_batches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"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\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r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{}%"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format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100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*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iteration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//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n_batches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end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""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sys.stdout.flush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next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shuffle_batch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sess.run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train_op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feed_dict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={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: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})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recon_loss_val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sparsity_loss_val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loss_val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sess.run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([</a:t>
            </a:r>
            <a:endParaRPr kumimoji="0" lang="en-US" altLang="ko-KR" sz="800" dirty="0" smtClean="0">
              <a:solidFill>
                <a:srgbClr val="000000"/>
              </a:solidFill>
              <a:latin typeface="Arial Unicode MS"/>
              <a:ea typeface="Inconsolata"/>
            </a:endParaRPr>
          </a:p>
          <a:p>
            <a:pPr lvl="0"/>
            <a:r>
              <a:rPr kumimoji="0" lang="en-US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                                                  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reconstruction_loss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,</a:t>
            </a:r>
            <a:b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                                                   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sparsity_loss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                                            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loss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feed_dict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={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: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})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\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r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epoch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: {}, 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Train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MSE : {:.5f},'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format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epoch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recon_loss_val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),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  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sparsity_loss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: {:.5f}, 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total_loss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: {:.5f}'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format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sparsity_loss_val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loss_val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endParaRPr kumimoji="0" lang="en-US" altLang="ko-KR" sz="800" dirty="0" smtClean="0">
              <a:solidFill>
                <a:srgbClr val="000000"/>
              </a:solidFill>
              <a:latin typeface="Arial Unicode MS"/>
              <a:ea typeface="Inconsolata"/>
            </a:endParaRPr>
          </a:p>
          <a:p>
            <a:pPr lvl="0"/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saver.save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sess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'./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model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my_model_sparse.ckpt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show_reconstructed_digits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outputs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"./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model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my_model_sparse.ckpt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"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19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en-US" altLang="ko-KR" sz="16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1.4 Sparse </a:t>
            </a:r>
            <a:r>
              <a:rPr lang="en-US" altLang="ko-KR" sz="28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031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544860"/>
              </p:ext>
            </p:extLst>
          </p:nvPr>
        </p:nvGraphicFramePr>
        <p:xfrm>
          <a:off x="605091" y="1916831"/>
          <a:ext cx="7818829" cy="4248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661">
                  <a:extLst>
                    <a:ext uri="{9D8B030D-6E8A-4147-A177-3AD203B41FA5}">
                      <a16:colId xmlns:a16="http://schemas.microsoft.com/office/drawing/2014/main" val="2988728998"/>
                    </a:ext>
                  </a:extLst>
                </a:gridCol>
                <a:gridCol w="6084168">
                  <a:extLst>
                    <a:ext uri="{9D8B030D-6E8A-4147-A177-3AD203B41FA5}">
                      <a16:colId xmlns:a16="http://schemas.microsoft.com/office/drawing/2014/main" val="1652288613"/>
                    </a:ext>
                  </a:extLst>
                </a:gridCol>
              </a:tblGrid>
              <a:tr h="212423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Sparse </a:t>
                      </a:r>
                    </a:p>
                    <a:p>
                      <a:pPr algn="ctr"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autoencoder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3005055"/>
                  </a:ext>
                </a:extLst>
              </a:tr>
              <a:tr h="21242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942312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 bwMode="auto">
          <a:xfrm>
            <a:off x="474531" y="1715508"/>
            <a:ext cx="8103770" cy="4665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1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342074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결과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2667281" y="1988840"/>
            <a:ext cx="543311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ctr" latinLnBrk="1" hangingPunct="1"/>
            <a:r>
              <a:rPr lang="en-US" altLang="ko-KR" sz="1000" dirty="0"/>
              <a:t>epoch : 10, Train MSE : 0.02828, </a:t>
            </a:r>
            <a:r>
              <a:rPr lang="en-US" altLang="ko-KR" sz="1000" dirty="0" err="1"/>
              <a:t>sparsity_loss</a:t>
            </a:r>
            <a:r>
              <a:rPr lang="en-US" altLang="ko-KR" sz="1000" dirty="0"/>
              <a:t> : 0.32262, </a:t>
            </a:r>
            <a:r>
              <a:rPr lang="en-US" altLang="ko-KR" sz="1000" dirty="0" err="1"/>
              <a:t>total_loss</a:t>
            </a:r>
            <a:r>
              <a:rPr lang="en-US" altLang="ko-KR" sz="1000" dirty="0"/>
              <a:t> : 0.09281</a:t>
            </a:r>
          </a:p>
          <a:p>
            <a:pPr eaLnBrk="1" fontAlgn="ctr" latinLnBrk="1" hangingPunct="1"/>
            <a:r>
              <a:rPr lang="en-US" altLang="ko-KR" sz="1000" dirty="0"/>
              <a:t>epoch : 11, Train MSE : 0.02502, </a:t>
            </a:r>
            <a:r>
              <a:rPr lang="en-US" altLang="ko-KR" sz="1000" dirty="0" err="1"/>
              <a:t>sparsity_loss</a:t>
            </a:r>
            <a:r>
              <a:rPr lang="en-US" altLang="ko-KR" sz="1000" dirty="0"/>
              <a:t> : 0.03091, </a:t>
            </a:r>
            <a:r>
              <a:rPr lang="en-US" altLang="ko-KR" sz="1000" dirty="0" err="1"/>
              <a:t>total_loss</a:t>
            </a:r>
            <a:r>
              <a:rPr lang="en-US" altLang="ko-KR" sz="1000" dirty="0"/>
              <a:t> : 0.03120</a:t>
            </a:r>
          </a:p>
          <a:p>
            <a:pPr eaLnBrk="1" fontAlgn="ctr" latinLnBrk="1" hangingPunct="1"/>
            <a:r>
              <a:rPr lang="en-US" altLang="ko-KR" sz="1000" dirty="0"/>
              <a:t>epoch : 12, Train MSE : 0.02325, </a:t>
            </a:r>
            <a:r>
              <a:rPr lang="en-US" altLang="ko-KR" sz="1000" dirty="0" err="1"/>
              <a:t>sparsity_loss</a:t>
            </a:r>
            <a:r>
              <a:rPr lang="en-US" altLang="ko-KR" sz="1000" dirty="0"/>
              <a:t> : 0.08872, </a:t>
            </a:r>
            <a:r>
              <a:rPr lang="en-US" altLang="ko-KR" sz="1000" dirty="0" err="1"/>
              <a:t>total_loss</a:t>
            </a:r>
            <a:r>
              <a:rPr lang="en-US" altLang="ko-KR" sz="1000" dirty="0"/>
              <a:t> : 0.04099</a:t>
            </a:r>
          </a:p>
          <a:p>
            <a:pPr eaLnBrk="1" fontAlgn="ctr" latinLnBrk="1" hangingPunct="1"/>
            <a:r>
              <a:rPr lang="en-US" altLang="ko-KR" sz="1000" dirty="0"/>
              <a:t>epoch : 13, Train MSE : 0.02177, </a:t>
            </a:r>
            <a:r>
              <a:rPr lang="en-US" altLang="ko-KR" sz="1000" dirty="0" err="1"/>
              <a:t>sparsity_loss</a:t>
            </a:r>
            <a:r>
              <a:rPr lang="en-US" altLang="ko-KR" sz="1000" dirty="0"/>
              <a:t> : 0.06630, </a:t>
            </a:r>
            <a:r>
              <a:rPr lang="en-US" altLang="ko-KR" sz="1000" dirty="0" err="1"/>
              <a:t>total_loss</a:t>
            </a:r>
            <a:r>
              <a:rPr lang="en-US" altLang="ko-KR" sz="1000" dirty="0"/>
              <a:t> : 0.03503</a:t>
            </a:r>
          </a:p>
          <a:p>
            <a:pPr eaLnBrk="1" fontAlgn="ctr" latinLnBrk="1" hangingPunct="1"/>
            <a:r>
              <a:rPr lang="en-US" altLang="ko-KR" sz="1000" dirty="0"/>
              <a:t>epoch : 14, Train MSE : 0.02201, </a:t>
            </a:r>
            <a:r>
              <a:rPr lang="en-US" altLang="ko-KR" sz="1000" dirty="0" err="1"/>
              <a:t>sparsity_loss</a:t>
            </a:r>
            <a:r>
              <a:rPr lang="en-US" altLang="ko-KR" sz="1000" dirty="0"/>
              <a:t> : 0.11473, </a:t>
            </a:r>
            <a:r>
              <a:rPr lang="en-US" altLang="ko-KR" sz="1000" dirty="0" err="1"/>
              <a:t>total_loss</a:t>
            </a:r>
            <a:r>
              <a:rPr lang="en-US" altLang="ko-KR" sz="1000" dirty="0"/>
              <a:t> : 0.04495</a:t>
            </a:r>
          </a:p>
          <a:p>
            <a:pPr eaLnBrk="1" fontAlgn="ctr" latinLnBrk="1" hangingPunct="1"/>
            <a:r>
              <a:rPr lang="en-US" altLang="ko-KR" sz="1000" dirty="0"/>
              <a:t>epoch : 15, Train MSE : 0.02036, </a:t>
            </a:r>
            <a:r>
              <a:rPr lang="en-US" altLang="ko-KR" sz="1000" dirty="0" err="1"/>
              <a:t>sparsity_loss</a:t>
            </a:r>
            <a:r>
              <a:rPr lang="en-US" altLang="ko-KR" sz="1000" dirty="0"/>
              <a:t> : 0.04797, </a:t>
            </a:r>
            <a:r>
              <a:rPr lang="en-US" altLang="ko-KR" sz="1000" dirty="0" err="1"/>
              <a:t>total_loss</a:t>
            </a:r>
            <a:r>
              <a:rPr lang="en-US" altLang="ko-KR" sz="1000" dirty="0"/>
              <a:t> : 0.02996</a:t>
            </a:r>
          </a:p>
          <a:p>
            <a:pPr eaLnBrk="1" fontAlgn="ctr" latinLnBrk="1" hangingPunct="1"/>
            <a:r>
              <a:rPr lang="en-US" altLang="ko-KR" sz="1000" dirty="0"/>
              <a:t>epoch : 16, Train MSE : 0.01799, </a:t>
            </a:r>
            <a:r>
              <a:rPr lang="en-US" altLang="ko-KR" sz="1000" dirty="0" err="1"/>
              <a:t>sparsity_loss</a:t>
            </a:r>
            <a:r>
              <a:rPr lang="en-US" altLang="ko-KR" sz="1000" dirty="0"/>
              <a:t> : 0.18309, </a:t>
            </a:r>
            <a:r>
              <a:rPr lang="en-US" altLang="ko-KR" sz="1000" dirty="0" err="1"/>
              <a:t>total_loss</a:t>
            </a:r>
            <a:r>
              <a:rPr lang="en-US" altLang="ko-KR" sz="1000" dirty="0"/>
              <a:t> : 0.05460</a:t>
            </a:r>
          </a:p>
          <a:p>
            <a:pPr eaLnBrk="1" fontAlgn="ctr" latinLnBrk="1" hangingPunct="1"/>
            <a:r>
              <a:rPr lang="en-US" altLang="ko-KR" sz="1000" dirty="0"/>
              <a:t>epoch : 17, Train MSE : 0.01866, </a:t>
            </a:r>
            <a:r>
              <a:rPr lang="en-US" altLang="ko-KR" sz="1000" dirty="0" err="1"/>
              <a:t>sparsity_loss</a:t>
            </a:r>
            <a:r>
              <a:rPr lang="en-US" altLang="ko-KR" sz="1000" dirty="0"/>
              <a:t> : 0.02909, </a:t>
            </a:r>
            <a:r>
              <a:rPr lang="en-US" altLang="ko-KR" sz="1000" dirty="0" err="1"/>
              <a:t>total_loss</a:t>
            </a:r>
            <a:r>
              <a:rPr lang="en-US" altLang="ko-KR" sz="1000" dirty="0"/>
              <a:t> : 0.02448</a:t>
            </a:r>
          </a:p>
          <a:p>
            <a:pPr eaLnBrk="1" fontAlgn="ctr" latinLnBrk="1" hangingPunct="1"/>
            <a:r>
              <a:rPr lang="en-US" altLang="ko-KR" sz="1000" dirty="0"/>
              <a:t>epoch : 18, Train MSE : 0.01780, </a:t>
            </a:r>
            <a:r>
              <a:rPr lang="en-US" altLang="ko-KR" sz="1000" dirty="0" err="1"/>
              <a:t>sparsity_loss</a:t>
            </a:r>
            <a:r>
              <a:rPr lang="en-US" altLang="ko-KR" sz="1000" dirty="0"/>
              <a:t> : 0.23517, </a:t>
            </a:r>
            <a:r>
              <a:rPr lang="en-US" altLang="ko-KR" sz="1000" dirty="0" err="1"/>
              <a:t>total_loss</a:t>
            </a:r>
            <a:r>
              <a:rPr lang="en-US" altLang="ko-KR" sz="1000" dirty="0"/>
              <a:t> : 0.06484</a:t>
            </a:r>
          </a:p>
          <a:p>
            <a:pPr eaLnBrk="1" fontAlgn="ctr" latinLnBrk="1" hangingPunct="1"/>
            <a:r>
              <a:rPr lang="en-US" altLang="ko-KR" sz="1000" dirty="0"/>
              <a:t>epoch : 19, Train MSE : 0.01738, </a:t>
            </a:r>
            <a:r>
              <a:rPr lang="en-US" altLang="ko-KR" sz="1000" dirty="0" err="1"/>
              <a:t>sparsity_loss</a:t>
            </a:r>
            <a:r>
              <a:rPr lang="en-US" altLang="ko-KR" sz="1000" dirty="0"/>
              <a:t> : 0.02495, </a:t>
            </a:r>
            <a:r>
              <a:rPr lang="en-US" altLang="ko-KR" sz="1000" dirty="0" err="1"/>
              <a:t>total_loss</a:t>
            </a:r>
            <a:r>
              <a:rPr lang="en-US" altLang="ko-KR" sz="1000" dirty="0"/>
              <a:t> : 0.02237</a:t>
            </a:r>
            <a:endParaRPr lang="ko-KR" altLang="ko-KR" sz="1000" dirty="0"/>
          </a:p>
        </p:txBody>
      </p:sp>
      <p:sp>
        <p:nvSpPr>
          <p:cNvPr id="31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en-US" altLang="ko-KR" sz="16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963" y="4293096"/>
            <a:ext cx="3970363" cy="1584175"/>
          </a:xfrm>
          <a:prstGeom prst="rect">
            <a:avLst/>
          </a:prstGeom>
        </p:spPr>
      </p:pic>
      <p:sp>
        <p:nvSpPr>
          <p:cNvPr id="14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1.4 Sparse </a:t>
            </a:r>
            <a:r>
              <a:rPr lang="en-US" altLang="ko-KR" sz="28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954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텍스트 상자 6"/>
          <p:cNvSpPr txBox="1">
            <a:spLocks noChangeArrowheads="1"/>
          </p:cNvSpPr>
          <p:nvPr/>
        </p:nvSpPr>
        <p:spPr bwMode="auto">
          <a:xfrm>
            <a:off x="2160588" y="3284538"/>
            <a:ext cx="48228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60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Thank You</a:t>
            </a:r>
            <a:endParaRPr lang="ko-KR" altLang="en-US" sz="60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en-US" altLang="ko-KR" sz="28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474531" y="1715508"/>
            <a:ext cx="8103770" cy="4665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1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en-US" altLang="ko-KR" sz="16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342074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오토인코더란</a:t>
              </a: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?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974" y="3212976"/>
            <a:ext cx="3072962" cy="3088640"/>
          </a:xfrm>
          <a:prstGeom prst="rect">
            <a:avLst/>
          </a:prstGeom>
        </p:spPr>
      </p:pic>
      <p:sp>
        <p:nvSpPr>
          <p:cNvPr id="24" name="텍스트 개체 틀 2"/>
          <p:cNvSpPr txBox="1">
            <a:spLocks/>
          </p:cNvSpPr>
          <p:nvPr/>
        </p:nvSpPr>
        <p:spPr>
          <a:xfrm>
            <a:off x="4432993" y="3679136"/>
            <a:ext cx="3883424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인코더</a:t>
            </a:r>
            <a:r>
              <a:rPr lang="en-US" altLang="ko-KR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(encoder): </a:t>
            </a:r>
            <a:r>
              <a:rPr lang="ko-KR" altLang="en-US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인지 네트워크</a:t>
            </a:r>
            <a:r>
              <a:rPr lang="en-US" altLang="ko-KR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(recognition network)</a:t>
            </a:r>
            <a:r>
              <a:rPr lang="ko-KR" altLang="en-US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라고 하며</a:t>
            </a:r>
            <a:r>
              <a:rPr lang="en-US" altLang="ko-KR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입력을 내부 표현으로 변환</a:t>
            </a:r>
            <a:endParaRPr lang="en-US" altLang="ko-KR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디코더</a:t>
            </a:r>
            <a:r>
              <a:rPr lang="en-US" altLang="ko-KR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(decoder): </a:t>
            </a:r>
            <a:r>
              <a:rPr lang="ko-KR" altLang="en-US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생성 네트워크</a:t>
            </a:r>
            <a:r>
              <a:rPr lang="en-US" altLang="ko-KR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(generative network)</a:t>
            </a:r>
            <a:r>
              <a:rPr lang="ko-KR" altLang="en-US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라고 하며</a:t>
            </a:r>
            <a:r>
              <a:rPr lang="en-US" altLang="ko-KR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내부 표현을 출력으로 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변환</a:t>
            </a:r>
            <a:endParaRPr lang="en-US" altLang="ko-KR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입력층과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출력층의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뉴런 수가 동일</a:t>
            </a:r>
            <a:endParaRPr lang="en-US" altLang="ko-KR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손실 함수는 입력과 재구성의 차이를 가지고 계산</a:t>
            </a:r>
            <a:endParaRPr lang="en-US" altLang="ko-KR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텍스트 개체 틀 2"/>
          <p:cNvSpPr txBox="1">
            <a:spLocks/>
          </p:cNvSpPr>
          <p:nvPr/>
        </p:nvSpPr>
        <p:spPr>
          <a:xfrm>
            <a:off x="611560" y="1772816"/>
            <a:ext cx="784887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오토인코더는 </a:t>
            </a:r>
            <a:r>
              <a:rPr lang="ko-KR" altLang="en-US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입력을 출력으로 복사하는 신경망</a:t>
            </a:r>
            <a:endParaRPr lang="en-US" altLang="ko-KR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네트워크에 여러가지 방법으로 제약을 줌으로써 어려운 신경망을 만듦</a:t>
            </a:r>
            <a:endParaRPr lang="en-US" altLang="ko-KR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히든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레이어를 </a:t>
            </a:r>
            <a:r>
              <a:rPr lang="ko-KR" altLang="en-US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입력층보다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작게해서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데이터를 압축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차원을 축소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한다거나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입력 데이터에 노이즈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(noise)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추가한 후 원본 입력을 복원 할 수 있도록 네트워크를 학습</a:t>
            </a:r>
            <a:endParaRPr lang="en-US" altLang="ko-KR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제약들은 오토인코더가 단순히 입력을 바로 출력으로 복사하지 못하도록 방지</a:t>
            </a:r>
            <a:endParaRPr lang="en-US" altLang="ko-KR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데이터를 효율적으로 표현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(representation)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하는 방법을 학습하도록 제어</a:t>
            </a:r>
            <a:endParaRPr lang="en-US" altLang="ko-KR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25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en-US" altLang="ko-KR" sz="28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Undercomplete</a:t>
            </a: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Linear </a:t>
            </a:r>
            <a:r>
              <a:rPr lang="en-US" altLang="ko-KR" sz="28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474531" y="1715508"/>
            <a:ext cx="8103770" cy="4665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1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en-US" altLang="ko-KR" sz="16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342074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차원 축소 오토인코더란</a:t>
              </a: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?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5" name="텍스트 개체 틀 2"/>
          <p:cNvSpPr txBox="1">
            <a:spLocks/>
          </p:cNvSpPr>
          <p:nvPr/>
        </p:nvSpPr>
        <p:spPr>
          <a:xfrm>
            <a:off x="611560" y="1772816"/>
            <a:ext cx="7848872" cy="11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히든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레이어의 뉴런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노드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유닛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ko-KR" altLang="en-US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입력층보다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작아 입력이 </a:t>
            </a:r>
            <a:r>
              <a:rPr lang="ko-KR" altLang="en-US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저차원으로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표현되는 구조</a:t>
            </a:r>
            <a:endParaRPr lang="en-US" altLang="ko-KR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저차원을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가지는 </a:t>
            </a:r>
            <a:r>
              <a:rPr lang="ko-KR" altLang="en-US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히든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레이어에 의해 입력을 그대로 출력으로 복사할 수 없기 때문에 출력이 입력과 같은 것을 출력하기 위해 학습</a:t>
            </a:r>
            <a:endParaRPr lang="en-US" altLang="ko-KR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입력 데이터에서 가장 중요한 특성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(feature)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을 학습 </a:t>
            </a:r>
            <a:endParaRPr lang="en-US" altLang="ko-KR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Undercomplete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r>
              <a:rPr lang="ko-KR" altLang="en-US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에서 활성화 함수로 </a:t>
            </a:r>
            <a:r>
              <a:rPr lang="en-US" altLang="ko-KR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sigmoid, </a:t>
            </a:r>
            <a:r>
              <a:rPr lang="en-US" altLang="ko-KR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ReLU</a:t>
            </a:r>
            <a:r>
              <a:rPr lang="ko-KR" altLang="en-US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같은 비선형 함수가 아니라 선형</a:t>
            </a:r>
            <a:r>
              <a:rPr lang="en-US" altLang="ko-KR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(linear) </a:t>
            </a:r>
            <a:r>
              <a:rPr lang="ko-KR" altLang="en-US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함수를 사용하고</a:t>
            </a:r>
            <a:r>
              <a:rPr lang="en-US" altLang="ko-KR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손실함수로</a:t>
            </a:r>
            <a:r>
              <a:rPr lang="ko-KR" altLang="en-US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(MSE, Mean Squared Error)</a:t>
            </a:r>
            <a:r>
              <a:rPr lang="ko-KR" altLang="en-US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endParaRPr lang="en-US" altLang="ko-KR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5" name="Picture 2" descr="08. 오토인코더 (AutoEncoder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84984"/>
            <a:ext cx="685800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35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 bwMode="auto">
          <a:xfrm>
            <a:off x="474531" y="1715508"/>
            <a:ext cx="8103770" cy="4665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1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en-US" altLang="ko-KR" sz="16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0" y="1342074"/>
            <a:ext cx="2873333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err="1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차원축소</a:t>
              </a: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</a:t>
              </a:r>
              <a:r>
                <a:rPr lang="ko-KR" altLang="en-US" sz="1300" b="1" dirty="0" err="1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오토인코더</a:t>
              </a: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</a:t>
              </a:r>
              <a:r>
                <a:rPr lang="en-US" altLang="ko-KR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code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403648" y="232080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508416" y="1785006"/>
            <a:ext cx="3987656" cy="4524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################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layer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params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#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################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n_hidden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2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coding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units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n_outputs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autoencoder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tf.placeholder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(tf.float32,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shape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=[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None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hidden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tf.layers.dense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n_hidden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outputs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tf.layers.dense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hidden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n_outputs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################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Train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params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#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################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learning_rate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0.01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n_iterations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1000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pca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hidden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loss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reconstruction_loss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tf.reduce_mean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tf.square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outputs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-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MSE</a:t>
            </a:r>
            <a:endParaRPr kumimoji="0" lang="en-US" altLang="ko-KR" sz="800" i="1" dirty="0" smtClean="0">
              <a:solidFill>
                <a:srgbClr val="808080"/>
              </a:solidFill>
              <a:latin typeface="Arial Unicode MS"/>
              <a:ea typeface="Inconsolata"/>
            </a:endParaRPr>
          </a:p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optimizer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train_op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tf.train.AdamOptimizer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learning_rate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minimize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reconstruction_loss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with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tf.Session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as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sess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tf.global_variables_initializer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run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iteration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range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n_iterations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train_op.run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feed_dict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={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: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X_train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})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pca_val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pca.eval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feed_dict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={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: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X_test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})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4544784" y="1785006"/>
            <a:ext cx="3987656" cy="4524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kumimoji="0" lang="ko-KR" altLang="ko-KR" sz="1000" dirty="0" err="1">
                <a:solidFill>
                  <a:srgbClr val="000000"/>
                </a:solidFill>
                <a:latin typeface="Arial Unicode MS"/>
                <a:ea typeface="Inconsolata"/>
              </a:rPr>
              <a:t>fig</a:t>
            </a:r>
            <a:r>
              <a:rPr kumimoji="0" lang="ko-KR" altLang="ko-KR" sz="10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Arial Unicode MS"/>
                <a:ea typeface="Inconsolata"/>
              </a:rPr>
              <a:t>plt.figure</a:t>
            </a:r>
            <a:r>
              <a:rPr kumimoji="0" lang="ko-KR" altLang="ko-KR" sz="10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1000" dirty="0" err="1">
                <a:solidFill>
                  <a:srgbClr val="660099"/>
                </a:solidFill>
                <a:latin typeface="Arial Unicode MS"/>
                <a:ea typeface="Inconsolata"/>
              </a:rPr>
              <a:t>figsize</a:t>
            </a:r>
            <a:r>
              <a:rPr kumimoji="0" lang="ko-KR" altLang="ko-KR" sz="1000" dirty="0">
                <a:solidFill>
                  <a:srgbClr val="000000"/>
                </a:solidFill>
                <a:latin typeface="Arial Unicode MS"/>
                <a:ea typeface="Inconsolata"/>
              </a:rPr>
              <a:t>=(</a:t>
            </a:r>
            <a:r>
              <a:rPr kumimoji="0" lang="ko-KR" altLang="ko-KR" sz="1000" dirty="0">
                <a:solidFill>
                  <a:srgbClr val="0000FF"/>
                </a:solidFill>
                <a:latin typeface="Arial Unicode MS"/>
                <a:ea typeface="Inconsolata"/>
              </a:rPr>
              <a:t>4</a:t>
            </a:r>
            <a:r>
              <a:rPr kumimoji="0" lang="ko-KR" altLang="ko-KR" sz="1000" dirty="0">
                <a:solidFill>
                  <a:srgbClr val="000000"/>
                </a:solidFill>
                <a:latin typeface="Arial Unicode MS"/>
                <a:ea typeface="Inconsolata"/>
              </a:rPr>
              <a:t>,</a:t>
            </a:r>
            <a:r>
              <a:rPr kumimoji="0" lang="ko-KR" altLang="ko-KR" sz="1000" dirty="0">
                <a:solidFill>
                  <a:srgbClr val="0000FF"/>
                </a:solidFill>
                <a:latin typeface="Arial Unicode MS"/>
                <a:ea typeface="Inconsolata"/>
              </a:rPr>
              <a:t>3</a:t>
            </a:r>
            <a:r>
              <a:rPr kumimoji="0" lang="ko-KR" altLang="ko-KR" sz="10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10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1000" dirty="0" err="1">
                <a:solidFill>
                  <a:srgbClr val="000000"/>
                </a:solidFill>
                <a:latin typeface="Arial Unicode MS"/>
                <a:ea typeface="Inconsolata"/>
              </a:rPr>
              <a:t>plt.plot</a:t>
            </a:r>
            <a:r>
              <a:rPr kumimoji="0" lang="ko-KR" altLang="ko-KR" sz="10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Arial Unicode MS"/>
                <a:ea typeface="Inconsolata"/>
              </a:rPr>
              <a:t>pca_val</a:t>
            </a:r>
            <a:r>
              <a:rPr kumimoji="0" lang="ko-KR" altLang="ko-KR" sz="1000" dirty="0">
                <a:solidFill>
                  <a:srgbClr val="000000"/>
                </a:solidFill>
                <a:latin typeface="Arial Unicode MS"/>
                <a:ea typeface="Inconsolata"/>
              </a:rPr>
              <a:t>[:,</a:t>
            </a:r>
            <a:r>
              <a:rPr kumimoji="0" lang="ko-KR" altLang="ko-KR" sz="1000" dirty="0">
                <a:solidFill>
                  <a:srgbClr val="0000FF"/>
                </a:solidFill>
                <a:latin typeface="Arial Unicode MS"/>
                <a:ea typeface="Inconsolata"/>
              </a:rPr>
              <a:t>0</a:t>
            </a:r>
            <a:r>
              <a:rPr kumimoji="0" lang="ko-KR" altLang="ko-KR" sz="1000" dirty="0">
                <a:solidFill>
                  <a:srgbClr val="000000"/>
                </a:solidFill>
                <a:latin typeface="Arial Unicode MS"/>
                <a:ea typeface="Inconsolata"/>
              </a:rPr>
              <a:t>], </a:t>
            </a:r>
            <a:r>
              <a:rPr kumimoji="0" lang="ko-KR" altLang="ko-KR" sz="1000" dirty="0" err="1">
                <a:solidFill>
                  <a:srgbClr val="000000"/>
                </a:solidFill>
                <a:latin typeface="Arial Unicode MS"/>
                <a:ea typeface="Inconsolata"/>
              </a:rPr>
              <a:t>pca_val</a:t>
            </a:r>
            <a:r>
              <a:rPr kumimoji="0" lang="ko-KR" altLang="ko-KR" sz="1000" dirty="0">
                <a:solidFill>
                  <a:srgbClr val="000000"/>
                </a:solidFill>
                <a:latin typeface="Arial Unicode MS"/>
                <a:ea typeface="Inconsolata"/>
              </a:rPr>
              <a:t>[:, </a:t>
            </a:r>
            <a:r>
              <a:rPr kumimoji="0" lang="ko-KR" altLang="ko-KR" sz="10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Arial Unicode MS"/>
                <a:ea typeface="Inconsolata"/>
              </a:rPr>
              <a:t>], </a:t>
            </a:r>
            <a:r>
              <a:rPr kumimoji="0" lang="ko-KR" altLang="ko-KR" sz="1000" b="1" dirty="0">
                <a:solidFill>
                  <a:srgbClr val="008080"/>
                </a:solidFill>
                <a:latin typeface="Arial Unicode MS"/>
                <a:ea typeface="Inconsolata"/>
              </a:rPr>
              <a:t>"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Arial Unicode MS"/>
                <a:ea typeface="Inconsolata"/>
              </a:rPr>
              <a:t>b</a:t>
            </a:r>
            <a:r>
              <a:rPr kumimoji="0" lang="ko-KR" altLang="ko-KR" sz="1000" b="1" dirty="0">
                <a:solidFill>
                  <a:srgbClr val="008080"/>
                </a:solidFill>
                <a:latin typeface="Arial Unicode MS"/>
                <a:ea typeface="Inconsolata"/>
              </a:rPr>
              <a:t>."</a:t>
            </a:r>
            <a:r>
              <a:rPr kumimoji="0" lang="ko-KR" altLang="ko-KR" sz="10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1000" dirty="0" err="1">
                <a:solidFill>
                  <a:srgbClr val="000000"/>
                </a:solidFill>
                <a:latin typeface="Arial Unicode MS"/>
                <a:ea typeface="Inconsolata"/>
              </a:rPr>
              <a:t>plt.xlabel</a:t>
            </a:r>
            <a:r>
              <a:rPr kumimoji="0" lang="ko-KR" altLang="ko-KR" sz="10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1000" b="1" dirty="0">
                <a:solidFill>
                  <a:srgbClr val="008080"/>
                </a:solidFill>
                <a:latin typeface="Arial Unicode MS"/>
                <a:ea typeface="Inconsolata"/>
              </a:rPr>
              <a:t>"$z_1$"</a:t>
            </a:r>
            <a:r>
              <a:rPr kumimoji="0" lang="ko-KR" altLang="ko-KR" sz="10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Arial Unicode MS"/>
                <a:ea typeface="Inconsolata"/>
              </a:rPr>
              <a:t>fontsize</a:t>
            </a:r>
            <a:r>
              <a:rPr kumimoji="0" lang="ko-KR" altLang="ko-KR" sz="10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1000" dirty="0">
                <a:solidFill>
                  <a:srgbClr val="0000FF"/>
                </a:solidFill>
                <a:latin typeface="Arial Unicode MS"/>
                <a:ea typeface="Inconsolata"/>
              </a:rPr>
              <a:t>18</a:t>
            </a:r>
            <a:r>
              <a:rPr kumimoji="0" lang="ko-KR" altLang="ko-KR" sz="10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1000" dirty="0" err="1">
                <a:solidFill>
                  <a:srgbClr val="000000"/>
                </a:solidFill>
                <a:latin typeface="Arial Unicode MS"/>
                <a:ea typeface="Inconsolata"/>
              </a:rPr>
              <a:t>plt.ylabel</a:t>
            </a:r>
            <a:r>
              <a:rPr kumimoji="0" lang="ko-KR" altLang="ko-KR" sz="10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1000" b="1" dirty="0">
                <a:solidFill>
                  <a:srgbClr val="008080"/>
                </a:solidFill>
                <a:latin typeface="Arial Unicode MS"/>
                <a:ea typeface="Inconsolata"/>
              </a:rPr>
              <a:t>"$z_2$"</a:t>
            </a:r>
            <a:r>
              <a:rPr kumimoji="0" lang="ko-KR" altLang="ko-KR" sz="10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Arial Unicode MS"/>
                <a:ea typeface="Inconsolata"/>
              </a:rPr>
              <a:t>fontsize</a:t>
            </a:r>
            <a:r>
              <a:rPr kumimoji="0" lang="ko-KR" altLang="ko-KR" sz="10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1000" dirty="0">
                <a:solidFill>
                  <a:srgbClr val="0000FF"/>
                </a:solidFill>
                <a:latin typeface="Arial Unicode MS"/>
                <a:ea typeface="Inconsolata"/>
              </a:rPr>
              <a:t>18</a:t>
            </a:r>
            <a:r>
              <a:rPr kumimoji="0" lang="ko-KR" altLang="ko-KR" sz="10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Arial Unicode MS"/>
                <a:ea typeface="Inconsolata"/>
              </a:rPr>
              <a:t>rotation</a:t>
            </a:r>
            <a:r>
              <a:rPr kumimoji="0" lang="ko-KR" altLang="ko-KR" sz="10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1000" dirty="0">
                <a:solidFill>
                  <a:srgbClr val="0000FF"/>
                </a:solidFill>
                <a:latin typeface="Arial Unicode MS"/>
                <a:ea typeface="Inconsolata"/>
              </a:rPr>
              <a:t>0</a:t>
            </a:r>
            <a:r>
              <a:rPr kumimoji="0" lang="ko-KR" altLang="ko-KR" sz="10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10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10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10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Arial Unicode MS"/>
                <a:ea typeface="Inconsolata"/>
              </a:rPr>
              <a:t>pca_val.shape</a:t>
            </a:r>
            <a:r>
              <a:rPr kumimoji="0" lang="ko-KR" altLang="ko-KR" sz="1000" b="1" dirty="0">
                <a:solidFill>
                  <a:srgbClr val="008080"/>
                </a:solidFill>
                <a:latin typeface="Arial Unicode MS"/>
                <a:ea typeface="Inconsolata"/>
              </a:rPr>
              <a:t> :'</a:t>
            </a:r>
            <a:r>
              <a:rPr kumimoji="0" lang="ko-KR" altLang="ko-KR" sz="10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Arial Unicode MS"/>
                <a:ea typeface="Inconsolata"/>
              </a:rPr>
              <a:t>pca_val.shape</a:t>
            </a:r>
            <a:r>
              <a:rPr kumimoji="0" lang="ko-KR" altLang="ko-KR" sz="10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1000" dirty="0" err="1">
                <a:solidFill>
                  <a:srgbClr val="000000"/>
                </a:solidFill>
                <a:latin typeface="Arial Unicode MS"/>
                <a:ea typeface="Inconsolata"/>
              </a:rPr>
              <a:t>plt.show</a:t>
            </a:r>
            <a:r>
              <a:rPr kumimoji="0" lang="ko-KR" altLang="ko-KR" sz="10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000" dirty="0">
              <a:latin typeface="Arial" panose="020B0604020202020204" pitchFamily="34" charset="0"/>
            </a:endParaRPr>
          </a:p>
        </p:txBody>
      </p:sp>
      <p:sp>
        <p:nvSpPr>
          <p:cNvPr id="22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en-US" altLang="ko-KR" sz="28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Undercomplete</a:t>
            </a: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Linear </a:t>
            </a:r>
            <a:r>
              <a:rPr lang="en-US" altLang="ko-KR" sz="28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779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 bwMode="auto">
          <a:xfrm>
            <a:off x="474531" y="1715508"/>
            <a:ext cx="8103770" cy="4665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1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en-US" altLang="ko-KR" sz="16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342074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차원 축소 개념 및 결과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5" name="텍스트 개체 틀 2"/>
          <p:cNvSpPr txBox="1">
            <a:spLocks/>
          </p:cNvSpPr>
          <p:nvPr/>
        </p:nvSpPr>
        <p:spPr>
          <a:xfrm>
            <a:off x="611560" y="1772816"/>
            <a:ext cx="7848872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만약에 </a:t>
            </a:r>
            <a:r>
              <a:rPr lang="ko-KR" altLang="en-US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히든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레이어에 있는 뉴런의 개수가 입력보다 크거나 같다면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파라미터를</a:t>
            </a:r>
            <a:r>
              <a:rPr lang="ko-KR" altLang="en-US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으로 설정하면 되기 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때문에 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Identity(</a:t>
            </a:r>
            <a:r>
              <a:rPr lang="ko-KR" altLang="en-US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항등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함수를 구현하는 것이 너무 쉬움</a:t>
            </a:r>
            <a:endParaRPr lang="en-US" altLang="ko-KR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쉽게 </a:t>
            </a:r>
            <a:r>
              <a:rPr lang="ko-KR" altLang="en-US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항등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함수를 구하게 되면 결과적으로 어떤 중요한 정보도 추출할 수 없음</a:t>
            </a:r>
            <a:endParaRPr lang="en-US" altLang="ko-KR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유용한 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feature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을 얻어내려면 뉴런들이 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identity 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함수로 연결되는 것에 막는 제한 조건이 필요하고 그 제한은 입력보다 낮은 차원으로 연결하는 것은 필수적</a:t>
            </a:r>
            <a:endParaRPr lang="en-US" altLang="ko-KR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오토인코더는 입력보다 작은 차원을 갖는 </a:t>
            </a:r>
            <a:r>
              <a:rPr lang="ko-KR" altLang="en-US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히든레이어를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이용해 입력 데이터 속에 숨어 있는 변수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(latent variable)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들을 발굴</a:t>
            </a:r>
            <a:endParaRPr lang="en-US" altLang="ko-KR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차원 축소라면 흔히 사용되는 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PCA(Principle Component Analysis)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가 있지만 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PCA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는 선형적인 한계가 있음</a:t>
            </a:r>
            <a:endParaRPr lang="en-US" altLang="ko-KR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오토인코더는 </a:t>
            </a:r>
            <a:r>
              <a:rPr lang="ko-KR" altLang="en-US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뉴련이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갖고 있는 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non-linearity 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성질 및 가해주는 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constraints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로 인해 훨씬 뛰어난 차원 축소 능력이 있음</a:t>
            </a:r>
            <a:endParaRPr lang="en-US" altLang="ko-KR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11560" y="3933056"/>
            <a:ext cx="7853003" cy="1783268"/>
            <a:chOff x="690464" y="4437112"/>
            <a:chExt cx="7853003" cy="1783268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3070" y="4441033"/>
              <a:ext cx="2380397" cy="1779347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6767" y="4437112"/>
              <a:ext cx="2380397" cy="1779347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464" y="4437113"/>
              <a:ext cx="2380397" cy="1779347"/>
            </a:xfrm>
            <a:prstGeom prst="rect">
              <a:avLst/>
            </a:prstGeom>
          </p:spPr>
        </p:pic>
      </p:grpSp>
      <p:sp>
        <p:nvSpPr>
          <p:cNvPr id="10" name="직사각형 9"/>
          <p:cNvSpPr/>
          <p:nvPr/>
        </p:nvSpPr>
        <p:spPr>
          <a:xfrm>
            <a:off x="755650" y="5763880"/>
            <a:ext cx="223630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kumimoji="0" lang="ko-KR" altLang="ko-KR" sz="1000" dirty="0" err="1">
                <a:latin typeface="Arial Unicode MS"/>
                <a:ea typeface="Inconsolata"/>
              </a:rPr>
              <a:t>n_inputs</a:t>
            </a:r>
            <a:r>
              <a:rPr kumimoji="0" lang="ko-KR" altLang="ko-KR" sz="1000" dirty="0">
                <a:latin typeface="Arial Unicode MS"/>
                <a:ea typeface="Inconsolata"/>
              </a:rPr>
              <a:t> = 3</a:t>
            </a:r>
            <a:br>
              <a:rPr kumimoji="0" lang="ko-KR" altLang="ko-KR" sz="1000" dirty="0">
                <a:latin typeface="Arial Unicode MS"/>
                <a:ea typeface="Inconsolata"/>
              </a:rPr>
            </a:br>
            <a:r>
              <a:rPr kumimoji="0" lang="ko-KR" altLang="ko-KR" sz="1000" b="1" dirty="0" err="1">
                <a:latin typeface="Arial Unicode MS"/>
                <a:ea typeface="Inconsolata"/>
              </a:rPr>
              <a:t>n_hidden</a:t>
            </a:r>
            <a:r>
              <a:rPr kumimoji="0" lang="ko-KR" altLang="ko-KR" sz="1000" b="1" dirty="0">
                <a:latin typeface="Arial Unicode MS"/>
                <a:ea typeface="Inconsolata"/>
              </a:rPr>
              <a:t> = </a:t>
            </a:r>
            <a:r>
              <a:rPr kumimoji="0" lang="en-US" altLang="ko-KR" sz="1000" b="1" dirty="0" smtClean="0">
                <a:latin typeface="Arial Unicode MS"/>
                <a:ea typeface="Inconsolata"/>
              </a:rPr>
              <a:t>2</a:t>
            </a:r>
          </a:p>
          <a:p>
            <a:pPr lvl="0" algn="ctr"/>
            <a:r>
              <a:rPr kumimoji="0" lang="ko-KR" altLang="ko-KR" sz="1000" dirty="0" err="1" smtClean="0">
                <a:latin typeface="Arial Unicode MS"/>
                <a:ea typeface="Inconsolata"/>
              </a:rPr>
              <a:t>n_outputs</a:t>
            </a:r>
            <a:r>
              <a:rPr kumimoji="0" lang="ko-KR" altLang="ko-KR" sz="1000" dirty="0" smtClean="0">
                <a:latin typeface="Arial Unicode MS"/>
                <a:ea typeface="Inconsolata"/>
              </a:rPr>
              <a:t> </a:t>
            </a:r>
            <a:r>
              <a:rPr kumimoji="0" lang="ko-KR" altLang="ko-KR" sz="1000" dirty="0">
                <a:latin typeface="Arial Unicode MS"/>
                <a:ea typeface="Inconsolata"/>
              </a:rPr>
              <a:t>= </a:t>
            </a:r>
            <a:r>
              <a:rPr kumimoji="0" lang="en-US" altLang="ko-KR" sz="1000" dirty="0" smtClean="0">
                <a:latin typeface="Arial Unicode MS"/>
                <a:ea typeface="Inconsolata"/>
              </a:rPr>
              <a:t>3</a:t>
            </a:r>
            <a:endParaRPr kumimoji="0" lang="ko-KR" altLang="ko-KR" sz="1000" dirty="0">
              <a:latin typeface="Arial" panose="020B0604020202020204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349688" y="5763880"/>
            <a:ext cx="223630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kumimoji="0" lang="ko-KR" altLang="ko-KR" sz="1000" dirty="0" err="1">
                <a:latin typeface="Arial Unicode MS"/>
                <a:ea typeface="Inconsolata"/>
              </a:rPr>
              <a:t>n_inputs</a:t>
            </a:r>
            <a:r>
              <a:rPr kumimoji="0" lang="ko-KR" altLang="ko-KR" sz="1000" dirty="0">
                <a:latin typeface="Arial Unicode MS"/>
                <a:ea typeface="Inconsolata"/>
              </a:rPr>
              <a:t> = 3</a:t>
            </a:r>
            <a:br>
              <a:rPr kumimoji="0" lang="ko-KR" altLang="ko-KR" sz="1000" dirty="0">
                <a:latin typeface="Arial Unicode MS"/>
                <a:ea typeface="Inconsolata"/>
              </a:rPr>
            </a:br>
            <a:r>
              <a:rPr kumimoji="0" lang="ko-KR" altLang="ko-KR" sz="1000" b="1" dirty="0" err="1">
                <a:latin typeface="Arial Unicode MS"/>
                <a:ea typeface="Inconsolata"/>
              </a:rPr>
              <a:t>n_hidden</a:t>
            </a:r>
            <a:r>
              <a:rPr kumimoji="0" lang="ko-KR" altLang="ko-KR" sz="1000" b="1" dirty="0">
                <a:latin typeface="Arial Unicode MS"/>
                <a:ea typeface="Inconsolata"/>
              </a:rPr>
              <a:t> = </a:t>
            </a:r>
            <a:r>
              <a:rPr kumimoji="0" lang="en-US" altLang="ko-KR" sz="1000" b="1" dirty="0">
                <a:latin typeface="Arial Unicode MS"/>
                <a:ea typeface="Inconsolata"/>
              </a:rPr>
              <a:t>3</a:t>
            </a:r>
          </a:p>
          <a:p>
            <a:pPr lvl="0" algn="ctr"/>
            <a:r>
              <a:rPr kumimoji="0" lang="ko-KR" altLang="ko-KR" sz="1000" dirty="0" err="1">
                <a:latin typeface="Arial Unicode MS"/>
                <a:ea typeface="Inconsolata"/>
              </a:rPr>
              <a:t>n_outputs</a:t>
            </a:r>
            <a:r>
              <a:rPr kumimoji="0" lang="ko-KR" altLang="ko-KR" sz="1000" dirty="0">
                <a:latin typeface="Arial Unicode MS"/>
                <a:ea typeface="Inconsolata"/>
              </a:rPr>
              <a:t> = </a:t>
            </a:r>
            <a:r>
              <a:rPr kumimoji="0" lang="en-US" altLang="ko-KR" sz="1000" dirty="0">
                <a:latin typeface="Arial Unicode MS"/>
                <a:ea typeface="Inconsolata"/>
              </a:rPr>
              <a:t>3</a:t>
            </a:r>
            <a:endParaRPr kumimoji="0" lang="ko-KR" altLang="ko-KR" sz="1000" dirty="0">
              <a:latin typeface="Arial Unicode MS"/>
              <a:ea typeface="Inconsolat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084166" y="5763880"/>
            <a:ext cx="223630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kumimoji="0" lang="ko-KR" altLang="ko-KR" sz="1000" dirty="0" err="1">
                <a:latin typeface="Arial Unicode MS"/>
                <a:ea typeface="Inconsolata"/>
              </a:rPr>
              <a:t>n_inputs</a:t>
            </a:r>
            <a:r>
              <a:rPr kumimoji="0" lang="ko-KR" altLang="ko-KR" sz="1000" dirty="0">
                <a:latin typeface="Arial Unicode MS"/>
                <a:ea typeface="Inconsolata"/>
              </a:rPr>
              <a:t> = 3</a:t>
            </a:r>
            <a:br>
              <a:rPr kumimoji="0" lang="ko-KR" altLang="ko-KR" sz="1000" dirty="0">
                <a:latin typeface="Arial Unicode MS"/>
                <a:ea typeface="Inconsolata"/>
              </a:rPr>
            </a:br>
            <a:r>
              <a:rPr kumimoji="0" lang="ko-KR" altLang="ko-KR" sz="1000" b="1" dirty="0" err="1">
                <a:latin typeface="Arial Unicode MS"/>
                <a:ea typeface="Inconsolata"/>
              </a:rPr>
              <a:t>n_hidden</a:t>
            </a:r>
            <a:r>
              <a:rPr kumimoji="0" lang="ko-KR" altLang="ko-KR" sz="1000" b="1" dirty="0">
                <a:latin typeface="Arial Unicode MS"/>
                <a:ea typeface="Inconsolata"/>
              </a:rPr>
              <a:t> = 4</a:t>
            </a:r>
            <a:endParaRPr kumimoji="0" lang="en-US" altLang="ko-KR" sz="1000" b="1" dirty="0">
              <a:latin typeface="Arial Unicode MS"/>
              <a:ea typeface="Inconsolata"/>
            </a:endParaRPr>
          </a:p>
          <a:p>
            <a:pPr lvl="0" algn="ctr"/>
            <a:r>
              <a:rPr kumimoji="0" lang="ko-KR" altLang="ko-KR" sz="1000" dirty="0" err="1">
                <a:latin typeface="Arial Unicode MS"/>
                <a:ea typeface="Inconsolata"/>
              </a:rPr>
              <a:t>n_outputs</a:t>
            </a:r>
            <a:r>
              <a:rPr kumimoji="0" lang="ko-KR" altLang="ko-KR" sz="1000" dirty="0">
                <a:latin typeface="Arial Unicode MS"/>
                <a:ea typeface="Inconsolata"/>
              </a:rPr>
              <a:t> = </a:t>
            </a:r>
            <a:r>
              <a:rPr kumimoji="0" lang="en-US" altLang="ko-KR" sz="1000" dirty="0">
                <a:latin typeface="Arial Unicode MS"/>
                <a:ea typeface="Inconsolata"/>
              </a:rPr>
              <a:t>3</a:t>
            </a:r>
            <a:endParaRPr kumimoji="0" lang="ko-KR" altLang="ko-KR" sz="1000" dirty="0">
              <a:latin typeface="Arial Unicode MS"/>
              <a:ea typeface="Inconsolata"/>
            </a:endParaRPr>
          </a:p>
        </p:txBody>
      </p:sp>
      <p:sp>
        <p:nvSpPr>
          <p:cNvPr id="31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en-US" altLang="ko-KR" sz="28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Undercomplete</a:t>
            </a: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Linear </a:t>
            </a:r>
            <a:r>
              <a:rPr lang="en-US" altLang="ko-KR" sz="28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261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1.2 Stacked </a:t>
            </a:r>
            <a:r>
              <a:rPr lang="en-US" altLang="ko-KR" sz="28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474531" y="1715508"/>
            <a:ext cx="8103770" cy="4665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1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en-US" altLang="ko-KR" sz="16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342074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Stacked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오토인코더란</a:t>
              </a: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?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5" name="텍스트 개체 틀 2"/>
          <p:cNvSpPr txBox="1">
            <a:spLocks/>
          </p:cNvSpPr>
          <p:nvPr/>
        </p:nvSpPr>
        <p:spPr>
          <a:xfrm>
            <a:off x="611560" y="1772816"/>
            <a:ext cx="7848872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여러 개의 </a:t>
            </a:r>
            <a:r>
              <a:rPr lang="ko-KR" altLang="en-US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히든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레이어를 가지는 오토 인코더</a:t>
            </a:r>
            <a:endParaRPr lang="en-US" altLang="ko-KR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레이어를 추가할수록 오토인코더가 더 복잡한 코딩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부호화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을 학습할 수 있음</a:t>
            </a:r>
            <a:endParaRPr lang="en-US" altLang="ko-KR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코딩층을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기준으로 대칭인 구조</a:t>
            </a:r>
            <a:endParaRPr lang="en-US" altLang="ko-KR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텍스트 개체 틀 2"/>
          <p:cNvSpPr txBox="1">
            <a:spLocks/>
          </p:cNvSpPr>
          <p:nvPr/>
        </p:nvSpPr>
        <p:spPr>
          <a:xfrm>
            <a:off x="611560" y="5343599"/>
            <a:ext cx="784887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Stacked </a:t>
            </a:r>
            <a:r>
              <a:rPr lang="en-US" altLang="ko-KR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는 기본적인 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Deep MLP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와 비슷하게 구현</a:t>
            </a:r>
            <a:endParaRPr lang="en-US" altLang="ko-KR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기본 오토인코더를 여러 개를 쌓아놓은 것과 같은 형태가 되며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차원을 계속 줄여가는 구조가 된다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Coding 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층에서는 가장 압축된 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feature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가 얻어지게 된다</a:t>
            </a:r>
            <a:r>
              <a:rPr lang="en-US" altLang="ko-KR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8" name="Picture 4" descr="Applied Deep Learning - Part 3: Autoencoders - Towards Data Scien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695" y="2650088"/>
            <a:ext cx="4032448" cy="2295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80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1.2 Stacked </a:t>
            </a:r>
            <a:r>
              <a:rPr lang="en-US" altLang="ko-KR" sz="28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474531" y="1715508"/>
            <a:ext cx="8103770" cy="4665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1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en-US" altLang="ko-KR" sz="16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0" y="1342074"/>
            <a:ext cx="2873333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000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Undercomplete</a:t>
              </a:r>
              <a:r>
                <a:rPr lang="en-US" altLang="ko-KR" sz="1000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Linear </a:t>
              </a:r>
              <a:r>
                <a:rPr lang="en-US" altLang="ko-KR" sz="1000" dirty="0" err="1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Autoencoder</a:t>
              </a:r>
              <a:r>
                <a:rPr lang="en-US" altLang="ko-KR" sz="10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code</a:t>
              </a:r>
              <a:endParaRPr lang="ko-KR" altLang="en-US" sz="10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6" name="텍스트 개체 틀 2"/>
          <p:cNvSpPr txBox="1">
            <a:spLocks/>
          </p:cNvSpPr>
          <p:nvPr/>
        </p:nvSpPr>
        <p:spPr>
          <a:xfrm>
            <a:off x="251520" y="908720"/>
            <a:ext cx="864096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1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Undercomplete</a:t>
            </a:r>
            <a:r>
              <a:rPr 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Linear </a:t>
            </a:r>
            <a:r>
              <a:rPr lang="en-US" sz="1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endParaRPr sz="1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403648" y="232080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508416" y="1785006"/>
            <a:ext cx="3987656" cy="4524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################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layer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params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#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################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n_inputs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28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*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28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n_hidden1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300  </a:t>
            </a:r>
            <a:r>
              <a:rPr kumimoji="0" lang="en-US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         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encoder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n_hidden2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150  </a:t>
            </a:r>
            <a:r>
              <a:rPr kumimoji="0" lang="en-US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         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coding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units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n_hidden3 = n_hidden1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decoder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n_outputs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reconstruction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################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train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params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#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################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learning_rate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0.01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l2_reg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0.0001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n_epochs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5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150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n_batches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 //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set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the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layers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using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partial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he_init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tf.keras.initializers.he_normal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 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                            </a:t>
            </a:r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He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초기화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l2_regularizer = tf.contrib.layers.l2_regularizer(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scale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=l2_reg)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L2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규제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dense_layer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partial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tf.layers.dense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         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activation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tf.nn.elu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         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kernel_initializer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he_init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         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kernel_regularizer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=l2_regularizer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en-US" altLang="ko-KR" sz="800" dirty="0" smtClean="0">
              <a:solidFill>
                <a:srgbClr val="000000"/>
              </a:solidFill>
              <a:latin typeface="Arial Unicode MS"/>
              <a:ea typeface="Inconsolata"/>
            </a:endParaRPr>
          </a:p>
          <a:p>
            <a:endParaRPr kumimoji="0" lang="en-US" altLang="ko-KR" sz="800" i="1" dirty="0" smtClean="0">
              <a:solidFill>
                <a:srgbClr val="808080"/>
              </a:solidFill>
              <a:latin typeface="Arial Unicode MS"/>
              <a:ea typeface="Inconsolata"/>
            </a:endParaRPr>
          </a:p>
          <a:p>
            <a:r>
              <a:rPr kumimoji="0" lang="ko-KR" altLang="ko-KR" sz="800" i="1" dirty="0" smtClean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stacked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autoencoder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tf.placeholder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(tf.float32,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shape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=[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None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hidden1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dense_layer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n_hidden1)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hidden2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dense_layer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(hidden1, n_hidden2)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hidden3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dense_layer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(hidden2, n_hidden3)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outputs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dense_layer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(hidden3,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n_outputs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activation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None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en-US" altLang="ko-KR" sz="800" dirty="0" smtClean="0">
              <a:latin typeface="Arial" panose="020B0604020202020204" pitchFamily="34" charset="0"/>
            </a:endParaRPr>
          </a:p>
          <a:p>
            <a:pPr lvl="0"/>
            <a:endParaRPr kumimoji="0" lang="en-US" altLang="ko-KR" sz="800" dirty="0" smtClean="0">
              <a:latin typeface="Arial" panose="020B0604020202020204" pitchFamily="34" charset="0"/>
            </a:endParaRPr>
          </a:p>
          <a:p>
            <a:pPr lvl="0"/>
            <a:endParaRPr kumimoji="0" lang="en-US" altLang="ko-KR" sz="800" dirty="0" smtClean="0">
              <a:latin typeface="Arial" panose="020B0604020202020204" pitchFamily="34" charset="0"/>
            </a:endParaRPr>
          </a:p>
          <a:p>
            <a:pPr lvl="0"/>
            <a:endParaRPr kumimoji="0" lang="ko-KR" altLang="ko-KR" sz="800" dirty="0">
              <a:latin typeface="Arial" panose="020B0604020202020204" pitchFamily="34" charset="0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4544784" y="1785006"/>
            <a:ext cx="3987656" cy="4524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loss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reconstruction_loss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tf.reduce_mean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tf.square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outputs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-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reg_losses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tf.get_collection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tf.GraphKeys.REGULARIZATION_LOSSES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loss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tf.add_n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([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reconstruction_loss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 +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reg_losses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optimizer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train_op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tf.train.AdamOptimizer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learning_rate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minimize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loss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Saver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saver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tf.train.Saver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max_to_keep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Train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with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tf.Session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as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sess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tf.global_variables_initializer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run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epoch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range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n_epochs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iteration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range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n_batches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next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shuffle_batch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sess.run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train_op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feed_dict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={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: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})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loss_train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reconstruction_loss.eval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feed_dict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={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: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})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epoch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: {}, 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Train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MSE : {:.5f}'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format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epoch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loss_train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saver.save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sess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'./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model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stacked_ae.ckpt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def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show_reconstructed_digits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808080"/>
                </a:solidFill>
                <a:latin typeface="Arial Unicode MS"/>
                <a:ea typeface="Inconsolata"/>
              </a:rPr>
              <a:t>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outputs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model_path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None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n_test_digits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2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with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tf.Session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as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sess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if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model_path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saver.restore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sess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model_path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outputs_val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outputs.eval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feed_dict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={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: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[: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n_test_digits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]})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dirty="0" err="1">
                <a:solidFill>
                  <a:srgbClr val="808080"/>
                </a:solidFill>
                <a:latin typeface="Arial Unicode MS"/>
                <a:ea typeface="Inconsolata"/>
              </a:rPr>
              <a:t>fig</a:t>
            </a:r>
            <a:r>
              <a:rPr kumimoji="0" lang="ko-KR" altLang="ko-KR" sz="800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plt.figure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figsize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=(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10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4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digit_index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range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n_test_digits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plt.subplot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n_test_digits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2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digit_index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*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2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+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plot_image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digit_index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plt.subplot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n_test_digits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2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digit_index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*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2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+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2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plot_image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outputs_val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digit_index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show_reconstructed_digits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outputs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'./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model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stacked_ae.ckpt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96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1.2 Stacked </a:t>
            </a:r>
            <a:r>
              <a:rPr lang="en-US" altLang="ko-KR" sz="28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endParaRPr lang="ko-KR" altLang="en-US" sz="28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474531" y="1715508"/>
            <a:ext cx="8103770" cy="46658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1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6156325" y="42863"/>
            <a:ext cx="2952750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en-US" altLang="ko-KR" sz="16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endParaRPr lang="ko-KR" altLang="en-US" sz="1600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342074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개념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5" name="텍스트 개체 틀 2"/>
          <p:cNvSpPr txBox="1">
            <a:spLocks/>
          </p:cNvSpPr>
          <p:nvPr/>
        </p:nvSpPr>
        <p:spPr>
          <a:xfrm>
            <a:off x="611560" y="1772816"/>
            <a:ext cx="7848872" cy="434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오토인코더가 완전히 대칭일 때에는 일반적으로 인코더의 가중치와 </a:t>
            </a:r>
            <a:r>
              <a:rPr lang="ko-KR" altLang="en-US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디코더의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가중치를 </a:t>
            </a:r>
            <a:r>
              <a:rPr lang="ko-KR" altLang="en-US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묶어줌</a:t>
            </a:r>
            <a:endParaRPr lang="en-US" altLang="ko-KR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가중치를 묶어주면 네트워크의 가중치 수가 절반으로 줄어들기 때문에 학습 속도를 높이고 </a:t>
            </a:r>
            <a:r>
              <a:rPr lang="ko-KR" altLang="en-US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오버피팅의</a:t>
            </a:r>
            <a:r>
              <a:rPr lang="ko-KR" altLang="en-US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위험을 줄임</a:t>
            </a:r>
            <a:endParaRPr lang="en-US" altLang="ko-KR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텍스트 개체 틀 2"/>
          <p:cNvSpPr txBox="1">
            <a:spLocks/>
          </p:cNvSpPr>
          <p:nvPr/>
        </p:nvSpPr>
        <p:spPr>
          <a:xfrm>
            <a:off x="251520" y="908720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가중치 묶기</a:t>
            </a:r>
            <a:endParaRPr sz="1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텍스트 개체 틀 2"/>
              <p:cNvSpPr txBox="1">
                <a:spLocks/>
              </p:cNvSpPr>
              <p:nvPr/>
            </p:nvSpPr>
            <p:spPr>
              <a:xfrm>
                <a:off x="611560" y="5343599"/>
                <a:ext cx="7848872" cy="2039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t">
                <a:spAutoFit/>
              </a:bodyPr>
              <a:lstStyle>
                <a:lvl1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1pPr>
                <a:lvl2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2pPr>
                <a:lvl3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3pPr>
                <a:lvl4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4pPr>
                <a:lvl5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𝑲𝒏</m:t>
                    </m:r>
                    <m:r>
                      <a:rPr lang="en-US" altLang="ko-KR" b="1" i="1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−</m:t>
                    </m:r>
                    <m:r>
                      <a:rPr lang="en-US" altLang="ko-KR" b="1" i="1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𝒍</m:t>
                    </m:r>
                    <m:r>
                      <a:rPr lang="en-US" altLang="ko-KR" b="1" i="1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+</m:t>
                    </m:r>
                    <m:r>
                      <a:rPr lang="en-US" altLang="ko-KR" b="1" i="1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𝟏</m:t>
                    </m:r>
                    <m:r>
                      <a:rPr lang="en-US" altLang="ko-KR" b="1" i="1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r>
                      <a:rPr lang="en-US" altLang="ko-KR" b="1" i="1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𝑾𝒕𝒍</m:t>
                    </m:r>
                    <m:r>
                      <a:rPr lang="en-US" altLang="ko-KR" b="1" i="1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 </m:t>
                    </m:r>
                  </m:oMath>
                </a14:m>
                <a:r>
                  <a:rPr lang="en-US" altLang="ko-KR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(n</a:t>
                </a:r>
                <a:r>
                  <a:rPr lang="ko-KR" altLang="en-US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개의 층</a:t>
                </a:r>
                <a:r>
                  <a:rPr lang="en-US" altLang="ko-KR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l</a:t>
                </a:r>
                <a:r>
                  <a:rPr lang="ko-KR" altLang="en-US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번째 층</a:t>
                </a:r>
                <a:r>
                  <a:rPr lang="en-US" altLang="ko-KR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)</a:t>
                </a:r>
              </a:p>
            </p:txBody>
          </p:sp>
        </mc:Choice>
        <mc:Fallback xmlns="">
          <p:sp>
            <p:nvSpPr>
              <p:cNvPr id="13" name="텍스트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343599"/>
                <a:ext cx="7848872" cy="2039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 descr="https://github.com/ExcelsiorCJH/Hands-On-ML/raw/eea2a029ec626854a972c24230de9053e1ece4af/Chap15-Autoencoders/images/stacked-ae0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894" y="2412252"/>
            <a:ext cx="4607044" cy="274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31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>
          <a:noFill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>
          <a:defRPr kumimoji="0" sz="800" i="1" dirty="0">
            <a:solidFill>
              <a:srgbClr val="808080"/>
            </a:solidFill>
            <a:latin typeface="Arial Unicode MS"/>
            <a:ea typeface="Inconsolat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16907</TotalTime>
  <Words>1345</Words>
  <Application>Microsoft Office PowerPoint</Application>
  <PresentationFormat>화면 슬라이드 쇼(4:3)</PresentationFormat>
  <Paragraphs>228</Paragraphs>
  <Slides>25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41" baseType="lpstr">
      <vt:lpstr>Arial Unicode MS</vt:lpstr>
      <vt:lpstr>Inconsolata</vt:lpstr>
      <vt:lpstr>Monotype Sorts</vt:lpstr>
      <vt:lpstr>Nanum Gothic</vt:lpstr>
      <vt:lpstr>NanumSquareOTF</vt:lpstr>
      <vt:lpstr>굴림</vt:lpstr>
      <vt:lpstr>굴림체</vt:lpstr>
      <vt:lpstr>나눔고딕</vt:lpstr>
      <vt:lpstr>나눔고딕 ExtraBold</vt:lpstr>
      <vt:lpstr>다음_Regular</vt:lpstr>
      <vt:lpstr>맑은 고딕</vt:lpstr>
      <vt:lpstr>맑은 고딕</vt:lpstr>
      <vt:lpstr>Arial</vt:lpstr>
      <vt:lpstr>Cambria Math</vt:lpstr>
      <vt:lpstr>Wingdings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통로이미지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클립아트코리아</dc:creator>
  <cp:lastModifiedBy>jhpark</cp:lastModifiedBy>
  <cp:revision>993</cp:revision>
  <dcterms:created xsi:type="dcterms:W3CDTF">2007-11-11T16:17:21Z</dcterms:created>
  <dcterms:modified xsi:type="dcterms:W3CDTF">2020-03-27T06:43:51Z</dcterms:modified>
</cp:coreProperties>
</file>