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746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\BigData_Project\Data\Watt(&#44032;&#44396;&#50896;&#49688;&#48324;%20&#54217;&#44512;%20&#51204;&#47141;&#47049;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\BigData_Project\Data\Watt(&#50976;&#51200;&#48324;%20&#54217;&#44512;%20&#51204;&#47141;&#47049;)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\BigData_Project\Data\Watt(&#50900;&#48324;%20&#54217;&#44512;%20&#51204;&#47141;&#47049;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'Watt(가구원수별 평균 전력량)'!$B$2:$B$10</c:f>
              <c:numCache>
                <c:formatCode>0</c:formatCode>
                <c:ptCount val="9"/>
                <c:pt idx="0">
                  <c:v>206.21381522107001</c:v>
                </c:pt>
                <c:pt idx="1">
                  <c:v>289.26900421355703</c:v>
                </c:pt>
                <c:pt idx="2">
                  <c:v>321.33937930260799</c:v>
                </c:pt>
                <c:pt idx="3">
                  <c:v>338.30892137035602</c:v>
                </c:pt>
                <c:pt idx="4">
                  <c:v>355.37185765617102</c:v>
                </c:pt>
                <c:pt idx="5">
                  <c:v>392.41211751734897</c:v>
                </c:pt>
                <c:pt idx="6">
                  <c:v>388.40639770325498</c:v>
                </c:pt>
                <c:pt idx="7">
                  <c:v>464.46530859026802</c:v>
                </c:pt>
                <c:pt idx="8">
                  <c:v>426.68985218900201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720960"/>
        <c:axId val="77867840"/>
      </c:barChart>
      <c:catAx>
        <c:axId val="39720960"/>
        <c:scaling>
          <c:orientation val="minMax"/>
        </c:scaling>
        <c:delete val="0"/>
        <c:axPos val="b"/>
        <c:majorTickMark val="out"/>
        <c:minorTickMark val="none"/>
        <c:tickLblPos val="nextTo"/>
        <c:crossAx val="77867840"/>
        <c:crosses val="autoZero"/>
        <c:auto val="1"/>
        <c:lblAlgn val="ctr"/>
        <c:lblOffset val="100"/>
        <c:noMultiLvlLbl val="0"/>
      </c:catAx>
      <c:valAx>
        <c:axId val="77867840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397209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'Watt(유저별 평균 전력량)'!$A$2:$A$11</c:f>
              <c:strCache>
                <c:ptCount val="10"/>
                <c:pt idx="0">
                  <c:v>H058</c:v>
                </c:pt>
                <c:pt idx="1">
                  <c:v>H031</c:v>
                </c:pt>
                <c:pt idx="2">
                  <c:v>H076</c:v>
                </c:pt>
                <c:pt idx="3">
                  <c:v>H068</c:v>
                </c:pt>
                <c:pt idx="4">
                  <c:v>H005</c:v>
                </c:pt>
                <c:pt idx="5">
                  <c:v>H024</c:v>
                </c:pt>
                <c:pt idx="6">
                  <c:v>H091</c:v>
                </c:pt>
                <c:pt idx="7">
                  <c:v>H060</c:v>
                </c:pt>
                <c:pt idx="8">
                  <c:v>H074</c:v>
                </c:pt>
                <c:pt idx="9">
                  <c:v>H047</c:v>
                </c:pt>
              </c:strCache>
            </c:strRef>
          </c:cat>
          <c:val>
            <c:numRef>
              <c:f>'Watt(유저별 평균 전력량)'!$B$2:$B$11</c:f>
              <c:numCache>
                <c:formatCode>0.00</c:formatCode>
                <c:ptCount val="10"/>
                <c:pt idx="0">
                  <c:v>464.46530859026802</c:v>
                </c:pt>
                <c:pt idx="1">
                  <c:v>426.68985218900201</c:v>
                </c:pt>
                <c:pt idx="2">
                  <c:v>392.41211751734897</c:v>
                </c:pt>
                <c:pt idx="3">
                  <c:v>388.40639770325498</c:v>
                </c:pt>
                <c:pt idx="4">
                  <c:v>355.450069066183</c:v>
                </c:pt>
                <c:pt idx="5">
                  <c:v>355.440112614052</c:v>
                </c:pt>
                <c:pt idx="6">
                  <c:v>355.37508862666198</c:v>
                </c:pt>
                <c:pt idx="7">
                  <c:v>355.362757261171</c:v>
                </c:pt>
                <c:pt idx="8">
                  <c:v>355.30476571541999</c:v>
                </c:pt>
                <c:pt idx="9">
                  <c:v>355.29835265354501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58432"/>
        <c:axId val="44194560"/>
      </c:barChart>
      <c:catAx>
        <c:axId val="39058432"/>
        <c:scaling>
          <c:orientation val="minMax"/>
        </c:scaling>
        <c:delete val="0"/>
        <c:axPos val="b"/>
        <c:majorTickMark val="out"/>
        <c:minorTickMark val="none"/>
        <c:tickLblPos val="nextTo"/>
        <c:crossAx val="44194560"/>
        <c:crosses val="autoZero"/>
        <c:auto val="1"/>
        <c:lblAlgn val="ctr"/>
        <c:lblOffset val="100"/>
        <c:noMultiLvlLbl val="0"/>
      </c:catAx>
      <c:valAx>
        <c:axId val="44194560"/>
        <c:scaling>
          <c:orientation val="minMax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390584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'Watt(월별 평균 전력량)'!$B$1</c:f>
              <c:strCache>
                <c:ptCount val="1"/>
                <c:pt idx="0">
                  <c:v>elec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'Watt(월별 평균 전력량)'!$B$2:$B$13</c:f>
              <c:numCache>
                <c:formatCode>0</c:formatCode>
                <c:ptCount val="12"/>
                <c:pt idx="0">
                  <c:v>338.88644507494598</c:v>
                </c:pt>
                <c:pt idx="1">
                  <c:v>322.39086996370401</c:v>
                </c:pt>
                <c:pt idx="2">
                  <c:v>310.31681089786599</c:v>
                </c:pt>
                <c:pt idx="3">
                  <c:v>299.85810500939601</c:v>
                </c:pt>
                <c:pt idx="4">
                  <c:v>296.43823771885701</c:v>
                </c:pt>
                <c:pt idx="5">
                  <c:v>286.94866716611801</c:v>
                </c:pt>
                <c:pt idx="6">
                  <c:v>290.40011219687801</c:v>
                </c:pt>
                <c:pt idx="7">
                  <c:v>310.29431237206001</c:v>
                </c:pt>
                <c:pt idx="8">
                  <c:v>322.42800986738501</c:v>
                </c:pt>
                <c:pt idx="9">
                  <c:v>292.96232164686398</c:v>
                </c:pt>
                <c:pt idx="10">
                  <c:v>289.49613863353801</c:v>
                </c:pt>
                <c:pt idx="11">
                  <c:v>305.08672148322199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4240"/>
        <c:axId val="77864960"/>
      </c:lineChart>
      <c:catAx>
        <c:axId val="231424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7864960"/>
        <c:crosses val="autoZero"/>
        <c:auto val="1"/>
        <c:lblAlgn val="ctr"/>
        <c:lblOffset val="100"/>
        <c:noMultiLvlLbl val="0"/>
      </c:catAx>
      <c:valAx>
        <c:axId val="77864960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23142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BC88-7FD4-4F2F-8393-AD68CCF16506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67-54B9-442A-8957-E1B69E367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4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BC88-7FD4-4F2F-8393-AD68CCF16506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67-54B9-442A-8957-E1B69E367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BC88-7FD4-4F2F-8393-AD68CCF16506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67-54B9-442A-8957-E1B69E367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5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BC88-7FD4-4F2F-8393-AD68CCF16506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67-54B9-442A-8957-E1B69E367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5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BC88-7FD4-4F2F-8393-AD68CCF16506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67-54B9-442A-8957-E1B69E367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3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BC88-7FD4-4F2F-8393-AD68CCF16506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67-54B9-442A-8957-E1B69E367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BC88-7FD4-4F2F-8393-AD68CCF16506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67-54B9-442A-8957-E1B69E367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4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BC88-7FD4-4F2F-8393-AD68CCF16506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67-54B9-442A-8957-E1B69E367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5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BC88-7FD4-4F2F-8393-AD68CCF16506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67-54B9-442A-8957-E1B69E367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7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BC88-7FD4-4F2F-8393-AD68CCF16506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67-54B9-442A-8957-E1B69E367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2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BC88-7FD4-4F2F-8393-AD68CCF16506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67-54B9-442A-8957-E1B69E367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5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BC88-7FD4-4F2F-8393-AD68CCF16506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9067-54B9-442A-8957-E1B69E367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8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7504" y="1340768"/>
            <a:ext cx="8928992" cy="50651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2014-2018 </a:t>
            </a:r>
            <a:r>
              <a:rPr lang="ko-KR" altLang="en-US" dirty="0" smtClean="0">
                <a:solidFill>
                  <a:schemeClr val="tx1"/>
                </a:solidFill>
              </a:rPr>
              <a:t>가구 </a:t>
            </a:r>
            <a:r>
              <a:rPr lang="ko-KR" altLang="en-US" dirty="0" err="1" smtClean="0">
                <a:solidFill>
                  <a:schemeClr val="tx1"/>
                </a:solidFill>
              </a:rPr>
              <a:t>구성원수별</a:t>
            </a:r>
            <a:r>
              <a:rPr lang="ko-KR" altLang="en-US" dirty="0" smtClean="0">
                <a:solidFill>
                  <a:schemeClr val="tx1"/>
                </a:solidFill>
              </a:rPr>
              <a:t> 월평균 전력소비량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3273"/>
              </p:ext>
            </p:extLst>
          </p:nvPr>
        </p:nvGraphicFramePr>
        <p:xfrm>
          <a:off x="107500" y="1844824"/>
          <a:ext cx="8928995" cy="3168349"/>
        </p:xfrm>
        <a:graphic>
          <a:graphicData uri="http://schemas.openxmlformats.org/drawingml/2006/table">
            <a:tbl>
              <a:tblPr/>
              <a:tblGrid>
                <a:gridCol w="720084"/>
                <a:gridCol w="468345"/>
                <a:gridCol w="567922"/>
                <a:gridCol w="567922"/>
                <a:gridCol w="567922"/>
                <a:gridCol w="567922"/>
                <a:gridCol w="567922"/>
                <a:gridCol w="567922"/>
                <a:gridCol w="567922"/>
                <a:gridCol w="567922"/>
                <a:gridCol w="567922"/>
                <a:gridCol w="567922"/>
                <a:gridCol w="567922"/>
                <a:gridCol w="567922"/>
                <a:gridCol w="925502"/>
              </a:tblGrid>
              <a:tr h="4809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가구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구성원수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평균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최소 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5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218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210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196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210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218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196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272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277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356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327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312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306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326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308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357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332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328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318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322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357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338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338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338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337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436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373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398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376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372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392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392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410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377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410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373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368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388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388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472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456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437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442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490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446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440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433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433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451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410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426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427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소계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393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373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347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343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332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336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373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339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335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353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354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53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7504" y="1340768"/>
            <a:ext cx="8928992" cy="50651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2014-2018 </a:t>
            </a:r>
            <a:r>
              <a:rPr lang="ko-KR" altLang="en-US" dirty="0" smtClean="0">
                <a:solidFill>
                  <a:schemeClr val="tx1"/>
                </a:solidFill>
              </a:rPr>
              <a:t>연도별 월평균 전력소비량 추이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1930"/>
              </p:ext>
            </p:extLst>
          </p:nvPr>
        </p:nvGraphicFramePr>
        <p:xfrm>
          <a:off x="107500" y="1844824"/>
          <a:ext cx="8928985" cy="2481421"/>
        </p:xfrm>
        <a:graphic>
          <a:graphicData uri="http://schemas.openxmlformats.org/drawingml/2006/table">
            <a:tbl>
              <a:tblPr/>
              <a:tblGrid>
                <a:gridCol w="595266"/>
                <a:gridCol w="585665"/>
                <a:gridCol w="585665"/>
                <a:gridCol w="585665"/>
                <a:gridCol w="585665"/>
                <a:gridCol w="585665"/>
                <a:gridCol w="585665"/>
                <a:gridCol w="585665"/>
                <a:gridCol w="585665"/>
                <a:gridCol w="585665"/>
                <a:gridCol w="585665"/>
                <a:gridCol w="585665"/>
                <a:gridCol w="585665"/>
                <a:gridCol w="585665"/>
                <a:gridCol w="720074"/>
              </a:tblGrid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평균</a:t>
                      </a:r>
                    </a:p>
                  </a:txBody>
                  <a:tcPr marL="7270" marR="7270" marT="727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최소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 차이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3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29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51520" y="614760"/>
            <a:ext cx="8748464" cy="5760640"/>
            <a:chOff x="251520" y="614760"/>
            <a:chExt cx="8748464" cy="5760640"/>
          </a:xfrm>
        </p:grpSpPr>
        <p:graphicFrame>
          <p:nvGraphicFramePr>
            <p:cNvPr id="6" name="차트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6556339"/>
                </p:ext>
              </p:extLst>
            </p:nvPr>
          </p:nvGraphicFramePr>
          <p:xfrm>
            <a:off x="755576" y="1127200"/>
            <a:ext cx="8136904" cy="46060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직사각형 6"/>
            <p:cNvSpPr/>
            <p:nvPr/>
          </p:nvSpPr>
          <p:spPr>
            <a:xfrm>
              <a:off x="251520" y="614760"/>
              <a:ext cx="8748464" cy="5553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57636" y="620688"/>
              <a:ext cx="5536232" cy="506512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2014-2018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가구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구성원별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월평균 전력소비량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861096" y="5661248"/>
              <a:ext cx="5536232" cy="506512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가구원수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1520" y="620688"/>
              <a:ext cx="576064" cy="5754712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평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균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력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1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1520" y="614760"/>
            <a:ext cx="8748464" cy="5760640"/>
            <a:chOff x="251520" y="614760"/>
            <a:chExt cx="8748464" cy="5760640"/>
          </a:xfrm>
        </p:grpSpPr>
        <p:sp>
          <p:nvSpPr>
            <p:cNvPr id="7" name="직사각형 6"/>
            <p:cNvSpPr/>
            <p:nvPr/>
          </p:nvSpPr>
          <p:spPr>
            <a:xfrm>
              <a:off x="251520" y="614760"/>
              <a:ext cx="8748464" cy="5553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57636" y="620688"/>
              <a:ext cx="5536232" cy="506512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2014-2018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가구 월평균 전력소비량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TOP10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861096" y="5661248"/>
              <a:ext cx="5536232" cy="506512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가</a:t>
              </a:r>
              <a:r>
                <a:rPr lang="ko-KR" altLang="en-US" dirty="0">
                  <a:solidFill>
                    <a:schemeClr val="tx1"/>
                  </a:solidFill>
                </a:rPr>
                <a:t>구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1520" y="620688"/>
              <a:ext cx="576064" cy="5754712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평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균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력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2" name="차트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84290010"/>
                </p:ext>
              </p:extLst>
            </p:nvPr>
          </p:nvGraphicFramePr>
          <p:xfrm>
            <a:off x="827584" y="1127200"/>
            <a:ext cx="7992888" cy="45340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0872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1520" y="614760"/>
            <a:ext cx="8748464" cy="5760640"/>
            <a:chOff x="251520" y="614760"/>
            <a:chExt cx="8748464" cy="5760640"/>
          </a:xfrm>
        </p:grpSpPr>
        <p:grpSp>
          <p:nvGrpSpPr>
            <p:cNvPr id="13" name="그룹 12"/>
            <p:cNvGrpSpPr/>
            <p:nvPr/>
          </p:nvGrpSpPr>
          <p:grpSpPr>
            <a:xfrm>
              <a:off x="251520" y="614760"/>
              <a:ext cx="8748464" cy="5760640"/>
              <a:chOff x="251520" y="614760"/>
              <a:chExt cx="8748464" cy="576064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51520" y="614760"/>
                <a:ext cx="8748464" cy="55530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857636" y="620688"/>
                <a:ext cx="5536232" cy="506512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2014-2018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월평균 전력소비량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861096" y="5661248"/>
                <a:ext cx="5536232" cy="506512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월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51520" y="620688"/>
                <a:ext cx="576064" cy="5754712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평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균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전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력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aphicFrame>
          <p:nvGraphicFramePr>
            <p:cNvPr id="8" name="차트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7724830"/>
                </p:ext>
              </p:extLst>
            </p:nvPr>
          </p:nvGraphicFramePr>
          <p:xfrm>
            <a:off x="706220" y="1127201"/>
            <a:ext cx="8284219" cy="45340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931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86000" y="1997839"/>
            <a:ext cx="39421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H058 : 8</a:t>
            </a:r>
            <a:r>
              <a:rPr lang="ko-KR" altLang="en-US" sz="1100" dirty="0" smtClean="0"/>
              <a:t>인 </a:t>
            </a:r>
            <a:r>
              <a:rPr lang="en-US" altLang="ko-KR" sz="1100" dirty="0" smtClean="0"/>
              <a:t>H031 </a:t>
            </a:r>
            <a:r>
              <a:rPr lang="en-US" altLang="ko-KR" sz="1100" dirty="0"/>
              <a:t>: 9</a:t>
            </a:r>
            <a:r>
              <a:rPr lang="ko-KR" altLang="en-US" sz="1100" dirty="0" smtClean="0"/>
              <a:t>인 </a:t>
            </a:r>
            <a:r>
              <a:rPr lang="en-US" altLang="ko-KR" sz="1100" dirty="0" smtClean="0"/>
              <a:t>H076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6</a:t>
            </a:r>
            <a:r>
              <a:rPr lang="ko-KR" altLang="en-US" sz="1100" dirty="0" smtClean="0"/>
              <a:t>인 </a:t>
            </a:r>
            <a:r>
              <a:rPr lang="en-US" altLang="ko-KR" sz="1100" dirty="0" smtClean="0"/>
              <a:t>H068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7</a:t>
            </a:r>
            <a:r>
              <a:rPr lang="ko-KR" altLang="en-US" sz="1100" dirty="0" smtClean="0"/>
              <a:t>인 </a:t>
            </a:r>
            <a:r>
              <a:rPr lang="en-US" altLang="ko-KR" sz="1100" dirty="0" smtClean="0"/>
              <a:t>H005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인 </a:t>
            </a:r>
            <a:r>
              <a:rPr lang="en-US" altLang="ko-KR" sz="1100" dirty="0" smtClean="0"/>
              <a:t>H024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인 </a:t>
            </a:r>
            <a:r>
              <a:rPr lang="en-US" altLang="ko-KR" sz="1100" dirty="0" smtClean="0"/>
              <a:t>H091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인 </a:t>
            </a:r>
            <a:r>
              <a:rPr lang="en-US" altLang="ko-KR" sz="1100" dirty="0" smtClean="0"/>
              <a:t>H060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인 </a:t>
            </a:r>
            <a:r>
              <a:rPr lang="en-US" altLang="ko-KR" sz="1100" dirty="0" smtClean="0"/>
              <a:t>H074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인 </a:t>
            </a:r>
            <a:r>
              <a:rPr lang="en-US" altLang="ko-KR" sz="1100" dirty="0" smtClean="0"/>
              <a:t>H047 </a:t>
            </a:r>
            <a:r>
              <a:rPr lang="en-US" altLang="ko-KR" sz="1100" dirty="0"/>
              <a:t>: 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084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384</Words>
  <Application>Microsoft Office PowerPoint</Application>
  <PresentationFormat>화면 슬라이드 쇼(4:3)</PresentationFormat>
  <Paragraphs>297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dcterms:created xsi:type="dcterms:W3CDTF">2019-11-02T02:06:07Z</dcterms:created>
  <dcterms:modified xsi:type="dcterms:W3CDTF">2019-11-02T08:56:12Z</dcterms:modified>
</cp:coreProperties>
</file>