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incodom.kr/%ED%95%98%EB%91%A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codom.kr/%ED%8C%8C%EC%9D%B4%EC%8D%AC" TargetMode="External"/><Relationship Id="rId2" Type="http://schemas.openxmlformats.org/officeDocument/2006/relationships/hyperlink" Target="http://www.incodom.kr/%ED%8E%8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수</a:t>
            </a:r>
            <a:r>
              <a:rPr lang="ko-KR" altLang="en-US" dirty="0"/>
              <a:t>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플럼</a:t>
            </a:r>
            <a:r>
              <a:rPr lang="en-US" altLang="ko-KR" dirty="0" smtClean="0"/>
              <a:t>(Flume)</a:t>
            </a:r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 Apache Flume</a:t>
            </a:r>
            <a:r>
              <a:rPr lang="ko-KR" altLang="en-US" sz="1600" dirty="0" smtClean="0"/>
              <a:t>은 </a:t>
            </a:r>
            <a:r>
              <a:rPr lang="ko-KR" altLang="en-US" sz="1600" dirty="0" err="1" smtClean="0"/>
              <a:t>오픈소스</a:t>
            </a:r>
            <a:r>
              <a:rPr lang="ko-KR" altLang="en-US" sz="1600" dirty="0" smtClean="0"/>
              <a:t> 프로젝트로 개발된 로그 데이터를 수집하는 기술이다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여러 서버에서 생산된 대용량 로그 데이터를 효과적으로 수집하여</a:t>
            </a:r>
            <a:r>
              <a:rPr lang="en-US" altLang="ko-KR" sz="1600" dirty="0" smtClean="0"/>
              <a:t>, HDFS</a:t>
            </a:r>
            <a:r>
              <a:rPr lang="ko-KR" altLang="en-US" sz="1600" dirty="0" smtClean="0"/>
              <a:t>과 같은 원격 목적지에 데이터를 전송하는 기능을 제공한다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구조가 단순하고 유연하여 다양한 유형의 </a:t>
            </a:r>
            <a:r>
              <a:rPr lang="ko-KR" altLang="en-US" sz="1600" dirty="0" err="1" smtClean="0"/>
              <a:t>스트리밍</a:t>
            </a:r>
            <a:r>
              <a:rPr lang="ko-KR" altLang="en-US" sz="1600" dirty="0" smtClean="0"/>
              <a:t> 데이터 </a:t>
            </a:r>
            <a:r>
              <a:rPr lang="ko-KR" altLang="en-US" sz="1600" dirty="0" err="1" smtClean="0"/>
              <a:t>플로우</a:t>
            </a:r>
            <a:r>
              <a:rPr lang="en-US" altLang="ko-KR" sz="1600" dirty="0" smtClean="0"/>
              <a:t>(Streaming Data Flow)</a:t>
            </a:r>
            <a:r>
              <a:rPr lang="ko-KR" altLang="en-US" sz="1600" dirty="0" smtClean="0"/>
              <a:t>아키텍처를 구성할 수 있다</a:t>
            </a:r>
            <a:r>
              <a:rPr lang="en-US" altLang="ko-KR" sz="1600" dirty="0" smtClean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 Flume</a:t>
            </a:r>
            <a:r>
              <a:rPr lang="ko-KR" altLang="en-US" sz="1600" dirty="0"/>
              <a:t>의 장점은 다양한 소스와 목적지에 대한 컴포넌트가 이미 구현되어 있다는 것입니다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일반적으로 </a:t>
            </a:r>
            <a:r>
              <a:rPr lang="en-US" altLang="ko-KR" sz="1600" dirty="0"/>
              <a:t>Flume </a:t>
            </a:r>
            <a:r>
              <a:rPr lang="ko-KR" altLang="en-US" sz="1600" dirty="0"/>
              <a:t>설치 및 설정만으로 작업을 완료할 수 있습니다</a:t>
            </a:r>
            <a:r>
              <a:rPr lang="en-US" altLang="ko-KR" sz="1600" dirty="0"/>
              <a:t>. (</a:t>
            </a:r>
            <a:r>
              <a:rPr lang="ko-KR" altLang="en-US" sz="1600" dirty="0"/>
              <a:t>물론 기능 확장 가능합니다</a:t>
            </a:r>
            <a:r>
              <a:rPr lang="en-US" altLang="ko-KR" sz="1600" dirty="0"/>
              <a:t>.) Flume</a:t>
            </a:r>
            <a:r>
              <a:rPr lang="ko-KR" altLang="en-US" sz="1600" dirty="0"/>
              <a:t>의 단점은 데이터를 저장하는 부분에서 장애가 발생할 경우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 유실의 가능성이 있고 확장 구성이 복잡하다는 것입니다</a:t>
            </a:r>
            <a:r>
              <a:rPr lang="en-US" altLang="ko-KR" sz="1600" dirty="0"/>
              <a:t>. Kafka</a:t>
            </a:r>
            <a:r>
              <a:rPr lang="ko-KR" altLang="en-US" sz="1600" dirty="0"/>
              <a:t>의 장점은 저장된 데이터를 안전하게 관리할 수 있고</a:t>
            </a:r>
            <a:r>
              <a:rPr lang="en-US" altLang="ko-KR" sz="1600" dirty="0"/>
              <a:t>, </a:t>
            </a:r>
            <a:r>
              <a:rPr lang="ko-KR" altLang="en-US" sz="1600" dirty="0"/>
              <a:t>구성이 간단하고 </a:t>
            </a:r>
            <a:r>
              <a:rPr lang="ko-KR" altLang="en-US" sz="1600" dirty="0" err="1"/>
              <a:t>확장성이</a:t>
            </a:r>
            <a:r>
              <a:rPr lang="ko-KR" altLang="en-US" sz="1600" dirty="0"/>
              <a:t> 좋다는 것입니다</a:t>
            </a:r>
            <a:r>
              <a:rPr lang="en-US" altLang="ko-KR" sz="1600" dirty="0"/>
              <a:t>. Kafka</a:t>
            </a:r>
            <a:r>
              <a:rPr lang="ko-KR" altLang="en-US" sz="1600" dirty="0"/>
              <a:t>의 단점은 데이터 </a:t>
            </a:r>
            <a:r>
              <a:rPr lang="ko-KR" altLang="en-US" sz="1600" dirty="0" err="1"/>
              <a:t>수집기</a:t>
            </a:r>
            <a:r>
              <a:rPr lang="en-US" altLang="ko-KR" sz="1600" dirty="0"/>
              <a:t>(producer)</a:t>
            </a:r>
            <a:r>
              <a:rPr lang="ko-KR" altLang="en-US" sz="1600" dirty="0"/>
              <a:t>와 데이터 처리기</a:t>
            </a:r>
            <a:r>
              <a:rPr lang="en-US" altLang="ko-KR" sz="1600" dirty="0"/>
              <a:t>(Consumer)</a:t>
            </a:r>
            <a:r>
              <a:rPr lang="ko-KR" altLang="en-US" sz="1600" dirty="0"/>
              <a:t>를 대부분 사용자가 구현해야 한다는 것입니다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pic>
        <p:nvPicPr>
          <p:cNvPr id="2050" name="Picture 2" descr="오픈소스 작명 센스: 아파치 플룸(Apache Flume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88640"/>
            <a:ext cx="5625331" cy="207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lafka = Flume + Kafk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085184"/>
            <a:ext cx="5909853" cy="165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916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ko-KR" altLang="en-US" dirty="0" err="1" smtClean="0"/>
              <a:t>ㅁ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ko-KR" altLang="en-US" dirty="0" err="1" smtClean="0"/>
              <a:t>스쿱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Sqoop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 smtClean="0"/>
              <a:t> 분산 </a:t>
            </a:r>
            <a:r>
              <a:rPr lang="ko-KR" altLang="en-US" sz="1600" dirty="0"/>
              <a:t>시스템 간의 정보 공유 및 상태 체크</a:t>
            </a:r>
            <a:r>
              <a:rPr lang="en-US" altLang="ko-KR" sz="1600" dirty="0"/>
              <a:t>, </a:t>
            </a:r>
            <a:r>
              <a:rPr lang="ko-KR" altLang="en-US" sz="1600" dirty="0"/>
              <a:t>동기화를 처리하는 프레임워크이다</a:t>
            </a:r>
            <a:r>
              <a:rPr lang="en-US" altLang="ko-KR" sz="1600" dirty="0"/>
              <a:t>. </a:t>
            </a:r>
            <a:r>
              <a:rPr lang="ko-KR" altLang="en-US" sz="1600" dirty="0"/>
              <a:t>이러한 시스템을 </a:t>
            </a:r>
            <a:r>
              <a:rPr lang="ko-KR" altLang="en-US" sz="1600" dirty="0" err="1"/>
              <a:t>코디네이션</a:t>
            </a:r>
            <a:r>
              <a:rPr lang="ko-KR" altLang="en-US" sz="1600" dirty="0"/>
              <a:t> 서비스 시스템이라고 한다</a:t>
            </a:r>
            <a:r>
              <a:rPr lang="en-US" altLang="ko-KR" sz="1600" dirty="0"/>
              <a:t>. Zookeeper</a:t>
            </a:r>
            <a:r>
              <a:rPr lang="ko-KR" altLang="en-US" sz="1600" dirty="0"/>
              <a:t>를 많이 사용하는 이유는 기능에 비해 시스템이 단순하기 때문이다</a:t>
            </a:r>
            <a:r>
              <a:rPr lang="en-US" altLang="ko-KR" sz="1600" dirty="0"/>
              <a:t>. </a:t>
            </a:r>
            <a:r>
              <a:rPr lang="ko-KR" altLang="en-US" sz="1600" dirty="0"/>
              <a:t>분산 큐</a:t>
            </a:r>
            <a:r>
              <a:rPr lang="en-US" altLang="ko-KR" sz="1600" dirty="0"/>
              <a:t>, </a:t>
            </a:r>
            <a:r>
              <a:rPr lang="ko-KR" altLang="en-US" sz="1600" dirty="0"/>
              <a:t>분산 </a:t>
            </a:r>
            <a:r>
              <a:rPr lang="ko-KR" altLang="en-US" sz="1600" dirty="0" err="1"/>
              <a:t>락</a:t>
            </a:r>
            <a:r>
              <a:rPr lang="en-US" altLang="ko-KR" sz="1600" dirty="0"/>
              <a:t>, </a:t>
            </a:r>
            <a:r>
              <a:rPr lang="ko-KR" altLang="en-US" sz="1600" dirty="0"/>
              <a:t>피어 그룹 대표 산출 등 다양한 기능을 가진다</a:t>
            </a:r>
            <a:r>
              <a:rPr lang="en-US" altLang="ko-KR" sz="1600" dirty="0"/>
              <a:t>. </a:t>
            </a:r>
            <a:r>
              <a:rPr lang="ko-KR" altLang="en-US" sz="1600" dirty="0"/>
              <a:t>몇 개의 기본 기능만으로도 사용이 가능하다</a:t>
            </a:r>
            <a:r>
              <a:rPr lang="en-US" altLang="ko-KR" sz="1600" dirty="0"/>
              <a:t>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492168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ko-KR" altLang="en-US" dirty="0" err="1" smtClean="0"/>
              <a:t>ㅁ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ko-KR" altLang="en-US" dirty="0" smtClean="0"/>
              <a:t>아파치 </a:t>
            </a:r>
            <a:r>
              <a:rPr lang="ko-KR" altLang="en-US" dirty="0" err="1" smtClean="0"/>
              <a:t>스파크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Aparch</a:t>
            </a:r>
            <a:r>
              <a:rPr lang="en-US" altLang="ko-KR" dirty="0" smtClean="0"/>
              <a:t> Spark)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맵리듀스</a:t>
            </a:r>
            <a:r>
              <a:rPr lang="ko-KR" altLang="en-US" sz="1600" dirty="0" smtClean="0"/>
              <a:t> 대안으로 </a:t>
            </a:r>
            <a:r>
              <a:rPr lang="ko-KR" altLang="en-US" sz="1600" dirty="0" err="1" smtClean="0"/>
              <a:t>나온게</a:t>
            </a:r>
            <a:r>
              <a:rPr lang="ko-KR" altLang="en-US" sz="1600" dirty="0" smtClean="0"/>
              <a:t> 아파치 </a:t>
            </a:r>
            <a:r>
              <a:rPr lang="ko-KR" altLang="en-US" sz="1600" dirty="0" err="1" smtClean="0"/>
              <a:t>스파크이다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아파치 </a:t>
            </a:r>
            <a:r>
              <a:rPr lang="ko-KR" altLang="en-US" sz="1600" dirty="0" err="1" smtClean="0"/>
              <a:t>스파크는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맵리듀스와</a:t>
            </a:r>
            <a:r>
              <a:rPr lang="ko-KR" altLang="en-US" sz="1600" dirty="0" smtClean="0"/>
              <a:t> 비슷한 목적의 업무를 수행하는데 메모리를 활용한 굉장히 빠른 데이터 처리를 특징으로 가지고 있다</a:t>
            </a:r>
            <a:r>
              <a:rPr lang="en-US" altLang="ko-KR" sz="1600" dirty="0" smtClean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ko-KR" altLang="en-US" sz="1600" dirty="0" err="1" smtClean="0"/>
              <a:t>리포팅</a:t>
            </a:r>
            <a:r>
              <a:rPr lang="ko-KR" altLang="en-US" sz="1600" dirty="0" smtClean="0"/>
              <a:t> 요구들이 대체로 정적이거나 비치 모드 </a:t>
            </a:r>
            <a:r>
              <a:rPr lang="ko-KR" altLang="en-US" sz="1600" dirty="0" err="1" smtClean="0"/>
              <a:t>프로세싱을</a:t>
            </a:r>
            <a:r>
              <a:rPr lang="ko-KR" altLang="en-US" sz="1600" dirty="0" smtClean="0"/>
              <a:t> 기다릴 수 있다면 </a:t>
            </a:r>
            <a:r>
              <a:rPr lang="ko-KR" altLang="en-US" sz="1600" dirty="0" err="1" smtClean="0"/>
              <a:t>맵리듀스</a:t>
            </a:r>
            <a:r>
              <a:rPr lang="ko-KR" altLang="en-US" sz="1600" dirty="0" smtClean="0"/>
              <a:t> 만으로도 처리 가능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ko-KR" altLang="en-US" sz="1600" dirty="0" err="1" smtClean="0"/>
              <a:t>스파크는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스츠리밍</a:t>
            </a:r>
            <a:r>
              <a:rPr lang="ko-KR" altLang="en-US" sz="1600" dirty="0" smtClean="0"/>
              <a:t> 데이터 처리와 </a:t>
            </a:r>
            <a:r>
              <a:rPr lang="ko-KR" altLang="en-US" sz="1600" dirty="0" err="1" smtClean="0"/>
              <a:t>머신러닝</a:t>
            </a:r>
            <a:r>
              <a:rPr lang="ko-KR" altLang="en-US" sz="1600" dirty="0" smtClean="0"/>
              <a:t> 알고리즘처럼 애플리케이션과의 복합적 운영이 필요할 때 필요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ko-KR" altLang="en-US" sz="1600" dirty="0" err="1" smtClean="0"/>
              <a:t>예를들어</a:t>
            </a:r>
            <a:r>
              <a:rPr lang="ko-KR" altLang="en-US" sz="1600" dirty="0" smtClean="0"/>
              <a:t> 실시간 마케팅 캠페인과 온라인 상품 추천 그리고 사이버 보안분석과 같은 애플리케이션 영역에서 데이터 처리가 용이</a:t>
            </a:r>
            <a:r>
              <a:rPr lang="en-US" altLang="ko-KR" sz="1600" dirty="0" smtClean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ko-KR" altLang="en-US" sz="1600" dirty="0" err="1" smtClean="0"/>
              <a:t>하둡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맵리듀스는</a:t>
            </a:r>
            <a:r>
              <a:rPr lang="ko-KR" altLang="en-US" sz="1600" dirty="0" smtClean="0"/>
              <a:t> 기본이고 </a:t>
            </a:r>
            <a:r>
              <a:rPr lang="ko-KR" altLang="en-US" sz="1600" dirty="0" err="1" smtClean="0"/>
              <a:t>맵리듀스의</a:t>
            </a:r>
            <a:r>
              <a:rPr lang="ko-KR" altLang="en-US" sz="1600" dirty="0" smtClean="0"/>
              <a:t> 단점을 보완해 나온 </a:t>
            </a:r>
            <a:r>
              <a:rPr lang="ko-KR" altLang="en-US" sz="1600" dirty="0" err="1" smtClean="0"/>
              <a:t>스파크랑</a:t>
            </a:r>
            <a:r>
              <a:rPr lang="ko-KR" altLang="en-US" sz="1600" dirty="0" smtClean="0"/>
              <a:t> 같이 쓰면 좋다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ko-KR" altLang="en-US" sz="1600" dirty="0" err="1" smtClean="0"/>
              <a:t>하이브가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맵리듀스</a:t>
            </a:r>
            <a:r>
              <a:rPr lang="ko-KR" altLang="en-US" sz="1600" dirty="0" smtClean="0"/>
              <a:t> 코어를 그대로 사용해 </a:t>
            </a:r>
            <a:r>
              <a:rPr lang="ko-KR" altLang="en-US" sz="1600" dirty="0" err="1" smtClean="0"/>
              <a:t>성능면에서</a:t>
            </a:r>
            <a:r>
              <a:rPr lang="ko-KR" altLang="en-US" sz="1600" dirty="0" smtClean="0"/>
              <a:t> 좋지 않아 </a:t>
            </a:r>
            <a:r>
              <a:rPr lang="ko-KR" altLang="en-US" sz="1600" dirty="0" err="1" smtClean="0"/>
              <a:t>개발된것이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스파크이다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반복적인 대화형 연산 작업에서 </a:t>
            </a:r>
            <a:r>
              <a:rPr lang="ko-KR" altLang="en-US" sz="1600" dirty="0" err="1" smtClean="0"/>
              <a:t>하이브가</a:t>
            </a:r>
            <a:r>
              <a:rPr lang="ko-KR" altLang="en-US" sz="1600" dirty="0" smtClean="0"/>
              <a:t> 적합하지 않았는데 이걸 극복하기 위해 </a:t>
            </a:r>
            <a:r>
              <a:rPr lang="ko-KR" altLang="en-US" sz="1600" dirty="0" err="1" smtClean="0"/>
              <a:t>스파크가</a:t>
            </a:r>
            <a:r>
              <a:rPr lang="ko-KR" altLang="en-US" sz="1600" dirty="0" smtClean="0"/>
              <a:t> 개발되었다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919840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ko-KR" altLang="en-US" dirty="0" err="1" smtClean="0"/>
              <a:t>피그</a:t>
            </a:r>
            <a:r>
              <a:rPr lang="en-US" altLang="ko-KR" dirty="0" smtClean="0"/>
              <a:t>(</a:t>
            </a:r>
            <a:r>
              <a:rPr lang="en-US" altLang="ko-KR" dirty="0" smtClean="0"/>
              <a:t>Pig)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피그는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HDFS</a:t>
            </a:r>
            <a:r>
              <a:rPr lang="ko-KR" altLang="en-US" sz="1600" dirty="0" smtClean="0"/>
              <a:t>에 적재된 데이터에 직접 접근해서 </a:t>
            </a:r>
            <a:r>
              <a:rPr lang="ko-KR" altLang="en-US" sz="1600" dirty="0" err="1" smtClean="0"/>
              <a:t>피그의</a:t>
            </a:r>
            <a:r>
              <a:rPr lang="ko-KR" altLang="en-US" sz="1600" dirty="0" smtClean="0"/>
              <a:t> 다양한 </a:t>
            </a:r>
            <a:r>
              <a:rPr lang="ko-KR" altLang="en-US" sz="1600" dirty="0" err="1" smtClean="0"/>
              <a:t>라이브리를이용해</a:t>
            </a:r>
            <a:r>
              <a:rPr lang="ko-KR" altLang="en-US" sz="1600" dirty="0" smtClean="0"/>
              <a:t> 데이터를 가공해서 새로운 </a:t>
            </a:r>
            <a:r>
              <a:rPr lang="ko-KR" altLang="en-US" sz="1600" dirty="0" err="1" smtClean="0"/>
              <a:t>데이터셋들을</a:t>
            </a:r>
            <a:r>
              <a:rPr lang="ko-KR" altLang="en-US" sz="1600" dirty="0" smtClean="0"/>
              <a:t> 만드는 데이터 </a:t>
            </a:r>
            <a:r>
              <a:rPr lang="ko-KR" altLang="en-US" sz="1600" dirty="0" err="1" smtClean="0"/>
              <a:t>팩토리</a:t>
            </a:r>
            <a:r>
              <a:rPr lang="ko-KR" altLang="en-US" sz="1600" dirty="0" smtClean="0"/>
              <a:t> 역할을 한다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399197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수</a:t>
            </a:r>
            <a:r>
              <a:rPr lang="ko-KR" altLang="en-US" dirty="0"/>
              <a:t>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err="1" smtClean="0"/>
              <a:t>플럼</a:t>
            </a:r>
            <a:r>
              <a:rPr lang="en-US" altLang="ko-KR" dirty="0" smtClean="0"/>
              <a:t>(Flume) </a:t>
            </a:r>
            <a:r>
              <a:rPr lang="ko-KR" altLang="en-US" dirty="0" smtClean="0"/>
              <a:t>모니터링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 - Ganglia</a:t>
            </a:r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/>
              <a:t>flume </a:t>
            </a:r>
            <a:r>
              <a:rPr lang="ko-KR" altLang="en-US" sz="1600" dirty="0"/>
              <a:t>실행 시 </a:t>
            </a:r>
            <a:r>
              <a:rPr lang="en-US" altLang="ko-KR" sz="1600" dirty="0"/>
              <a:t>-</a:t>
            </a:r>
            <a:r>
              <a:rPr lang="en-US" altLang="ko-KR" sz="1600" dirty="0" err="1"/>
              <a:t>Dflume.monitoring.type</a:t>
            </a:r>
            <a:r>
              <a:rPr lang="en-US" altLang="ko-KR" sz="1600" dirty="0"/>
              <a:t>=ganglia</a:t>
            </a:r>
            <a:r>
              <a:rPr lang="ko-KR" altLang="en-US" sz="1600" dirty="0"/>
              <a:t> 옵션을 추가하여 </a:t>
            </a:r>
            <a:r>
              <a:rPr lang="en-US" altLang="ko-KR" sz="1600" dirty="0"/>
              <a:t>Ganglia</a:t>
            </a:r>
            <a:r>
              <a:rPr lang="ko-KR" altLang="en-US" sz="1600" dirty="0"/>
              <a:t>에서 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모니터링이 </a:t>
            </a:r>
            <a:r>
              <a:rPr lang="ko-KR" altLang="en-US" sz="1600" dirty="0"/>
              <a:t>가능합니다</a:t>
            </a:r>
            <a:r>
              <a:rPr lang="en-US" altLang="ko-KR" sz="1600" dirty="0" smtClean="0"/>
              <a:t>.</a:t>
            </a:r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- JMX</a:t>
            </a:r>
          </a:p>
          <a:p>
            <a:pPr marL="0" indent="0">
              <a:buNone/>
            </a:pPr>
            <a:r>
              <a:rPr lang="en-US" altLang="ko-KR" sz="1600" dirty="0" smtClean="0"/>
              <a:t>   </a:t>
            </a:r>
            <a:r>
              <a:rPr lang="en-US" altLang="ko-KR" sz="1600" dirty="0"/>
              <a:t>flume</a:t>
            </a:r>
            <a:r>
              <a:rPr lang="ko-KR" altLang="en-US" sz="1600" dirty="0"/>
              <a:t>은 자바로 개발되어 있기에 </a:t>
            </a:r>
            <a:r>
              <a:rPr lang="en-US" altLang="ko-KR" sz="1600" dirty="0"/>
              <a:t>JMX</a:t>
            </a:r>
            <a:r>
              <a:rPr lang="ko-KR" altLang="en-US" sz="1600" dirty="0"/>
              <a:t>로 모니터링 가능합니다</a:t>
            </a:r>
            <a:r>
              <a:rPr lang="en-US" altLang="ko-KR" sz="1600" dirty="0"/>
              <a:t>. JMX</a:t>
            </a:r>
            <a:r>
              <a:rPr lang="ko-KR" altLang="en-US" sz="1600" dirty="0"/>
              <a:t>로 </a:t>
            </a:r>
            <a:r>
              <a:rPr lang="ko-KR" altLang="en-US" sz="1600" dirty="0" err="1" smtClean="0"/>
              <a:t>모니터링하기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ko-KR" altLang="en-US" sz="1600" dirty="0" smtClean="0"/>
              <a:t>   위해서는 </a:t>
            </a:r>
            <a:r>
              <a:rPr lang="ko-KR" altLang="en-US" sz="1600" dirty="0"/>
              <a:t>환경 변수로 다음과 같은 </a:t>
            </a:r>
            <a:r>
              <a:rPr lang="en-US" altLang="ko-KR" sz="1600" dirty="0"/>
              <a:t>JAVA_OPTS </a:t>
            </a:r>
            <a:r>
              <a:rPr lang="ko-KR" altLang="en-US" sz="1600" dirty="0"/>
              <a:t>옵션을 추가하는 방법을 추천합니다</a:t>
            </a:r>
            <a:r>
              <a:rPr lang="en-US" altLang="ko-KR" sz="1600" dirty="0" smtClean="0"/>
              <a:t>.</a:t>
            </a:r>
          </a:p>
          <a:p>
            <a:pPr marL="0" indent="0">
              <a:buNone/>
            </a:pPr>
            <a:r>
              <a:rPr lang="en-US" altLang="ko-KR" sz="1600" dirty="0" smtClean="0"/>
              <a:t>export </a:t>
            </a:r>
            <a:r>
              <a:rPr lang="en-US" altLang="ko-KR" sz="1600" dirty="0"/>
              <a:t>JAVA_OPTS=”-</a:t>
            </a:r>
            <a:r>
              <a:rPr lang="en-US" altLang="ko-KR" sz="1600" dirty="0" err="1"/>
              <a:t>Dcom.sun.management.jmxremote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-    </a:t>
            </a:r>
            <a:r>
              <a:rPr lang="en-US" altLang="ko-KR" sz="1600" dirty="0" err="1" smtClean="0"/>
              <a:t>Dcom.sun.management.jmxremote.port</a:t>
            </a:r>
            <a:r>
              <a:rPr lang="en-US" altLang="ko-KR" sz="1600" dirty="0" smtClean="0"/>
              <a:t>=5445 </a:t>
            </a:r>
            <a:r>
              <a:rPr lang="en-US" altLang="ko-KR" sz="1600" dirty="0"/>
              <a:t>-</a:t>
            </a:r>
            <a:r>
              <a:rPr lang="en-US" altLang="ko-KR" sz="1600" dirty="0" err="1"/>
              <a:t>Dcom.sun.management.jmxremote.authenticate</a:t>
            </a:r>
            <a:r>
              <a:rPr lang="en-US" altLang="ko-KR" sz="1600" dirty="0"/>
              <a:t>=false -</a:t>
            </a:r>
            <a:r>
              <a:rPr lang="en-US" altLang="ko-KR" sz="1600" dirty="0" err="1"/>
              <a:t>Dcom.sun.management.jmxremote.ssl</a:t>
            </a:r>
            <a:r>
              <a:rPr lang="en-US" altLang="ko-KR" sz="1600" dirty="0"/>
              <a:t>=false”</a:t>
            </a:r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- JSON Reporting</a:t>
            </a:r>
          </a:p>
          <a:p>
            <a:pPr marL="0" indent="0">
              <a:buNone/>
            </a:pPr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lume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실행 시 </a:t>
            </a:r>
            <a:r>
              <a:rPr lang="en-US" altLang="ko-KR" sz="1600" dirty="0"/>
              <a:t>-</a:t>
            </a:r>
            <a:r>
              <a:rPr lang="en-US" altLang="ko-KR" sz="1600" dirty="0" err="1"/>
              <a:t>Dflume.monitoring.type</a:t>
            </a:r>
            <a:r>
              <a:rPr lang="en-US" altLang="ko-KR" sz="1600" dirty="0"/>
              <a:t>=http</a:t>
            </a:r>
            <a:r>
              <a:rPr lang="ko-KR" altLang="en-US" sz="1600" dirty="0"/>
              <a:t> 옵션을 추가하여 웹 기반 모니터링이 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가능합니다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4246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수</a:t>
            </a:r>
            <a:r>
              <a:rPr lang="ko-KR" altLang="en-US" dirty="0"/>
              <a:t>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카프</a:t>
            </a:r>
            <a:r>
              <a:rPr lang="ko-KR" altLang="en-US" dirty="0"/>
              <a:t>카</a:t>
            </a:r>
            <a:r>
              <a:rPr lang="en-US" altLang="ko-KR" dirty="0" smtClean="0"/>
              <a:t>(Kafka)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6120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수</a:t>
            </a:r>
            <a:r>
              <a:rPr lang="ko-KR" altLang="en-US" dirty="0"/>
              <a:t>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스</a:t>
            </a:r>
            <a:r>
              <a:rPr lang="ko-KR" altLang="en-US" dirty="0" err="1"/>
              <a:t>톰</a:t>
            </a:r>
            <a:r>
              <a:rPr lang="en-US" altLang="ko-KR" dirty="0" smtClean="0"/>
              <a:t>(Storm)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4153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수</a:t>
            </a:r>
            <a:r>
              <a:rPr lang="ko-KR" altLang="en-US" dirty="0"/>
              <a:t>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에스</a:t>
            </a:r>
            <a:r>
              <a:rPr lang="ko-KR" altLang="en-US" dirty="0" err="1"/>
              <a:t>퍼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Esper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Esper</a:t>
            </a:r>
            <a:r>
              <a:rPr lang="ko-KR" altLang="en-US" sz="1600" dirty="0" smtClean="0"/>
              <a:t>는 실시간</a:t>
            </a:r>
            <a:r>
              <a:rPr lang="ko-KR" altLang="en-US" sz="1600" dirty="0"/>
              <a:t>으</a:t>
            </a:r>
            <a:r>
              <a:rPr lang="ko-KR" altLang="en-US" sz="1600" dirty="0" smtClean="0"/>
              <a:t>로 발생하는 이벤트를 분석하고 처리하기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ko-KR" altLang="en-US" sz="1600" dirty="0" smtClean="0"/>
              <a:t>위한 컴포넌트로서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그림과 같은 방식으로 동작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 </a:t>
            </a:r>
            <a:r>
              <a:rPr lang="ko-KR" altLang="en-US" sz="1600" dirty="0" smtClean="0"/>
              <a:t>외부에서 발생한 이벤트를 </a:t>
            </a:r>
            <a:r>
              <a:rPr lang="en-US" altLang="ko-KR" sz="1600" dirty="0" err="1" smtClean="0"/>
              <a:t>Esper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엔진에 전달하면</a:t>
            </a:r>
            <a:r>
              <a:rPr lang="en-US" altLang="ko-KR" sz="1600" dirty="0" smtClean="0"/>
              <a:t>,</a:t>
            </a:r>
          </a:p>
          <a:p>
            <a:pPr marL="0" indent="0">
              <a:buNone/>
            </a:pPr>
            <a:r>
              <a:rPr lang="ko-KR" altLang="en-US" sz="1600" dirty="0" smtClean="0"/>
              <a:t>이벤트를 분석한다</a:t>
            </a:r>
            <a:r>
              <a:rPr lang="en-US" altLang="ko-KR" sz="1600" dirty="0" smtClean="0"/>
              <a:t>. EPL</a:t>
            </a:r>
            <a:r>
              <a:rPr lang="ko-KR" altLang="en-US" sz="1600" dirty="0" smtClean="0"/>
              <a:t>이라는 언어를 사용한다</a:t>
            </a:r>
            <a:r>
              <a:rPr lang="en-US" altLang="ko-KR" sz="1600" dirty="0" smtClean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SQL</a:t>
            </a:r>
            <a:r>
              <a:rPr lang="ko-KR" altLang="en-US" sz="1600" dirty="0" smtClean="0"/>
              <a:t>과 비슷하지만 </a:t>
            </a:r>
            <a:r>
              <a:rPr lang="en-US" altLang="ko-KR" sz="1600" dirty="0" smtClean="0"/>
              <a:t>SQL</a:t>
            </a:r>
            <a:r>
              <a:rPr lang="ko-KR" altLang="en-US" sz="1600" dirty="0" smtClean="0"/>
              <a:t>은 존재하는 데이터에 대해 쿼리를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ko-KR" altLang="en-US" sz="1600" dirty="0" smtClean="0"/>
              <a:t>실행하는 방식이라면</a:t>
            </a:r>
            <a:r>
              <a:rPr lang="en-US" altLang="ko-KR" sz="1600" dirty="0" smtClean="0"/>
              <a:t> EPL</a:t>
            </a:r>
            <a:r>
              <a:rPr lang="ko-KR" altLang="en-US" sz="1600" dirty="0" smtClean="0"/>
              <a:t>은 실시간으로 발생되는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ko-KR" altLang="en-US" sz="1600" dirty="0" smtClean="0"/>
              <a:t>이벤트에 대해 쿼리를 실행하는 방식이다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4" name="Picture 2" descr="https://t1.daumcdn.net/cfile/tistory/24685B4E52EF41DE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564904"/>
            <a:ext cx="2562225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807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ko-KR" altLang="en-US" dirty="0" err="1" smtClean="0"/>
              <a:t>ㅁ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ko-KR" altLang="en-US" dirty="0" err="1" smtClean="0"/>
              <a:t>주키퍼</a:t>
            </a:r>
            <a:r>
              <a:rPr lang="en-US" altLang="ko-KR" dirty="0" smtClean="0"/>
              <a:t>(Zookeeper)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 smtClean="0"/>
              <a:t> 분산 </a:t>
            </a:r>
            <a:r>
              <a:rPr lang="ko-KR" altLang="en-US" sz="1600" dirty="0"/>
              <a:t>시스템 간의 정보 공유 및 상태 체크</a:t>
            </a:r>
            <a:r>
              <a:rPr lang="en-US" altLang="ko-KR" sz="1600" dirty="0"/>
              <a:t>, </a:t>
            </a:r>
            <a:r>
              <a:rPr lang="ko-KR" altLang="en-US" sz="1600" dirty="0"/>
              <a:t>동기화를 처리하는 프레임워크이다</a:t>
            </a:r>
            <a:r>
              <a:rPr lang="en-US" altLang="ko-KR" sz="1600" dirty="0"/>
              <a:t>. </a:t>
            </a:r>
            <a:r>
              <a:rPr lang="ko-KR" altLang="en-US" sz="1600" dirty="0"/>
              <a:t>이러한 시스템을 </a:t>
            </a:r>
            <a:r>
              <a:rPr lang="ko-KR" altLang="en-US" sz="1600" dirty="0" err="1"/>
              <a:t>코디네이션</a:t>
            </a:r>
            <a:r>
              <a:rPr lang="ko-KR" altLang="en-US" sz="1600" dirty="0"/>
              <a:t> 서비스 시스템이라고 한다</a:t>
            </a:r>
            <a:r>
              <a:rPr lang="en-US" altLang="ko-KR" sz="1600" dirty="0"/>
              <a:t>. Zookeeper</a:t>
            </a:r>
            <a:r>
              <a:rPr lang="ko-KR" altLang="en-US" sz="1600" dirty="0"/>
              <a:t>를 많이 사용하는 이유는 기능에 비해 시스템이 단순하기 때문이다</a:t>
            </a:r>
            <a:r>
              <a:rPr lang="en-US" altLang="ko-KR" sz="1600" dirty="0"/>
              <a:t>. </a:t>
            </a:r>
            <a:r>
              <a:rPr lang="ko-KR" altLang="en-US" sz="1600" dirty="0"/>
              <a:t>분산 큐</a:t>
            </a:r>
            <a:r>
              <a:rPr lang="en-US" altLang="ko-KR" sz="1600" dirty="0"/>
              <a:t>, </a:t>
            </a:r>
            <a:r>
              <a:rPr lang="ko-KR" altLang="en-US" sz="1600" dirty="0"/>
              <a:t>분산 </a:t>
            </a:r>
            <a:r>
              <a:rPr lang="ko-KR" altLang="en-US" sz="1600" dirty="0" err="1"/>
              <a:t>락</a:t>
            </a:r>
            <a:r>
              <a:rPr lang="en-US" altLang="ko-KR" sz="1600" dirty="0"/>
              <a:t>, </a:t>
            </a:r>
            <a:r>
              <a:rPr lang="ko-KR" altLang="en-US" sz="1600" dirty="0"/>
              <a:t>피어 그룹 대표 산출 등 다양한 기능을 가진다</a:t>
            </a:r>
            <a:r>
              <a:rPr lang="en-US" altLang="ko-KR" sz="1600" dirty="0"/>
              <a:t>. </a:t>
            </a:r>
            <a:r>
              <a:rPr lang="ko-KR" altLang="en-US" sz="1600" dirty="0"/>
              <a:t>몇 개의 기본 기능만으로도 사용이 가능하다</a:t>
            </a:r>
            <a:r>
              <a:rPr lang="en-US" altLang="ko-KR" sz="1600" dirty="0"/>
              <a:t>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830729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ko-KR" altLang="en-US" dirty="0" err="1" smtClean="0"/>
              <a:t>ㅁ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ko-KR" altLang="en-US" dirty="0" smtClean="0"/>
              <a:t>우</a:t>
            </a:r>
            <a:r>
              <a:rPr lang="ko-KR" altLang="en-US" dirty="0"/>
              <a:t>지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Oozie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 smtClean="0"/>
              <a:t> </a:t>
            </a:r>
            <a:r>
              <a:rPr lang="ko-KR" altLang="en-US" sz="1600" dirty="0" err="1">
                <a:hlinkClick r:id="rId2"/>
              </a:rPr>
              <a:t>하둡</a:t>
            </a:r>
            <a:r>
              <a:rPr lang="ko-KR" altLang="en-US" sz="1600" dirty="0" err="1"/>
              <a:t>의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워크플로우를</a:t>
            </a:r>
            <a:r>
              <a:rPr lang="ko-KR" altLang="en-US" sz="1600" dirty="0"/>
              <a:t> 관리한다</a:t>
            </a:r>
            <a:r>
              <a:rPr lang="en-US" altLang="ko-KR" sz="1600" dirty="0"/>
              <a:t>. </a:t>
            </a:r>
            <a:r>
              <a:rPr lang="ko-KR" altLang="en-US" sz="1600" dirty="0"/>
              <a:t>일정한 시간이 경과하거나 또는 주기적으로 반복해서 실행될 수 있는 </a:t>
            </a:r>
            <a:r>
              <a:rPr lang="ko-KR" altLang="en-US" sz="1600" dirty="0" err="1"/>
              <a:t>잡들에</a:t>
            </a:r>
            <a:r>
              <a:rPr lang="ko-KR" altLang="en-US" sz="1600" dirty="0"/>
              <a:t> 대하여 관리하며 </a:t>
            </a:r>
            <a:r>
              <a:rPr lang="ko-KR" altLang="en-US" sz="1600" dirty="0" err="1"/>
              <a:t>맵리듀스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잡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피그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잡</a:t>
            </a:r>
            <a:r>
              <a:rPr lang="ko-KR" altLang="en-US" sz="1600" dirty="0"/>
              <a:t> 등의 시작과 완료 그리고 실행 중 </a:t>
            </a:r>
            <a:r>
              <a:rPr lang="ko-KR" altLang="en-US" sz="1600" dirty="0" err="1"/>
              <a:t>에러등의</a:t>
            </a:r>
            <a:r>
              <a:rPr lang="ko-KR" altLang="en-US" sz="1600" dirty="0"/>
              <a:t> 이벤트를 콜 백할 수 있다</a:t>
            </a:r>
            <a:r>
              <a:rPr lang="en-US" altLang="ko-KR" sz="1600" dirty="0"/>
              <a:t>.</a:t>
            </a:r>
            <a:endParaRPr lang="en-US" altLang="ko-KR" sz="1600" dirty="0"/>
          </a:p>
        </p:txBody>
      </p:sp>
      <p:pic>
        <p:nvPicPr>
          <p:cNvPr id="6" name="Picture 2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88640"/>
            <a:ext cx="2675533" cy="200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777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ko-KR" altLang="en-US" dirty="0" err="1" smtClean="0"/>
              <a:t>ㅁ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ko-KR" altLang="en-US" dirty="0" err="1" smtClean="0"/>
              <a:t>에이브로</a:t>
            </a:r>
            <a:r>
              <a:rPr lang="en-US" altLang="ko-KR" dirty="0" smtClean="0"/>
              <a:t>(Avro)</a:t>
            </a:r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r>
              <a:rPr lang="ko-KR" altLang="en-US" sz="1600" dirty="0" smtClean="0"/>
              <a:t> </a:t>
            </a:r>
            <a:r>
              <a:rPr lang="ko-KR" altLang="en-US" sz="1600" dirty="0"/>
              <a:t>데이터 직렬화 프레임워크이다</a:t>
            </a:r>
            <a:r>
              <a:rPr lang="en-US" altLang="ko-KR" sz="1600" dirty="0"/>
              <a:t>. </a:t>
            </a:r>
            <a:r>
              <a:rPr lang="ko-KR" altLang="en-US" sz="1600" dirty="0"/>
              <a:t>가장 큰 특징은 </a:t>
            </a:r>
            <a:r>
              <a:rPr lang="en-US" altLang="ko-KR" sz="1600" dirty="0"/>
              <a:t>'</a:t>
            </a:r>
            <a:r>
              <a:rPr lang="ko-KR" altLang="en-US" sz="1600" dirty="0"/>
              <a:t>특정 언어에 종속되지 않는다</a:t>
            </a:r>
            <a:r>
              <a:rPr lang="en-US" altLang="ko-KR" sz="1600" dirty="0"/>
              <a:t>' </a:t>
            </a:r>
            <a:r>
              <a:rPr lang="ko-KR" altLang="en-US" sz="1600" dirty="0"/>
              <a:t>이다</a:t>
            </a:r>
            <a:r>
              <a:rPr lang="en-US" altLang="ko-KR" sz="1600" dirty="0"/>
              <a:t>. </a:t>
            </a:r>
            <a:r>
              <a:rPr lang="ko-KR" altLang="en-US" sz="1600" dirty="0"/>
              <a:t>다양한 언어</a:t>
            </a:r>
            <a:r>
              <a:rPr lang="en-US" altLang="ko-KR" sz="1600" dirty="0"/>
              <a:t>(C, </a:t>
            </a:r>
            <a:r>
              <a:rPr lang="ko-KR" altLang="en-US" sz="1600" dirty="0"/>
              <a:t>자바</a:t>
            </a:r>
            <a:r>
              <a:rPr lang="en-US" altLang="ko-KR" sz="1600" dirty="0"/>
              <a:t>, </a:t>
            </a:r>
            <a:r>
              <a:rPr lang="ko-KR" altLang="en-US" sz="1600" dirty="0">
                <a:hlinkClick r:id="rId2"/>
              </a:rPr>
              <a:t>펄</a:t>
            </a:r>
            <a:r>
              <a:rPr lang="en-US" altLang="ko-KR" sz="1600" dirty="0"/>
              <a:t>, </a:t>
            </a:r>
            <a:r>
              <a:rPr lang="ko-KR" altLang="en-US" sz="1600" dirty="0" err="1">
                <a:hlinkClick r:id="rId3"/>
              </a:rPr>
              <a:t>파이썬</a:t>
            </a:r>
            <a:r>
              <a:rPr lang="en-US" altLang="ko-KR" sz="1600" dirty="0"/>
              <a:t>, </a:t>
            </a:r>
            <a:r>
              <a:rPr lang="ko-KR" altLang="en-US" sz="1600" dirty="0"/>
              <a:t>루비 등</a:t>
            </a:r>
            <a:r>
              <a:rPr lang="en-US" altLang="ko-KR" sz="1600" dirty="0"/>
              <a:t>)</a:t>
            </a:r>
            <a:r>
              <a:rPr lang="ko-KR" altLang="en-US" sz="1600" dirty="0"/>
              <a:t>로 데이터를 쉽게 공유할 수 있는 것이다</a:t>
            </a:r>
            <a:r>
              <a:rPr lang="en-US" altLang="ko-KR" sz="1600" dirty="0"/>
              <a:t>. </a:t>
            </a:r>
            <a:r>
              <a:rPr lang="ko-KR" altLang="en-US" sz="1600" dirty="0"/>
              <a:t>따라서 어떤 언어가 사라진다 하더라도 </a:t>
            </a:r>
            <a:r>
              <a:rPr lang="ko-KR" altLang="en-US" sz="1600" dirty="0" err="1"/>
              <a:t>에이브로를</a:t>
            </a:r>
            <a:r>
              <a:rPr lang="ko-KR" altLang="en-US" sz="1600" dirty="0"/>
              <a:t> 통한 데이터 직렬화가 가능하다</a:t>
            </a:r>
            <a:r>
              <a:rPr lang="en-US" altLang="ko-KR" sz="1600" dirty="0"/>
              <a:t>. </a:t>
            </a:r>
            <a:r>
              <a:rPr lang="ko-KR" altLang="en-US" sz="1600" dirty="0"/>
              <a:t>스키마를 보통 </a:t>
            </a:r>
            <a:r>
              <a:rPr lang="en-US" altLang="ko-KR" sz="1600" dirty="0"/>
              <a:t>JSON</a:t>
            </a:r>
            <a:r>
              <a:rPr lang="ko-KR" altLang="en-US" sz="1600" dirty="0"/>
              <a:t>으로 작성하며 바이너리 형태로 </a:t>
            </a:r>
            <a:r>
              <a:rPr lang="ko-KR" altLang="en-US" sz="1600" dirty="0" err="1"/>
              <a:t>인코딩한다</a:t>
            </a:r>
            <a:r>
              <a:rPr lang="en-US" altLang="ko-KR" sz="1600" dirty="0"/>
              <a:t>.</a:t>
            </a:r>
            <a:endParaRPr lang="en-US" altLang="ko-KR" sz="1600" dirty="0"/>
          </a:p>
        </p:txBody>
      </p:sp>
      <p:pic>
        <p:nvPicPr>
          <p:cNvPr id="1028" name="Picture 4" descr="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60648"/>
            <a:ext cx="3395613" cy="206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112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ko-KR" altLang="en-US" dirty="0" err="1" smtClean="0"/>
              <a:t>ㅁ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ko-KR" altLang="en-US" dirty="0" err="1" smtClean="0"/>
              <a:t>파케</a:t>
            </a:r>
            <a:r>
              <a:rPr lang="ko-KR" altLang="en-US" dirty="0" err="1"/>
              <a:t>이</a:t>
            </a:r>
            <a:r>
              <a:rPr lang="en-US" altLang="ko-KR" dirty="0" smtClean="0"/>
              <a:t>(Parquet)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 smtClean="0"/>
              <a:t> </a:t>
            </a:r>
            <a:r>
              <a:rPr lang="ko-KR" altLang="en-US" sz="1600" dirty="0" err="1"/>
              <a:t>컬럼</a:t>
            </a:r>
            <a:r>
              <a:rPr lang="ko-KR" altLang="en-US" sz="1600" dirty="0"/>
              <a:t> 기준으로 데이터를 저장하는 포맷이다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컬럼</a:t>
            </a:r>
            <a:r>
              <a:rPr lang="ko-KR" altLang="en-US" sz="1600" dirty="0"/>
              <a:t> 단위의 중첩된 데이터 저장은 효율적으로 저장공간을 절약한다</a:t>
            </a:r>
            <a:r>
              <a:rPr lang="en-US" altLang="ko-KR" sz="1600" dirty="0"/>
              <a:t>. </a:t>
            </a:r>
            <a:r>
              <a:rPr lang="ko-KR" altLang="en-US" sz="1600" dirty="0"/>
              <a:t>또한</a:t>
            </a:r>
            <a:r>
              <a:rPr lang="en-US" altLang="ko-KR" sz="1600" dirty="0"/>
              <a:t>, </a:t>
            </a:r>
            <a:r>
              <a:rPr lang="ko-KR" altLang="en-US" sz="1600" dirty="0"/>
              <a:t>특정 열 값을 가져오는 쿼리가 전체 행을 읽을 필요가 없기 때문에 성능이 좋은 프레임워크이다</a:t>
            </a:r>
            <a:r>
              <a:rPr lang="en-US" altLang="ko-KR" sz="1600" dirty="0"/>
              <a:t>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315634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583</Words>
  <Application>Microsoft Office PowerPoint</Application>
  <PresentationFormat>화면 슬라이드 쇼(4:3)</PresentationFormat>
  <Paragraphs>66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수집</vt:lpstr>
      <vt:lpstr>수집</vt:lpstr>
      <vt:lpstr>수집</vt:lpstr>
      <vt:lpstr>수집</vt:lpstr>
      <vt:lpstr>수집</vt:lpstr>
      <vt:lpstr>ㅁ</vt:lpstr>
      <vt:lpstr>ㅁ</vt:lpstr>
      <vt:lpstr>ㅁ</vt:lpstr>
      <vt:lpstr>ㅁ</vt:lpstr>
      <vt:lpstr>ㅁ</vt:lpstr>
      <vt:lpstr>ㅁ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Windows 사용자</cp:lastModifiedBy>
  <cp:revision>12</cp:revision>
  <dcterms:created xsi:type="dcterms:W3CDTF">2006-10-05T04:04:58Z</dcterms:created>
  <dcterms:modified xsi:type="dcterms:W3CDTF">2019-10-01T05:29:55Z</dcterms:modified>
</cp:coreProperties>
</file>