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7" r:id="rId3"/>
    <p:sldId id="270" r:id="rId4"/>
    <p:sldId id="271" r:id="rId5"/>
    <p:sldId id="279" r:id="rId6"/>
    <p:sldId id="280" r:id="rId7"/>
    <p:sldId id="278" r:id="rId8"/>
    <p:sldId id="274" r:id="rId9"/>
    <p:sldId id="275" r:id="rId10"/>
    <p:sldId id="27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5070" autoAdjust="0"/>
  </p:normalViewPr>
  <p:slideViewPr>
    <p:cSldViewPr>
      <p:cViewPr>
        <p:scale>
          <a:sx n="100" d="100"/>
          <a:sy n="100" d="100"/>
        </p:scale>
        <p:origin x="-816" y="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\BigData_Project\Data\Watt(&#50900;&#48324;%20&#54217;&#44512;%20&#51204;&#47141;&#47049;)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\BigData_Project\Data\Watt(&#44032;&#44396;&#50896;&#49688;&#48324;%20&#54217;&#44512;%20&#51204;&#47141;&#47049;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cat>
            <c:strRef>
              <c:f>'Watt(월별 평균 전력량)'!$A$2:$A$13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'Watt(월별 평균 전력량)'!$B$2:$B$13</c:f>
              <c:numCache>
                <c:formatCode>General</c:formatCode>
                <c:ptCount val="12"/>
                <c:pt idx="0">
                  <c:v>338.88644507494598</c:v>
                </c:pt>
                <c:pt idx="1">
                  <c:v>322.39086996370401</c:v>
                </c:pt>
                <c:pt idx="2">
                  <c:v>310.31681089786599</c:v>
                </c:pt>
                <c:pt idx="3">
                  <c:v>299.85810500939601</c:v>
                </c:pt>
                <c:pt idx="4">
                  <c:v>296.43823771885701</c:v>
                </c:pt>
                <c:pt idx="5">
                  <c:v>286.94866716611801</c:v>
                </c:pt>
                <c:pt idx="6">
                  <c:v>290.40011219687801</c:v>
                </c:pt>
                <c:pt idx="7">
                  <c:v>310.29431237206001</c:v>
                </c:pt>
                <c:pt idx="8">
                  <c:v>322.42800986738501</c:v>
                </c:pt>
                <c:pt idx="9">
                  <c:v>292.96232164686398</c:v>
                </c:pt>
                <c:pt idx="10">
                  <c:v>289.49613863353801</c:v>
                </c:pt>
                <c:pt idx="11">
                  <c:v>305.08672148322199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100608"/>
        <c:axId val="65693376"/>
      </c:lineChart>
      <c:catAx>
        <c:axId val="7610060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aseline="0"/>
            </a:pPr>
            <a:endParaRPr lang="ko-KR"/>
          </a:p>
        </c:txPr>
        <c:crossAx val="65693376"/>
        <c:crosses val="autoZero"/>
        <c:auto val="1"/>
        <c:lblAlgn val="ctr"/>
        <c:lblOffset val="100"/>
        <c:noMultiLvlLbl val="0"/>
      </c:catAx>
      <c:valAx>
        <c:axId val="65693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 w="12700"/>
        </c:spPr>
        <c:txPr>
          <a:bodyPr/>
          <a:lstStyle/>
          <a:p>
            <a:pPr>
              <a:defRPr sz="1600"/>
            </a:pPr>
            <a:endParaRPr lang="ko-KR"/>
          </a:p>
        </c:txPr>
        <c:crossAx val="761006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1"/>
        <c:ser>
          <c:idx val="0"/>
          <c:order val="0"/>
          <c:spPr>
            <a:ln>
              <a:solidFill>
                <a:schemeClr val="tx1"/>
              </a:solidFill>
            </a:ln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 w="25400">
                <a:solidFill>
                  <a:srgbClr val="FF0000"/>
                </a:solidFill>
              </a:ln>
            </c:spPr>
            <c:trendlineType val="linear"/>
            <c:dispRSqr val="0"/>
            <c:dispEq val="0"/>
          </c:trendline>
          <c:cat>
            <c:strRef>
              <c:f>'Watt(가구원수별 평균 전력량)'!$A$2:$A$10</c:f>
              <c:strCache>
                <c:ptCount val="9"/>
                <c:pt idx="0">
                  <c:v>1인</c:v>
                </c:pt>
                <c:pt idx="1">
                  <c:v>2인</c:v>
                </c:pt>
                <c:pt idx="2">
                  <c:v>3인</c:v>
                </c:pt>
                <c:pt idx="3">
                  <c:v>4인</c:v>
                </c:pt>
                <c:pt idx="4">
                  <c:v>5인</c:v>
                </c:pt>
                <c:pt idx="5">
                  <c:v>6인</c:v>
                </c:pt>
                <c:pt idx="6">
                  <c:v>7인</c:v>
                </c:pt>
                <c:pt idx="7">
                  <c:v>8인</c:v>
                </c:pt>
                <c:pt idx="8">
                  <c:v>9인</c:v>
                </c:pt>
              </c:strCache>
            </c:strRef>
          </c:cat>
          <c:val>
            <c:numRef>
              <c:f>'Watt(가구원수별 평균 전력량)'!$B$2:$B$10</c:f>
              <c:numCache>
                <c:formatCode>General</c:formatCode>
                <c:ptCount val="9"/>
                <c:pt idx="0">
                  <c:v>206</c:v>
                </c:pt>
                <c:pt idx="1">
                  <c:v>289</c:v>
                </c:pt>
                <c:pt idx="2">
                  <c:v>321</c:v>
                </c:pt>
                <c:pt idx="3">
                  <c:v>338</c:v>
                </c:pt>
                <c:pt idx="4">
                  <c:v>355</c:v>
                </c:pt>
                <c:pt idx="5">
                  <c:v>392</c:v>
                </c:pt>
                <c:pt idx="6">
                  <c:v>388</c:v>
                </c:pt>
                <c:pt idx="7">
                  <c:v>464</c:v>
                </c:pt>
                <c:pt idx="8">
                  <c:v>427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4921216"/>
        <c:axId val="65695680"/>
      </c:barChart>
      <c:catAx>
        <c:axId val="949212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ko-KR"/>
          </a:p>
        </c:txPr>
        <c:crossAx val="65695680"/>
        <c:crosses val="autoZero"/>
        <c:auto val="1"/>
        <c:lblAlgn val="ctr"/>
        <c:lblOffset val="100"/>
        <c:noMultiLvlLbl val="0"/>
      </c:catAx>
      <c:valAx>
        <c:axId val="65695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ko-KR"/>
          </a:p>
        </c:txPr>
        <c:crossAx val="949212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00C3-B075-4AD8-BDD5-B7395045C28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D80DE-0A40-4E21-B09D-8BBA131CB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2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5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90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4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61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1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04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7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38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6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52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8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1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457400" y="1844824"/>
            <a:ext cx="64807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빅데이터 솔루션을 활용한</a:t>
            </a:r>
            <a:endParaRPr lang="en-US" altLang="ko-KR" sz="4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pPr algn="ctr"/>
            <a:r>
              <a:rPr lang="ko-KR" altLang="en-US" sz="4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스마트미터 전력량 예측 분석</a:t>
            </a:r>
            <a:endParaRPr lang="ko-KR" altLang="en-US" sz="4000" b="1" dirty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5805264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오진영</a:t>
            </a:r>
            <a:r>
              <a: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이희철</a:t>
            </a:r>
            <a:r>
              <a: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최준혁</a:t>
            </a:r>
            <a:endParaRPr lang="en-US" altLang="ko-KR" sz="16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1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32410"/>
            <a:ext cx="184731" cy="392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751344"/>
            <a:ext cx="583264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b="1" dirty="0" smtClean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RabbitMQ</a:t>
            </a:r>
            <a:r>
              <a:rPr kumimoji="1" lang="ko-KR" altLang="ko-KR" sz="1200" dirty="0">
                <a:solidFill>
                  <a:srgbClr val="333333"/>
                </a:solidFill>
                <a:latin typeface="Arial"/>
                <a:ea typeface="Lato"/>
                <a:cs typeface="굴림" pitchFamily="50" charset="-127"/>
              </a:rPr>
              <a:t> </a:t>
            </a: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는 빠르고 쉽게 구성 할 수 있으며 직관적.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AMQT 프로토콜을 구현해놓은 프로그램, 신뢰성, 유연한 </a:t>
            </a:r>
            <a:r>
              <a:rPr kumimoji="1" lang="ko-KR" altLang="ko-KR" sz="1200" dirty="0" err="1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라우팅</a:t>
            </a: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, 관리 UI의 편리성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b="1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Kafka</a:t>
            </a:r>
            <a:r>
              <a:rPr kumimoji="1" lang="ko-KR" altLang="ko-KR" sz="1200" dirty="0">
                <a:solidFill>
                  <a:srgbClr val="333333"/>
                </a:solidFill>
                <a:latin typeface="Arial"/>
                <a:ea typeface="Lato"/>
                <a:cs typeface="굴림" pitchFamily="50" charset="-127"/>
              </a:rPr>
              <a:t> </a:t>
            </a: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는 </a:t>
            </a:r>
            <a:r>
              <a:rPr kumimoji="1" lang="ko-KR" altLang="ko-KR" sz="1200" dirty="0" err="1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확장성</a:t>
            </a: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, 고성능 및 높은 처리량.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대용량 실시간 로그 처리에 특화, 단순한 메시지 헤더를 지닌 TCP 기반의 프로토콜 사용으로 오버헤드 감소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분산 시스템으로 인해 분산 및 복제 구성 장점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그리하여 </a:t>
            </a:r>
            <a:r>
              <a:rPr kumimoji="1" lang="ko-KR" altLang="ko-KR" sz="1200" dirty="0" err="1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노드</a:t>
            </a: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 장애에 대한 </a:t>
            </a:r>
            <a:r>
              <a:rPr kumimoji="1" lang="ko-KR" altLang="ko-KR" sz="1200" dirty="0" err="1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대응성을</a:t>
            </a: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 가지고 있음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프로듀서는 각 메시지를 배치로 broker에게 전달하여 TCP/IP 라운드 </a:t>
            </a:r>
            <a:r>
              <a:rPr kumimoji="1" lang="ko-KR" altLang="ko-KR" sz="1200" dirty="0" err="1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트립을</a:t>
            </a: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 줄임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기본적으로는 파일시스템에 저장을 통해 영속성(혹은 수명)을 보장 = </a:t>
            </a:r>
            <a:r>
              <a:rPr kumimoji="1" lang="ko-KR" altLang="ko-KR" sz="1200" dirty="0" err="1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오류시</a:t>
            </a: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 오류 지점부터 복구가 가능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Kafka, Kinesis(aws)는 window 단위의 데이터를 넣고 꺼낼 수 있다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b="1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ActiveMQ</a:t>
            </a:r>
            <a:r>
              <a:rPr kumimoji="1" lang="ko-KR" altLang="ko-KR" sz="1200" dirty="0">
                <a:solidFill>
                  <a:srgbClr val="333333"/>
                </a:solidFill>
                <a:latin typeface="Arial"/>
                <a:ea typeface="Lato"/>
                <a:cs typeface="굴림" pitchFamily="50" charset="-127"/>
              </a:rPr>
              <a:t> </a:t>
            </a: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는 효율적이고 사용하기 쉬운 오픈 소스.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자바로 만든 </a:t>
            </a:r>
            <a:r>
              <a:rPr kumimoji="1" lang="ko-KR" altLang="ko-KR" sz="1200" dirty="0" err="1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오픈소스</a:t>
            </a: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 메시지 브로커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다양한 언어와 프로토콜을 지원(Java, C, C++, C#, Ruby, Perl, Python, 그리고 PHP 클라이언트)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ko-KR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6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분석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/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응용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레이어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5576" y="1510045"/>
            <a:ext cx="7704856" cy="4079195"/>
            <a:chOff x="494166" y="1924996"/>
            <a:chExt cx="8407188" cy="3256117"/>
          </a:xfrm>
        </p:grpSpPr>
        <p:grpSp>
          <p:nvGrpSpPr>
            <p:cNvPr id="2" name="그룹 1"/>
            <p:cNvGrpSpPr/>
            <p:nvPr/>
          </p:nvGrpSpPr>
          <p:grpSpPr>
            <a:xfrm>
              <a:off x="494166" y="1924996"/>
              <a:ext cx="8407188" cy="3256117"/>
              <a:chOff x="-162780" y="1228690"/>
              <a:chExt cx="8806391" cy="3656227"/>
            </a:xfrm>
          </p:grpSpPr>
          <p:graphicFrame>
            <p:nvGraphicFramePr>
              <p:cNvPr id="20" name="차트 1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33173919"/>
                  </p:ext>
                </p:extLst>
              </p:nvPr>
            </p:nvGraphicFramePr>
            <p:xfrm>
              <a:off x="251520" y="1556792"/>
              <a:ext cx="8392091" cy="332812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21" name="TextBox 20"/>
              <p:cNvSpPr txBox="1"/>
              <p:nvPr/>
            </p:nvSpPr>
            <p:spPr>
              <a:xfrm>
                <a:off x="2019062" y="1228690"/>
                <a:ext cx="4587292" cy="291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월별 주택용 전력소비량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-162780" y="2204864"/>
                <a:ext cx="4143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일</a:t>
                </a:r>
                <a:endParaRPr lang="en-US" altLang="ko-KR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endParaRPr>
              </a:p>
              <a:p>
                <a:pPr algn="ctr"/>
                <a:r>
                  <a:rPr lang="ko-KR" altLang="en-US" sz="1600" b="1" dirty="0" smtClean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평</a:t>
                </a:r>
                <a:endParaRPr lang="en-US" altLang="ko-KR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endParaRPr>
              </a:p>
              <a:p>
                <a:pPr algn="ctr"/>
                <a:r>
                  <a:rPr lang="ko-KR" altLang="en-US" sz="1600" b="1" dirty="0" smtClean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균</a:t>
                </a:r>
                <a:endParaRPr lang="en-US" altLang="ko-KR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endParaRPr>
              </a:p>
              <a:p>
                <a:pPr algn="ctr"/>
                <a:r>
                  <a:rPr lang="ko-KR" altLang="en-US" sz="1600" b="1" dirty="0" smtClean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전</a:t>
                </a:r>
                <a:endParaRPr lang="en-US" altLang="ko-KR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endParaRPr>
              </a:p>
              <a:p>
                <a:pPr algn="ctr"/>
                <a:r>
                  <a:rPr lang="ko-KR" altLang="en-US" sz="1600" b="1" dirty="0" err="1" smtClean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력</a:t>
                </a:r>
                <a:endParaRPr lang="en-US" altLang="ko-KR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endParaRPr>
              </a:p>
              <a:p>
                <a:pPr algn="ctr"/>
                <a:r>
                  <a:rPr lang="ko-KR" altLang="en-US" sz="1600" b="1" dirty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량</a:t>
                </a:r>
                <a:endPara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841792" y="2103390"/>
              <a:ext cx="9786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(</a:t>
              </a:r>
              <a:r>
                <a:rPr lang="ko-KR" altLang="en-US" sz="1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단위</a:t>
              </a:r>
              <a:r>
                <a:rPr lang="en-US" altLang="ko-KR" sz="1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:kWh)</a:t>
              </a:r>
              <a:endParaRPr lang="ko-KR" altLang="en-US" sz="1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19944" y="753512"/>
            <a:ext cx="318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주택용 전력소비량 현황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15008" y="5805264"/>
            <a:ext cx="74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&gt; 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동절기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하절기에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전력소비량 증가</a:t>
            </a:r>
          </a:p>
        </p:txBody>
      </p:sp>
    </p:spTree>
    <p:extLst>
      <p:ext uri="{BB962C8B-B14F-4D97-AF65-F5344CB8AC3E}">
        <p14:creationId xmlns:p14="http://schemas.microsoft.com/office/powerpoint/2010/main" val="167957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분석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/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응용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레이어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19944" y="1844824"/>
            <a:ext cx="7768480" cy="3816424"/>
            <a:chOff x="714047" y="1988840"/>
            <a:chExt cx="7185576" cy="4464496"/>
          </a:xfrm>
        </p:grpSpPr>
        <p:graphicFrame>
          <p:nvGraphicFramePr>
            <p:cNvPr id="15" name="차트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15276134"/>
                </p:ext>
              </p:extLst>
            </p:nvPr>
          </p:nvGraphicFramePr>
          <p:xfrm>
            <a:off x="1061494" y="2420888"/>
            <a:ext cx="6838129" cy="40324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3118596" y="1988840"/>
              <a:ext cx="3158328" cy="396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가구 </a:t>
              </a:r>
              <a:r>
                <a:rPr lang="ko-KR" altLang="en-US" sz="1600" b="1" dirty="0" err="1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구성원수별</a:t>
              </a:r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 전력소비량 현황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4047" y="3356992"/>
              <a:ext cx="285244" cy="1620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일</a:t>
              </a:r>
              <a:endPara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  <a:p>
              <a:pPr algn="ctr"/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평</a:t>
              </a:r>
              <a:endPara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  <a:p>
              <a:pPr algn="ctr"/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균</a:t>
              </a:r>
              <a:endPara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  <a:p>
              <a:pPr algn="ctr"/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전</a:t>
              </a:r>
              <a:endPara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  <a:p>
              <a:pPr algn="ctr"/>
              <a:r>
                <a:rPr lang="ko-KR" altLang="en-US" sz="1600" b="1" dirty="0" err="1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력</a:t>
              </a:r>
              <a:endPara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  <a:p>
              <a:pPr algn="ctr"/>
              <a:r>
                <a:rPr lang="ko-KR" altLang="en-US" sz="1600" b="1" dirty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량</a:t>
              </a:r>
              <a:endPara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18004" y="2276872"/>
              <a:ext cx="10663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(</a:t>
              </a:r>
              <a:r>
                <a:rPr lang="ko-KR" altLang="en-US" sz="1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단위</a:t>
              </a:r>
              <a:r>
                <a:rPr lang="en-US" altLang="ko-KR" sz="1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:kWh)</a:t>
              </a:r>
              <a:endParaRPr lang="ko-KR" altLang="en-US" sz="1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19944" y="753512"/>
            <a:ext cx="318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주택용 전력소비량 현황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15008" y="5805264"/>
            <a:ext cx="74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&gt; 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가구 구성원수가 증가할수록 전력소비량 증가</a:t>
            </a:r>
          </a:p>
        </p:txBody>
      </p:sp>
    </p:spTree>
    <p:extLst>
      <p:ext uri="{BB962C8B-B14F-4D97-AF65-F5344CB8AC3E}">
        <p14:creationId xmlns:p14="http://schemas.microsoft.com/office/powerpoint/2010/main" val="11276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분석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/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응용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레이어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9944" y="753512"/>
            <a:ext cx="318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수요예측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7504" y="1614766"/>
            <a:ext cx="8856984" cy="1670218"/>
            <a:chOff x="179512" y="1340768"/>
            <a:chExt cx="8856984" cy="144016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772816"/>
              <a:ext cx="8643201" cy="936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832917" y="1779782"/>
              <a:ext cx="7354341" cy="92913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187258" y="1779782"/>
              <a:ext cx="777230" cy="92913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9512" y="1340768"/>
              <a:ext cx="8856984" cy="1440160"/>
            </a:xfrm>
            <a:prstGeom prst="rect">
              <a:avLst/>
            </a:prstGeom>
            <a:noFill/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8391" y="1350293"/>
              <a:ext cx="31833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DATASET</a:t>
              </a:r>
              <a:endPara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88880" y="3717032"/>
            <a:ext cx="7624464" cy="2736304"/>
            <a:chOff x="688880" y="3717032"/>
            <a:chExt cx="7624464" cy="2736304"/>
          </a:xfrm>
        </p:grpSpPr>
        <p:grpSp>
          <p:nvGrpSpPr>
            <p:cNvPr id="5" name="그룹 4"/>
            <p:cNvGrpSpPr/>
            <p:nvPr/>
          </p:nvGrpSpPr>
          <p:grpSpPr>
            <a:xfrm>
              <a:off x="688880" y="3789040"/>
              <a:ext cx="7624464" cy="2664296"/>
              <a:chOff x="619944" y="3536842"/>
              <a:chExt cx="7624464" cy="2664296"/>
            </a:xfrm>
          </p:grpSpPr>
          <p:pic>
            <p:nvPicPr>
              <p:cNvPr id="1029" name="Picture 5" descr="https://lh4.googleusercontent.com/Wrh9K5wFGb_8KHY4BNstdPBKm0tyJvK9ofCkFDyWddAvRab0xhxngIANZngx_OR3jwDn-AUEf5QKdvhDeGzOXy3opq-Ro8OhXFzuBFtU86ld_lNiut7oINT3V0ajxQbmYcKhV8cJ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944" y="3860708"/>
                <a:ext cx="3803336" cy="23045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D:\Heechul\BigData_Project\Graph\lstm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4931" y="3536842"/>
                <a:ext cx="3559477" cy="26642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1187624" y="3717032"/>
              <a:ext cx="3183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페이스북</a:t>
              </a:r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 </a:t>
              </a:r>
              <a:r>
                <a:rPr lang="ko-KR" altLang="en-US" sz="1600" b="1" dirty="0" err="1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프로핏</a:t>
              </a:r>
              <a:endPara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92080" y="3717032"/>
              <a:ext cx="2304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LSTM</a:t>
              </a:r>
              <a:endPara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1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결론 및 한계점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134076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1. 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대용량 데이터를 수집</a:t>
            </a:r>
            <a:r>
              <a:rPr lang="en-US" altLang="ko-KR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적재</a:t>
            </a:r>
            <a:r>
              <a:rPr lang="en-US" altLang="ko-KR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탐색</a:t>
            </a:r>
            <a:r>
              <a:rPr lang="en-US" altLang="ko-KR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처리</a:t>
            </a:r>
            <a:r>
              <a:rPr lang="en-US" altLang="ko-KR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), 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분석</a:t>
            </a:r>
            <a:r>
              <a:rPr lang="en-US" altLang="ko-KR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응용</a:t>
            </a:r>
            <a:r>
              <a:rPr lang="en-US" altLang="ko-KR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9944" y="753512"/>
            <a:ext cx="318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결론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43608" y="1829723"/>
            <a:ext cx="69847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KoPubWorld돋움체_Pro Bold"/>
              </a:rPr>
              <a:t>15</a:t>
            </a:r>
            <a:r>
              <a:rPr lang="ko-KR" altLang="en-US" dirty="0" err="1">
                <a:ea typeface="KoPubWorld돋움체_Pro Bold"/>
              </a:rPr>
              <a:t>분단위</a:t>
            </a:r>
            <a:r>
              <a:rPr lang="ko-KR" altLang="en-US" dirty="0">
                <a:ea typeface="KoPubWorld돋움체_Pro Bold"/>
              </a:rPr>
              <a:t> 전력 생성 데이터 </a:t>
            </a:r>
            <a:r>
              <a:rPr lang="en-US" altLang="ko-KR" dirty="0">
                <a:ea typeface="KoPubWorld돋움체_Pro Bold"/>
              </a:rPr>
              <a:t>= </a:t>
            </a:r>
            <a:endParaRPr lang="en-US" altLang="ko-KR" dirty="0" smtClean="0">
              <a:ea typeface="KoPubWorld돋움체_Pro Bold"/>
            </a:endParaRPr>
          </a:p>
          <a:p>
            <a:r>
              <a:rPr lang="en-US" altLang="ko-KR" dirty="0">
                <a:ea typeface="KoPubWorld돋움체_Pro Bold"/>
              </a:rPr>
              <a:t>	</a:t>
            </a:r>
            <a:r>
              <a:rPr lang="en-US" altLang="ko-KR" dirty="0" smtClean="0">
                <a:ea typeface="KoPubWorld돋움체_Pro Bold"/>
              </a:rPr>
              <a:t>100</a:t>
            </a:r>
            <a:r>
              <a:rPr lang="ko-KR" altLang="en-US" dirty="0">
                <a:ea typeface="KoPubWorld돋움체_Pro Bold"/>
              </a:rPr>
              <a:t>가구 * </a:t>
            </a:r>
            <a:r>
              <a:rPr lang="en-US" altLang="ko-KR" dirty="0">
                <a:ea typeface="KoPubWorld돋움체_Pro Bold"/>
              </a:rPr>
              <a:t>15</a:t>
            </a:r>
            <a:r>
              <a:rPr lang="ko-KR" altLang="en-US" dirty="0">
                <a:ea typeface="KoPubWorld돋움체_Pro Bold"/>
              </a:rPr>
              <a:t>분주기 * </a:t>
            </a:r>
            <a:r>
              <a:rPr lang="en-US" altLang="ko-KR" dirty="0">
                <a:ea typeface="KoPubWorld돋움체_Pro Bold"/>
              </a:rPr>
              <a:t>5</a:t>
            </a:r>
            <a:r>
              <a:rPr lang="ko-KR" altLang="en-US" dirty="0">
                <a:ea typeface="KoPubWorld돋움체_Pro Bold"/>
              </a:rPr>
              <a:t>년 </a:t>
            </a:r>
            <a:r>
              <a:rPr lang="en-US" altLang="ko-KR" dirty="0">
                <a:ea typeface="KoPubWorld돋움체_Pro Bold"/>
              </a:rPr>
              <a:t>= 17,280,000</a:t>
            </a:r>
            <a:r>
              <a:rPr lang="ko-KR" altLang="en-US" dirty="0">
                <a:ea typeface="KoPubWorld돋움체_Pro Bold"/>
              </a:rPr>
              <a:t>건 데이터 </a:t>
            </a:r>
            <a:r>
              <a:rPr lang="ko-KR" altLang="en-US" dirty="0" smtClean="0">
                <a:ea typeface="KoPubWorld돋움체_Pro Bold"/>
              </a:rPr>
              <a:t>처리</a:t>
            </a:r>
            <a:endParaRPr lang="en-US" altLang="ko-KR" dirty="0" smtClean="0">
              <a:ea typeface="KoPubWorld돋움체_Pro Bold"/>
            </a:endParaRPr>
          </a:p>
          <a:p>
            <a:endParaRPr lang="ko-KR" altLang="en-US" dirty="0">
              <a:ea typeface="KoPubWorld돋움체_Pro Bold"/>
            </a:endParaRPr>
          </a:p>
          <a:p>
            <a:r>
              <a:rPr lang="en-US" altLang="ko-KR" dirty="0" smtClean="0">
                <a:ea typeface="KoPubWorld돋움체_Pro Bold"/>
              </a:rPr>
              <a:t>1</a:t>
            </a:r>
            <a:r>
              <a:rPr lang="ko-KR" altLang="en-US" dirty="0" err="1" smtClean="0">
                <a:ea typeface="KoPubWorld돋움체_Pro Bold"/>
              </a:rPr>
              <a:t>초단위</a:t>
            </a:r>
            <a:r>
              <a:rPr lang="ko-KR" altLang="en-US" dirty="0" smtClean="0">
                <a:ea typeface="KoPubWorld돋움체_Pro Bold"/>
              </a:rPr>
              <a:t> </a:t>
            </a:r>
            <a:r>
              <a:rPr lang="ko-KR" altLang="en-US" dirty="0">
                <a:ea typeface="KoPubWorld돋움체_Pro Bold"/>
              </a:rPr>
              <a:t>전력 생성 데이터 </a:t>
            </a:r>
            <a:r>
              <a:rPr lang="en-US" altLang="ko-KR" dirty="0" smtClean="0">
                <a:ea typeface="KoPubWorld돋움체_Pro Bold"/>
              </a:rPr>
              <a:t>=</a:t>
            </a:r>
          </a:p>
          <a:p>
            <a:r>
              <a:rPr lang="en-US" altLang="ko-KR" dirty="0">
                <a:ea typeface="KoPubWorld돋움체_Pro Bold"/>
              </a:rPr>
              <a:t>	</a:t>
            </a:r>
            <a:r>
              <a:rPr lang="en-US" altLang="ko-KR" dirty="0" smtClean="0">
                <a:ea typeface="KoPubWorld돋움체_Pro Bold"/>
              </a:rPr>
              <a:t>100</a:t>
            </a:r>
            <a:r>
              <a:rPr lang="ko-KR" altLang="en-US" dirty="0">
                <a:ea typeface="KoPubWorld돋움체_Pro Bold"/>
              </a:rPr>
              <a:t>가구 * </a:t>
            </a:r>
            <a:r>
              <a:rPr lang="en-US" altLang="ko-KR" dirty="0">
                <a:ea typeface="KoPubWorld돋움체_Pro Bold"/>
              </a:rPr>
              <a:t>1</a:t>
            </a:r>
            <a:r>
              <a:rPr lang="ko-KR" altLang="en-US" dirty="0" err="1">
                <a:ea typeface="KoPubWorld돋움체_Pro Bold"/>
              </a:rPr>
              <a:t>초주기</a:t>
            </a:r>
            <a:r>
              <a:rPr lang="ko-KR" altLang="en-US" dirty="0">
                <a:ea typeface="KoPubWorld돋움체_Pro Bold"/>
              </a:rPr>
              <a:t> * </a:t>
            </a:r>
            <a:r>
              <a:rPr lang="en-US" altLang="ko-KR" dirty="0">
                <a:ea typeface="KoPubWorld돋움체_Pro Bold"/>
              </a:rPr>
              <a:t>1</a:t>
            </a:r>
            <a:r>
              <a:rPr lang="ko-KR" altLang="en-US" dirty="0">
                <a:ea typeface="KoPubWorld돋움체_Pro Bold"/>
              </a:rPr>
              <a:t>주일 </a:t>
            </a:r>
            <a:r>
              <a:rPr lang="en-US" altLang="ko-KR" dirty="0">
                <a:ea typeface="KoPubWorld돋움체_Pro Bold"/>
              </a:rPr>
              <a:t>= 60,480,000</a:t>
            </a:r>
            <a:r>
              <a:rPr lang="ko-KR" altLang="en-US" dirty="0">
                <a:ea typeface="KoPubWorld돋움체_Pro Bold"/>
              </a:rPr>
              <a:t>건 데이터 처리</a:t>
            </a:r>
          </a:p>
          <a:p>
            <a:r>
              <a:rPr lang="ko-KR" altLang="en-US" dirty="0">
                <a:ea typeface="KoPubWorld돋움체_Pro Bold"/>
              </a:rPr>
              <a:t/>
            </a:r>
            <a:br>
              <a:rPr lang="ko-KR" altLang="en-US" dirty="0">
                <a:ea typeface="KoPubWorld돋움체_Pro Bold"/>
              </a:rPr>
            </a:br>
            <a:endParaRPr lang="ko-KR" altLang="en-US" dirty="0">
              <a:ea typeface="KoPubWorld돋움체_Pro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9944" y="3676962"/>
            <a:ext cx="318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한계점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3568" y="4149080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1. 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대용량 실시간 로그를 처에 특화된 카프카 구현 불가능</a:t>
            </a:r>
            <a:endParaRPr lang="en-US" altLang="ko-KR" sz="2000" b="1" dirty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3608" y="4638035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ea typeface="KoPubWorld돋움체_Pro Bold"/>
              </a:rPr>
              <a:t>RabbitMQ</a:t>
            </a:r>
            <a:r>
              <a:rPr lang="ko-KR" altLang="en-US" dirty="0" smtClean="0">
                <a:ea typeface="KoPubWorld돋움체_Pro Bold"/>
              </a:rPr>
              <a:t>나 </a:t>
            </a:r>
            <a:r>
              <a:rPr lang="en-US" altLang="ko-KR" dirty="0" err="1" smtClean="0">
                <a:ea typeface="KoPubWorld돋움체_Pro Bold"/>
              </a:rPr>
              <a:t>ActiveMQ</a:t>
            </a:r>
            <a:r>
              <a:rPr lang="en-US" altLang="ko-KR" dirty="0" smtClean="0">
                <a:ea typeface="KoPubWorld돋움체_Pro Bold"/>
              </a:rPr>
              <a:t> </a:t>
            </a:r>
            <a:r>
              <a:rPr lang="ko-KR" altLang="en-US" dirty="0" smtClean="0">
                <a:ea typeface="KoPubWorld돋움체_Pro Bold"/>
              </a:rPr>
              <a:t>효율적이며 구성하기 쉽지만 대용량을 </a:t>
            </a:r>
            <a:r>
              <a:rPr lang="ko-KR" altLang="en-US" dirty="0" err="1" smtClean="0">
                <a:ea typeface="KoPubWorld돋움체_Pro Bold"/>
              </a:rPr>
              <a:t>처리하는것에는</a:t>
            </a:r>
            <a:r>
              <a:rPr lang="ko-KR" altLang="en-US" dirty="0" smtClean="0">
                <a:ea typeface="KoPubWorld돋움체_Pro Bold"/>
              </a:rPr>
              <a:t> </a:t>
            </a:r>
            <a:r>
              <a:rPr lang="en-US" altLang="ko-KR" dirty="0" smtClean="0">
                <a:ea typeface="KoPubWorld돋움체_Pro Bold"/>
              </a:rPr>
              <a:t>Kafka</a:t>
            </a:r>
            <a:r>
              <a:rPr lang="ko-KR" altLang="en-US" dirty="0" smtClean="0">
                <a:ea typeface="KoPubWorld돋움체_Pro Bold"/>
              </a:rPr>
              <a:t>가 더 뛰어남</a:t>
            </a:r>
            <a:endParaRPr lang="en-US" altLang="ko-KR" dirty="0" smtClean="0">
              <a:ea typeface="KoPubWorld돋움체_Pro Bold"/>
            </a:endParaRPr>
          </a:p>
          <a:p>
            <a:endParaRPr lang="en-US" altLang="ko-KR" dirty="0">
              <a:ea typeface="KoPubWorld돋움체_Pro Bold"/>
            </a:endParaRPr>
          </a:p>
          <a:p>
            <a:r>
              <a:rPr lang="ko-KR" altLang="en-US" dirty="0" err="1" smtClean="0">
                <a:ea typeface="KoPubWorld돋움체_Pro Bold"/>
              </a:rPr>
              <a:t>플럼에서</a:t>
            </a:r>
            <a:r>
              <a:rPr lang="ko-KR" altLang="en-US" dirty="0" smtClean="0">
                <a:ea typeface="KoPubWorld돋움체_Pro Bold"/>
              </a:rPr>
              <a:t> 바로 </a:t>
            </a:r>
            <a:r>
              <a:rPr lang="ko-KR" altLang="en-US" dirty="0" err="1" smtClean="0">
                <a:ea typeface="KoPubWorld돋움체_Pro Bold"/>
              </a:rPr>
              <a:t>하둡으로</a:t>
            </a:r>
            <a:r>
              <a:rPr lang="ko-KR" altLang="en-US" dirty="0" smtClean="0">
                <a:ea typeface="KoPubWorld돋움체_Pro Bold"/>
              </a:rPr>
              <a:t> 적재하려고 시도했으나 과부하가 걸리면서 데이터 유실 발생</a:t>
            </a:r>
            <a:endParaRPr lang="ko-KR" altLang="en-US" dirty="0">
              <a:ea typeface="KoPubWorld돋움체_Pro Bold"/>
            </a:endParaRPr>
          </a:p>
        </p:txBody>
      </p:sp>
    </p:spTree>
    <p:extLst>
      <p:ext uri="{BB962C8B-B14F-4D97-AF65-F5344CB8AC3E}">
        <p14:creationId xmlns:p14="http://schemas.microsoft.com/office/powerpoint/2010/main" val="415509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4290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Q&amp;A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0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결론 및 한계점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4829090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대용량 데이터를 수집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적재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탐색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처리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), 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분석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응용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)</a:t>
            </a:r>
          </a:p>
          <a:p>
            <a:pPr marL="457200" indent="-457200">
              <a:buAutoNum type="arabicPeriod"/>
            </a:pP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944" y="753512"/>
            <a:ext cx="318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결론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44430" y="1340768"/>
            <a:ext cx="8845936" cy="3176077"/>
            <a:chOff x="46544" y="1876762"/>
            <a:chExt cx="8958700" cy="3176077"/>
          </a:xfrm>
        </p:grpSpPr>
        <p:sp>
          <p:nvSpPr>
            <p:cNvPr id="14" name="직사각형 13"/>
            <p:cNvSpPr/>
            <p:nvPr/>
          </p:nvSpPr>
          <p:spPr>
            <a:xfrm>
              <a:off x="2211640" y="2430292"/>
              <a:ext cx="2000320" cy="2622547"/>
            </a:xfrm>
            <a:prstGeom prst="rect">
              <a:avLst/>
            </a:prstGeom>
            <a:solidFill>
              <a:schemeClr val="accent5">
                <a:lumMod val="75000"/>
                <a:alpha val="2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855832" y="2430292"/>
              <a:ext cx="1978680" cy="2622547"/>
            </a:xfrm>
            <a:prstGeom prst="rect">
              <a:avLst/>
            </a:prstGeom>
            <a:solidFill>
              <a:schemeClr val="accent5">
                <a:lumMod val="75000"/>
                <a:alpha val="2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6544" y="2564904"/>
              <a:ext cx="1521920" cy="72008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 수집</a:t>
              </a:r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483324" y="2560591"/>
              <a:ext cx="1521920" cy="72008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endParaRPr lang="en-US" altLang="ko-KR" sz="1600" b="1" dirty="0" smtClean="0">
                <a:solidFill>
                  <a:schemeClr val="tx1"/>
                </a:solidFill>
                <a:ea typeface="KoPubWorld돋움체_Pro Bold"/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시각화</a:t>
              </a:r>
              <a:r>
                <a:rPr lang="en-US" altLang="ko-KR" sz="1600" b="1" dirty="0" smtClean="0">
                  <a:solidFill>
                    <a:schemeClr val="tx1"/>
                  </a:solidFill>
                  <a:ea typeface="KoPubWorld돋움체_Pro Bold"/>
                </a:rPr>
                <a:t>/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정보화</a:t>
              </a:r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382500" y="2614504"/>
              <a:ext cx="1709936" cy="639688"/>
            </a:xfrm>
            <a:prstGeom prst="rect">
              <a:avLst/>
            </a:prstGeom>
            <a:solidFill>
              <a:srgbClr val="E4E923">
                <a:alpha val="20000"/>
              </a:srgb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 처리</a:t>
              </a:r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382500" y="3486984"/>
              <a:ext cx="1709936" cy="639688"/>
            </a:xfrm>
            <a:prstGeom prst="rect">
              <a:avLst/>
            </a:prstGeom>
            <a:solidFill>
              <a:srgbClr val="E4E923">
                <a:alpha val="20000"/>
              </a:srgb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endParaRPr lang="en-US" altLang="ko-KR" sz="1600" b="1" dirty="0" smtClean="0">
                <a:solidFill>
                  <a:schemeClr val="tx1"/>
                </a:solidFill>
                <a:ea typeface="KoPubWorld돋움체_Pro Bold"/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저장소 선정</a:t>
              </a:r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382500" y="4300590"/>
              <a:ext cx="1709936" cy="63968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 전처리</a:t>
              </a:r>
              <a:endParaRPr lang="en-US" altLang="ko-KR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958010" y="2620143"/>
              <a:ext cx="1709936" cy="638758"/>
            </a:xfrm>
            <a:prstGeom prst="rect">
              <a:avLst/>
            </a:prstGeom>
            <a:solidFill>
              <a:srgbClr val="E4E923">
                <a:alpha val="20000"/>
              </a:srgb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 저장</a:t>
              </a:r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58010" y="3486586"/>
              <a:ext cx="1709936" cy="638758"/>
            </a:xfrm>
            <a:prstGeom prst="rect">
              <a:avLst/>
            </a:prstGeom>
            <a:solidFill>
              <a:srgbClr val="E4E923">
                <a:alpha val="20000"/>
              </a:srgb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endParaRPr lang="en-US" altLang="ko-KR" sz="1600" b="1" dirty="0" smtClean="0">
                <a:solidFill>
                  <a:schemeClr val="tx1"/>
                </a:solidFill>
                <a:ea typeface="KoPubWorld돋움체_Pro Bold"/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품질관</a:t>
              </a:r>
              <a:r>
                <a:rPr lang="ko-KR" altLang="en-US" sz="1600" b="1" dirty="0">
                  <a:solidFill>
                    <a:schemeClr val="tx1"/>
                  </a:solidFill>
                  <a:ea typeface="KoPubWorld돋움체_Pro Bold"/>
                </a:rPr>
                <a:t>리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62304" y="4301684"/>
              <a:ext cx="1709936" cy="63875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 후처리</a:t>
              </a:r>
              <a:endParaRPr lang="en-US" altLang="ko-KR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cxnSp>
          <p:nvCxnSpPr>
            <p:cNvPr id="24" name="직선 화살표 연결선 23"/>
            <p:cNvCxnSpPr>
              <a:stCxn id="16" idx="3"/>
            </p:cNvCxnSpPr>
            <p:nvPr/>
          </p:nvCxnSpPr>
          <p:spPr>
            <a:xfrm>
              <a:off x="1568464" y="2924944"/>
              <a:ext cx="63832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endCxn id="17" idx="1"/>
            </p:cNvCxnSpPr>
            <p:nvPr/>
          </p:nvCxnSpPr>
          <p:spPr>
            <a:xfrm>
              <a:off x="6834914" y="2920631"/>
              <a:ext cx="64841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211960" y="2924944"/>
              <a:ext cx="643871" cy="0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944469" y="1876762"/>
              <a:ext cx="31833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err="1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빅데이터</a:t>
              </a:r>
              <a:r>
                <a:rPr lang="ko-KR" altLang="en-US" sz="2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 정제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57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결론 및 한계점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944" y="764704"/>
            <a:ext cx="318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결론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144430" y="1556792"/>
            <a:ext cx="8845936" cy="3176077"/>
            <a:chOff x="46544" y="1876762"/>
            <a:chExt cx="8958700" cy="3176077"/>
          </a:xfrm>
        </p:grpSpPr>
        <p:sp>
          <p:nvSpPr>
            <p:cNvPr id="19" name="직사각형 18"/>
            <p:cNvSpPr/>
            <p:nvPr/>
          </p:nvSpPr>
          <p:spPr>
            <a:xfrm>
              <a:off x="2211640" y="2430292"/>
              <a:ext cx="2000320" cy="2622547"/>
            </a:xfrm>
            <a:prstGeom prst="rect">
              <a:avLst/>
            </a:prstGeom>
            <a:solidFill>
              <a:schemeClr val="accent5">
                <a:lumMod val="75000"/>
                <a:alpha val="2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855832" y="2430292"/>
              <a:ext cx="1978680" cy="2622547"/>
            </a:xfrm>
            <a:prstGeom prst="rect">
              <a:avLst/>
            </a:prstGeom>
            <a:solidFill>
              <a:schemeClr val="accent5">
                <a:lumMod val="75000"/>
                <a:alpha val="2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544" y="2564904"/>
              <a:ext cx="1521920" cy="72008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 수집</a:t>
              </a:r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83324" y="2560591"/>
              <a:ext cx="1521920" cy="72008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endParaRPr lang="en-US" altLang="ko-KR" sz="1600" b="1" dirty="0" smtClean="0">
                <a:solidFill>
                  <a:schemeClr val="tx1"/>
                </a:solidFill>
                <a:ea typeface="KoPubWorld돋움체_Pro Bold"/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시각화</a:t>
              </a:r>
              <a:r>
                <a:rPr lang="en-US" altLang="ko-KR" sz="1600" b="1" dirty="0" smtClean="0">
                  <a:solidFill>
                    <a:schemeClr val="tx1"/>
                  </a:solidFill>
                  <a:ea typeface="KoPubWorld돋움체_Pro Bold"/>
                </a:rPr>
                <a:t>/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정보화</a:t>
              </a:r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382500" y="2614504"/>
              <a:ext cx="1709936" cy="639688"/>
            </a:xfrm>
            <a:prstGeom prst="rect">
              <a:avLst/>
            </a:prstGeom>
            <a:solidFill>
              <a:srgbClr val="E4E923">
                <a:alpha val="20000"/>
              </a:srgb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 처리</a:t>
              </a:r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382500" y="3486984"/>
              <a:ext cx="1709936" cy="639688"/>
            </a:xfrm>
            <a:prstGeom prst="rect">
              <a:avLst/>
            </a:prstGeom>
            <a:solidFill>
              <a:srgbClr val="E4E923">
                <a:alpha val="20000"/>
              </a:srgb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endParaRPr lang="en-US" altLang="ko-KR" sz="1600" b="1" dirty="0" smtClean="0">
                <a:solidFill>
                  <a:schemeClr val="tx1"/>
                </a:solidFill>
                <a:ea typeface="KoPubWorld돋움체_Pro Bold"/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저장소 선정</a:t>
              </a:r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382500" y="4300590"/>
              <a:ext cx="1709936" cy="63968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 전처리</a:t>
              </a:r>
              <a:endParaRPr lang="en-US" altLang="ko-KR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958010" y="2620143"/>
              <a:ext cx="1709936" cy="638758"/>
            </a:xfrm>
            <a:prstGeom prst="rect">
              <a:avLst/>
            </a:prstGeom>
            <a:solidFill>
              <a:srgbClr val="E4E923">
                <a:alpha val="20000"/>
              </a:srgb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 저장</a:t>
              </a:r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58010" y="3486586"/>
              <a:ext cx="1709936" cy="638758"/>
            </a:xfrm>
            <a:prstGeom prst="rect">
              <a:avLst/>
            </a:prstGeom>
            <a:solidFill>
              <a:srgbClr val="E4E923">
                <a:alpha val="20000"/>
              </a:srgb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endParaRPr lang="en-US" altLang="ko-KR" sz="1600" b="1" dirty="0" smtClean="0">
                <a:solidFill>
                  <a:schemeClr val="tx1"/>
                </a:solidFill>
                <a:ea typeface="KoPubWorld돋움체_Pro Bold"/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품질관</a:t>
              </a:r>
              <a:r>
                <a:rPr lang="ko-KR" altLang="en-US" sz="1600" b="1" dirty="0">
                  <a:solidFill>
                    <a:schemeClr val="tx1"/>
                  </a:solidFill>
                  <a:ea typeface="KoPubWorld돋움체_Pro Bold"/>
                </a:rPr>
                <a:t>리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62304" y="4301684"/>
              <a:ext cx="1709936" cy="63875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 후처리</a:t>
              </a:r>
              <a:endParaRPr lang="en-US" altLang="ko-KR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cxnSp>
          <p:nvCxnSpPr>
            <p:cNvPr id="26" name="직선 화살표 연결선 25"/>
            <p:cNvCxnSpPr>
              <a:stCxn id="11" idx="3"/>
            </p:cNvCxnSpPr>
            <p:nvPr/>
          </p:nvCxnSpPr>
          <p:spPr>
            <a:xfrm>
              <a:off x="1568464" y="2924944"/>
              <a:ext cx="63832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endCxn id="14" idx="1"/>
            </p:cNvCxnSpPr>
            <p:nvPr/>
          </p:nvCxnSpPr>
          <p:spPr>
            <a:xfrm>
              <a:off x="6834914" y="2920631"/>
              <a:ext cx="64841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4211960" y="2924944"/>
              <a:ext cx="643871" cy="0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944469" y="1876762"/>
              <a:ext cx="31833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err="1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빅데이터</a:t>
              </a:r>
              <a:r>
                <a:rPr lang="ko-KR" altLang="en-US" sz="2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 정제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37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결론 및 한계점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944" y="753512"/>
            <a:ext cx="318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한계점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757133" y="1668497"/>
            <a:ext cx="2970584" cy="3897673"/>
            <a:chOff x="1286441" y="1268050"/>
            <a:chExt cx="3022258" cy="4745347"/>
          </a:xfrm>
        </p:grpSpPr>
        <p:sp>
          <p:nvSpPr>
            <p:cNvPr id="6" name="직사각형 5"/>
            <p:cNvSpPr/>
            <p:nvPr/>
          </p:nvSpPr>
          <p:spPr>
            <a:xfrm>
              <a:off x="2927283" y="1277637"/>
              <a:ext cx="1381416" cy="354397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86441" y="1277637"/>
              <a:ext cx="1555964" cy="354397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927283" y="1277638"/>
              <a:ext cx="1381416" cy="28803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배달의민족 도현" pitchFamily="50" charset="-127"/>
                  <a:ea typeface="배달의민족 도현" pitchFamily="50" charset="-127"/>
                </a:rPr>
                <a:t>적재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460421" y="2204154"/>
              <a:ext cx="1124823" cy="22948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Flume</a:t>
              </a:r>
              <a:endParaRPr lang="ko-KR" altLang="en-US" sz="13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106067" y="2204154"/>
              <a:ext cx="1105893" cy="5209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Hadoop</a:t>
              </a:r>
              <a:endParaRPr lang="ko-KR" altLang="en-US" sz="13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470218" y="5371631"/>
              <a:ext cx="1372185" cy="641766"/>
              <a:chOff x="429445" y="5521994"/>
              <a:chExt cx="1416144" cy="641766"/>
            </a:xfrm>
          </p:grpSpPr>
          <p:sp>
            <p:nvSpPr>
              <p:cNvPr id="19" name="순서도: 문서 18"/>
              <p:cNvSpPr/>
              <p:nvPr/>
            </p:nvSpPr>
            <p:spPr>
              <a:xfrm>
                <a:off x="752204" y="5521994"/>
                <a:ext cx="1093385" cy="444348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20" name="순서도: 문서 19"/>
              <p:cNvSpPr/>
              <p:nvPr/>
            </p:nvSpPr>
            <p:spPr>
              <a:xfrm>
                <a:off x="602882" y="5624778"/>
                <a:ext cx="1093385" cy="444348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21" name="순서도: 문서 20"/>
              <p:cNvSpPr/>
              <p:nvPr/>
            </p:nvSpPr>
            <p:spPr>
              <a:xfrm>
                <a:off x="429445" y="5719412"/>
                <a:ext cx="1093385" cy="444348"/>
              </a:xfrm>
              <a:prstGeom prst="flowChartDocumen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SmartMeter</a:t>
                </a:r>
                <a:endParaRPr lang="en-US" altLang="ko-KR" sz="1000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L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og</a:t>
                </a:r>
                <a:endParaRPr lang="ko-KR" altLang="en-US" sz="1000" dirty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</p:grpSp>
        <p:cxnSp>
          <p:nvCxnSpPr>
            <p:cNvPr id="26" name="직선 화살표 연결선 25"/>
            <p:cNvCxnSpPr>
              <a:endCxn id="15" idx="2"/>
            </p:cNvCxnSpPr>
            <p:nvPr/>
          </p:nvCxnSpPr>
          <p:spPr>
            <a:xfrm flipV="1">
              <a:off x="2013832" y="4499023"/>
              <a:ext cx="9001" cy="8726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endCxn id="17" idx="1"/>
            </p:cNvCxnSpPr>
            <p:nvPr/>
          </p:nvCxnSpPr>
          <p:spPr>
            <a:xfrm>
              <a:off x="2585245" y="2464608"/>
              <a:ext cx="520822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1286441" y="1268050"/>
              <a:ext cx="1555963" cy="2976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배달의민족 도현" pitchFamily="50" charset="-127"/>
                  <a:ea typeface="배달의민족 도현" pitchFamily="50" charset="-127"/>
                </a:rPr>
                <a:t>수</a:t>
              </a:r>
              <a:r>
                <a:rPr lang="ko-KR" altLang="en-US" sz="1400" dirty="0">
                  <a:solidFill>
                    <a:schemeClr val="bg1"/>
                  </a:solidFill>
                  <a:latin typeface="배달의민족 도현" pitchFamily="50" charset="-127"/>
                  <a:ea typeface="배달의민족 도현" pitchFamily="50" charset="-127"/>
                </a:rPr>
                <a:t>집</a:t>
              </a: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7102635" y="1676371"/>
            <a:ext cx="1357797" cy="29109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41826" y="1676371"/>
            <a:ext cx="2278445" cy="29109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102635" y="1676372"/>
            <a:ext cx="1357797" cy="2365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적재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912832" y="2437383"/>
            <a:ext cx="1105592" cy="631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Flume</a:t>
            </a:r>
            <a:endParaRPr lang="ko-KR" altLang="en-US" sz="1300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278362" y="2437382"/>
            <a:ext cx="1086985" cy="427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Hadoop</a:t>
            </a:r>
            <a:endParaRPr lang="ko-KR" altLang="en-US" sz="1300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922462" y="5039044"/>
            <a:ext cx="1348724" cy="527126"/>
            <a:chOff x="429445" y="5521994"/>
            <a:chExt cx="1416144" cy="641766"/>
          </a:xfrm>
        </p:grpSpPr>
        <p:sp>
          <p:nvSpPr>
            <p:cNvPr id="52" name="순서도: 문서 51"/>
            <p:cNvSpPr/>
            <p:nvPr/>
          </p:nvSpPr>
          <p:spPr>
            <a:xfrm>
              <a:off x="752204" y="5521994"/>
              <a:ext cx="1093385" cy="444348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53" name="순서도: 문서 52"/>
            <p:cNvSpPr/>
            <p:nvPr/>
          </p:nvSpPr>
          <p:spPr>
            <a:xfrm>
              <a:off x="602882" y="5624778"/>
              <a:ext cx="1093385" cy="444348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54" name="순서도: 문서 53"/>
            <p:cNvSpPr/>
            <p:nvPr/>
          </p:nvSpPr>
          <p:spPr>
            <a:xfrm>
              <a:off x="429445" y="5719412"/>
              <a:ext cx="1093385" cy="444348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SmartMeter</a:t>
              </a:r>
              <a:endParaRPr lang="en-US" altLang="ko-KR" sz="10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Log</a:t>
              </a:r>
              <a:endParaRPr lang="ko-KR" altLang="en-US" sz="10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cxnSp>
        <p:nvCxnSpPr>
          <p:cNvPr id="49" name="직선 화살표 연결선 48"/>
          <p:cNvCxnSpPr>
            <a:endCxn id="46" idx="2"/>
          </p:cNvCxnSpPr>
          <p:nvPr/>
        </p:nvCxnSpPr>
        <p:spPr>
          <a:xfrm flipV="1">
            <a:off x="5456781" y="3068960"/>
            <a:ext cx="8847" cy="197009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47" idx="1"/>
          </p:cNvCxnSpPr>
          <p:nvPr/>
        </p:nvCxnSpPr>
        <p:spPr>
          <a:xfrm>
            <a:off x="6018424" y="2651310"/>
            <a:ext cx="1259938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741827" y="1668497"/>
            <a:ext cx="2278444" cy="2444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수</a:t>
            </a:r>
            <a:r>
              <a:rPr lang="ko-KR" altLang="en-US" sz="1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집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018424" y="3379847"/>
            <a:ext cx="898561" cy="5420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Kafka</a:t>
            </a:r>
            <a:endParaRPr lang="ko-KR" altLang="en-US" sz="1300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60" name="꺾인 연결선 59"/>
          <p:cNvCxnSpPr>
            <a:stCxn id="46" idx="3"/>
            <a:endCxn id="58" idx="0"/>
          </p:cNvCxnSpPr>
          <p:nvPr/>
        </p:nvCxnSpPr>
        <p:spPr>
          <a:xfrm>
            <a:off x="6018424" y="2753172"/>
            <a:ext cx="449281" cy="626675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7279875" y="3436937"/>
            <a:ext cx="1086985" cy="427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Hadoop</a:t>
            </a:r>
            <a:endParaRPr lang="ko-KR" altLang="en-US" sz="1300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67" name="직선 화살표 연결선 66"/>
          <p:cNvCxnSpPr>
            <a:stCxn id="58" idx="3"/>
            <a:endCxn id="66" idx="1"/>
          </p:cNvCxnSpPr>
          <p:nvPr/>
        </p:nvCxnSpPr>
        <p:spPr>
          <a:xfrm>
            <a:off x="6916985" y="3650866"/>
            <a:ext cx="36289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47" idx="2"/>
            <a:endCxn id="66" idx="0"/>
          </p:cNvCxnSpPr>
          <p:nvPr/>
        </p:nvCxnSpPr>
        <p:spPr>
          <a:xfrm>
            <a:off x="7821855" y="2865239"/>
            <a:ext cx="1513" cy="571698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3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220</Words>
  <Application>Microsoft Office PowerPoint</Application>
  <PresentationFormat>화면 슬라이드 쇼(4:3)</PresentationFormat>
  <Paragraphs>102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Windows 사용자</cp:lastModifiedBy>
  <cp:revision>40</cp:revision>
  <dcterms:created xsi:type="dcterms:W3CDTF">2019-11-04T04:48:32Z</dcterms:created>
  <dcterms:modified xsi:type="dcterms:W3CDTF">2019-11-05T11:19:22Z</dcterms:modified>
</cp:coreProperties>
</file>