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68" r:id="rId4"/>
    <p:sldId id="259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70" r:id="rId17"/>
    <p:sldId id="271" r:id="rId18"/>
    <p:sldId id="279" r:id="rId19"/>
    <p:sldId id="280" r:id="rId20"/>
    <p:sldId id="278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070" autoAdjust="0"/>
  </p:normalViewPr>
  <p:slideViewPr>
    <p:cSldViewPr>
      <p:cViewPr>
        <p:scale>
          <a:sx n="100" d="100"/>
          <a:sy n="100" d="100"/>
        </p:scale>
        <p:origin x="-81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50900;&#48324;%20&#54217;&#44512;%20&#51204;&#47141;&#47049;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Heechul\BigData_Project\Data\Watt(&#44032;&#44396;&#50896;&#49688;&#48324;%20&#54217;&#44512;%20&#51204;&#47141;&#47049;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strRef>
              <c:f>'Watt(월별 평균 전력량)'!$A$2:$A$13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'Watt(월별 평균 전력량)'!$B$2:$B$13</c:f>
              <c:numCache>
                <c:formatCode>General</c:formatCode>
                <c:ptCount val="12"/>
                <c:pt idx="0">
                  <c:v>338.88644507494598</c:v>
                </c:pt>
                <c:pt idx="1">
                  <c:v>322.39086996370401</c:v>
                </c:pt>
                <c:pt idx="2">
                  <c:v>310.31681089786599</c:v>
                </c:pt>
                <c:pt idx="3">
                  <c:v>299.85810500939601</c:v>
                </c:pt>
                <c:pt idx="4">
                  <c:v>296.43823771885701</c:v>
                </c:pt>
                <c:pt idx="5">
                  <c:v>286.94866716611801</c:v>
                </c:pt>
                <c:pt idx="6">
                  <c:v>290.40011219687801</c:v>
                </c:pt>
                <c:pt idx="7">
                  <c:v>310.29431237206001</c:v>
                </c:pt>
                <c:pt idx="8">
                  <c:v>322.42800986738501</c:v>
                </c:pt>
                <c:pt idx="9">
                  <c:v>292.96232164686398</c:v>
                </c:pt>
                <c:pt idx="10">
                  <c:v>289.49613863353801</c:v>
                </c:pt>
                <c:pt idx="11">
                  <c:v>305.08672148322199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614208"/>
        <c:axId val="121988800"/>
      </c:lineChart>
      <c:catAx>
        <c:axId val="1236142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aseline="0"/>
            </a:pPr>
            <a:endParaRPr lang="ko-KR"/>
          </a:p>
        </c:txPr>
        <c:crossAx val="121988800"/>
        <c:crosses val="autoZero"/>
        <c:auto val="1"/>
        <c:lblAlgn val="ctr"/>
        <c:lblOffset val="100"/>
        <c:noMultiLvlLbl val="0"/>
      </c:catAx>
      <c:valAx>
        <c:axId val="12198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600"/>
            </a:pPr>
            <a:endParaRPr lang="ko-KR"/>
          </a:p>
        </c:txPr>
        <c:crossAx val="123614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'Watt(가구원수별 평균 전력량)'!$A$2:$A$10</c:f>
              <c:strCache>
                <c:ptCount val="9"/>
                <c:pt idx="0">
                  <c:v>1인</c:v>
                </c:pt>
                <c:pt idx="1">
                  <c:v>2인</c:v>
                </c:pt>
                <c:pt idx="2">
                  <c:v>3인</c:v>
                </c:pt>
                <c:pt idx="3">
                  <c:v>4인</c:v>
                </c:pt>
                <c:pt idx="4">
                  <c:v>5인</c:v>
                </c:pt>
                <c:pt idx="5">
                  <c:v>6인</c:v>
                </c:pt>
                <c:pt idx="6">
                  <c:v>7인</c:v>
                </c:pt>
                <c:pt idx="7">
                  <c:v>8인</c:v>
                </c:pt>
                <c:pt idx="8">
                  <c:v>9인</c:v>
                </c:pt>
              </c:strCache>
            </c:strRef>
          </c:cat>
          <c:val>
            <c:numRef>
              <c:f>'Watt(가구원수별 평균 전력량)'!$B$2:$B$10</c:f>
              <c:numCache>
                <c:formatCode>General</c:formatCode>
                <c:ptCount val="9"/>
                <c:pt idx="0">
                  <c:v>206</c:v>
                </c:pt>
                <c:pt idx="1">
                  <c:v>289</c:v>
                </c:pt>
                <c:pt idx="2">
                  <c:v>321</c:v>
                </c:pt>
                <c:pt idx="3">
                  <c:v>338</c:v>
                </c:pt>
                <c:pt idx="4">
                  <c:v>355</c:v>
                </c:pt>
                <c:pt idx="5">
                  <c:v>392</c:v>
                </c:pt>
                <c:pt idx="6">
                  <c:v>388</c:v>
                </c:pt>
                <c:pt idx="7">
                  <c:v>464</c:v>
                </c:pt>
                <c:pt idx="8">
                  <c:v>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344576"/>
        <c:axId val="121991104"/>
      </c:barChart>
      <c:catAx>
        <c:axId val="128344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1991104"/>
        <c:crosses val="autoZero"/>
        <c:auto val="1"/>
        <c:lblAlgn val="ctr"/>
        <c:lblOffset val="100"/>
        <c:noMultiLvlLbl val="0"/>
      </c:catAx>
      <c:valAx>
        <c:axId val="121991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ko-KR"/>
          </a:p>
        </c:txPr>
        <c:crossAx val="128344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00C3-B075-4AD8-BDD5-B7395045C280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80DE-0A40-4E21-B09D-8BBA131CB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3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빠른 응답속도로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2B212-131F-4893-AC18-7D41A337B9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9039-DA1B-4BDE-B419-63F4CA33CB7A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5103-A0B0-46D2-A130-E547FB4A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57400" y="1844824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빅데이터 솔루션을 활용한</a:t>
            </a:r>
            <a:endParaRPr lang="en-US" altLang="ko-KR" sz="4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pPr algn="ctr"/>
            <a:r>
              <a:rPr lang="ko-KR" altLang="en-US" sz="4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스마트미터 전력량 예측 분석</a:t>
            </a:r>
            <a:endParaRPr lang="ko-KR" altLang="en-US" sz="4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5805264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오진영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이희철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최준혁</a:t>
            </a:r>
            <a:endParaRPr lang="en-US" altLang="ko-KR" sz="16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4.googleusercontent.com/rOmfax2twZYAkVw6D_a5lfRLqkj25WGmEu0ICVLT_dJfDvtGgMGyWC9AvyF1GGyGQfz76uKNbXWJ6X0HYrDuQ592FeVmgEnOT1x6uLN78D1Ojgo5V5M_LK3xT-_vxN03a07ka2TR_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0" y="1196752"/>
            <a:ext cx="72728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93299" y="1560753"/>
            <a:ext cx="93610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552" y="156075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Interceptor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D:\Bigdata_Project\Final_project\하둡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1"/>
          <a:stretch/>
        </p:blipFill>
        <p:spPr bwMode="auto">
          <a:xfrm>
            <a:off x="1309023" y="3429000"/>
            <a:ext cx="5904656" cy="28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플럼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메커니즘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4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igdata_Project\Final_project\하둡쌓이는거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4"/>
          <a:stretch/>
        </p:blipFill>
        <p:spPr bwMode="auto">
          <a:xfrm>
            <a:off x="925637" y="3573016"/>
            <a:ext cx="7566426" cy="239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25283" y="6090592"/>
            <a:ext cx="626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“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스마트미터 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100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대에서 생성되는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정보를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발생과 동시에 </a:t>
            </a:r>
            <a:endParaRPr lang="en-US" altLang="ko-KR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플럼 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에이전트가 수집해서 하둡에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전송한다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.”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6" name="Picture 2" descr="D:\Bigdata_Project\Final_project\하둡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236" r="47777" b="3125"/>
          <a:stretch/>
        </p:blipFill>
        <p:spPr bwMode="auto">
          <a:xfrm>
            <a:off x="1758695" y="1052736"/>
            <a:ext cx="5713447" cy="23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플럼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메커니즘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52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9215" y="5503632"/>
            <a:ext cx="5822544" cy="78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스마트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미터에서 발생하는 정보 로그가 비교적 큰 파일이기 때문에 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HDFS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의 특정 </a:t>
            </a: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디렉터리에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일자 단위로 파티션해서 적재한다</a:t>
            </a:r>
            <a:r>
              <a:rPr lang="en-US" altLang="ko-KR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장기간 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적재된 데이터는 </a:t>
            </a:r>
            <a:r>
              <a:rPr lang="ko-KR" altLang="en-US" sz="1000" dirty="0" smtClean="0">
                <a:latin typeface="나눔스퀘어라운드 Regular" pitchFamily="50" charset="-127"/>
                <a:ea typeface="나눔스퀘어라운드 Regular" pitchFamily="50" charset="-127"/>
              </a:rPr>
              <a:t>최종적으로 일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주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월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000" dirty="0">
                <a:latin typeface="나눔스퀘어라운드 Regular" pitchFamily="50" charset="-127"/>
                <a:ea typeface="나눔스퀘어라운드 Regular" pitchFamily="50" charset="-127"/>
              </a:rPr>
              <a:t>년별로 스마트 미터의 다양한 시계열 집계 분석을 할 수 있다</a:t>
            </a:r>
            <a:r>
              <a:rPr lang="en-US" altLang="ko-KR" sz="10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sz="10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5" name="Picture 2" descr="https://lh3.googleusercontent.com/RA2QdHNjNw-6NloDZQYoxSxj5vY057qqdZenZJchOn1AEJx6fnr62mL368OuStXT_3emmLMRwizo6UUJrnPlTODTfxX133-DGwu4Qy6TCYfBMoP4clvIOs1zjG7JU56HfL6KXJW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2" y="1484784"/>
            <a:ext cx="698477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Bigdata_Project\Final_project\65mb씩 적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4" y="3140968"/>
            <a:ext cx="867399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944" y="7535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하둡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bYgvdW5yaJqeqlYRzI16sJzWd1U-bMN93Zg0gixy_JpsOKZyIDMManwfhB89DSpnLH68kaU2IoaFiA5_auF2dRukbof05pMsVF7k_IbavHhfMWYoJo3zr8NXxtYADu8w5Hk1sZD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128121" cy="35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53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705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D:\Bigdata_Project\Final_project\임팔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546735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Bigdata_Project\Final_project\임팔라결과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57202"/>
            <a:ext cx="2440455" cy="276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Bigdata_Project\Final_project\임팔라결과그래프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92026"/>
            <a:ext cx="5454438" cy="28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0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6" y="1510045"/>
            <a:ext cx="7704856" cy="4079195"/>
            <a:chOff x="494166" y="1924996"/>
            <a:chExt cx="8407188" cy="3256117"/>
          </a:xfrm>
        </p:grpSpPr>
        <p:grpSp>
          <p:nvGrpSpPr>
            <p:cNvPr id="2" name="그룹 1"/>
            <p:cNvGrpSpPr/>
            <p:nvPr/>
          </p:nvGrpSpPr>
          <p:grpSpPr>
            <a:xfrm>
              <a:off x="494166" y="1924996"/>
              <a:ext cx="8407188" cy="3256117"/>
              <a:chOff x="-162780" y="1228690"/>
              <a:chExt cx="8806391" cy="3656227"/>
            </a:xfrm>
          </p:grpSpPr>
          <p:graphicFrame>
            <p:nvGraphicFramePr>
              <p:cNvPr id="20" name="차트 1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3173919"/>
                  </p:ext>
                </p:extLst>
              </p:nvPr>
            </p:nvGraphicFramePr>
            <p:xfrm>
              <a:off x="251520" y="1556792"/>
              <a:ext cx="8392091" cy="33281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019062" y="1228690"/>
                <a:ext cx="4587292" cy="29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월별 주택용 전력소비량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-162780" y="2204864"/>
                <a:ext cx="4143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일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평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균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전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 err="1" smtClean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력</a:t>
                </a:r>
                <a:endPara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  <a:p>
                <a:pPr algn="ctr"/>
                <a:r>
                  <a:rPr lang="ko-KR" altLang="en-US" sz="1600" b="1" dirty="0">
                    <a:latin typeface="KoPubWorld돋움체_Pro Bold" pitchFamily="50" charset="-127"/>
                    <a:ea typeface="KoPubWorld돋움체_Pro Bold" pitchFamily="50" charset="-127"/>
                    <a:cs typeface="KoPubWorld돋움체_Pro Bold" pitchFamily="50" charset="-127"/>
                  </a:rPr>
                  <a:t>량</a:t>
                </a:r>
                <a:endPara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841792" y="2103390"/>
              <a:ext cx="978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동절기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하절기에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679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9944" y="1844824"/>
            <a:ext cx="7768480" cy="3816424"/>
            <a:chOff x="714047" y="1988840"/>
            <a:chExt cx="7185576" cy="4464496"/>
          </a:xfrm>
        </p:grpSpPr>
        <p:graphicFrame>
          <p:nvGraphicFramePr>
            <p:cNvPr id="15" name="차트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5276134"/>
                </p:ext>
              </p:extLst>
            </p:nvPr>
          </p:nvGraphicFramePr>
          <p:xfrm>
            <a:off x="1061494" y="2420888"/>
            <a:ext cx="6838129" cy="40324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118596" y="1988840"/>
              <a:ext cx="3158328" cy="39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가구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구성원수별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전력소비량 현황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047" y="3356992"/>
              <a:ext cx="285244" cy="162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일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평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균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전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력</a:t>
              </a:r>
              <a:endPara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  <a:p>
              <a:pPr algn="ctr"/>
              <a:r>
                <a:rPr lang="ko-KR" altLang="en-US" sz="1600" b="1" dirty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량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18004" y="2276872"/>
              <a:ext cx="10663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(</a:t>
              </a:r>
              <a:r>
                <a:rPr lang="ko-KR" altLang="en-US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단위</a:t>
              </a:r>
              <a:r>
                <a:rPr lang="en-US" altLang="ko-KR" sz="1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:kWh)</a:t>
              </a:r>
              <a:endParaRPr lang="ko-KR" altLang="en-US" sz="1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전력소비량 현황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5008" y="5805264"/>
            <a:ext cx="74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&gt;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가구 구성원수가 증가할수록 전력소비량 증가</a:t>
            </a:r>
          </a:p>
        </p:txBody>
      </p:sp>
    </p:spTree>
    <p:extLst>
      <p:ext uri="{BB962C8B-B14F-4D97-AF65-F5344CB8AC3E}">
        <p14:creationId xmlns:p14="http://schemas.microsoft.com/office/powerpoint/2010/main" val="112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수요예측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504" y="1614766"/>
            <a:ext cx="8856984" cy="1670218"/>
            <a:chOff x="179512" y="1340768"/>
            <a:chExt cx="8856984" cy="144016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772816"/>
              <a:ext cx="8643201" cy="936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32917" y="1779782"/>
              <a:ext cx="7354341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7258" y="1779782"/>
              <a:ext cx="777230" cy="929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9512" y="1340768"/>
              <a:ext cx="8856984" cy="1440160"/>
            </a:xfrm>
            <a:prstGeom prst="rect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8391" y="1350293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DATASET</a:t>
              </a:r>
              <a:endPara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88880" y="3717032"/>
            <a:ext cx="7624464" cy="2736304"/>
            <a:chOff x="688880" y="3717032"/>
            <a:chExt cx="7624464" cy="2736304"/>
          </a:xfrm>
        </p:grpSpPr>
        <p:grpSp>
          <p:nvGrpSpPr>
            <p:cNvPr id="5" name="그룹 4"/>
            <p:cNvGrpSpPr/>
            <p:nvPr/>
          </p:nvGrpSpPr>
          <p:grpSpPr>
            <a:xfrm>
              <a:off x="688880" y="3789040"/>
              <a:ext cx="7624464" cy="2664296"/>
              <a:chOff x="619944" y="3536842"/>
              <a:chExt cx="7624464" cy="2664296"/>
            </a:xfrm>
          </p:grpSpPr>
          <p:pic>
            <p:nvPicPr>
              <p:cNvPr id="1029" name="Picture 5" descr="https://lh4.googleusercontent.com/Wrh9K5wFGb_8KHY4BNstdPBKm0tyJvK9ofCkFDyWddAvRab0xhxngIANZngx_OR3jwDn-AUEf5QKdvhDeGzOXy3opq-Ro8OhXFzuBFtU86ld_lNiut7oINT3V0ajxQbmYcKhV8cJ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944" y="3860708"/>
                <a:ext cx="3803336" cy="230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D:\Heechul\BigData_Project\Graph\lstm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931" y="3536842"/>
                <a:ext cx="3559477" cy="2664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1187624" y="3717032"/>
              <a:ext cx="3183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페이스북</a:t>
              </a:r>
              <a:r>
                <a:rPr lang="ko-KR" altLang="en-US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</a:t>
              </a:r>
              <a:r>
                <a:rPr lang="ko-KR" altLang="en-US" sz="16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프로핏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3717032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LSTM</a:t>
              </a:r>
              <a:endPara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34076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3608" y="1829723"/>
            <a:ext cx="6984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 err="1">
                <a:ea typeface="KoPubWorld돋움체_Pro Bold"/>
              </a:rPr>
              <a:t>분단위</a:t>
            </a:r>
            <a:r>
              <a:rPr lang="ko-KR" altLang="en-US" dirty="0">
                <a:ea typeface="KoPubWorld돋움체_Pro Bold"/>
              </a:rPr>
              <a:t> 전력 생성 데이터 </a:t>
            </a:r>
            <a:r>
              <a:rPr lang="en-US" altLang="ko-KR" dirty="0">
                <a:ea typeface="KoPubWorld돋움체_Pro Bold"/>
              </a:rPr>
              <a:t>= </a:t>
            </a:r>
            <a:endParaRPr lang="en-US" altLang="ko-KR" dirty="0" smtClean="0">
              <a:ea typeface="KoPubWorld돋움체_Pro Bold"/>
            </a:endParaRP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15</a:t>
            </a:r>
            <a:r>
              <a:rPr lang="ko-KR" altLang="en-US" dirty="0">
                <a:ea typeface="KoPubWorld돋움체_Pro Bold"/>
              </a:rPr>
              <a:t>분주기 * </a:t>
            </a:r>
            <a:r>
              <a:rPr lang="en-US" altLang="ko-KR" dirty="0">
                <a:ea typeface="KoPubWorld돋움체_Pro Bold"/>
              </a:rPr>
              <a:t>5</a:t>
            </a:r>
            <a:r>
              <a:rPr lang="ko-KR" altLang="en-US" dirty="0">
                <a:ea typeface="KoPubWorld돋움체_Pro Bold"/>
              </a:rPr>
              <a:t>년 </a:t>
            </a:r>
            <a:r>
              <a:rPr lang="en-US" altLang="ko-KR" dirty="0">
                <a:ea typeface="KoPubWorld돋움체_Pro Bold"/>
              </a:rPr>
              <a:t>= 17,280,000</a:t>
            </a:r>
            <a:r>
              <a:rPr lang="ko-KR" altLang="en-US" dirty="0">
                <a:ea typeface="KoPubWorld돋움체_Pro Bold"/>
              </a:rPr>
              <a:t>건 데이터 </a:t>
            </a:r>
            <a:r>
              <a:rPr lang="ko-KR" altLang="en-US" dirty="0" smtClean="0">
                <a:ea typeface="KoPubWorld돋움체_Pro Bold"/>
              </a:rPr>
              <a:t>처리</a:t>
            </a:r>
            <a:endParaRPr lang="en-US" altLang="ko-KR" dirty="0" smtClean="0">
              <a:ea typeface="KoPubWorld돋움체_Pro Bold"/>
            </a:endParaRPr>
          </a:p>
          <a:p>
            <a:endParaRPr lang="ko-KR" altLang="en-US" dirty="0">
              <a:ea typeface="KoPubWorld돋움체_Pro Bold"/>
            </a:endParaRPr>
          </a:p>
          <a:p>
            <a:r>
              <a:rPr lang="en-US" altLang="ko-KR" dirty="0" smtClean="0">
                <a:ea typeface="KoPubWorld돋움체_Pro Bold"/>
              </a:rPr>
              <a:t>1</a:t>
            </a:r>
            <a:r>
              <a:rPr lang="ko-KR" altLang="en-US" dirty="0" err="1" smtClean="0">
                <a:ea typeface="KoPubWorld돋움체_Pro Bold"/>
              </a:rPr>
              <a:t>초단위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ko-KR" altLang="en-US" dirty="0">
                <a:ea typeface="KoPubWorld돋움체_Pro Bold"/>
              </a:rPr>
              <a:t>전력 생성 데이터 </a:t>
            </a:r>
            <a:r>
              <a:rPr lang="en-US" altLang="ko-KR" dirty="0" smtClean="0">
                <a:ea typeface="KoPubWorld돋움체_Pro Bold"/>
              </a:rPr>
              <a:t>=</a:t>
            </a:r>
          </a:p>
          <a:p>
            <a:r>
              <a:rPr lang="en-US" altLang="ko-KR" dirty="0">
                <a:ea typeface="KoPubWorld돋움체_Pro Bold"/>
              </a:rPr>
              <a:t>	</a:t>
            </a:r>
            <a:r>
              <a:rPr lang="en-US" altLang="ko-KR" dirty="0" smtClean="0">
                <a:ea typeface="KoPubWorld돋움체_Pro Bold"/>
              </a:rPr>
              <a:t>100</a:t>
            </a:r>
            <a:r>
              <a:rPr lang="ko-KR" altLang="en-US" dirty="0">
                <a:ea typeface="KoPubWorld돋움체_Pro Bold"/>
              </a:rPr>
              <a:t>가구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 err="1">
                <a:ea typeface="KoPubWorld돋움체_Pro Bold"/>
              </a:rPr>
              <a:t>초주기</a:t>
            </a:r>
            <a:r>
              <a:rPr lang="ko-KR" altLang="en-US" dirty="0">
                <a:ea typeface="KoPubWorld돋움체_Pro Bold"/>
              </a:rPr>
              <a:t> * </a:t>
            </a:r>
            <a:r>
              <a:rPr lang="en-US" altLang="ko-KR" dirty="0">
                <a:ea typeface="KoPubWorld돋움체_Pro Bold"/>
              </a:rPr>
              <a:t>1</a:t>
            </a:r>
            <a:r>
              <a:rPr lang="ko-KR" altLang="en-US" dirty="0">
                <a:ea typeface="KoPubWorld돋움체_Pro Bold"/>
              </a:rPr>
              <a:t>주일 </a:t>
            </a:r>
            <a:r>
              <a:rPr lang="en-US" altLang="ko-KR" dirty="0">
                <a:ea typeface="KoPubWorld돋움체_Pro Bold"/>
              </a:rPr>
              <a:t>= 60,480,000</a:t>
            </a:r>
            <a:r>
              <a:rPr lang="ko-KR" altLang="en-US" dirty="0">
                <a:ea typeface="KoPubWorld돋움체_Pro Bold"/>
              </a:rPr>
              <a:t>건 데이터 처리</a:t>
            </a:r>
          </a:p>
          <a:p>
            <a:r>
              <a:rPr lang="ko-KR" altLang="en-US" dirty="0">
                <a:ea typeface="KoPubWorld돋움체_Pro Bold"/>
              </a:rPr>
              <a:t/>
            </a:r>
            <a:br>
              <a:rPr lang="ko-KR" altLang="en-US" dirty="0">
                <a:ea typeface="KoPubWorld돋움체_Pro Bold"/>
              </a:rPr>
            </a:br>
            <a:endParaRPr lang="ko-KR" altLang="en-US" dirty="0">
              <a:ea typeface="KoPubWorld돋움체_Pro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944" y="367696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568" y="414908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1.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실시간 로그를 처에 특화된 카프카 구현 불가능</a:t>
            </a:r>
            <a:endParaRPr lang="en-US" altLang="ko-KR" sz="20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08" y="4638035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ea typeface="KoPubWorld돋움체_Pro Bold"/>
              </a:rPr>
              <a:t>RabbitMQ</a:t>
            </a:r>
            <a:r>
              <a:rPr lang="ko-KR" altLang="en-US" dirty="0" smtClean="0">
                <a:ea typeface="KoPubWorld돋움체_Pro Bold"/>
              </a:rPr>
              <a:t>나 </a:t>
            </a:r>
            <a:r>
              <a:rPr lang="en-US" altLang="ko-KR" dirty="0" err="1" smtClean="0">
                <a:ea typeface="KoPubWorld돋움체_Pro Bold"/>
              </a:rPr>
              <a:t>ActiveMQ</a:t>
            </a:r>
            <a:r>
              <a:rPr lang="en-US" altLang="ko-KR" dirty="0" smtClean="0">
                <a:ea typeface="KoPubWorld돋움체_Pro Bold"/>
              </a:rPr>
              <a:t> </a:t>
            </a:r>
            <a:r>
              <a:rPr lang="ko-KR" altLang="en-US" dirty="0" smtClean="0">
                <a:ea typeface="KoPubWorld돋움체_Pro Bold"/>
              </a:rPr>
              <a:t>효율적이며 구성하기 쉽지만 대용량을 </a:t>
            </a:r>
            <a:r>
              <a:rPr lang="ko-KR" altLang="en-US" dirty="0" err="1" smtClean="0">
                <a:ea typeface="KoPubWorld돋움체_Pro Bold"/>
              </a:rPr>
              <a:t>처리하는것에는</a:t>
            </a:r>
            <a:r>
              <a:rPr lang="ko-KR" altLang="en-US" dirty="0" smtClean="0">
                <a:ea typeface="KoPubWorld돋움체_Pro Bold"/>
              </a:rPr>
              <a:t> </a:t>
            </a:r>
            <a:r>
              <a:rPr lang="en-US" altLang="ko-KR" dirty="0" smtClean="0">
                <a:ea typeface="KoPubWorld돋움체_Pro Bold"/>
              </a:rPr>
              <a:t>Kafka</a:t>
            </a:r>
            <a:r>
              <a:rPr lang="ko-KR" altLang="en-US" dirty="0" smtClean="0">
                <a:ea typeface="KoPubWorld돋움체_Pro Bold"/>
              </a:rPr>
              <a:t>가 더 뛰어남</a:t>
            </a:r>
            <a:endParaRPr lang="en-US" altLang="ko-KR" dirty="0" smtClean="0">
              <a:ea typeface="KoPubWorld돋움체_Pro Bold"/>
            </a:endParaRPr>
          </a:p>
          <a:p>
            <a:endParaRPr lang="en-US" altLang="ko-KR" dirty="0">
              <a:ea typeface="KoPubWorld돋움체_Pro Bold"/>
            </a:endParaRPr>
          </a:p>
          <a:p>
            <a:r>
              <a:rPr lang="ko-KR" altLang="en-US" dirty="0" err="1" smtClean="0">
                <a:ea typeface="KoPubWorld돋움체_Pro Bold"/>
              </a:rPr>
              <a:t>플럼에서</a:t>
            </a:r>
            <a:r>
              <a:rPr lang="ko-KR" altLang="en-US" dirty="0" smtClean="0">
                <a:ea typeface="KoPubWorld돋움체_Pro Bold"/>
              </a:rPr>
              <a:t> 바로 </a:t>
            </a:r>
            <a:r>
              <a:rPr lang="ko-KR" altLang="en-US" dirty="0" err="1" smtClean="0">
                <a:ea typeface="KoPubWorld돋움체_Pro Bold"/>
              </a:rPr>
              <a:t>하둡으로</a:t>
            </a:r>
            <a:r>
              <a:rPr lang="ko-KR" altLang="en-US" dirty="0" smtClean="0">
                <a:ea typeface="KoPubWorld돋움체_Pro Bold"/>
              </a:rPr>
              <a:t> 적재하려고 시도했으나 과부하가 걸리면서 데이터 유실 발생</a:t>
            </a:r>
            <a:endParaRPr lang="ko-KR" altLang="en-US" dirty="0"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4155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160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배경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2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82909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대용량 데이터를 수집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탐색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처리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),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분석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응용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44430" y="1340768"/>
            <a:ext cx="8845936" cy="3176077"/>
            <a:chOff x="46544" y="1876762"/>
            <a:chExt cx="8958700" cy="3176077"/>
          </a:xfrm>
        </p:grpSpPr>
        <p:sp>
          <p:nvSpPr>
            <p:cNvPr id="14" name="직사각형 13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4" name="직선 화살표 연결선 23"/>
            <p:cNvCxnSpPr>
              <a:stCxn id="16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7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5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64704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4430" y="1556792"/>
            <a:ext cx="8845936" cy="3176077"/>
            <a:chOff x="46544" y="1876762"/>
            <a:chExt cx="8958700" cy="3176077"/>
          </a:xfrm>
        </p:grpSpPr>
        <p:sp>
          <p:nvSpPr>
            <p:cNvPr id="19" name="직사각형 18"/>
            <p:cNvSpPr/>
            <p:nvPr/>
          </p:nvSpPr>
          <p:spPr>
            <a:xfrm>
              <a:off x="2211640" y="2430292"/>
              <a:ext cx="200032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55832" y="2430292"/>
              <a:ext cx="1978680" cy="2622547"/>
            </a:xfrm>
            <a:prstGeom prst="rect">
              <a:avLst/>
            </a:prstGeom>
            <a:solidFill>
              <a:schemeClr val="accent5">
                <a:lumMod val="75000"/>
                <a:alpha val="2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544" y="2564904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수집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83324" y="2560591"/>
              <a:ext cx="1521920" cy="720080"/>
            </a:xfrm>
            <a:prstGeom prst="rect">
              <a:avLst/>
            </a:prstGeom>
            <a:solidFill>
              <a:schemeClr val="bg1">
                <a:lumMod val="75000"/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시각화</a:t>
              </a:r>
              <a:r>
                <a:rPr lang="en-US" altLang="ko-KR" sz="1600" b="1" dirty="0" smtClean="0">
                  <a:solidFill>
                    <a:schemeClr val="tx1"/>
                  </a:solidFill>
                  <a:ea typeface="KoPubWorld돋움체_Pro Bold"/>
                </a:rPr>
                <a:t>/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정보화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82500" y="261450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처리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82500" y="3486984"/>
              <a:ext cx="1709936" cy="63968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저장소 선정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382500" y="4300590"/>
              <a:ext cx="1709936" cy="63968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58010" y="2620143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저장</a:t>
              </a:r>
              <a:endParaRPr lang="ko-KR" altLang="en-US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8010" y="3486586"/>
              <a:ext cx="1709936" cy="638758"/>
            </a:xfrm>
            <a:prstGeom prst="rect">
              <a:avLst/>
            </a:prstGeom>
            <a:solidFill>
              <a:srgbClr val="E4E923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endParaRPr lang="en-US" altLang="ko-KR" sz="1600" b="1" dirty="0" smtClean="0">
                <a:solidFill>
                  <a:schemeClr val="tx1"/>
                </a:solidFill>
                <a:ea typeface="KoPubWorld돋움체_Pro Bold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품질관</a:t>
              </a:r>
              <a:r>
                <a:rPr lang="ko-KR" altLang="en-US" sz="1600" b="1" dirty="0">
                  <a:solidFill>
                    <a:schemeClr val="tx1"/>
                  </a:solidFill>
                  <a:ea typeface="KoPubWorld돋움체_Pro Bold"/>
                </a:rPr>
                <a:t>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62304" y="4301684"/>
              <a:ext cx="1709936" cy="63875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  <a:ea typeface="KoPubWorld돋움체_Pro Bold"/>
                </a:rPr>
                <a:t>빅데이터</a:t>
              </a:r>
              <a:r>
                <a:rPr lang="ko-KR" altLang="en-US" sz="1600" b="1" dirty="0" smtClean="0">
                  <a:solidFill>
                    <a:schemeClr val="tx1"/>
                  </a:solidFill>
                  <a:ea typeface="KoPubWorld돋움체_Pro Bold"/>
                </a:rPr>
                <a:t> 후처리</a:t>
              </a:r>
              <a:endParaRPr lang="en-US" altLang="ko-KR" sz="1600" b="1" dirty="0">
                <a:solidFill>
                  <a:schemeClr val="tx1"/>
                </a:solidFill>
                <a:ea typeface="KoPubWorld돋움체_Pro Bold"/>
              </a:endParaRPr>
            </a:p>
          </p:txBody>
        </p:sp>
        <p:cxnSp>
          <p:nvCxnSpPr>
            <p:cNvPr id="26" name="직선 화살표 연결선 25"/>
            <p:cNvCxnSpPr>
              <a:stCxn id="11" idx="3"/>
            </p:cNvCxnSpPr>
            <p:nvPr/>
          </p:nvCxnSpPr>
          <p:spPr>
            <a:xfrm>
              <a:off x="1568464" y="2924944"/>
              <a:ext cx="63832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14" idx="1"/>
            </p:cNvCxnSpPr>
            <p:nvPr/>
          </p:nvCxnSpPr>
          <p:spPr>
            <a:xfrm>
              <a:off x="6834914" y="2920631"/>
              <a:ext cx="64841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4211960" y="2924944"/>
              <a:ext cx="643871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944469" y="1876762"/>
              <a:ext cx="3183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빅데이터</a:t>
              </a:r>
              <a:r>
                <a:rPr lang="ko-KR" altLang="en-US" sz="2000" b="1" dirty="0" smtClean="0">
                  <a:latin typeface="KoPubWorld돋움체_Pro Bold" pitchFamily="50" charset="-127"/>
                  <a:ea typeface="KoPubWorld돋움체_Pro Bold" pitchFamily="50" charset="-127"/>
                  <a:cs typeface="KoPubWorld돋움체_Pro Bold" pitchFamily="50" charset="-127"/>
                </a:rPr>
                <a:t> 정제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결론 및 한계점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944" y="753512"/>
            <a:ext cx="318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한계점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757133" y="1668497"/>
            <a:ext cx="2970584" cy="3897673"/>
            <a:chOff x="1286441" y="1268050"/>
            <a:chExt cx="3022258" cy="4745347"/>
          </a:xfrm>
        </p:grpSpPr>
        <p:sp>
          <p:nvSpPr>
            <p:cNvPr id="6" name="직사각형 5"/>
            <p:cNvSpPr/>
            <p:nvPr/>
          </p:nvSpPr>
          <p:spPr>
            <a:xfrm>
              <a:off x="2927283" y="1277637"/>
              <a:ext cx="1381416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6441" y="1277637"/>
              <a:ext cx="1555964" cy="35439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27283" y="1277638"/>
              <a:ext cx="1381416" cy="2880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적재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60421" y="2204154"/>
              <a:ext cx="1124823" cy="22948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Flume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06067" y="2204154"/>
              <a:ext cx="1105893" cy="5209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Hadoop</a:t>
              </a:r>
              <a:endParaRPr lang="ko-KR" altLang="en-US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470218" y="5371631"/>
              <a:ext cx="1372185" cy="641766"/>
              <a:chOff x="429445" y="5521994"/>
              <a:chExt cx="1416144" cy="641766"/>
            </a:xfrm>
          </p:grpSpPr>
          <p:sp>
            <p:nvSpPr>
              <p:cNvPr id="19" name="순서도: 문서 18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0" name="순서도: 문서 19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  <p:sp>
            <p:nvSpPr>
              <p:cNvPr id="21" name="순서도: 문서 20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SmartMeter</a:t>
                </a:r>
                <a:endParaRPr lang="en-US" altLang="ko-KR" sz="1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L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og</a:t>
                </a:r>
                <a:endParaRPr lang="ko-KR" altLang="en-US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endParaRPr>
              </a:p>
            </p:txBody>
          </p:sp>
        </p:grpSp>
        <p:cxnSp>
          <p:nvCxnSpPr>
            <p:cNvPr id="26" name="직선 화살표 연결선 25"/>
            <p:cNvCxnSpPr>
              <a:endCxn id="15" idx="2"/>
            </p:cNvCxnSpPr>
            <p:nvPr/>
          </p:nvCxnSpPr>
          <p:spPr>
            <a:xfrm flipV="1">
              <a:off x="2013832" y="4499023"/>
              <a:ext cx="9001" cy="8726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7" idx="1"/>
            </p:cNvCxnSpPr>
            <p:nvPr/>
          </p:nvCxnSpPr>
          <p:spPr>
            <a:xfrm>
              <a:off x="2585245" y="2464608"/>
              <a:ext cx="5208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1286441" y="1268050"/>
              <a:ext cx="1555963" cy="2976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수</a:t>
              </a:r>
              <a:r>
                <a:rPr lang="ko-KR" altLang="en-US" sz="14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집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7102635" y="1676371"/>
            <a:ext cx="1357797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41826" y="1676371"/>
            <a:ext cx="2278445" cy="29109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02635" y="1676372"/>
            <a:ext cx="1357797" cy="2365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적재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12832" y="2437383"/>
            <a:ext cx="1105592" cy="6315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Flume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278362" y="2437382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922462" y="5039044"/>
            <a:ext cx="1348724" cy="527126"/>
            <a:chOff x="429445" y="5521994"/>
            <a:chExt cx="1416144" cy="641766"/>
          </a:xfrm>
        </p:grpSpPr>
        <p:sp>
          <p:nvSpPr>
            <p:cNvPr id="52" name="순서도: 문서 51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3" name="순서도: 문서 52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순서도: 문서 53"/>
            <p:cNvSpPr/>
            <p:nvPr/>
          </p:nvSpPr>
          <p:spPr>
            <a:xfrm>
              <a:off x="429445" y="5719412"/>
              <a:ext cx="1093385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SmartMeter</a:t>
              </a:r>
              <a:endParaRPr lang="en-US" altLang="ko-KR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Log</a:t>
              </a:r>
              <a:endParaRPr lang="ko-KR" altLang="en-US" sz="1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cxnSp>
        <p:nvCxnSpPr>
          <p:cNvPr id="49" name="직선 화살표 연결선 48"/>
          <p:cNvCxnSpPr>
            <a:endCxn id="46" idx="2"/>
          </p:cNvCxnSpPr>
          <p:nvPr/>
        </p:nvCxnSpPr>
        <p:spPr>
          <a:xfrm flipV="1">
            <a:off x="5456781" y="3068960"/>
            <a:ext cx="8847" cy="19700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7" idx="1"/>
          </p:cNvCxnSpPr>
          <p:nvPr/>
        </p:nvCxnSpPr>
        <p:spPr>
          <a:xfrm>
            <a:off x="6018424" y="2651310"/>
            <a:ext cx="1259938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741827" y="1668497"/>
            <a:ext cx="2278444" cy="2444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수</a:t>
            </a:r>
            <a:r>
              <a:rPr lang="ko-KR" altLang="en-US" sz="14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018424" y="3379847"/>
            <a:ext cx="898561" cy="542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Kafka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0" name="꺾인 연결선 59"/>
          <p:cNvCxnSpPr>
            <a:stCxn id="46" idx="3"/>
            <a:endCxn id="58" idx="0"/>
          </p:cNvCxnSpPr>
          <p:nvPr/>
        </p:nvCxnSpPr>
        <p:spPr>
          <a:xfrm>
            <a:off x="6018424" y="2753172"/>
            <a:ext cx="449281" cy="62667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279875" y="3436937"/>
            <a:ext cx="1086985" cy="4278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Hadoop</a:t>
            </a:r>
            <a:endParaRPr lang="ko-KR" altLang="en-US" sz="13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7" name="직선 화살표 연결선 66"/>
          <p:cNvCxnSpPr>
            <a:stCxn id="58" idx="3"/>
            <a:endCxn id="66" idx="1"/>
          </p:cNvCxnSpPr>
          <p:nvPr/>
        </p:nvCxnSpPr>
        <p:spPr>
          <a:xfrm>
            <a:off x="6916985" y="3650866"/>
            <a:ext cx="3628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7" idx="2"/>
            <a:endCxn id="66" idx="0"/>
          </p:cNvCxnSpPr>
          <p:nvPr/>
        </p:nvCxnSpPr>
        <p:spPr>
          <a:xfrm>
            <a:off x="7821855" y="2865239"/>
            <a:ext cx="1513" cy="571698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2410"/>
            <a:ext cx="184731" cy="392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751344"/>
            <a:ext cx="58326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 smtClean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RabbitMQ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빠르고 쉽게 구성 할 수 있으며 직관적.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AMQT 프로토콜을 구현해놓은 프로그램, 신뢰성, 유연한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라우팅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관리 UI의 편리성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확장성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, 고성능 및 높은 처리량.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대용량 실시간 로그 처리에 특화, 단순한 메시지 헤더를 지닌 TCP 기반의 프로토콜 사용으로 오버헤드 감소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분산 시스템으로 인해 분산 및 복제 구성 장점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그리하여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노드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장애에 대한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대응성을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가지고 있음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프로듀서는 각 메시지를 배치로 broker에게 전달하여 TCP/IP 라운드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트립을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줄임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기본적으로는 파일시스템에 저장을 통해 영속성(혹은 수명)을 보장 =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오류시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오류 지점부터 복구가 가능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Kafka, Kinesis(aws)는 window 단위의 데이터를 넣고 꺼낼 수 있다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b="1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ActiveMQ</a:t>
            </a:r>
            <a:r>
              <a:rPr kumimoji="1" lang="ko-KR" altLang="ko-KR" sz="1200" dirty="0">
                <a:solidFill>
                  <a:srgbClr val="333333"/>
                </a:solidFill>
                <a:latin typeface="Arial"/>
                <a:ea typeface="Lato"/>
                <a:cs typeface="굴림" pitchFamily="50" charset="-127"/>
              </a:rPr>
              <a:t> 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는 효율적이고 사용하기 쉬운 오픈 소스.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자바로 만든 </a:t>
            </a:r>
            <a:r>
              <a:rPr kumimoji="1" lang="ko-KR" altLang="ko-KR" sz="1200" dirty="0" err="1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오픈소스</a:t>
            </a: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 메시지 브로커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ko-KR" altLang="ko-KR" sz="1200" dirty="0">
                <a:solidFill>
                  <a:srgbClr val="333333"/>
                </a:solidFill>
                <a:latin typeface="굴림" pitchFamily="50" charset="-127"/>
                <a:ea typeface="Lato"/>
                <a:cs typeface="굴림" pitchFamily="50" charset="-127"/>
              </a:rPr>
              <a:t>다양한 언어와 프로토콜을 지원(Java, C, C++, C#, Ruby, Perl, Python, 그리고 PHP 클라이언트)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1" y="1556792"/>
            <a:ext cx="4260279" cy="392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60342" y="1772816"/>
            <a:ext cx="437615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(Grid) +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정보통신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(Smart) =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그리드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실제 사용량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+15%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는 예비전력으로 생산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전력망과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정보통신기술 융합으로 전기 사용량과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공급량 등의 정보를 통해 에너지 효율성 극대화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따라서 소비자와 전력회사가 양방향 정보를 주고   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공급전력에 따른 전기사용의 효율적 소비가 가능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스마트그리드의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가정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주택용 스마트미터 로그정보를 활용하여 빅데이터 솔루션에 대입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5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실시간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 사용량 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 단위 실시간 전력 사용량 데이터는 데이터는 일정 구간</a:t>
            </a:r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(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시간</a:t>
            </a:r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)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안 이상치를 필터링하여 소비자에게 정보 제공을 위한 데이터 셋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 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 1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초</a:t>
            </a:r>
            <a:endParaRPr lang="ko-KR" altLang="en-US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13" name="Picture 2" descr="https://lh3.googleusercontent.com/JcYljrzr6tAnUT49KybU9Jd2zAJICpEV-wp0JX6_cZHzL1qX6mlb4hxJPESsj7Y0TH1K11qKpQTf_-VBVNo0Ppx78xRvyaGNYBWm94Ce8NqMcBX9IfBheHYM07Ga4gitHp_AZ--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41" y="1311544"/>
            <a:ext cx="5870115" cy="45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744" y="1925458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pic>
        <p:nvPicPr>
          <p:cNvPr id="3074" name="Picture 2" descr="https://lh6.googleusercontent.com/d6Mj9XlY_Ki8PCIx3JG76ebQFYpvn3Mi0mk9TI7l2U3Mu9K1S6ACrHvp805suPwV1b33BUL7STOI3pDXNQVXr7ewPOFB93MQ3s7dnx7tiiKu1Mtv3gDW5PY7WWmYoyK4KDNIlT_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04764"/>
            <a:ext cx="589553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251520" y="957522"/>
            <a:ext cx="2664296" cy="5495814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4421" y="1772816"/>
            <a:ext cx="2518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- 100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세대 가정용 스마트 미터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정보 수집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미터는 </a:t>
            </a:r>
            <a:r>
              <a:rPr lang="en-US" altLang="ko-KR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주기 누적 전력 사용량 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 발생 일시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고객번호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, mac address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 </a:t>
            </a:r>
          </a:p>
          <a:p>
            <a:r>
              <a:rPr lang="en-US" altLang="ko-KR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15</a:t>
            </a:r>
            <a:r>
              <a:rPr lang="ko-KR" altLang="en-US" sz="1400" b="1" dirty="0" smtClean="0">
                <a:solidFill>
                  <a:srgbClr val="00B0F0"/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 단위 누적 전력 사용량 데이터는 데이터 수집 후 솔루션 저장되어 이후 데이터 분석을 위한 데이터 셋 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39952" y="1916832"/>
            <a:ext cx="440840" cy="3252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252" y="1116613"/>
            <a:ext cx="2735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전력사용량 로그데이터 </a:t>
            </a:r>
            <a:r>
              <a:rPr lang="en-US" altLang="ko-KR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/ 15</a:t>
            </a:r>
            <a:r>
              <a:rPr lang="ko-KR" altLang="en-US" sz="16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분</a:t>
            </a:r>
            <a:endParaRPr lang="ko-KR" altLang="en-US" sz="1600" b="1" dirty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2" name="Picture 4" descr="https://lh4.googleusercontent.com/Snpe27UJqKDoLTpgGCo4X3zmFwl279Pl9j2v66iHaY-h4JyPldaPUKs76xCeKBASS31y1BdQd32hNtTkI-W3hvnTmqNmSO8gnnnhiGMpcbCgGXVEWxzrdFUG-JnjYmFCIieLSjW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1661" r="1144" b="1794"/>
          <a:stretch/>
        </p:blipFill>
        <p:spPr bwMode="auto">
          <a:xfrm>
            <a:off x="1115617" y="836712"/>
            <a:ext cx="6912768" cy="444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79978" y="5505848"/>
            <a:ext cx="7992888" cy="1163512"/>
          </a:xfrm>
          <a:prstGeom prst="roundRect">
            <a:avLst>
              <a:gd name="adj" fmla="val 7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584" y="5618862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스마트 미터 전력데이터는 전력사용 로그 시뮬레이터 활용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생성된 로그데이터는 빅데이터 솔루션 처리 과정 수행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데이터는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DW(Data Warehouse), DM(Data Mart)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가공 및 정제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- 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정제된 데이터는 데이터 형태에 따라 사용자 정보제공 및 예측분석에 활용</a:t>
            </a:r>
            <a:endParaRPr lang="ko-KR" altLang="en-US" sz="1400" b="1" dirty="0">
              <a:solidFill>
                <a:srgbClr val="00B0F0"/>
              </a:solidFill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도메인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1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300441" y="2855769"/>
            <a:ext cx="1584176" cy="1437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02663" y="974294"/>
            <a:ext cx="155596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수</a:t>
            </a:r>
            <a:r>
              <a:rPr lang="ko-KR" altLang="en-US" sz="1400" dirty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02663" y="1281522"/>
            <a:ext cx="1555964" cy="323674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43506" y="964707"/>
            <a:ext cx="1381416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적재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43505" y="1271935"/>
            <a:ext cx="1381416" cy="323674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96930" y="964707"/>
            <a:ext cx="18002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처리</a:t>
            </a:r>
            <a:r>
              <a:rPr lang="en-US" altLang="ko-KR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탐색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6931" y="1277637"/>
            <a:ext cx="1800200" cy="32314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69138" y="964707"/>
            <a:ext cx="1965718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분석</a:t>
            </a:r>
            <a:r>
              <a:rPr lang="en-US" altLang="ko-KR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응용</a:t>
            </a:r>
            <a:endParaRPr lang="ko-KR" altLang="en-US" sz="14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69138" y="1262326"/>
            <a:ext cx="1965718" cy="32456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76643" y="1863084"/>
            <a:ext cx="1106821" cy="2332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 Smart" pitchFamily="34" charset="0"/>
                <a:ea typeface="나눔스퀘어라운드 Regular" pitchFamily="50" charset="-127"/>
              </a:rPr>
              <a:t>Flume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33578" y="1339757"/>
            <a:ext cx="6635759" cy="34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Zookeeper</a:t>
            </a:r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22289" y="1900811"/>
            <a:ext cx="4731643" cy="520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LG Smart" pitchFamily="34" charset="0"/>
                <a:ea typeface="나눔스퀘어라운드 Regular" pitchFamily="50" charset="-127"/>
              </a:rPr>
              <a:t>Hadoop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105294" y="5068288"/>
            <a:ext cx="1457065" cy="641766"/>
            <a:chOff x="429445" y="5521994"/>
            <a:chExt cx="1416144" cy="641766"/>
          </a:xfrm>
        </p:grpSpPr>
        <p:sp>
          <p:nvSpPr>
            <p:cNvPr id="53" name="순서도: 문서 52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  <p:sp>
          <p:nvSpPr>
            <p:cNvPr id="54" name="순서도: 문서 53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  <p:sp>
          <p:nvSpPr>
            <p:cNvPr id="55" name="순서도: 문서 54"/>
            <p:cNvSpPr/>
            <p:nvPr/>
          </p:nvSpPr>
          <p:spPr>
            <a:xfrm>
              <a:off x="429445" y="5719412"/>
              <a:ext cx="1093384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accent6">
                      <a:lumMod val="75000"/>
                    </a:schemeClr>
                  </a:solidFill>
                  <a:latin typeface="LG Smart" pitchFamily="34" charset="0"/>
                  <a:ea typeface="나눔스퀘어라운드 Regular" pitchFamily="50" charset="-127"/>
                </a:rPr>
                <a:t>SmartMeter Log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102663" y="4576914"/>
            <a:ext cx="6932193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Cloudera Manager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6951" y="3265993"/>
            <a:ext cx="1440160" cy="39524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Hive/Spark</a:t>
            </a:r>
            <a:r>
              <a:rPr lang="ko-KR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 </a:t>
            </a:r>
            <a:endParaRPr lang="ko-KR" alt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70569" y="2897715"/>
            <a:ext cx="852924" cy="29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 Smart" pitchFamily="34" charset="0"/>
                <a:ea typeface="나눔스퀘어라운드 Regular" pitchFamily="50" charset="-127"/>
              </a:rPr>
              <a:t>HUE</a:t>
            </a:r>
            <a:endParaRPr lang="ko-KR" altLang="en-US" sz="14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72449" y="3780981"/>
            <a:ext cx="1440160" cy="36696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LG Smart" pitchFamily="34" charset="0"/>
                <a:ea typeface="나눔스퀘어라운드 Regular" pitchFamily="50" charset="-127"/>
              </a:rPr>
              <a:t>Impala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60" name="직선 화살표 연결선 59"/>
          <p:cNvCxnSpPr>
            <a:endCxn id="48" idx="2"/>
          </p:cNvCxnSpPr>
          <p:nvPr/>
        </p:nvCxnSpPr>
        <p:spPr>
          <a:xfrm flipV="1">
            <a:off x="1830054" y="4195681"/>
            <a:ext cx="0" cy="872607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1" idx="1"/>
          </p:cNvCxnSpPr>
          <p:nvPr/>
        </p:nvCxnSpPr>
        <p:spPr>
          <a:xfrm>
            <a:off x="1880645" y="2161265"/>
            <a:ext cx="1041644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645820" y="3434775"/>
            <a:ext cx="1008112" cy="334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R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645820" y="3927001"/>
            <a:ext cx="1008112" cy="334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LG Smart" pitchFamily="34" charset="0"/>
                <a:ea typeface="나눔스퀘어라운드 Regular" pitchFamily="50" charset="-127"/>
              </a:rPr>
              <a:t>Python</a:t>
            </a:r>
            <a:endParaRPr lang="ko-KR" altLang="en-US" sz="1600" dirty="0"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65" name="꺾인 연결선 64"/>
          <p:cNvCxnSpPr>
            <a:stCxn id="38" idx="3"/>
            <a:endCxn id="63" idx="1"/>
          </p:cNvCxnSpPr>
          <p:nvPr/>
        </p:nvCxnSpPr>
        <p:spPr>
          <a:xfrm>
            <a:off x="5884617" y="3574433"/>
            <a:ext cx="761203" cy="27389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8" idx="3"/>
            <a:endCxn id="64" idx="1"/>
          </p:cNvCxnSpPr>
          <p:nvPr/>
        </p:nvCxnSpPr>
        <p:spPr>
          <a:xfrm>
            <a:off x="5884617" y="3574433"/>
            <a:ext cx="761203" cy="519615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38" idx="0"/>
          </p:cNvCxnSpPr>
          <p:nvPr/>
        </p:nvCxnSpPr>
        <p:spPr>
          <a:xfrm flipV="1">
            <a:off x="5092529" y="2421719"/>
            <a:ext cx="4502" cy="43405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645819" y="2814632"/>
            <a:ext cx="1008113" cy="3669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G Smart" pitchFamily="34" charset="0"/>
                <a:ea typeface="나눔스퀘어라운드 Regular" pitchFamily="50" charset="-127"/>
              </a:rPr>
              <a:t>Impala</a:t>
            </a:r>
            <a:endParaRPr lang="ko-KR" altLang="en-US" sz="1600" dirty="0">
              <a:solidFill>
                <a:schemeClr val="bg1"/>
              </a:solidFill>
              <a:latin typeface="LG Smart" pitchFamily="34" charset="0"/>
              <a:ea typeface="나눔스퀘어라운드 Regular" pitchFamily="50" charset="-127"/>
            </a:endParaRPr>
          </a:p>
        </p:txBody>
      </p:sp>
      <p:cxnSp>
        <p:nvCxnSpPr>
          <p:cNvPr id="74" name="꺾인 연결선 73"/>
          <p:cNvCxnSpPr>
            <a:stCxn id="38" idx="3"/>
            <a:endCxn id="72" idx="1"/>
          </p:cNvCxnSpPr>
          <p:nvPr/>
        </p:nvCxnSpPr>
        <p:spPr>
          <a:xfrm flipV="1">
            <a:off x="5884617" y="2998113"/>
            <a:ext cx="761202" cy="576320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2" idx="3"/>
            <a:endCxn id="51" idx="3"/>
          </p:cNvCxnSpPr>
          <p:nvPr/>
        </p:nvCxnSpPr>
        <p:spPr>
          <a:xfrm flipV="1">
            <a:off x="7653932" y="2161265"/>
            <a:ext cx="12700" cy="836848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프로젝트 아키텍처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085184"/>
            <a:ext cx="8229600" cy="154503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1200" dirty="0" smtClean="0"/>
              <a:t>SW/HW </a:t>
            </a:r>
            <a:r>
              <a:rPr lang="ko-KR" altLang="en-US" sz="1200" dirty="0"/>
              <a:t>아키텍처를 구축</a:t>
            </a:r>
            <a:r>
              <a:rPr lang="en-US" altLang="ko-KR" sz="1200" dirty="0"/>
              <a:t>/</a:t>
            </a:r>
            <a:r>
              <a:rPr lang="ko-KR" altLang="en-US" sz="1200" dirty="0"/>
              <a:t>구현을 위해 </a:t>
            </a:r>
            <a:r>
              <a:rPr lang="en-US" altLang="ko-KR" sz="1200" dirty="0"/>
              <a:t>3</a:t>
            </a:r>
            <a:r>
              <a:rPr lang="ko-KR" altLang="en-US" sz="1200" dirty="0"/>
              <a:t>대의 </a:t>
            </a:r>
            <a:r>
              <a:rPr lang="en-US" altLang="ko-KR" sz="1200" dirty="0"/>
              <a:t>Linux VM</a:t>
            </a:r>
            <a:r>
              <a:rPr lang="ko-KR" altLang="en-US" sz="1200" dirty="0"/>
              <a:t>에서 진행한다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가상 </a:t>
            </a:r>
            <a:r>
              <a:rPr lang="ko-KR" altLang="en-US" sz="1200" dirty="0"/>
              <a:t>환경이지만 빅데이터 모든 기술 요소를 완벽히 갖춘 시스템으로 수작업으로 설치와 설정을 하면 많은 시간과 노력이 필요하다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보통</a:t>
            </a:r>
            <a:r>
              <a:rPr lang="en-US" altLang="ko-KR" sz="1200" dirty="0"/>
              <a:t>, </a:t>
            </a:r>
            <a:r>
              <a:rPr lang="ko-KR" altLang="en-US" sz="1200" dirty="0"/>
              <a:t>빅데이터 자동화 툴인 클라우데라의 </a:t>
            </a:r>
            <a:r>
              <a:rPr lang="en-US" altLang="ko-KR" sz="1200" dirty="0"/>
              <a:t>Cloudera Manage(CM)</a:t>
            </a:r>
            <a:r>
              <a:rPr lang="ko-KR" altLang="en-US" sz="1200" dirty="0"/>
              <a:t>을 이용해 소프트웨어를 설치</a:t>
            </a:r>
            <a:r>
              <a:rPr lang="en-US" altLang="ko-KR" sz="1200" dirty="0"/>
              <a:t>/</a:t>
            </a:r>
            <a:r>
              <a:rPr lang="ko-KR" altLang="en-US" sz="1200" dirty="0"/>
              <a:t>관리</a:t>
            </a:r>
            <a:r>
              <a:rPr lang="en-US" altLang="ko-KR" sz="1200" dirty="0"/>
              <a:t>(</a:t>
            </a:r>
            <a:r>
              <a:rPr lang="ko-KR" altLang="en-US" sz="1200" dirty="0"/>
              <a:t>모니터링</a:t>
            </a:r>
            <a:r>
              <a:rPr lang="en-US" altLang="ko-KR" sz="1200" dirty="0"/>
              <a:t>)</a:t>
            </a:r>
            <a:r>
              <a:rPr lang="ko-KR" altLang="en-US" sz="1200" dirty="0"/>
              <a:t>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개발 </a:t>
            </a:r>
            <a:r>
              <a:rPr lang="ko-KR" altLang="en-US" sz="1200" dirty="0"/>
              <a:t>및 배포환경에서는 </a:t>
            </a:r>
            <a:r>
              <a:rPr lang="en-US" altLang="ko-KR" sz="1200" dirty="0"/>
              <a:t>Eclipse, SFTP, SSH</a:t>
            </a:r>
            <a:r>
              <a:rPr lang="ko-KR" altLang="en-US" sz="1200" dirty="0"/>
              <a:t>를 사용하며 특히</a:t>
            </a:r>
            <a:r>
              <a:rPr lang="en-US" altLang="ko-KR" sz="1200" dirty="0"/>
              <a:t>, CM </a:t>
            </a:r>
            <a:r>
              <a:rPr lang="ko-KR" altLang="en-US" sz="1200" dirty="0"/>
              <a:t>웹 관리환경에서는 반드시 크롬 브라우저를 사용해야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59735" y="1357259"/>
            <a:ext cx="288032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</a:t>
            </a:r>
            <a:endParaRPr lang="ko-KR" altLang="en-US" sz="1050" dirty="0">
              <a:latin typeface="Segoe UI" pitchFamily="34" charset="0"/>
              <a:ea typeface="HyhwpEQ" pitchFamily="18" charset="-127"/>
              <a:cs typeface="Segoe U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23" y="1196752"/>
            <a:ext cx="6913012" cy="37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시스템 아키텍처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8LinMtuZ_TgbYZqHasvvu0u5mwfLHRCJ6VvKqV1q43T09KaPrpI2Cg8SFcHF0tIxXqYqXO-kGMHYS8Z5MvlP6nTSh4YD61pV3O_4QK7r9ZP6gO7H0c5n416OUW79IMyOQ08juF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86244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6" y="4563100"/>
            <a:ext cx="10664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8677" y="4726985"/>
            <a:ext cx="7200800" cy="603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데이터 발생주기에 따라 일괄 배치성 데이터인지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실시간 스트림 데이터인지를 판단해야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한다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스마트 미터의 대용량 로그 파일을 적재하는 배치성 처리로 구성하였다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92696"/>
            <a:ext cx="88924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8864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수집 </a:t>
            </a:r>
            <a:r>
              <a:rPr lang="en-US" altLang="ko-KR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&amp; </a:t>
            </a:r>
            <a:r>
              <a:rPr lang="ko-KR" altLang="en-US" sz="2000" b="1" dirty="0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적재 </a:t>
            </a:r>
            <a:r>
              <a:rPr lang="ko-KR" altLang="en-US" sz="2000" b="1" dirty="0" err="1" smtClean="0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레이</a:t>
            </a:r>
            <a:r>
              <a:rPr lang="ko-KR" altLang="en-US" sz="2000" b="1" dirty="0" err="1">
                <a:latin typeface="KoPubWorld돋움체_Pro Bold" pitchFamily="50" charset="-127"/>
                <a:ea typeface="KoPubWorld돋움체_Pro Bold" pitchFamily="50" charset="-127"/>
                <a:cs typeface="KoPubWorld돋움체_Pro Bold" pitchFamily="50" charset="-127"/>
              </a:rPr>
              <a:t>어</a:t>
            </a:r>
            <a:endParaRPr lang="en-US" altLang="ko-KR" sz="2000" b="1" dirty="0" smtClean="0">
              <a:latin typeface="KoPubWorld돋움체_Pro Bold" pitchFamily="50" charset="-127"/>
              <a:ea typeface="KoPubWorld돋움체_Pro Bold" pitchFamily="50" charset="-127"/>
              <a:cs typeface="KoPubWorld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0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644</Words>
  <Application>Microsoft Office PowerPoint</Application>
  <PresentationFormat>화면 슬라이드 쇼(4:3)</PresentationFormat>
  <Paragraphs>188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Windows 사용자</cp:lastModifiedBy>
  <cp:revision>40</cp:revision>
  <dcterms:created xsi:type="dcterms:W3CDTF">2019-11-04T04:48:32Z</dcterms:created>
  <dcterms:modified xsi:type="dcterms:W3CDTF">2019-11-05T12:03:56Z</dcterms:modified>
</cp:coreProperties>
</file>