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0" r:id="rId4"/>
    <p:sldId id="271" r:id="rId5"/>
    <p:sldId id="279" r:id="rId6"/>
    <p:sldId id="28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070" autoAdjust="0"/>
  </p:normalViewPr>
  <p:slideViewPr>
    <p:cSldViewPr>
      <p:cViewPr>
        <p:scale>
          <a:sx n="75" d="100"/>
          <a:sy n="75" d="100"/>
        </p:scale>
        <p:origin x="-15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50900;&#48324;%20&#54217;&#44512;%20&#51204;&#47141;&#47049;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44032;&#44396;&#50896;&#49688;&#48324;%20&#54217;&#44512;%20&#51204;&#47141;&#47049;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'Watt(월별 평균 전력량)'!$A$2:$A$13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'Watt(월별 평균 전력량)'!$B$2:$B$13</c:f>
              <c:numCache>
                <c:formatCode>General</c:formatCode>
                <c:ptCount val="12"/>
                <c:pt idx="0">
                  <c:v>338.88644507494598</c:v>
                </c:pt>
                <c:pt idx="1">
                  <c:v>322.39086996370401</c:v>
                </c:pt>
                <c:pt idx="2">
                  <c:v>310.31681089786599</c:v>
                </c:pt>
                <c:pt idx="3">
                  <c:v>299.85810500939601</c:v>
                </c:pt>
                <c:pt idx="4">
                  <c:v>296.43823771885701</c:v>
                </c:pt>
                <c:pt idx="5">
                  <c:v>286.94866716611801</c:v>
                </c:pt>
                <c:pt idx="6">
                  <c:v>290.40011219687801</c:v>
                </c:pt>
                <c:pt idx="7">
                  <c:v>310.29431237206001</c:v>
                </c:pt>
                <c:pt idx="8">
                  <c:v>322.42800986738501</c:v>
                </c:pt>
                <c:pt idx="9">
                  <c:v>292.96232164686398</c:v>
                </c:pt>
                <c:pt idx="10">
                  <c:v>289.49613863353801</c:v>
                </c:pt>
                <c:pt idx="11">
                  <c:v>305.08672148322199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174656"/>
        <c:axId val="94725824"/>
      </c:lineChart>
      <c:catAx>
        <c:axId val="1191746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94725824"/>
        <c:crosses val="autoZero"/>
        <c:auto val="1"/>
        <c:lblAlgn val="ctr"/>
        <c:lblOffset val="100"/>
        <c:noMultiLvlLbl val="0"/>
      </c:catAx>
      <c:valAx>
        <c:axId val="94725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/>
        </c:spPr>
        <c:txPr>
          <a:bodyPr/>
          <a:lstStyle/>
          <a:p>
            <a:pPr>
              <a:defRPr sz="1600"/>
            </a:pPr>
            <a:endParaRPr lang="ko-KR"/>
          </a:p>
        </c:txPr>
        <c:crossAx val="119174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'Watt(가구원수별 평균 전력량)'!$A$2:$A$10</c:f>
              <c:strCache>
                <c:ptCount val="9"/>
                <c:pt idx="0">
                  <c:v>1인</c:v>
                </c:pt>
                <c:pt idx="1">
                  <c:v>2인</c:v>
                </c:pt>
                <c:pt idx="2">
                  <c:v>3인</c:v>
                </c:pt>
                <c:pt idx="3">
                  <c:v>4인</c:v>
                </c:pt>
                <c:pt idx="4">
                  <c:v>5인</c:v>
                </c:pt>
                <c:pt idx="5">
                  <c:v>6인</c:v>
                </c:pt>
                <c:pt idx="6">
                  <c:v>7인</c:v>
                </c:pt>
                <c:pt idx="7">
                  <c:v>8인</c:v>
                </c:pt>
                <c:pt idx="8">
                  <c:v>9인</c:v>
                </c:pt>
              </c:strCache>
            </c:strRef>
          </c:cat>
          <c:val>
            <c:numRef>
              <c:f>'Watt(가구원수별 평균 전력량)'!$B$2:$B$10</c:f>
              <c:numCache>
                <c:formatCode>General</c:formatCode>
                <c:ptCount val="9"/>
                <c:pt idx="0">
                  <c:v>206</c:v>
                </c:pt>
                <c:pt idx="1">
                  <c:v>289</c:v>
                </c:pt>
                <c:pt idx="2">
                  <c:v>321</c:v>
                </c:pt>
                <c:pt idx="3">
                  <c:v>338</c:v>
                </c:pt>
                <c:pt idx="4">
                  <c:v>355</c:v>
                </c:pt>
                <c:pt idx="5">
                  <c:v>392</c:v>
                </c:pt>
                <c:pt idx="6">
                  <c:v>388</c:v>
                </c:pt>
                <c:pt idx="7">
                  <c:v>464</c:v>
                </c:pt>
                <c:pt idx="8">
                  <c:v>427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451776"/>
        <c:axId val="94728128"/>
      </c:barChart>
      <c:catAx>
        <c:axId val="93451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94728128"/>
        <c:crosses val="autoZero"/>
        <c:auto val="1"/>
        <c:lblAlgn val="ctr"/>
        <c:lblOffset val="100"/>
        <c:noMultiLvlLbl val="0"/>
      </c:catAx>
      <c:valAx>
        <c:axId val="9472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93451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00C3-B075-4AD8-BDD5-B7395045C280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80DE-0A40-4E21-B09D-8BBA131CB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9039-DA1B-4BDE-B419-63F4CA33CB7A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57400" y="1844824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빅데이터 솔루션을 활용한</a:t>
            </a:r>
            <a:endParaRPr lang="en-US" altLang="ko-KR" sz="4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스마트미터 전력량 예측 분석</a:t>
            </a:r>
            <a:endParaRPr lang="ko-KR" altLang="en-US" sz="4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580526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오진영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이희철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최준혁</a:t>
            </a:r>
            <a:endParaRPr lang="en-US" altLang="ko-KR" sz="16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576" y="1510045"/>
            <a:ext cx="7704856" cy="4079195"/>
            <a:chOff x="494166" y="1924996"/>
            <a:chExt cx="8407188" cy="3256117"/>
          </a:xfrm>
        </p:grpSpPr>
        <p:grpSp>
          <p:nvGrpSpPr>
            <p:cNvPr id="2" name="그룹 1"/>
            <p:cNvGrpSpPr/>
            <p:nvPr/>
          </p:nvGrpSpPr>
          <p:grpSpPr>
            <a:xfrm>
              <a:off x="494166" y="1924996"/>
              <a:ext cx="8407188" cy="3256117"/>
              <a:chOff x="-162780" y="1228690"/>
              <a:chExt cx="8806391" cy="3656227"/>
            </a:xfrm>
          </p:grpSpPr>
          <p:graphicFrame>
            <p:nvGraphicFramePr>
              <p:cNvPr id="20" name="차트 1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3173919"/>
                  </p:ext>
                </p:extLst>
              </p:nvPr>
            </p:nvGraphicFramePr>
            <p:xfrm>
              <a:off x="251520" y="1556792"/>
              <a:ext cx="8392091" cy="33281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019062" y="1228690"/>
                <a:ext cx="4587292" cy="29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월별 주택용 전력소비량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162780" y="2204864"/>
                <a:ext cx="4143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일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평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균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전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err="1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력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량</a:t>
                </a:r>
                <a:endPara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841792" y="2103390"/>
              <a:ext cx="978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6795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9944" y="1844824"/>
            <a:ext cx="7768480" cy="3816424"/>
            <a:chOff x="714047" y="1988840"/>
            <a:chExt cx="7185576" cy="4464496"/>
          </a:xfrm>
        </p:grpSpPr>
        <p:graphicFrame>
          <p:nvGraphicFramePr>
            <p:cNvPr id="15" name="차트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5276134"/>
                </p:ext>
              </p:extLst>
            </p:nvPr>
          </p:nvGraphicFramePr>
          <p:xfrm>
            <a:off x="1061494" y="2420888"/>
            <a:ext cx="6838129" cy="4032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118596" y="1988840"/>
              <a:ext cx="3158328" cy="39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가구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구성원수별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전력소비량 현황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047" y="3356992"/>
              <a:ext cx="285244" cy="162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일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평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균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전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력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량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8004" y="2276872"/>
              <a:ext cx="10663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12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수요예측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504" y="1614766"/>
            <a:ext cx="8856984" cy="1670218"/>
            <a:chOff x="179512" y="1340768"/>
            <a:chExt cx="8856984" cy="14401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72816"/>
              <a:ext cx="8643201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32917" y="1779782"/>
              <a:ext cx="7354341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7258" y="1779782"/>
              <a:ext cx="777230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9512" y="1340768"/>
              <a:ext cx="8856984" cy="1440160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8391" y="1350293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DATASET</a:t>
              </a:r>
              <a:endPara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8880" y="3717032"/>
            <a:ext cx="7624464" cy="2736304"/>
            <a:chOff x="688880" y="3717032"/>
            <a:chExt cx="7624464" cy="2736304"/>
          </a:xfrm>
        </p:grpSpPr>
        <p:grpSp>
          <p:nvGrpSpPr>
            <p:cNvPr id="5" name="그룹 4"/>
            <p:cNvGrpSpPr/>
            <p:nvPr/>
          </p:nvGrpSpPr>
          <p:grpSpPr>
            <a:xfrm>
              <a:off x="688880" y="3789040"/>
              <a:ext cx="7624464" cy="2664296"/>
              <a:chOff x="619944" y="3536842"/>
              <a:chExt cx="7624464" cy="2664296"/>
            </a:xfrm>
          </p:grpSpPr>
          <p:pic>
            <p:nvPicPr>
              <p:cNvPr id="1029" name="Picture 5" descr="https://lh4.googleusercontent.com/Wrh9K5wFGb_8KHY4BNstdPBKm0tyJvK9ofCkFDyWddAvRab0xhxngIANZngx_OR3jwDn-AUEf5QKdvhDeGzOXy3opq-Ro8OhXFzuBFtU86ld_lNiut7oINT3V0ajxQbmYcKhV8cJ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944" y="3860708"/>
                <a:ext cx="3803336" cy="2304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Heechul\BigData_Project\Graph\lstm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4931" y="3536842"/>
                <a:ext cx="3559477" cy="266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187624" y="3717032"/>
              <a:ext cx="31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페이스북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프로핏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3717032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LSTM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1829723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 err="1">
                <a:ea typeface="KoPubWorld돋움체_Pro Bold"/>
              </a:rPr>
              <a:t>분단위</a:t>
            </a:r>
            <a:r>
              <a:rPr lang="ko-KR" altLang="en-US" dirty="0">
                <a:ea typeface="KoPubWorld돋움체_Pro Bold"/>
              </a:rPr>
              <a:t> 전력 생성 데이터 </a:t>
            </a:r>
            <a:r>
              <a:rPr lang="en-US" altLang="ko-KR" dirty="0">
                <a:ea typeface="KoPubWorld돋움체_Pro Bold"/>
              </a:rPr>
              <a:t>= </a:t>
            </a:r>
            <a:endParaRPr lang="en-US" altLang="ko-KR" dirty="0" smtClean="0">
              <a:ea typeface="KoPubWorld돋움체_Pro Bold"/>
            </a:endParaRP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>
                <a:ea typeface="KoPubWorld돋움체_Pro Bold"/>
              </a:rPr>
              <a:t>분주기 * </a:t>
            </a:r>
            <a:r>
              <a:rPr lang="en-US" altLang="ko-KR" dirty="0">
                <a:ea typeface="KoPubWorld돋움체_Pro Bold"/>
              </a:rPr>
              <a:t>5</a:t>
            </a:r>
            <a:r>
              <a:rPr lang="ko-KR" altLang="en-US" dirty="0">
                <a:ea typeface="KoPubWorld돋움체_Pro Bold"/>
              </a:rPr>
              <a:t>년 </a:t>
            </a:r>
            <a:r>
              <a:rPr lang="en-US" altLang="ko-KR" dirty="0">
                <a:ea typeface="KoPubWorld돋움체_Pro Bold"/>
              </a:rPr>
              <a:t>= 17,280,000</a:t>
            </a:r>
            <a:r>
              <a:rPr lang="ko-KR" altLang="en-US" dirty="0">
                <a:ea typeface="KoPubWorld돋움체_Pro Bold"/>
              </a:rPr>
              <a:t>건 데이터 </a:t>
            </a:r>
            <a:r>
              <a:rPr lang="ko-KR" altLang="en-US" dirty="0" smtClean="0">
                <a:ea typeface="KoPubWorld돋움체_Pro Bold"/>
              </a:rPr>
              <a:t>처리</a:t>
            </a:r>
            <a:endParaRPr lang="en-US" altLang="ko-KR" dirty="0" smtClean="0">
              <a:ea typeface="KoPubWorld돋움체_Pro Bold"/>
            </a:endParaRPr>
          </a:p>
          <a:p>
            <a:endParaRPr lang="ko-KR" altLang="en-US" dirty="0">
              <a:ea typeface="KoPubWorld돋움체_Pro Bold"/>
            </a:endParaRPr>
          </a:p>
          <a:p>
            <a:r>
              <a:rPr lang="en-US" altLang="ko-KR" dirty="0" smtClean="0">
                <a:ea typeface="KoPubWorld돋움체_Pro Bold"/>
              </a:rPr>
              <a:t>1</a:t>
            </a:r>
            <a:r>
              <a:rPr lang="ko-KR" altLang="en-US" dirty="0" err="1" smtClean="0">
                <a:ea typeface="KoPubWorld돋움체_Pro Bold"/>
              </a:rPr>
              <a:t>초단위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ko-KR" altLang="en-US" dirty="0">
                <a:ea typeface="KoPubWorld돋움체_Pro Bold"/>
              </a:rPr>
              <a:t>전력 생성 데이터 </a:t>
            </a:r>
            <a:r>
              <a:rPr lang="en-US" altLang="ko-KR" dirty="0" smtClean="0">
                <a:ea typeface="KoPubWorld돋움체_Pro Bold"/>
              </a:rPr>
              <a:t>=</a:t>
            </a: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 err="1">
                <a:ea typeface="KoPubWorld돋움체_Pro Bold"/>
              </a:rPr>
              <a:t>초주기</a:t>
            </a:r>
            <a:r>
              <a:rPr lang="ko-KR" altLang="en-US" dirty="0">
                <a:ea typeface="KoPubWorld돋움체_Pro Bold"/>
              </a:rPr>
              <a:t>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>
                <a:ea typeface="KoPubWorld돋움체_Pro Bold"/>
              </a:rPr>
              <a:t>주일 </a:t>
            </a:r>
            <a:r>
              <a:rPr lang="en-US" altLang="ko-KR" dirty="0">
                <a:ea typeface="KoPubWorld돋움체_Pro Bold"/>
              </a:rPr>
              <a:t>= 60,480,000</a:t>
            </a:r>
            <a:r>
              <a:rPr lang="ko-KR" altLang="en-US" dirty="0">
                <a:ea typeface="KoPubWorld돋움체_Pro Bold"/>
              </a:rPr>
              <a:t>건 데이터 처리</a:t>
            </a:r>
          </a:p>
          <a:p>
            <a:r>
              <a:rPr lang="ko-KR" altLang="en-US" dirty="0">
                <a:ea typeface="KoPubWorld돋움체_Pro Bold"/>
              </a:rPr>
              <a:t/>
            </a:r>
            <a:br>
              <a:rPr lang="ko-KR" altLang="en-US" dirty="0">
                <a:ea typeface="KoPubWorld돋움체_Pro Bold"/>
              </a:rPr>
            </a:br>
            <a:endParaRPr lang="ko-KR" altLang="en-US" dirty="0">
              <a:ea typeface="KoPubWorld돋움체_Pro 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4327936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ea typeface="KoPubWorld돋움체_Pro Bold"/>
              </a:rPr>
              <a:t>RabbitMQ</a:t>
            </a:r>
            <a:r>
              <a:rPr lang="ko-KR" altLang="en-US" dirty="0" smtClean="0">
                <a:ea typeface="KoPubWorld돋움체_Pro Bold"/>
              </a:rPr>
              <a:t>나 </a:t>
            </a:r>
            <a:r>
              <a:rPr lang="en-US" altLang="ko-KR" dirty="0" err="1" smtClean="0">
                <a:ea typeface="KoPubWorld돋움체_Pro Bold"/>
              </a:rPr>
              <a:t>ActiveMQ</a:t>
            </a:r>
            <a:r>
              <a:rPr lang="en-US" altLang="ko-KR" dirty="0" smtClean="0">
                <a:ea typeface="KoPubWorld돋움체_Pro Bold"/>
              </a:rPr>
              <a:t> </a:t>
            </a:r>
            <a:r>
              <a:rPr lang="ko-KR" altLang="en-US" dirty="0" smtClean="0">
                <a:ea typeface="KoPubWorld돋움체_Pro Bold"/>
              </a:rPr>
              <a:t>효율적이며 구성하기 쉽지만 대용량을 </a:t>
            </a:r>
            <a:r>
              <a:rPr lang="ko-KR" altLang="en-US" dirty="0" err="1" smtClean="0">
                <a:ea typeface="KoPubWorld돋움체_Pro Bold"/>
              </a:rPr>
              <a:t>처리하는것에는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en-US" altLang="ko-KR" dirty="0" smtClean="0">
                <a:ea typeface="KoPubWorld돋움체_Pro Bold"/>
              </a:rPr>
              <a:t>Kafka</a:t>
            </a:r>
            <a:r>
              <a:rPr lang="ko-KR" altLang="en-US" dirty="0" smtClean="0">
                <a:ea typeface="KoPubWorld돋움체_Pro Bold"/>
              </a:rPr>
              <a:t>가 더 뛰어남</a:t>
            </a:r>
            <a:endParaRPr lang="en-US" altLang="ko-KR" dirty="0" smtClean="0">
              <a:ea typeface="KoPubWorld돋움체_Pro Bold"/>
            </a:endParaRPr>
          </a:p>
          <a:p>
            <a:endParaRPr lang="en-US" altLang="ko-KR" dirty="0">
              <a:ea typeface="KoPubWorld돋움체_Pro Bold"/>
            </a:endParaRPr>
          </a:p>
          <a:p>
            <a:r>
              <a:rPr lang="ko-KR" altLang="en-US" dirty="0" err="1" smtClean="0">
                <a:ea typeface="KoPubWorld돋움체_Pro Bold"/>
              </a:rPr>
              <a:t>플럼에서</a:t>
            </a:r>
            <a:r>
              <a:rPr lang="ko-KR" altLang="en-US" dirty="0" smtClean="0">
                <a:ea typeface="KoPubWorld돋움체_Pro Bold"/>
              </a:rPr>
              <a:t> 바로 </a:t>
            </a:r>
            <a:r>
              <a:rPr lang="ko-KR" altLang="en-US" dirty="0" err="1" smtClean="0">
                <a:ea typeface="KoPubWorld돋움체_Pro Bold"/>
              </a:rPr>
              <a:t>하둡으로</a:t>
            </a:r>
            <a:r>
              <a:rPr lang="ko-KR" altLang="en-US" dirty="0" smtClean="0">
                <a:ea typeface="KoPubWorld돋움체_Pro Bold"/>
              </a:rPr>
              <a:t> 적재하려고 시도했으나 과부하가 걸리면서 데이터 유실 발생</a:t>
            </a:r>
            <a:endParaRPr lang="ko-KR" altLang="en-US" dirty="0">
              <a:ea typeface="KoPubWorld돋움체_Pro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37518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2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.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실시간 로그를 처에 특화된 카프카 구현 불가능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16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135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Windows 사용자</cp:lastModifiedBy>
  <cp:revision>44</cp:revision>
  <dcterms:created xsi:type="dcterms:W3CDTF">2019-11-04T04:48:32Z</dcterms:created>
  <dcterms:modified xsi:type="dcterms:W3CDTF">2019-11-07T01:13:02Z</dcterms:modified>
</cp:coreProperties>
</file>