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2" r:id="rId5"/>
    <p:sldId id="281" r:id="rId6"/>
    <p:sldId id="291" r:id="rId7"/>
    <p:sldId id="258" r:id="rId8"/>
    <p:sldId id="29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31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83412" autoAdjust="0"/>
  </p:normalViewPr>
  <p:slideViewPr>
    <p:cSldViewPr>
      <p:cViewPr>
        <p:scale>
          <a:sx n="100" d="100"/>
          <a:sy n="100" d="100"/>
        </p:scale>
        <p:origin x="19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AE246-B1D5-4EF4-96AB-4664CDB327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B212-131F-4893-AC18-7D41A337B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보시면 최근 </a:t>
            </a:r>
            <a:r>
              <a:rPr lang="en-US" altLang="ko-KR" dirty="0"/>
              <a:t>2</a:t>
            </a:r>
            <a:r>
              <a:rPr lang="ko-KR" altLang="en-US" dirty="0"/>
              <a:t>년간 발생한 데이터는 그전에 쌓인 데이터의 </a:t>
            </a:r>
            <a:r>
              <a:rPr lang="en-US" altLang="ko-KR" dirty="0"/>
              <a:t>80</a:t>
            </a:r>
            <a:r>
              <a:rPr lang="ko-KR" altLang="en-US" dirty="0"/>
              <a:t>프로에 해당될 만큼 지금은 데이터의 시대입니다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</a:t>
            </a:r>
            <a:r>
              <a:rPr lang="en-US" altLang="ko-KR" dirty="0"/>
              <a:t>4</a:t>
            </a:r>
            <a:r>
              <a:rPr lang="ko-KR" altLang="en-US" dirty="0"/>
              <a:t>만 </a:t>
            </a:r>
            <a:r>
              <a:rPr lang="ko-KR" altLang="en-US" dirty="0" err="1"/>
              <a:t>헥사바이트</a:t>
            </a:r>
            <a:r>
              <a:rPr lang="ko-KR" altLang="en-US" dirty="0"/>
              <a:t> 이상으로 데이터가 </a:t>
            </a:r>
            <a:r>
              <a:rPr lang="ko-KR" altLang="en-US" dirty="0" err="1"/>
              <a:t>쌓일것으로</a:t>
            </a:r>
            <a:r>
              <a:rPr lang="ko-KR" altLang="en-US" dirty="0"/>
              <a:t> 예상하고 있고 이중 </a:t>
            </a:r>
            <a:r>
              <a:rPr lang="en-US" altLang="ko-KR" dirty="0"/>
              <a:t>80</a:t>
            </a:r>
            <a:r>
              <a:rPr lang="ko-KR" altLang="en-US" dirty="0"/>
              <a:t>프로는 비정형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비정형 데이터는 </a:t>
            </a:r>
            <a:r>
              <a:rPr lang="ko-KR" altLang="en-US" dirty="0" err="1"/>
              <a:t>소셜넼웤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비디오 등의 형태가 다양한 데이터를 의미하는데 이 데이터들은 기본적으로 분석이 필요한 데이터라고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양의 데이터가 발생하고 있는 지금도 모든 기록</a:t>
            </a:r>
            <a:r>
              <a:rPr lang="en-US" altLang="ko-KR" dirty="0"/>
              <a:t>, </a:t>
            </a:r>
            <a:r>
              <a:rPr lang="ko-KR" altLang="en-US" dirty="0"/>
              <a:t>수치 등은 어딘가의 서버나 시스템에 저장되고 이는 데이터화 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모든 데이터는 처음부터 분석가가 분석하기 좋게 완제품으로 정제되어 있지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</a:t>
            </a:r>
            <a:r>
              <a:rPr lang="ko-KR" altLang="en-US" dirty="0" err="1"/>
              <a:t>떄문에</a:t>
            </a:r>
            <a:r>
              <a:rPr lang="ko-KR" altLang="en-US" dirty="0"/>
              <a:t> 다양한 빅데이터를 저장하고 처리하는 기술은 매우 중요한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완성된 데이터를 분석하고 의미를 </a:t>
            </a:r>
            <a:r>
              <a:rPr lang="ko-KR" altLang="en-US" dirty="0" err="1"/>
              <a:t>찾는것부터가</a:t>
            </a:r>
            <a:r>
              <a:rPr lang="ko-KR" altLang="en-US" dirty="0"/>
              <a:t> 아닌 원천데이터의 수집부터 가공된 데이터의 분석까지의</a:t>
            </a:r>
            <a:endParaRPr lang="en-US" altLang="ko-KR" dirty="0"/>
          </a:p>
          <a:p>
            <a:r>
              <a:rPr lang="ko-KR" altLang="en-US" dirty="0"/>
              <a:t>빅데이터의 모든 처리과정을 구현해보고자 프로젝트를 시작하게 됐습니다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4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해당 프로젝트는 빅데이터 솔루션을 구축하기 위해서 시나리오를 선정하는 과정부터 시작했습니다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선정한 프로젝트 시나리오는 스마트 그리드라는 산업입니다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스마트 그리드란 </a:t>
            </a:r>
            <a:r>
              <a:rPr lang="en-US" altLang="ko-KR" dirty="0"/>
              <a:t>smart</a:t>
            </a:r>
            <a:r>
              <a:rPr lang="ko-KR" altLang="en-US" dirty="0"/>
              <a:t>의 똑똑한 </a:t>
            </a:r>
            <a:r>
              <a:rPr lang="en-US" altLang="ko-KR" dirty="0"/>
              <a:t>+ grid </a:t>
            </a:r>
            <a:r>
              <a:rPr lang="ko-KR" altLang="en-US" dirty="0"/>
              <a:t>의 전력망을 합쳐 똑똑한 전력망이라는 뜻을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전력시스템은 공급자가 소비자에게 전력 공급만 하는 일방향 전송이라고 볼 수 있는데요 이로 인해 소비자가 전력이 부족하면 안되기 때문에 </a:t>
            </a:r>
            <a:endParaRPr lang="en-US" altLang="ko-KR" dirty="0"/>
          </a:p>
          <a:p>
            <a:r>
              <a:rPr lang="ko-KR" altLang="en-US" dirty="0"/>
              <a:t>사용 전력의 </a:t>
            </a:r>
            <a:r>
              <a:rPr lang="en-US" altLang="ko-KR" dirty="0"/>
              <a:t>15% </a:t>
            </a:r>
            <a:r>
              <a:rPr lang="ko-KR" altLang="en-US" dirty="0"/>
              <a:t>이상을 예비전력으로 확보해 놓는 것이 유일한 대안이라고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스마트그리드는 정보통신 기술을 접목시켜 공급자</a:t>
            </a:r>
            <a:r>
              <a:rPr lang="en-US" altLang="ko-KR" dirty="0"/>
              <a:t>-</a:t>
            </a:r>
            <a:r>
              <a:rPr lang="ko-KR" altLang="en-US" dirty="0"/>
              <a:t>수요자의 양방향 정보를 주고받는 시스템으로</a:t>
            </a:r>
            <a:endParaRPr lang="en-US" altLang="ko-KR" dirty="0"/>
          </a:p>
          <a:p>
            <a:r>
              <a:rPr lang="ko-KR" altLang="en-US" dirty="0"/>
              <a:t>정확한 수요파악은 효율적인 전력생산으로 이루어지고 이로 인해 전력망의 공급 또한 효율적으로 이루어 지는 개념입니다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기존 </a:t>
            </a:r>
            <a:r>
              <a:rPr lang="en-US" altLang="ko-KR" dirty="0"/>
              <a:t>1</a:t>
            </a:r>
            <a:r>
              <a:rPr lang="ko-KR" altLang="en-US" dirty="0"/>
              <a:t>차원적인 수준의 데이터는 양방향 통신으로 인해 구체적이며 그 양도 어마어마 해지게 </a:t>
            </a:r>
            <a:r>
              <a:rPr lang="ko-KR" altLang="en-US" dirty="0" err="1"/>
              <a:t>될것입니다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일반 가정</a:t>
            </a:r>
            <a:r>
              <a:rPr lang="en-US" altLang="ko-KR" dirty="0"/>
              <a:t>/</a:t>
            </a:r>
            <a:r>
              <a:rPr lang="ko-KR" altLang="en-US" dirty="0"/>
              <a:t>주택에서 스마트 미터를 통해 수집하는 로그정보를 기준으로 해당 데이터를 솔루션에 적용시켜 프로젝트를 계획하고 진행했습니다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과거의 </a:t>
            </a:r>
            <a:r>
              <a:rPr lang="ko-KR" altLang="en-US" dirty="0" err="1"/>
              <a:t>축척된</a:t>
            </a:r>
            <a:r>
              <a:rPr lang="ko-KR" altLang="en-US" dirty="0"/>
              <a:t> 데이터가 일정한 형태로 잘 정제되었고</a:t>
            </a:r>
            <a:r>
              <a:rPr lang="en-US" altLang="ko-KR" dirty="0"/>
              <a:t>, </a:t>
            </a:r>
            <a:r>
              <a:rPr lang="ko-KR" altLang="en-US" dirty="0"/>
              <a:t>그 데이터를 가지고 분석만을 </a:t>
            </a:r>
            <a:r>
              <a:rPr lang="ko-KR" altLang="en-US" dirty="0" err="1"/>
              <a:t>해보자라는</a:t>
            </a:r>
            <a:r>
              <a:rPr lang="ko-KR" altLang="en-US" dirty="0"/>
              <a:t> 결과만을 추구하는 성격보다는</a:t>
            </a:r>
            <a:endParaRPr lang="en-US" altLang="ko-KR" dirty="0"/>
          </a:p>
          <a:p>
            <a:r>
              <a:rPr lang="ko-KR" altLang="en-US" dirty="0"/>
              <a:t>데이터의 흐름을 </a:t>
            </a:r>
            <a:r>
              <a:rPr lang="ko-KR" altLang="en-US" dirty="0" err="1"/>
              <a:t>파악해보자라는</a:t>
            </a:r>
            <a:r>
              <a:rPr lang="ko-KR" altLang="en-US" dirty="0"/>
              <a:t> 의문부터 시작되었습니다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1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11561" y="274638"/>
            <a:ext cx="5832648" cy="457197"/>
          </a:xfrm>
        </p:spPr>
        <p:txBody>
          <a:bodyPr>
            <a:noAutofit/>
          </a:bodyPr>
          <a:lstStyle>
            <a:lvl1pPr algn="l">
              <a:defRPr sz="2800" b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 err="1"/>
              <a:t>큰제목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32DA82-A344-4DE4-BF23-DDC676306814}"/>
              </a:ext>
            </a:extLst>
          </p:cNvPr>
          <p:cNvSpPr/>
          <p:nvPr userDrawn="1"/>
        </p:nvSpPr>
        <p:spPr>
          <a:xfrm>
            <a:off x="395536" y="274638"/>
            <a:ext cx="119853" cy="43194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1D62-4B58-4FD6-9D62-522A6315118F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" y="0"/>
            <a:ext cx="122002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44747" y="-6152"/>
            <a:ext cx="3783608" cy="68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7043" y="715280"/>
            <a:ext cx="3707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솔루션을 활용한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스마트미터 전력량 예측 및 분석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8971" y="1556792"/>
            <a:ext cx="3428914" cy="0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7842" y="58052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죽음의 불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468" y="61888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오진영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이희철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최준혁</a:t>
            </a:r>
          </a:p>
        </p:txBody>
      </p:sp>
    </p:spTree>
    <p:extLst>
      <p:ext uri="{BB962C8B-B14F-4D97-AF65-F5344CB8AC3E}">
        <p14:creationId xmlns:p14="http://schemas.microsoft.com/office/powerpoint/2010/main" val="8991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DC224F-9A7C-444D-A723-4DBDDB94235F}"/>
              </a:ext>
            </a:extLst>
          </p:cNvPr>
          <p:cNvSpPr/>
          <p:nvPr/>
        </p:nvSpPr>
        <p:spPr>
          <a:xfrm>
            <a:off x="-6101" y="836712"/>
            <a:ext cx="3397814" cy="4289977"/>
          </a:xfrm>
          <a:prstGeom prst="rect">
            <a:avLst/>
          </a:prstGeom>
          <a:solidFill>
            <a:srgbClr val="3B2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4" name="AutoShape 4" descr="하둡 중요에 대한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12" y="2013063"/>
            <a:ext cx="4865041" cy="311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A7887F-F6E1-4C5E-B937-C3A27A19E2D7}"/>
              </a:ext>
            </a:extLst>
          </p:cNvPr>
          <p:cNvSpPr/>
          <p:nvPr/>
        </p:nvSpPr>
        <p:spPr>
          <a:xfrm>
            <a:off x="-9525" y="0"/>
            <a:ext cx="9153525" cy="2060848"/>
          </a:xfrm>
          <a:prstGeom prst="rect">
            <a:avLst/>
          </a:prstGeom>
          <a:solidFill>
            <a:srgbClr val="3B2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D59F4-DB9C-456C-AA3C-449513715802}"/>
              </a:ext>
            </a:extLst>
          </p:cNvPr>
          <p:cNvSpPr/>
          <p:nvPr/>
        </p:nvSpPr>
        <p:spPr>
          <a:xfrm>
            <a:off x="8256753" y="1312987"/>
            <a:ext cx="887247" cy="5545013"/>
          </a:xfrm>
          <a:prstGeom prst="rect">
            <a:avLst/>
          </a:prstGeom>
          <a:solidFill>
            <a:srgbClr val="3B2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82101-6BB4-4C3E-906B-7747932E9DD2}"/>
              </a:ext>
            </a:extLst>
          </p:cNvPr>
          <p:cNvSpPr/>
          <p:nvPr/>
        </p:nvSpPr>
        <p:spPr>
          <a:xfrm>
            <a:off x="0" y="5126689"/>
            <a:ext cx="8256753" cy="1731311"/>
          </a:xfrm>
          <a:prstGeom prst="rect">
            <a:avLst/>
          </a:prstGeom>
          <a:solidFill>
            <a:srgbClr val="3B2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6214" y="1487923"/>
            <a:ext cx="561662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및 계획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도메인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아키텍처 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아키텍처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 및 한계점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80381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1" y="260648"/>
            <a:ext cx="5832648" cy="45719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</a:p>
        </p:txBody>
      </p:sp>
      <p:pic>
        <p:nvPicPr>
          <p:cNvPr id="1026" name="Picture 2" descr="Growth in worldwide stored data. ">
            <a:extLst>
              <a:ext uri="{FF2B5EF4-FFF2-40B4-BE49-F238E27FC236}">
                <a16:creationId xmlns:a16="http://schemas.microsoft.com/office/drawing/2014/main" id="{85F0D702-4F02-4362-B7C2-0523543F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6" y="1052736"/>
            <a:ext cx="7787208" cy="38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0CBD077-85B1-4E96-BFB1-9A3E55375CF2}"/>
              </a:ext>
            </a:extLst>
          </p:cNvPr>
          <p:cNvGrpSpPr/>
          <p:nvPr/>
        </p:nvGrpSpPr>
        <p:grpSpPr>
          <a:xfrm>
            <a:off x="822179" y="5050132"/>
            <a:ext cx="7632848" cy="1570194"/>
            <a:chOff x="822179" y="5050132"/>
            <a:chExt cx="7632848" cy="157019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10B0F90-14AB-4C71-9BDB-04FC1E4F2759}"/>
                </a:ext>
              </a:extLst>
            </p:cNvPr>
            <p:cNvSpPr/>
            <p:nvPr/>
          </p:nvSpPr>
          <p:spPr>
            <a:xfrm>
              <a:off x="822179" y="5050132"/>
              <a:ext cx="7632848" cy="1570194"/>
            </a:xfrm>
            <a:prstGeom prst="roundRect">
              <a:avLst>
                <a:gd name="adj" fmla="val 1586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C03EA1-52BB-46AC-A4F2-650E9EE7AAD9}"/>
                </a:ext>
              </a:extLst>
            </p:cNvPr>
            <p:cNvSpPr txBox="1"/>
            <p:nvPr/>
          </p:nvSpPr>
          <p:spPr>
            <a:xfrm>
              <a:off x="971601" y="5192743"/>
              <a:ext cx="7483426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 산업 이후 최근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년간 발생한 데이터는 전 세계 데이터의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80%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차지</a:t>
              </a:r>
              <a:endPara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40,000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이상 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엑사바이트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증가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-&gt; 80%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비정형 데이터</a:t>
              </a:r>
              <a:endPara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비정형데이터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</a:t>
              </a:r>
              <a:r>
                <a:rPr lang="en-US" altLang="ko-KR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SNS.IoT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이미지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음성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비디오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는 분석이 필요</a:t>
              </a:r>
              <a:endPara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91593A-0B0F-465C-9F79-FEEC235BA235}"/>
                </a:ext>
              </a:extLst>
            </p:cNvPr>
            <p:cNvSpPr txBox="1"/>
            <p:nvPr/>
          </p:nvSpPr>
          <p:spPr>
            <a:xfrm>
              <a:off x="971601" y="5650563"/>
              <a:ext cx="655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9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타원 145">
            <a:extLst>
              <a:ext uri="{FF2B5EF4-FFF2-40B4-BE49-F238E27FC236}">
                <a16:creationId xmlns:a16="http://schemas.microsoft.com/office/drawing/2014/main" id="{D3AE5CF6-68B6-4999-B563-4349B5D66CAE}"/>
              </a:ext>
            </a:extLst>
          </p:cNvPr>
          <p:cNvSpPr/>
          <p:nvPr/>
        </p:nvSpPr>
        <p:spPr>
          <a:xfrm>
            <a:off x="-451755" y="1251408"/>
            <a:ext cx="5404995" cy="5404995"/>
          </a:xfrm>
          <a:prstGeom prst="ellipse">
            <a:avLst/>
          </a:prstGeom>
          <a:solidFill>
            <a:schemeClr val="bg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5FE34688-3049-4359-B006-146E2164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1" y="260648"/>
            <a:ext cx="5832648" cy="45719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5DB98622-1176-487F-8FF6-00DCA1F23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63" y="3444635"/>
            <a:ext cx="1224319" cy="1224319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D5E316C-861D-4DEB-914C-0FFEDE3FA089}"/>
              </a:ext>
            </a:extLst>
          </p:cNvPr>
          <p:cNvGrpSpPr/>
          <p:nvPr/>
        </p:nvGrpSpPr>
        <p:grpSpPr>
          <a:xfrm>
            <a:off x="1055240" y="5010055"/>
            <a:ext cx="504988" cy="734521"/>
            <a:chOff x="4992380" y="3601336"/>
            <a:chExt cx="504988" cy="734521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5B8DD3C-234A-4A38-825C-A99C4669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380" y="3601336"/>
              <a:ext cx="504988" cy="50498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EB6D8B9-26CD-45EA-A948-EFB93E4F598C}"/>
                </a:ext>
              </a:extLst>
            </p:cNvPr>
            <p:cNvSpPr txBox="1"/>
            <p:nvPr/>
          </p:nvSpPr>
          <p:spPr>
            <a:xfrm>
              <a:off x="5057152" y="4047844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과학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FD6B52B-BE6B-48C5-B3C9-492E4FCBB463}"/>
              </a:ext>
            </a:extLst>
          </p:cNvPr>
          <p:cNvGrpSpPr/>
          <p:nvPr/>
        </p:nvGrpSpPr>
        <p:grpSpPr>
          <a:xfrm>
            <a:off x="3602820" y="5000615"/>
            <a:ext cx="588957" cy="838056"/>
            <a:chOff x="4194264" y="4154722"/>
            <a:chExt cx="588957" cy="838056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0D8E529-7C39-4FE3-B413-2FE59BE36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264" y="4154722"/>
              <a:ext cx="588957" cy="588957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FB8929-D2B5-47F9-BB07-80A9D969DF94}"/>
                </a:ext>
              </a:extLst>
            </p:cNvPr>
            <p:cNvSpPr txBox="1"/>
            <p:nvPr/>
          </p:nvSpPr>
          <p:spPr>
            <a:xfrm>
              <a:off x="4228462" y="4710008"/>
              <a:ext cx="511919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에너지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ACD17E7-392B-4D76-8A7C-78D5C799AEB4}"/>
              </a:ext>
            </a:extLst>
          </p:cNvPr>
          <p:cNvGrpSpPr/>
          <p:nvPr/>
        </p:nvGrpSpPr>
        <p:grpSpPr>
          <a:xfrm>
            <a:off x="3941181" y="2777576"/>
            <a:ext cx="554189" cy="768567"/>
            <a:chOff x="4046149" y="2228366"/>
            <a:chExt cx="554189" cy="768567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1DB89053-4AB5-412D-8BBB-E8E9F834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149" y="2228366"/>
              <a:ext cx="554189" cy="554189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4D508B-67EB-41A7-A06A-1C3288DDFFA5}"/>
                </a:ext>
              </a:extLst>
            </p:cNvPr>
            <p:cNvSpPr txBox="1"/>
            <p:nvPr/>
          </p:nvSpPr>
          <p:spPr>
            <a:xfrm>
              <a:off x="4136009" y="2708920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6BEE10F-E093-409F-BA6C-D1FD386C6F6C}"/>
              </a:ext>
            </a:extLst>
          </p:cNvPr>
          <p:cNvGrpSpPr/>
          <p:nvPr/>
        </p:nvGrpSpPr>
        <p:grpSpPr>
          <a:xfrm>
            <a:off x="2833685" y="2879372"/>
            <a:ext cx="609600" cy="820822"/>
            <a:chOff x="2822393" y="2241518"/>
            <a:chExt cx="609600" cy="820822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B1593AE-3D05-415E-8171-3CCBB0C6E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393" y="2241518"/>
              <a:ext cx="609600" cy="6096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55C708D-809B-48D4-A020-0F033753E5BA}"/>
                </a:ext>
              </a:extLst>
            </p:cNvPr>
            <p:cNvSpPr txBox="1"/>
            <p:nvPr/>
          </p:nvSpPr>
          <p:spPr>
            <a:xfrm>
              <a:off x="2933777" y="2774327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교통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14A82E3-9BA6-41AF-93C5-B773F51B4EED}"/>
              </a:ext>
            </a:extLst>
          </p:cNvPr>
          <p:cNvGrpSpPr/>
          <p:nvPr/>
        </p:nvGrpSpPr>
        <p:grpSpPr>
          <a:xfrm>
            <a:off x="2792185" y="1617760"/>
            <a:ext cx="762000" cy="879990"/>
            <a:chOff x="3462845" y="1152736"/>
            <a:chExt cx="762000" cy="879990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C81BB61-0B74-4212-B07A-B31BC5956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45" y="1152736"/>
              <a:ext cx="762000" cy="762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8ACA9E-04D6-4F05-9281-AD3E7660418E}"/>
                </a:ext>
              </a:extLst>
            </p:cNvPr>
            <p:cNvSpPr txBox="1"/>
            <p:nvPr/>
          </p:nvSpPr>
          <p:spPr>
            <a:xfrm>
              <a:off x="3648881" y="1749956"/>
              <a:ext cx="40544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통계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AFA21BD-4771-446D-BC93-BB67BC0D6828}"/>
              </a:ext>
            </a:extLst>
          </p:cNvPr>
          <p:cNvGrpSpPr/>
          <p:nvPr/>
        </p:nvGrpSpPr>
        <p:grpSpPr>
          <a:xfrm>
            <a:off x="1145591" y="1594864"/>
            <a:ext cx="559712" cy="710293"/>
            <a:chOff x="4538404" y="1170772"/>
            <a:chExt cx="559712" cy="710293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B36E57C5-8765-4CC1-87E4-B3BED694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404" y="1170772"/>
              <a:ext cx="559712" cy="559712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AE9B4D4-F93E-4AEE-AAF7-672983962B4B}"/>
                </a:ext>
              </a:extLst>
            </p:cNvPr>
            <p:cNvSpPr txBox="1"/>
            <p:nvPr/>
          </p:nvSpPr>
          <p:spPr>
            <a:xfrm>
              <a:off x="4585059" y="1598295"/>
              <a:ext cx="491289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컴퓨터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FDE144-EF15-4815-A000-E5492A7D07EF}"/>
              </a:ext>
            </a:extLst>
          </p:cNvPr>
          <p:cNvGrpSpPr/>
          <p:nvPr/>
        </p:nvGrpSpPr>
        <p:grpSpPr>
          <a:xfrm>
            <a:off x="1702687" y="2206913"/>
            <a:ext cx="729586" cy="870926"/>
            <a:chOff x="1671016" y="1542591"/>
            <a:chExt cx="729586" cy="870926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6C0555FA-CA85-413F-A484-446539B4F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016" y="1542591"/>
              <a:ext cx="729586" cy="729586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FE8D3D-097E-4743-A367-777F3F2B75D3}"/>
                </a:ext>
              </a:extLst>
            </p:cNvPr>
            <p:cNvSpPr txBox="1"/>
            <p:nvPr/>
          </p:nvSpPr>
          <p:spPr>
            <a:xfrm>
              <a:off x="1824435" y="2125504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기술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A535E00-FB3F-4777-A32C-859400C0BA27}"/>
              </a:ext>
            </a:extLst>
          </p:cNvPr>
          <p:cNvGrpSpPr/>
          <p:nvPr/>
        </p:nvGrpSpPr>
        <p:grpSpPr>
          <a:xfrm>
            <a:off x="1856370" y="5601234"/>
            <a:ext cx="680421" cy="858356"/>
            <a:chOff x="2086260" y="4988479"/>
            <a:chExt cx="680421" cy="85835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85E73D9-DC70-47CB-B273-9D93273F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260" y="4988479"/>
              <a:ext cx="680421" cy="68042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2ADB195-C100-4DF7-AB1A-64343CD81116}"/>
                </a:ext>
              </a:extLst>
            </p:cNvPr>
            <p:cNvSpPr txBox="1"/>
            <p:nvPr/>
          </p:nvSpPr>
          <p:spPr>
            <a:xfrm>
              <a:off x="2238134" y="5558822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날씨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9FF46C7-C263-4E16-A09F-DDECE6AEA8B1}"/>
              </a:ext>
            </a:extLst>
          </p:cNvPr>
          <p:cNvGrpSpPr/>
          <p:nvPr/>
        </p:nvGrpSpPr>
        <p:grpSpPr>
          <a:xfrm>
            <a:off x="137444" y="4439447"/>
            <a:ext cx="622028" cy="831190"/>
            <a:chOff x="631833" y="4618036"/>
            <a:chExt cx="622028" cy="831190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9CCE2B8-6949-480A-8E25-E895D98F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33" y="4618036"/>
              <a:ext cx="622028" cy="622028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045514-35E9-4486-9F9C-B5FD204A2FA6}"/>
                </a:ext>
              </a:extLst>
            </p:cNvPr>
            <p:cNvSpPr txBox="1"/>
            <p:nvPr/>
          </p:nvSpPr>
          <p:spPr>
            <a:xfrm>
              <a:off x="740713" y="5161213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보안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3FAA98E-15F7-47D3-AFF6-FC92C3F00DA5}"/>
              </a:ext>
            </a:extLst>
          </p:cNvPr>
          <p:cNvGrpSpPr/>
          <p:nvPr/>
        </p:nvGrpSpPr>
        <p:grpSpPr>
          <a:xfrm>
            <a:off x="694030" y="3649106"/>
            <a:ext cx="609600" cy="801819"/>
            <a:chOff x="313667" y="3124200"/>
            <a:chExt cx="609600" cy="80181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B780051B-22C7-4F1E-B6A4-221DDDE99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67" y="3124200"/>
              <a:ext cx="609600" cy="6096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22BD77-8FD8-46A6-8BF5-CB4AEEF9C01C}"/>
                </a:ext>
              </a:extLst>
            </p:cNvPr>
            <p:cNvSpPr txBox="1"/>
            <p:nvPr/>
          </p:nvSpPr>
          <p:spPr>
            <a:xfrm>
              <a:off x="408841" y="3638006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위치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3B587B6-CDDE-42EE-A05E-CBA4CE0BF8BE}"/>
              </a:ext>
            </a:extLst>
          </p:cNvPr>
          <p:cNvGrpSpPr/>
          <p:nvPr/>
        </p:nvGrpSpPr>
        <p:grpSpPr>
          <a:xfrm>
            <a:off x="960497" y="2669011"/>
            <a:ext cx="476250" cy="695562"/>
            <a:chOff x="755799" y="2175392"/>
            <a:chExt cx="476250" cy="695562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276B17C5-4A47-4836-80C8-5DD2A8DC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799" y="2175392"/>
              <a:ext cx="476250" cy="47625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D6EF031-910D-4B36-8435-8522DEC7E3FC}"/>
                </a:ext>
              </a:extLst>
            </p:cNvPr>
            <p:cNvSpPr txBox="1"/>
            <p:nvPr/>
          </p:nvSpPr>
          <p:spPr>
            <a:xfrm>
              <a:off x="791204" y="2588184"/>
              <a:ext cx="40544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SNS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C8EDCB9-5194-4838-9503-ED1A309FEC20}"/>
              </a:ext>
            </a:extLst>
          </p:cNvPr>
          <p:cNvGrpSpPr/>
          <p:nvPr/>
        </p:nvGrpSpPr>
        <p:grpSpPr>
          <a:xfrm>
            <a:off x="2604997" y="4705255"/>
            <a:ext cx="609600" cy="880693"/>
            <a:chOff x="2985336" y="4348488"/>
            <a:chExt cx="609600" cy="88069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90FA63D8-F093-498E-909C-9F58C0E1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336" y="4348488"/>
              <a:ext cx="609600" cy="6096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43EB38-AB45-421B-907C-5DE38B12F825}"/>
                </a:ext>
              </a:extLst>
            </p:cNvPr>
            <p:cNvSpPr txBox="1"/>
            <p:nvPr/>
          </p:nvSpPr>
          <p:spPr>
            <a:xfrm>
              <a:off x="3082690" y="4941168"/>
              <a:ext cx="405440" cy="28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도시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44F886A-8DEF-4CCC-A923-A99574A85A9A}"/>
              </a:ext>
            </a:extLst>
          </p:cNvPr>
          <p:cNvGrpSpPr/>
          <p:nvPr/>
        </p:nvGrpSpPr>
        <p:grpSpPr>
          <a:xfrm>
            <a:off x="4633" y="2748624"/>
            <a:ext cx="753098" cy="875842"/>
            <a:chOff x="308442" y="1109762"/>
            <a:chExt cx="753098" cy="875842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BCA762E9-5A93-4491-9F84-BC851037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42" y="1109762"/>
              <a:ext cx="753098" cy="753098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2B5BC8-355D-4173-9D0F-A33E3B9331F8}"/>
                </a:ext>
              </a:extLst>
            </p:cNvPr>
            <p:cNvSpPr txBox="1"/>
            <p:nvPr/>
          </p:nvSpPr>
          <p:spPr>
            <a:xfrm>
              <a:off x="506390" y="1702834"/>
              <a:ext cx="40544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책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5E66D56-DF30-4872-A163-4E7F3D2EE207}"/>
              </a:ext>
            </a:extLst>
          </p:cNvPr>
          <p:cNvGrpSpPr/>
          <p:nvPr/>
        </p:nvGrpSpPr>
        <p:grpSpPr>
          <a:xfrm>
            <a:off x="3554791" y="4011915"/>
            <a:ext cx="476250" cy="699147"/>
            <a:chOff x="3501366" y="3305763"/>
            <a:chExt cx="476250" cy="699147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EA19F7A-5E7E-418A-BB64-793799A1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366" y="3305763"/>
              <a:ext cx="476250" cy="47625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EB7689B-A89F-408F-A6DF-68F383BB9710}"/>
                </a:ext>
              </a:extLst>
            </p:cNvPr>
            <p:cNvSpPr txBox="1"/>
            <p:nvPr/>
          </p:nvSpPr>
          <p:spPr>
            <a:xfrm>
              <a:off x="3536771" y="3722140"/>
              <a:ext cx="40544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의료</a:t>
              </a:r>
              <a:endParaRPr lang="en-US" altLang="ko-KR" sz="9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66DC7D0-8175-4460-B2AC-617A053B406D}"/>
              </a:ext>
            </a:extLst>
          </p:cNvPr>
          <p:cNvGrpSpPr/>
          <p:nvPr/>
        </p:nvGrpSpPr>
        <p:grpSpPr>
          <a:xfrm>
            <a:off x="3995636" y="1715967"/>
            <a:ext cx="2236992" cy="2293841"/>
            <a:chOff x="3995636" y="1715967"/>
            <a:chExt cx="2236992" cy="2293841"/>
          </a:xfrm>
        </p:grpSpPr>
        <p:sp>
          <p:nvSpPr>
            <p:cNvPr id="148" name="원호 147">
              <a:extLst>
                <a:ext uri="{FF2B5EF4-FFF2-40B4-BE49-F238E27FC236}">
                  <a16:creationId xmlns:a16="http://schemas.microsoft.com/office/drawing/2014/main" id="{0B60D986-6E9B-4330-852B-C0A71B8BE97F}"/>
                </a:ext>
              </a:extLst>
            </p:cNvPr>
            <p:cNvSpPr/>
            <p:nvPr/>
          </p:nvSpPr>
          <p:spPr>
            <a:xfrm rot="18030239">
              <a:off x="3995636" y="1772816"/>
              <a:ext cx="2236992" cy="2236992"/>
            </a:xfrm>
            <a:prstGeom prst="arc">
              <a:avLst>
                <a:gd name="adj1" fmla="val 16931957"/>
                <a:gd name="adj2" fmla="val 19785518"/>
              </a:avLst>
            </a:prstGeom>
            <a:ln w="28575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B61E94A8-E854-4ABA-8DF1-A0BB44260268}"/>
                </a:ext>
              </a:extLst>
            </p:cNvPr>
            <p:cNvSpPr/>
            <p:nvPr/>
          </p:nvSpPr>
          <p:spPr>
            <a:xfrm rot="10800000">
              <a:off x="5168374" y="1715967"/>
              <a:ext cx="114110" cy="1141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B19E831-4A3E-4F39-B78D-558F7A53FCA2}"/>
              </a:ext>
            </a:extLst>
          </p:cNvPr>
          <p:cNvSpPr txBox="1"/>
          <p:nvPr/>
        </p:nvSpPr>
        <p:spPr>
          <a:xfrm>
            <a:off x="5342647" y="1388332"/>
            <a:ext cx="38454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분야에서 발생되는 데이터는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서버 혹은 문서로 저장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기록 되고 모든 것이 데이터화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9A3C6ACB-428B-4FC7-BAF3-7122F1828B76}"/>
              </a:ext>
            </a:extLst>
          </p:cNvPr>
          <p:cNvSpPr/>
          <p:nvPr/>
        </p:nvSpPr>
        <p:spPr>
          <a:xfrm>
            <a:off x="4705350" y="2679868"/>
            <a:ext cx="476250" cy="149057"/>
          </a:xfrm>
          <a:custGeom>
            <a:avLst/>
            <a:gdLst>
              <a:gd name="connsiteX0" fmla="*/ 0 w 476250"/>
              <a:gd name="connsiteY0" fmla="*/ 149057 h 149057"/>
              <a:gd name="connsiteX1" fmla="*/ 266700 w 476250"/>
              <a:gd name="connsiteY1" fmla="*/ 6182 h 149057"/>
              <a:gd name="connsiteX2" fmla="*/ 476250 w 476250"/>
              <a:gd name="connsiteY2" fmla="*/ 53807 h 14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49057">
                <a:moveTo>
                  <a:pt x="0" y="149057"/>
                </a:moveTo>
                <a:cubicBezTo>
                  <a:pt x="93662" y="85557"/>
                  <a:pt x="187325" y="22057"/>
                  <a:pt x="266700" y="6182"/>
                </a:cubicBezTo>
                <a:cubicBezTo>
                  <a:pt x="346075" y="-9693"/>
                  <a:pt x="400050" y="4595"/>
                  <a:pt x="476250" y="53807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0559EE3-1B16-4807-A694-2EB26FE68E19}"/>
              </a:ext>
            </a:extLst>
          </p:cNvPr>
          <p:cNvSpPr/>
          <p:nvPr/>
        </p:nvSpPr>
        <p:spPr>
          <a:xfrm rot="10800000">
            <a:off x="5177289" y="2685598"/>
            <a:ext cx="114110" cy="11411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5C7FA-09C2-45B0-A2D6-90396BCE28A4}"/>
              </a:ext>
            </a:extLst>
          </p:cNvPr>
          <p:cNvSpPr txBox="1"/>
          <p:nvPr/>
        </p:nvSpPr>
        <p:spPr>
          <a:xfrm>
            <a:off x="5342648" y="2386229"/>
            <a:ext cx="371359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데이터가 처음부터 분석에 맞는 형태로 존재하거나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기록되지 않기에 쌓여가는 데이터의 저장 및 처리 기술이 매우 중요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D26545-13B6-49C5-B16D-BA1C7E4542B7}"/>
              </a:ext>
            </a:extLst>
          </p:cNvPr>
          <p:cNvSpPr txBox="1"/>
          <p:nvPr/>
        </p:nvSpPr>
        <p:spPr>
          <a:xfrm>
            <a:off x="4784480" y="4653136"/>
            <a:ext cx="4285551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원천 데이터의 수집부터 분석까지 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솔루션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177127CC-79A3-4FED-96CD-2809E4EF0572}"/>
              </a:ext>
            </a:extLst>
          </p:cNvPr>
          <p:cNvGrpSpPr/>
          <p:nvPr/>
        </p:nvGrpSpPr>
        <p:grpSpPr>
          <a:xfrm>
            <a:off x="6655470" y="3519664"/>
            <a:ext cx="817181" cy="1133472"/>
            <a:chOff x="5569102" y="201597"/>
            <a:chExt cx="817181" cy="1133472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9C689956-095C-4635-A2EA-83A5CAC9DBA5}"/>
                </a:ext>
              </a:extLst>
            </p:cNvPr>
            <p:cNvSpPr/>
            <p:nvPr/>
          </p:nvSpPr>
          <p:spPr>
            <a:xfrm>
              <a:off x="5747768" y="201597"/>
              <a:ext cx="264392" cy="10928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5888259F-71DB-4C7C-9438-88028F7110E9}"/>
                </a:ext>
              </a:extLst>
            </p:cNvPr>
            <p:cNvSpPr/>
            <p:nvPr/>
          </p:nvSpPr>
          <p:spPr>
            <a:xfrm rot="19020872">
              <a:off x="5569102" y="642074"/>
              <a:ext cx="264392" cy="6929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8D19E51-1E92-433E-9EBF-635E02AADDAC}"/>
                </a:ext>
              </a:extLst>
            </p:cNvPr>
            <p:cNvSpPr/>
            <p:nvPr/>
          </p:nvSpPr>
          <p:spPr>
            <a:xfrm rot="2700000">
              <a:off x="5907590" y="659654"/>
              <a:ext cx="264392" cy="6929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6" name="그림 175">
            <a:extLst>
              <a:ext uri="{FF2B5EF4-FFF2-40B4-BE49-F238E27FC236}">
                <a16:creationId xmlns:a16="http://schemas.microsoft.com/office/drawing/2014/main" id="{6A36ADA2-BE72-4AA7-A945-371A72E8644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57" y="5515043"/>
            <a:ext cx="539297" cy="539297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322856D-9D8B-4734-BB4F-2DB6840A38DD}"/>
              </a:ext>
            </a:extLst>
          </p:cNvPr>
          <p:cNvGrpSpPr/>
          <p:nvPr/>
        </p:nvGrpSpPr>
        <p:grpSpPr>
          <a:xfrm>
            <a:off x="4586109" y="587750"/>
            <a:ext cx="1132331" cy="938158"/>
            <a:chOff x="5065164" y="3819778"/>
            <a:chExt cx="1548704" cy="1283131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5E67156B-AE8C-4401-81CA-70AC0F2A1E8D}"/>
                </a:ext>
              </a:extLst>
            </p:cNvPr>
            <p:cNvGrpSpPr/>
            <p:nvPr/>
          </p:nvGrpSpPr>
          <p:grpSpPr>
            <a:xfrm>
              <a:off x="5065164" y="4203573"/>
              <a:ext cx="1548704" cy="899336"/>
              <a:chOff x="5065164" y="4203573"/>
              <a:chExt cx="1548704" cy="899336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905EFF6B-A983-4AF3-B97A-AB0CD301C0CA}"/>
                  </a:ext>
                </a:extLst>
              </p:cNvPr>
              <p:cNvSpPr/>
              <p:nvPr/>
            </p:nvSpPr>
            <p:spPr>
              <a:xfrm>
                <a:off x="5065164" y="4204936"/>
                <a:ext cx="897973" cy="897973"/>
              </a:xfrm>
              <a:prstGeom prst="ellipse">
                <a:avLst/>
              </a:prstGeom>
              <a:solidFill>
                <a:srgbClr val="00B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A2699B0E-C0F1-48C9-A9A7-FF5E9DB85349}"/>
                  </a:ext>
                </a:extLst>
              </p:cNvPr>
              <p:cNvSpPr/>
              <p:nvPr/>
            </p:nvSpPr>
            <p:spPr>
              <a:xfrm>
                <a:off x="5715895" y="4203573"/>
                <a:ext cx="897973" cy="897973"/>
              </a:xfrm>
              <a:prstGeom prst="ellipse">
                <a:avLst/>
              </a:prstGeom>
              <a:solidFill>
                <a:srgbClr val="FFFF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DBB9EC9-65F7-4F84-95CB-4C7CC32FBD03}"/>
                </a:ext>
              </a:extLst>
            </p:cNvPr>
            <p:cNvSpPr/>
            <p:nvPr/>
          </p:nvSpPr>
          <p:spPr>
            <a:xfrm>
              <a:off x="5429383" y="3819778"/>
              <a:ext cx="897973" cy="897973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4" name="그림 183">
            <a:extLst>
              <a:ext uri="{FF2B5EF4-FFF2-40B4-BE49-F238E27FC236}">
                <a16:creationId xmlns:a16="http://schemas.microsoft.com/office/drawing/2014/main" id="{36D2D48A-31D1-48FF-A534-23A8DDFAD9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74" y="5834694"/>
            <a:ext cx="501943" cy="501943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607EC222-1E29-4E05-B7CD-88534D898E1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32" y="5775656"/>
            <a:ext cx="593040" cy="593040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6CF067E1-2EC6-4DB1-A0FB-DAAFB0C8800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28" y="5677222"/>
            <a:ext cx="816888" cy="816888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8CFE971D-1D36-47F2-92DB-DC6DF03188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64" y="5810876"/>
            <a:ext cx="609600" cy="609600"/>
          </a:xfrm>
          <a:prstGeom prst="rect">
            <a:avLst/>
          </a:prstGeom>
        </p:spPr>
      </p:pic>
      <p:cxnSp>
        <p:nvCxnSpPr>
          <p:cNvPr id="4099" name="직선 화살표 연결선 4098">
            <a:extLst>
              <a:ext uri="{FF2B5EF4-FFF2-40B4-BE49-F238E27FC236}">
                <a16:creationId xmlns:a16="http://schemas.microsoft.com/office/drawing/2014/main" id="{C87D743E-4A4B-4D79-98A7-969460086ADE}"/>
              </a:ext>
            </a:extLst>
          </p:cNvPr>
          <p:cNvCxnSpPr/>
          <p:nvPr/>
        </p:nvCxnSpPr>
        <p:spPr>
          <a:xfrm>
            <a:off x="5440890" y="6438478"/>
            <a:ext cx="3091550" cy="0"/>
          </a:xfrm>
          <a:prstGeom prst="straightConnector1">
            <a:avLst/>
          </a:prstGeom>
          <a:ln w="19050">
            <a:solidFill>
              <a:schemeClr val="bg2">
                <a:lumMod val="75000"/>
                <a:alpha val="7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6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D9ED8D3-1BA5-4F8A-8635-9FB9A233211B}"/>
              </a:ext>
            </a:extLst>
          </p:cNvPr>
          <p:cNvSpPr/>
          <p:nvPr/>
        </p:nvSpPr>
        <p:spPr>
          <a:xfrm>
            <a:off x="822179" y="4441024"/>
            <a:ext cx="7632848" cy="1967190"/>
          </a:xfrm>
          <a:prstGeom prst="roundRect">
            <a:avLst>
              <a:gd name="adj" fmla="val 158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BA86BA-0C28-4038-A527-3AC6A81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1" y="260648"/>
            <a:ext cx="5832648" cy="45719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시나리오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862C2D-501E-42E1-9F5D-BC1746C3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038528" cy="3238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B2581D-6682-46FD-97D5-0054D36689FD}"/>
              </a:ext>
            </a:extLst>
          </p:cNvPr>
          <p:cNvSpPr txBox="1"/>
          <p:nvPr/>
        </p:nvSpPr>
        <p:spPr>
          <a:xfrm>
            <a:off x="897226" y="4530920"/>
            <a:ext cx="7491197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기존의 전력시스템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일방향 전송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15%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예비전력 확보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 그리드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공급자 ↔ 수요자 양방향 정보 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정확한 수요파악은 효율적 전력생산이 가능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※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가정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주택 스마트 미터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전력 에너지 빅데이터 수집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솔루션 적용 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9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실시간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 사용량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단위 실시간 전력 사용량 데이터는 데이터는 일정 구간</a:t>
            </a:r>
            <a:r>
              <a:rPr lang="en-US" altLang="ko-KR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시간</a:t>
            </a:r>
            <a:r>
              <a:rPr lang="en-US" altLang="ko-KR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  <a:r>
              <a:rPr lang="ko-KR" altLang="en-US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안 이상치를 필터링하여 소비자에게 정보 제공을 위한 데이터 셋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</a:t>
            </a:r>
            <a:endParaRPr lang="en-US" altLang="ko-KR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발생주기 </a:t>
            </a:r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: </a:t>
            </a:r>
            <a:r>
              <a:rPr lang="en-US" altLang="ko-KR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</a:p>
        </p:txBody>
      </p:sp>
      <p:pic>
        <p:nvPicPr>
          <p:cNvPr id="13" name="Picture 2" descr="https://lh3.googleusercontent.com/JcYljrzr6tAnUT49KybU9Jd2zAJICpEV-wp0JX6_cZHzL1qX6mlb4hxJPESsj7Y0TH1K11qKpQTf_-VBVNo0Ppx78xRvyaGNYBWm94Ce8NqMcBX9IfBheHYM07Ga4gitHp_AZ--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41" y="1311544"/>
            <a:ext cx="5870115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744" y="1925458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3074" name="Picture 2" descr="https://lh6.googleusercontent.com/d6Mj9XlY_Ki8PCIx3JG76ebQFYpvn3Mi0mk9TI7l2U3Mu9K1S6ACrHvp805suPwV1b33BUL7STOI3pDXNQVXr7ewPOFB93MQ3s7dnx7tiiKu1Mtv3gDW5PY7WWmYoyK4KDNIlT_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4764"/>
            <a:ext cx="58955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dirty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주기 누적 전력 사용량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b="1" dirty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 단위 누적 전력 사용량 데이터는 데이터 수집 후 솔루션 저장되어 이후 데이터 분석을 위한 데이터 셋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 </a:t>
            </a:r>
            <a:endParaRPr lang="en-US" altLang="ko-KR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발생주기 </a:t>
            </a:r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: </a:t>
            </a:r>
            <a:r>
              <a:rPr lang="en-US" altLang="ko-KR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6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31918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>
            <a:extLst>
              <a:ext uri="{FF2B5EF4-FFF2-40B4-BE49-F238E27FC236}">
                <a16:creationId xmlns:a16="http://schemas.microsoft.com/office/drawing/2014/main" id="{5FE34688-3049-4359-B006-146E2164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1" y="260648"/>
            <a:ext cx="5832648" cy="45719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</a:p>
        </p:txBody>
      </p:sp>
      <p:pic>
        <p:nvPicPr>
          <p:cNvPr id="43" name="Picture 4" descr="https://lh4.googleusercontent.com/Snpe27UJqKDoLTpgGCo4X3zmFwl279Pl9j2v66iHaY-h4JyPldaPUKs76xCeKBASS31y1BdQd32hNtTkI-W3hvnTmqNmSO8gnnnhiGMpcbCgGXVEWxzrdFUG-JnjYmFCIieLSjWC">
            <a:extLst>
              <a:ext uri="{FF2B5EF4-FFF2-40B4-BE49-F238E27FC236}">
                <a16:creationId xmlns:a16="http://schemas.microsoft.com/office/drawing/2014/main" id="{E1DF4EB8-0909-4E0F-BA65-3B44C005C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7262" r="1144" b="1794"/>
          <a:stretch/>
        </p:blipFill>
        <p:spPr bwMode="auto">
          <a:xfrm>
            <a:off x="812393" y="692696"/>
            <a:ext cx="7344815" cy="44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A2C343-1DBD-452B-B181-A5225A03C743}"/>
              </a:ext>
            </a:extLst>
          </p:cNvPr>
          <p:cNvGrpSpPr/>
          <p:nvPr/>
        </p:nvGrpSpPr>
        <p:grpSpPr>
          <a:xfrm>
            <a:off x="575556" y="5229200"/>
            <a:ext cx="7992888" cy="1306147"/>
            <a:chOff x="579978" y="5363213"/>
            <a:chExt cx="7992888" cy="1306147"/>
          </a:xfrm>
        </p:grpSpPr>
        <p:sp>
          <p:nvSpPr>
            <p:cNvPr id="60" name="모서리가 둥근 직사각형 6">
              <a:extLst>
                <a:ext uri="{FF2B5EF4-FFF2-40B4-BE49-F238E27FC236}">
                  <a16:creationId xmlns:a16="http://schemas.microsoft.com/office/drawing/2014/main" id="{53E92D01-D03A-4E9A-8B70-7D65B5E5E82C}"/>
                </a:ext>
              </a:extLst>
            </p:cNvPr>
            <p:cNvSpPr/>
            <p:nvPr/>
          </p:nvSpPr>
          <p:spPr>
            <a:xfrm>
              <a:off x="579978" y="5363213"/>
              <a:ext cx="7992888" cy="1306147"/>
            </a:xfrm>
            <a:prstGeom prst="roundRect">
              <a:avLst>
                <a:gd name="adj" fmla="val 73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F523EBB-EED8-4EB8-9C64-B4E523095FF6}"/>
                </a:ext>
              </a:extLst>
            </p:cNvPr>
            <p:cNvSpPr/>
            <p:nvPr/>
          </p:nvSpPr>
          <p:spPr>
            <a:xfrm>
              <a:off x="760909" y="5435221"/>
              <a:ext cx="640871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스마트 미터 전력데이터는 전력사용 로그 시뮬레이터 활용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생성된 로그데이터는 빅데이터 솔루션 처리 과정 수행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데이터는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DW(Data Warehouse), DM(Data Mart)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가공 및 정제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정제된 데이터는 데이터 형태에 따라 사용자 정보제공 및 예측분석에 활용</a:t>
              </a:r>
              <a:endParaRPr lang="ko-KR" altLang="en-US" sz="1400" b="1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14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611</Words>
  <Application>Microsoft Office PowerPoint</Application>
  <PresentationFormat>화면 슬라이드 쇼(4:3)</PresentationFormat>
  <Paragraphs>96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목 차</vt:lpstr>
      <vt:lpstr>프로젝트 배경</vt:lpstr>
      <vt:lpstr>프로젝트 배경</vt:lpstr>
      <vt:lpstr>프로젝트 시나리오</vt:lpstr>
      <vt:lpstr>PowerPoint 프레젠테이션</vt:lpstr>
      <vt:lpstr>PowerPoint 프레젠테이션</vt:lpstr>
      <vt:lpstr>프로젝트 배경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OH</cp:lastModifiedBy>
  <cp:revision>114</cp:revision>
  <dcterms:created xsi:type="dcterms:W3CDTF">2019-10-31T02:26:58Z</dcterms:created>
  <dcterms:modified xsi:type="dcterms:W3CDTF">2019-11-06T08:40:59Z</dcterms:modified>
</cp:coreProperties>
</file>