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-167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68BDFE-842D-4424-9753-F0F1579F22F2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86C537-12DC-4E7C-98DB-4438BEEFCA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014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86C537-12DC-4E7C-98DB-4438BEEFCAE6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0401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8E71B-FBB3-4A4C-95B1-3D078B151CFE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676DB-9983-4980-8010-DE63EB9E9F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1782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8E71B-FBB3-4A4C-95B1-3D078B151CFE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676DB-9983-4980-8010-DE63EB9E9F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7740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8E71B-FBB3-4A4C-95B1-3D078B151CFE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676DB-9983-4980-8010-DE63EB9E9F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3621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8E71B-FBB3-4A4C-95B1-3D078B151CFE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676DB-9983-4980-8010-DE63EB9E9F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8982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8E71B-FBB3-4A4C-95B1-3D078B151CFE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676DB-9983-4980-8010-DE63EB9E9F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517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8E71B-FBB3-4A4C-95B1-3D078B151CFE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676DB-9983-4980-8010-DE63EB9E9F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088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8E71B-FBB3-4A4C-95B1-3D078B151CFE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676DB-9983-4980-8010-DE63EB9E9F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9770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8E71B-FBB3-4A4C-95B1-3D078B151CFE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676DB-9983-4980-8010-DE63EB9E9F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0359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8E71B-FBB3-4A4C-95B1-3D078B151CFE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676DB-9983-4980-8010-DE63EB9E9F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5555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8E71B-FBB3-4A4C-95B1-3D078B151CFE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676DB-9983-4980-8010-DE63EB9E9F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4189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8E71B-FBB3-4A4C-95B1-3D078B151CFE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676DB-9983-4980-8010-DE63EB9E9F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6509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08E71B-FBB3-4A4C-95B1-3D078B151CFE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676DB-9983-4980-8010-DE63EB9E9F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193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lh4.googleusercontent.com/S7zSYi1gIvXT4ij72cqXqFw6__H3oXUfvCO7PqnItrY9GebTc0WLi8ACWx3yGLxgO3VU10rViiWSCn9FP-9S9nQg85ECz09ApB4jGMtMOSj_8SRcBqzDG_FXgWIXSOEsgmWFkPt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853" y="751973"/>
            <a:ext cx="4457700" cy="199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5.googleusercontent.com/mTNM4kWaf7usMbxkpfcbZNg6TR6sIpz-KPeXHMa-n-HcIl81luI-gQ-1I597XeqRLgzn1GgdlyFptBAVEJto66vkfD6aF3AtYrgWwQfE1i2INCDlMvq69XZFpRcopolYRT3Joq08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7" t="1674" r="1207" b="4204"/>
          <a:stretch/>
        </p:blipFill>
        <p:spPr bwMode="auto">
          <a:xfrm>
            <a:off x="385355" y="2962275"/>
            <a:ext cx="4343400" cy="3299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lh3.googleusercontent.com/O4MvqeGeuZM7GiMMDcapXvLamoQp04TQqcQ2pPNsWypnaXzxFbNEH7BtuGeNiNQFOTo3sTQDdwJui6HJKgvSYFnA-005Wn36T_hBgp0d7vpf6Nzs6FxD9Ml4idU9EvbQLIwwYpSB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8232" y="275724"/>
            <a:ext cx="4457700" cy="246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lh4.googleusercontent.com/2AqvcrAU_-euqkcBIqVlg5WnAXKZgAu0OZrTWelw76JD0kA5ldC62YK-1vEbdkXCeuP2EAi2n9MMlQTTSwMrhqqakb8uOaZej2DX_vpIjvslRRKDQureAhzNFrEpOIRskcywWI89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0" t="1977" r="1530" b="4807"/>
          <a:stretch/>
        </p:blipFill>
        <p:spPr bwMode="auto">
          <a:xfrm>
            <a:off x="4950823" y="3039292"/>
            <a:ext cx="4336869" cy="363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06869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1184676"/>
              </p:ext>
            </p:extLst>
          </p:nvPr>
        </p:nvGraphicFramePr>
        <p:xfrm>
          <a:off x="1907921" y="2523395"/>
          <a:ext cx="5328158" cy="2955798"/>
        </p:xfrm>
        <a:graphic>
          <a:graphicData uri="http://schemas.openxmlformats.org/drawingml/2006/table">
            <a:tbl>
              <a:tblPr/>
              <a:tblGrid>
                <a:gridCol w="2664079"/>
                <a:gridCol w="2664079"/>
              </a:tblGrid>
              <a:tr h="188214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input_data_column_cnt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 : 9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입력데이터의 컬럼 개수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8214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output_data_column_cnt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 : 1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결과데이터의 컬럼 개수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seq_length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 : </a:t>
                      </a: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30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1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개 시퀀스의 길이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rnn_cell_hidden_dim : 20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각 셀의 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(hidden)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출력 크기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forget_bias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 : 1.0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망각평향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(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기본값 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1.0)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num_stacked_layers : 1 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stacked LSTM layers 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개수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keep_prob: 1 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dropout 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할 때 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keep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할 비율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epoch_num : 1000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에폭 횟수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learning_rate : 0.01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학습률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908175" y="25241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01939" y="440174"/>
            <a:ext cx="1696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9. </a:t>
            </a:r>
            <a:r>
              <a:rPr lang="ko-KR" altLang="en-US" b="1" dirty="0"/>
              <a:t>분석 </a:t>
            </a:r>
            <a:r>
              <a:rPr lang="ko-KR" altLang="en-US" b="1" dirty="0" err="1"/>
              <a:t>레이어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99207" y="1045420"/>
            <a:ext cx="28344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9.2 </a:t>
            </a:r>
            <a:r>
              <a:rPr lang="ko-KR" altLang="en-US" b="1" dirty="0" smtClean="0"/>
              <a:t>일일 전력소비량 예측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99207" y="1476897"/>
            <a:ext cx="79948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 LSTM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하이퍼파라미터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668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2" name="Picture 6" descr="https://lh5.googleusercontent.com/aFWj-OFEUkxCcwpK7MAVHdBq4KQxSttnpIilcGJTJ25R6ZfbYbC92smKYfYOb-aSD44ajqP6sfKTIt35PsVqY6qyzD8soJGk1I2GWTa1_cxIduBrKu1fVED53dDZWi6hPtjxtr9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454" y="2759649"/>
            <a:ext cx="3574689" cy="2737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101939" y="440174"/>
            <a:ext cx="1696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9. </a:t>
            </a:r>
            <a:r>
              <a:rPr lang="ko-KR" altLang="en-US" b="1" dirty="0"/>
              <a:t>분석 </a:t>
            </a:r>
            <a:r>
              <a:rPr lang="ko-KR" altLang="en-US" b="1" dirty="0" err="1"/>
              <a:t>레이어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99207" y="1045420"/>
            <a:ext cx="28344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9.2 </a:t>
            </a:r>
            <a:r>
              <a:rPr lang="ko-KR" altLang="en-US" b="1" dirty="0" smtClean="0"/>
              <a:t>일일 전력소비량 예측</a:t>
            </a:r>
            <a:endParaRPr lang="ko-KR" altLang="en-US" dirty="0"/>
          </a:p>
        </p:txBody>
      </p:sp>
      <p:pic>
        <p:nvPicPr>
          <p:cNvPr id="9223" name="Picture 7" descr="D:\Heechul\BigData_Project\Graph\lst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601" y="2807955"/>
            <a:ext cx="3675885" cy="2751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4" name="Picture 8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094"/>
          <a:stretch/>
        </p:blipFill>
        <p:spPr bwMode="auto">
          <a:xfrm>
            <a:off x="809018" y="1723812"/>
            <a:ext cx="2667049" cy="1097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8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195" b="3411"/>
          <a:stretch/>
        </p:blipFill>
        <p:spPr bwMode="auto">
          <a:xfrm>
            <a:off x="5231497" y="1625733"/>
            <a:ext cx="2667049" cy="1293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695266" y="5731304"/>
            <a:ext cx="32852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 smtClean="0"/>
              <a:t>train_error</a:t>
            </a:r>
            <a:r>
              <a:rPr lang="en-US" altLang="ko-KR" dirty="0" smtClean="0"/>
              <a:t> : 0.055099946</a:t>
            </a:r>
          </a:p>
          <a:p>
            <a:r>
              <a:rPr lang="en-US" altLang="ko-KR" dirty="0" err="1" smtClean="0"/>
              <a:t>test_error</a:t>
            </a:r>
            <a:r>
              <a:rPr lang="en-US" altLang="ko-KR" dirty="0" smtClean="0"/>
              <a:t>  : 0.058008675</a:t>
            </a:r>
          </a:p>
          <a:p>
            <a:r>
              <a:rPr lang="en-US" altLang="ko-KR" dirty="0" err="1" smtClean="0"/>
              <a:t>min_test_error</a:t>
            </a:r>
            <a:r>
              <a:rPr lang="en-US" altLang="ko-KR" dirty="0"/>
              <a:t>: 0.055068526</a:t>
            </a:r>
          </a:p>
        </p:txBody>
      </p:sp>
    </p:spTree>
    <p:extLst>
      <p:ext uri="{BB962C8B-B14F-4D97-AF65-F5344CB8AC3E}">
        <p14:creationId xmlns:p14="http://schemas.microsoft.com/office/powerpoint/2010/main" val="3247068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1939" y="440174"/>
            <a:ext cx="20088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9. </a:t>
            </a:r>
            <a:r>
              <a:rPr lang="ko-KR" altLang="en-US" b="1" dirty="0" smtClean="0"/>
              <a:t>결론 및 한계점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8922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1055" y="4230605"/>
            <a:ext cx="5283239" cy="2421855"/>
          </a:xfrm>
          <a:prstGeom prst="rect">
            <a:avLst/>
          </a:prstGeom>
        </p:spPr>
      </p:pic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7119883"/>
              </p:ext>
            </p:extLst>
          </p:nvPr>
        </p:nvGraphicFramePr>
        <p:xfrm>
          <a:off x="-155943" y="843378"/>
          <a:ext cx="3996118" cy="3541014"/>
        </p:xfrm>
        <a:graphic>
          <a:graphicData uri="http://schemas.openxmlformats.org/drawingml/2006/table">
            <a:tbl>
              <a:tblPr/>
              <a:tblGrid>
                <a:gridCol w="1998059"/>
                <a:gridCol w="1998059"/>
              </a:tblGrid>
              <a:tr h="188214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input_data_column_cnt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 : 9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578" marR="48578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입력데이터의 </a:t>
                      </a: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컬럼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 개수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578" marR="48578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8214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output_data_column_cnt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 : 1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578" marR="48578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결과데이터의 </a:t>
                      </a: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컬럼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 개수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578" marR="48578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seq_length : 1826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578" marR="48578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1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개 시퀀스의 길이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578" marR="48578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rnn_cell_hidden_dim : 20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578" marR="48578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각 셀의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(hidden)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출력 크기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578" marR="48578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forget_bias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 : 1.0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578" marR="48578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망각평향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(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기본값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1.0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578" marR="48578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num_stacked_layers : 1 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578" marR="48578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stacked LSTM layers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개수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578" marR="48578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keep_prob: 1 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578" marR="48578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dropout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할 때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keep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할 비율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578" marR="48578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epoch_num : 1000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578" marR="48578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에폭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 횟수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578" marR="48578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learning_rate : 0.01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578" marR="48578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학습률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578" marR="48578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574131" y="256805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6653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432" y="774313"/>
            <a:ext cx="4389129" cy="437998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64" y="969185"/>
            <a:ext cx="4389129" cy="437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028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b="60746"/>
          <a:stretch/>
        </p:blipFill>
        <p:spPr>
          <a:xfrm>
            <a:off x="7336007" y="1715009"/>
            <a:ext cx="1543050" cy="2314439"/>
          </a:xfrm>
          <a:prstGeom prst="rect">
            <a:avLst/>
          </a:prstGeom>
        </p:spPr>
      </p:pic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574131" y="256805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71" y="1963815"/>
            <a:ext cx="5457825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7520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https://lh5.googleusercontent.com/uFR4RtP2q4LaD0NrfZeFBMBRRigK8BtPEcyHhVvGAH5E11rE-0jZsZsAS-gk42y71Uxqv3Fqwf_Olc29OAMRu5a3fWRcUe2RU_sIV7AA6Zg8uaeb6Agmiuo_vzG0Rjm4Q9TKEcb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1797" y="2454730"/>
            <a:ext cx="4457700" cy="389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100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1939" y="440174"/>
            <a:ext cx="1696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9. </a:t>
            </a:r>
            <a:r>
              <a:rPr lang="ko-KR" altLang="en-US" b="1" dirty="0"/>
              <a:t>분석 </a:t>
            </a:r>
            <a:r>
              <a:rPr lang="ko-KR" altLang="en-US" b="1" dirty="0" err="1"/>
              <a:t>레이어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130622" y="2715506"/>
            <a:ext cx="2821577" cy="2840586"/>
            <a:chOff x="365760" y="2236511"/>
            <a:chExt cx="3762103" cy="2840586"/>
          </a:xfrm>
        </p:grpSpPr>
        <p:pic>
          <p:nvPicPr>
            <p:cNvPr id="4100" name="Picture 4" descr="하둡 이미지 검색결과&quot;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4068" y="2236511"/>
              <a:ext cx="2531382" cy="11522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1" name="Picture 5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8430" r="22819"/>
            <a:stretch/>
          </p:blipFill>
          <p:spPr bwMode="auto">
            <a:xfrm>
              <a:off x="535314" y="3488089"/>
              <a:ext cx="3428889" cy="1390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직사각형 4"/>
            <p:cNvSpPr/>
            <p:nvPr/>
          </p:nvSpPr>
          <p:spPr>
            <a:xfrm>
              <a:off x="365760" y="2236511"/>
              <a:ext cx="3762103" cy="28405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3151432" y="2715506"/>
            <a:ext cx="2821577" cy="2840586"/>
            <a:chOff x="4201908" y="2236511"/>
            <a:chExt cx="3762103" cy="2840586"/>
          </a:xfrm>
        </p:grpSpPr>
        <p:pic>
          <p:nvPicPr>
            <p:cNvPr id="4102" name="Picture 6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50" r="2798" b="12424"/>
            <a:stretch/>
          </p:blipFill>
          <p:spPr bwMode="auto">
            <a:xfrm>
              <a:off x="4371703" y="3388689"/>
              <a:ext cx="3431178" cy="1563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04" name="Picture 8" descr="하이브 이미지 검색결과&quot;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82025" y="2348722"/>
              <a:ext cx="1001867" cy="901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직사각형 11"/>
            <p:cNvSpPr/>
            <p:nvPr/>
          </p:nvSpPr>
          <p:spPr>
            <a:xfrm>
              <a:off x="4201908" y="2236511"/>
              <a:ext cx="3762103" cy="28405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6139560" y="2728562"/>
            <a:ext cx="2821577" cy="2840586"/>
            <a:chOff x="8186079" y="2249567"/>
            <a:chExt cx="3762103" cy="2840586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9229"/>
            <a:stretch/>
          </p:blipFill>
          <p:spPr bwMode="auto">
            <a:xfrm>
              <a:off x="8290588" y="2579104"/>
              <a:ext cx="3587910" cy="22019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직사각형 12"/>
            <p:cNvSpPr/>
            <p:nvPr/>
          </p:nvSpPr>
          <p:spPr>
            <a:xfrm>
              <a:off x="8186079" y="2249567"/>
              <a:ext cx="3762103" cy="28405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갈매기형 수장 6"/>
          <p:cNvSpPr/>
          <p:nvPr/>
        </p:nvSpPr>
        <p:spPr>
          <a:xfrm>
            <a:off x="132832" y="2062431"/>
            <a:ext cx="2821577" cy="484632"/>
          </a:xfrm>
          <a:prstGeom prst="chevron">
            <a:avLst/>
          </a:prstGeom>
          <a:solidFill>
            <a:schemeClr val="tx1">
              <a:lumMod val="50000"/>
              <a:lumOff val="50000"/>
              <a:alpha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15</a:t>
            </a:r>
            <a:r>
              <a:rPr lang="ko-KR" altLang="en-US" sz="1400" dirty="0" smtClean="0">
                <a:solidFill>
                  <a:schemeClr val="tx1"/>
                </a:solidFill>
              </a:rPr>
              <a:t>분마다 적재된 데이터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갈매기형 수장 15"/>
          <p:cNvSpPr/>
          <p:nvPr/>
        </p:nvSpPr>
        <p:spPr>
          <a:xfrm>
            <a:off x="3154681" y="2062431"/>
            <a:ext cx="2821577" cy="484632"/>
          </a:xfrm>
          <a:prstGeom prst="chevron">
            <a:avLst/>
          </a:prstGeom>
          <a:solidFill>
            <a:schemeClr val="tx1">
              <a:lumMod val="50000"/>
              <a:lumOff val="50000"/>
              <a:alpha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solidFill>
                  <a:schemeClr val="tx1"/>
                </a:solidFill>
              </a:rPr>
              <a:t>하이브로</a:t>
            </a:r>
            <a:r>
              <a:rPr lang="ko-KR" altLang="en-US" sz="1400" dirty="0" smtClean="0">
                <a:solidFill>
                  <a:schemeClr val="tx1"/>
                </a:solidFill>
              </a:rPr>
              <a:t> 탐색 및 처리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갈매기형 수장 18"/>
          <p:cNvSpPr/>
          <p:nvPr/>
        </p:nvSpPr>
        <p:spPr>
          <a:xfrm>
            <a:off x="6217942" y="2062431"/>
            <a:ext cx="2821577" cy="484632"/>
          </a:xfrm>
          <a:prstGeom prst="chevron">
            <a:avLst/>
          </a:prstGeom>
          <a:solidFill>
            <a:schemeClr val="tx1">
              <a:lumMod val="50000"/>
              <a:lumOff val="50000"/>
              <a:alpha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데이터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마트</a:t>
            </a:r>
            <a:r>
              <a:rPr lang="ko-KR" altLang="en-US" sz="1400" dirty="0" smtClean="0">
                <a:solidFill>
                  <a:schemeClr val="tx1"/>
                </a:solidFill>
              </a:rPr>
              <a:t> 형성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6931" y="4209889"/>
            <a:ext cx="2697481" cy="1220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7422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01939" y="440174"/>
            <a:ext cx="1696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9. </a:t>
            </a:r>
            <a:r>
              <a:rPr lang="ko-KR" altLang="en-US" b="1" dirty="0"/>
              <a:t>분석 </a:t>
            </a:r>
            <a:r>
              <a:rPr lang="ko-KR" altLang="en-US" b="1" dirty="0" err="1"/>
              <a:t>레이어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99208" y="1045420"/>
            <a:ext cx="3065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9.1 </a:t>
            </a:r>
            <a:r>
              <a:rPr lang="ko-KR" altLang="en-US" b="1" dirty="0"/>
              <a:t>주택용 전력소비량 현황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55322" y="5094515"/>
            <a:ext cx="7341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 &gt; </a:t>
            </a:r>
            <a:r>
              <a:rPr lang="en-US" altLang="ko-KR" sz="1600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2014-2018 5</a:t>
            </a:r>
            <a:r>
              <a:rPr lang="ko-KR" altLang="en-US" sz="1600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년간 월평균 전력소비량</a:t>
            </a:r>
            <a:endParaRPr lang="en-US" altLang="ko-KR" sz="1600" dirty="0" smtClean="0">
              <a:latin typeface="KoPubWorld돋움체_Pro Bold" pitchFamily="50" charset="-127"/>
              <a:ea typeface="KoPubWorld돋움체_Pro Bold" pitchFamily="50" charset="-127"/>
              <a:cs typeface="KoPubWorld돋움체_Pro Bold" pitchFamily="50" charset="-127"/>
            </a:endParaRPr>
          </a:p>
          <a:p>
            <a:r>
              <a:rPr lang="en-US" altLang="ko-KR" sz="1600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  - </a:t>
            </a:r>
            <a:r>
              <a:rPr lang="ko-KR" altLang="en-US" sz="1600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동절기와 </a:t>
            </a:r>
            <a:r>
              <a:rPr lang="ko-KR" altLang="en-US" sz="1600" dirty="0" err="1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하절기에</a:t>
            </a:r>
            <a:r>
              <a:rPr lang="ko-KR" altLang="en-US" sz="1600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 전력소비량이 크게 늘어나는 경향을 보임</a:t>
            </a:r>
            <a:endParaRPr lang="en-US" altLang="ko-KR" sz="1600" dirty="0" smtClean="0">
              <a:latin typeface="KoPubWorld돋움체_Pro Bold" pitchFamily="50" charset="-127"/>
              <a:ea typeface="KoPubWorld돋움체_Pro Bold" pitchFamily="50" charset="-127"/>
              <a:cs typeface="KoPubWorld돋움체_Pro Bold" pitchFamily="50" charset="-127"/>
            </a:endParaRPr>
          </a:p>
          <a:p>
            <a:r>
              <a:rPr lang="en-US" altLang="ko-KR" sz="1600" dirty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 </a:t>
            </a:r>
            <a:r>
              <a:rPr lang="en-US" altLang="ko-KR" sz="1600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 - </a:t>
            </a:r>
            <a:r>
              <a:rPr lang="ko-KR" altLang="en-US" sz="1600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각 </a:t>
            </a:r>
            <a:r>
              <a:rPr lang="ko-KR" altLang="en-US" sz="1600" dirty="0" err="1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년도별</a:t>
            </a:r>
            <a:r>
              <a:rPr lang="ko-KR" altLang="en-US" sz="1600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 최소</a:t>
            </a:r>
            <a:r>
              <a:rPr lang="en-US" altLang="ko-KR" sz="1600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-</a:t>
            </a:r>
            <a:r>
              <a:rPr lang="ko-KR" altLang="en-US" sz="1600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최대 전력소비량 차이는 </a:t>
            </a:r>
            <a:r>
              <a:rPr lang="en-US" altLang="ko-KR" sz="1600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50kWh</a:t>
            </a:r>
            <a:r>
              <a:rPr lang="ko-KR" altLang="en-US" sz="1600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로 보이고 있</a:t>
            </a:r>
            <a:r>
              <a:rPr lang="ko-KR" altLang="en-US" sz="1600" dirty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음</a:t>
            </a:r>
            <a:r>
              <a:rPr lang="en-US" altLang="ko-KR" sz="1600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  </a:t>
            </a:r>
            <a:endParaRPr lang="en-US" altLang="ko-KR" sz="1600" dirty="0" smtClean="0">
              <a:latin typeface="KoPubWorld돋움체_Pro Bold" pitchFamily="50" charset="-127"/>
              <a:ea typeface="KoPubWorld돋움체_Pro Bold" pitchFamily="50" charset="-127"/>
              <a:cs typeface="KoPubWorld돋움체_Pro Bold" pitchFamily="50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3990985" y="2081498"/>
            <a:ext cx="4493419" cy="2447926"/>
            <a:chOff x="2703920" y="3261677"/>
            <a:chExt cx="5991225" cy="2447926"/>
          </a:xfrm>
        </p:grpSpPr>
        <p:pic>
          <p:nvPicPr>
            <p:cNvPr id="5124" name="Picture 4" descr="https://lh4.googleusercontent.com/JXC9ierNiVlReeT8EV12hY91Edlv5Y1w_QwwH5ICBKj3D2XFSr7VzsDv4u1xSFydgORLmdrr-g_A1_DznCHRrbKj1gz_a7FJ46aRJFKzJ1Z5T9G7gLwEmfrIFvsynyLBSkSHqecx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03920" y="3261677"/>
              <a:ext cx="5991225" cy="24479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직사각형 11"/>
            <p:cNvSpPr/>
            <p:nvPr/>
          </p:nvSpPr>
          <p:spPr>
            <a:xfrm>
              <a:off x="3231271" y="3510120"/>
              <a:ext cx="905299" cy="1984990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6396835" y="3510120"/>
              <a:ext cx="905299" cy="1984990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395151" y="1804098"/>
            <a:ext cx="3408185" cy="2725327"/>
            <a:chOff x="303984" y="2135012"/>
            <a:chExt cx="4544247" cy="2725327"/>
          </a:xfrm>
        </p:grpSpPr>
        <p:pic>
          <p:nvPicPr>
            <p:cNvPr id="5122" name="Picture 2" descr="https://lh5.googleusercontent.com/JM_DC76oYCFVEotAXBIQ40eQkzlLhTA5NRORCgoybqhEiIqzizTAdxK_J5O6Nj7s1qBmslv-Xn1BEMunZu6aECVaQX91-H9_s7P748nVgZ1sGhEOY1adtZ0Qg5KhIhXy-mCIcd6B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984" y="2135012"/>
              <a:ext cx="4544247" cy="27253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직사각형 8"/>
            <p:cNvSpPr/>
            <p:nvPr/>
          </p:nvSpPr>
          <p:spPr>
            <a:xfrm>
              <a:off x="303984" y="4537165"/>
              <a:ext cx="4172223" cy="32317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44774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1939" y="440174"/>
            <a:ext cx="1696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9. </a:t>
            </a:r>
            <a:r>
              <a:rPr lang="ko-KR" altLang="en-US" b="1" dirty="0"/>
              <a:t>분석 </a:t>
            </a:r>
            <a:r>
              <a:rPr lang="ko-KR" altLang="en-US" b="1" dirty="0" err="1"/>
              <a:t>레이어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99208" y="1045420"/>
            <a:ext cx="3065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9.1 </a:t>
            </a:r>
            <a:r>
              <a:rPr lang="ko-KR" altLang="en-US" b="1" dirty="0"/>
              <a:t>주택용 전력소비량 현황</a:t>
            </a:r>
            <a:endParaRPr lang="ko-KR" altLang="en-US" dirty="0"/>
          </a:p>
        </p:txBody>
      </p:sp>
      <p:pic>
        <p:nvPicPr>
          <p:cNvPr id="6148" name="Picture 4" descr="https://lh4.googleusercontent.com/CQuQmMAAajFdJRvQ8KpegNloHDdaDGeVBTGhAVAwIv_R_oRAoNLQVFnCAOKHMaJH9yHhMNMnIY3I0MghFox-opC9Tre9R5LQKBS62hKSeql-or7tYjhLYrtwL-WqEybCXdMFKY0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8317" y="2377460"/>
            <a:ext cx="3761638" cy="2352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s://lh6.googleusercontent.com/17xbf6Thgehaw7rMRDB9eBkIPYb7Z1Kg6ZugDsPwXCQ0qjb_3ijOvnEVrVwVbJMpkU0y0ErqmtiT5o0PcadKR7Fvgdg_VYdgyux6KFRkjNxkKwDAD-0FTZiC2ncVu52Tv0pso7fV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08" y="2004404"/>
            <a:ext cx="3791777" cy="2725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3363686" y="2351333"/>
            <a:ext cx="212883" cy="235227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079863" y="5298295"/>
            <a:ext cx="68536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 &gt; </a:t>
            </a:r>
            <a:r>
              <a:rPr lang="en-US" altLang="ko-KR" sz="1600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2014-2018 5</a:t>
            </a:r>
            <a:r>
              <a:rPr lang="ko-KR" altLang="en-US" sz="1600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년간 가구 </a:t>
            </a:r>
            <a:r>
              <a:rPr lang="ko-KR" altLang="en-US" sz="1600" dirty="0" err="1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구성원수별</a:t>
            </a:r>
            <a:r>
              <a:rPr lang="ko-KR" altLang="en-US" sz="1600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 월평균 전력소비량</a:t>
            </a:r>
            <a:endParaRPr lang="en-US" altLang="ko-KR" sz="1600" dirty="0" smtClean="0">
              <a:latin typeface="KoPubWorld돋움체_Pro Bold" pitchFamily="50" charset="-127"/>
              <a:ea typeface="KoPubWorld돋움체_Pro Bold" pitchFamily="50" charset="-127"/>
              <a:cs typeface="KoPubWorld돋움체_Pro Bold" pitchFamily="50" charset="-127"/>
            </a:endParaRPr>
          </a:p>
          <a:p>
            <a:r>
              <a:rPr lang="en-US" altLang="ko-KR" sz="1600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  - </a:t>
            </a:r>
            <a:r>
              <a:rPr lang="ko-KR" altLang="en-US" sz="1600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가구 구성원수가 증가할수록 전력소비량도 증가</a:t>
            </a:r>
            <a:endParaRPr lang="en-US" altLang="ko-KR" sz="1600" dirty="0" smtClean="0">
              <a:latin typeface="KoPubWorld돋움체_Pro Bold" pitchFamily="50" charset="-127"/>
              <a:ea typeface="KoPubWorld돋움체_Pro Bold" pitchFamily="50" charset="-127"/>
              <a:cs typeface="KoPubWorld돋움체_Pro Bold" pitchFamily="50" charset="-127"/>
            </a:endParaRPr>
          </a:p>
          <a:p>
            <a:r>
              <a:rPr lang="en-US" altLang="ko-KR" sz="1600" dirty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 </a:t>
            </a:r>
            <a:r>
              <a:rPr lang="en-US" altLang="ko-KR" sz="1600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 - </a:t>
            </a:r>
            <a:r>
              <a:rPr lang="ko-KR" altLang="en-US" sz="1600" dirty="0" err="1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구성원수별</a:t>
            </a:r>
            <a:r>
              <a:rPr lang="ko-KR" altLang="en-US" sz="1600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 최소</a:t>
            </a:r>
            <a:r>
              <a:rPr lang="en-US" altLang="ko-KR" sz="1600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-</a:t>
            </a:r>
            <a:r>
              <a:rPr lang="ko-KR" altLang="en-US" sz="1600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최대 전력소비량 차이는 </a:t>
            </a:r>
            <a:r>
              <a:rPr lang="ko-KR" altLang="en-US" sz="1600" dirty="0" err="1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두배정도</a:t>
            </a:r>
            <a:r>
              <a:rPr lang="ko-KR" altLang="en-US" sz="1600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 차이</a:t>
            </a:r>
            <a:endParaRPr lang="en-US" altLang="ko-KR" sz="1600" dirty="0" smtClean="0">
              <a:latin typeface="KoPubWorld돋움체_Pro Bold" pitchFamily="50" charset="-127"/>
              <a:ea typeface="KoPubWorld돋움체_Pro Bold" pitchFamily="50" charset="-127"/>
              <a:cs typeface="KoPubWorld돋움체_Pro Bold" pitchFamily="50" charset="-127"/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 flipV="1">
            <a:off x="5042263" y="2629989"/>
            <a:ext cx="3056708" cy="78377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46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1939" y="440174"/>
            <a:ext cx="1696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9. </a:t>
            </a:r>
            <a:r>
              <a:rPr lang="ko-KR" altLang="en-US" b="1" dirty="0"/>
              <a:t>분석 </a:t>
            </a:r>
            <a:r>
              <a:rPr lang="ko-KR" altLang="en-US" b="1" dirty="0" err="1"/>
              <a:t>레이어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99207" y="1045420"/>
            <a:ext cx="28344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9.2 </a:t>
            </a:r>
            <a:r>
              <a:rPr lang="ko-KR" altLang="en-US" b="1" dirty="0" smtClean="0"/>
              <a:t>일일 전력소비량 예측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99207" y="1476897"/>
            <a:ext cx="79948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 LSTM</a:t>
            </a:r>
            <a:r>
              <a:rPr lang="ko-KR" altLang="en-US" sz="1200" dirty="0" smtClean="0"/>
              <a:t>은 장단기 기억네트워크를 사용하여 </a:t>
            </a:r>
            <a:r>
              <a:rPr lang="ko-KR" altLang="en-US" sz="1200" dirty="0" err="1" smtClean="0"/>
              <a:t>시계열</a:t>
            </a:r>
            <a:r>
              <a:rPr lang="ko-KR" altLang="en-US" sz="1200" dirty="0" smtClean="0"/>
              <a:t> 데이터를 예측하는 방법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25474" y="2005561"/>
            <a:ext cx="79948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dataset</a:t>
            </a:r>
            <a:endParaRPr lang="ko-KR" altLang="en-US" dirty="0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700" y="5321148"/>
            <a:ext cx="7132638" cy="1208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700" y="2556769"/>
            <a:ext cx="7123868" cy="2543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601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1137</TotalTime>
  <Words>263</Words>
  <Application>Microsoft Office PowerPoint</Application>
  <PresentationFormat>화면 슬라이드 쇼(4:3)</PresentationFormat>
  <Paragraphs>64</Paragraphs>
  <Slides>12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heechul4296@gmail.com</dc:creator>
  <cp:lastModifiedBy>Windows 사용자</cp:lastModifiedBy>
  <cp:revision>21</cp:revision>
  <dcterms:created xsi:type="dcterms:W3CDTF">2019-11-03T02:12:32Z</dcterms:created>
  <dcterms:modified xsi:type="dcterms:W3CDTF">2019-11-04T05:58:23Z</dcterms:modified>
</cp:coreProperties>
</file>