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8" r:id="rId3"/>
    <p:sldId id="271" r:id="rId4"/>
    <p:sldId id="269" r:id="rId5"/>
    <p:sldId id="270" r:id="rId6"/>
    <p:sldId id="278" r:id="rId7"/>
    <p:sldId id="272" r:id="rId8"/>
    <p:sldId id="280" r:id="rId9"/>
    <p:sldId id="281" r:id="rId10"/>
    <p:sldId id="282" r:id="rId11"/>
    <p:sldId id="283" r:id="rId12"/>
    <p:sldId id="297" r:id="rId13"/>
    <p:sldId id="284" r:id="rId14"/>
    <p:sldId id="273" r:id="rId15"/>
    <p:sldId id="298" r:id="rId16"/>
    <p:sldId id="286" r:id="rId17"/>
    <p:sldId id="287" r:id="rId18"/>
    <p:sldId id="274" r:id="rId19"/>
    <p:sldId id="289" r:id="rId20"/>
    <p:sldId id="292" r:id="rId21"/>
    <p:sldId id="291" r:id="rId22"/>
    <p:sldId id="293" r:id="rId23"/>
    <p:sldId id="295" r:id="rId24"/>
    <p:sldId id="275" r:id="rId25"/>
    <p:sldId id="294" r:id="rId26"/>
    <p:sldId id="277" r:id="rId27"/>
    <p:sldId id="299" r:id="rId28"/>
    <p:sldId id="260" r:id="rId2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81000" autoAdjust="0"/>
  </p:normalViewPr>
  <p:slideViewPr>
    <p:cSldViewPr>
      <p:cViewPr varScale="1">
        <p:scale>
          <a:sx n="97" d="100"/>
          <a:sy n="97" d="100"/>
        </p:scale>
        <p:origin x="11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50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450E094-6973-49CE-88EF-B36303E201F7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임의의선에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구해보면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오차를 다 더하면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나오는데 이는 실제로</a:t>
            </a:r>
            <a:r>
              <a:rPr kumimoji="1" lang="ko-KR" altLang="en-US" baseline="0" dirty="0" smtClean="0"/>
              <a:t> 오차가 얼마나 큰지를 가늠하기에는 적합하지 않습니다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왜냐하면 음수와 양수가 섞여 있기 때문입니다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오차 값을 제곱을 해서 </a:t>
            </a:r>
            <a:r>
              <a:rPr kumimoji="1" lang="ko-KR" altLang="en-US" baseline="0" dirty="0" err="1" smtClean="0"/>
              <a:t>갯수만큰</a:t>
            </a:r>
            <a:r>
              <a:rPr kumimoji="1" lang="ko-KR" altLang="en-US" baseline="0" dirty="0" smtClean="0"/>
              <a:t> 나눠준 것이 평균 제곱 </a:t>
            </a:r>
            <a:r>
              <a:rPr kumimoji="1" lang="ko-KR" altLang="en-US" baseline="0" dirty="0" err="1" smtClean="0"/>
              <a:t>오차고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제곱을 해줬으니 다시 루트를 </a:t>
            </a:r>
            <a:r>
              <a:rPr kumimoji="1" lang="ko-KR" altLang="en-US" baseline="0" dirty="0" err="1" smtClean="0"/>
              <a:t>씌여준것이</a:t>
            </a:r>
            <a:r>
              <a:rPr kumimoji="1" lang="ko-KR" altLang="en-US" baseline="0" dirty="0" smtClean="0"/>
              <a:t> 평균 제곱근 오차입니다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우리하</a:t>
            </a:r>
            <a:r>
              <a:rPr kumimoji="1" lang="ko-KR" altLang="en-US" baseline="0" dirty="0" smtClean="0"/>
              <a:t> 다시 해야할 일이 이 평균 제곱근 오차의 결과가 가장 작은 선을 찾는 작업이라고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다시 말해서 선형 </a:t>
            </a:r>
            <a:r>
              <a:rPr kumimoji="1" lang="ko-KR" altLang="en-US" baseline="0" dirty="0" err="1" smtClean="0"/>
              <a:t>회귀란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직선을 그어 이에 대한 평균 제곱근 오차를 구하고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 값을 가장 작게 만들어 주는 기울기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절편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찾아가는 작업이라고 </a:t>
            </a:r>
            <a:r>
              <a:rPr kumimoji="1" lang="ko-KR" altLang="en-US" baseline="0" dirty="0" err="1" smtClean="0"/>
              <a:t>볼수있습니다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이 임의로 정한 직선의 평균 제곱근 오차가 </a:t>
            </a:r>
            <a:r>
              <a:rPr kumimoji="1" lang="en-US" altLang="ko-KR" baseline="0" dirty="0" smtClean="0"/>
              <a:t>3.3166 </a:t>
            </a:r>
            <a:r>
              <a:rPr kumimoji="1" lang="ko-KR" altLang="en-US" baseline="0" dirty="0" smtClean="0"/>
              <a:t>이 나왔는데 이 오차가 가장 작은 오차인지 더 줄여야 하는지를 판단하는 것은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 경사 </a:t>
            </a:r>
            <a:r>
              <a:rPr kumimoji="1" lang="ko-KR" altLang="en-US" baseline="0" dirty="0" err="1" smtClean="0"/>
              <a:t>하강법에서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기울기를 구해서 기울기가 </a:t>
            </a:r>
            <a:r>
              <a:rPr kumimoji="1" lang="ko-KR" altLang="en-US" dirty="0" err="1" smtClean="0"/>
              <a:t>낮은쪽으로</a:t>
            </a:r>
            <a:r>
              <a:rPr kumimoji="1" lang="ko-KR" altLang="en-US" dirty="0" smtClean="0"/>
              <a:t> 계속 이동시켜서 </a:t>
            </a:r>
            <a:r>
              <a:rPr kumimoji="1" lang="ko-KR" altLang="en-US" dirty="0" err="1" smtClean="0"/>
              <a:t>극값에</a:t>
            </a:r>
            <a:r>
              <a:rPr kumimoji="1" lang="ko-KR" altLang="en-US" dirty="0" smtClean="0"/>
              <a:t> 이를 때까지 </a:t>
            </a:r>
            <a:r>
              <a:rPr kumimoji="1" lang="ko-KR" altLang="en-US" dirty="0" err="1" smtClean="0"/>
              <a:t>반복하는것인데요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오차에는 상관관계가 있다고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커지면 오차도 무한대로 커지고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작아져도 오차도 역시 무한대로 커지는 이러한 관계는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이차 함수로 </a:t>
            </a:r>
            <a:r>
              <a:rPr kumimoji="1" lang="ko-KR" altLang="en-US" dirty="0" err="1" smtClean="0"/>
              <a:t>그래표로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그러면 이 그래프에서 오차가 가장 작을 때는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값이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이 되는 지점입니다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다시 말해서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위치에서 오차가 가장 </a:t>
            </a:r>
            <a:r>
              <a:rPr kumimoji="1" lang="ko-KR" altLang="en-US" dirty="0" err="1" smtClean="0"/>
              <a:t>작은것입니다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처음 임의의 기울기인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a3</a:t>
            </a:r>
            <a:r>
              <a:rPr kumimoji="1" lang="ko-KR" altLang="en-US" baseline="0" dirty="0" smtClean="0"/>
              <a:t> 라는 것을 컴퓨터가 알아야 하는데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그래프에서 오차를 비교해서 가장 작은 방향으로 이동시키는 방법이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미분 기울기를 이용하는 경사 </a:t>
            </a:r>
            <a:r>
              <a:rPr kumimoji="1" lang="ko-KR" altLang="en-US" baseline="0" dirty="0" err="1" smtClean="0"/>
              <a:t>하강법입니다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기울기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인 점에서 미분을 하면 순간 변화율이 나오는데 이게 이 직선의 기울기 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그러면 우리가 알아야할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의 순간 변화율을 알아야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이차함수에서 꼭지점의 기울기는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축과 평행한 선이 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선은 기울기가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선입니다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따리서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점을 찾기 위해서 </a:t>
            </a:r>
            <a:r>
              <a:rPr kumimoji="1" lang="ko-KR" altLang="en-US" baseline="0" dirty="0" err="1" smtClean="0"/>
              <a:t>미분값이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지점을 찾으면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 과정을 한번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 정한 임의의 기울기임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구해진 기울기의 반대 방향으로 얼마간 </a:t>
            </a:r>
            <a:r>
              <a:rPr kumimoji="1" lang="ko-KR" altLang="en-US" dirty="0" err="1" smtClean="0"/>
              <a:t>이동시킨뒤</a:t>
            </a:r>
            <a:endParaRPr kumimoji="1" lang="en-US" altLang="ko-KR" dirty="0" smtClean="0"/>
          </a:p>
          <a:p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의 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다시 이동해서 </a:t>
            </a:r>
            <a:r>
              <a:rPr kumimoji="1" lang="en-US" altLang="ko-KR" dirty="0" smtClean="0"/>
              <a:t>a3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</a:t>
            </a:r>
            <a:r>
              <a:rPr kumimoji="1" lang="en-US" altLang="ko-KR" dirty="0" smtClean="0"/>
              <a:t>a4</a:t>
            </a:r>
            <a:r>
              <a:rPr kumimoji="1" lang="ko-KR" altLang="en-US" dirty="0" smtClean="0"/>
              <a:t>로 이동해서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구하는 과정을 반복합니다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기울기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변화시켜서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값을 </a:t>
            </a:r>
            <a:r>
              <a:rPr kumimoji="1" lang="ko-KR" altLang="en-US" dirty="0" err="1" smtClean="0"/>
              <a:t>찾는것이</a:t>
            </a:r>
            <a:r>
              <a:rPr kumimoji="1" lang="ko-KR" altLang="en-US" dirty="0" smtClean="0"/>
              <a:t>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회귀의 정의를 보면 독립 변수의 선형 결합을 이용해서 사건의 발생 가능성을 예측하는 통계 기법이라고 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이도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마찬가지로 적절한 선을 그려가는 과정이라고 보시면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단지 선형회귀에서는 직선을 그렸다면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회귀는 곡선을 그려주는 작업이라고 보시면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앞서 본 점수의 데이터가 아니라 합격과 불합격이 있는 데이터가 있다면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불합격을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합격을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좌표 평면에 나타내면 왼쪽에 있는 그림처럼 나타납니다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사이에 값이 없기 </a:t>
            </a:r>
            <a:r>
              <a:rPr kumimoji="1" lang="ko-KR" altLang="en-US" dirty="0" err="1" smtClean="0"/>
              <a:t>때무에</a:t>
            </a:r>
            <a:r>
              <a:rPr kumimoji="1" lang="ko-KR" altLang="en-US" dirty="0" smtClean="0"/>
              <a:t> 직선을 그리기가 어렵습니다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점들의 특성을 담아내려면 이처럼 곡선을 그려야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곡선을 나타내는 함수가 바로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일차함수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y=</a:t>
            </a:r>
            <a:r>
              <a:rPr kumimoji="1" lang="en-US" altLang="ko-KR" dirty="0" err="1" smtClean="0"/>
              <a:t>ax+b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구했듯이</a:t>
            </a:r>
            <a:r>
              <a:rPr kumimoji="1" lang="ko-KR" altLang="en-US" dirty="0" smtClean="0"/>
              <a:t> 이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 방정식에서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구하면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여기에 있는 </a:t>
            </a:r>
            <a:r>
              <a:rPr kumimoji="1" lang="en-US" altLang="ko-KR" dirty="0" smtClean="0"/>
              <a:t>e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상수값으로</a:t>
            </a:r>
            <a:r>
              <a:rPr kumimoji="1" lang="ko-KR" altLang="en-US" dirty="0" smtClean="0"/>
              <a:t> 파이와 비슷한 개념입니다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값에 따라 오차와 어떤 관계가 있는지 </a:t>
            </a:r>
            <a:r>
              <a:rPr kumimoji="1" lang="ko-KR" altLang="en-US" dirty="0" err="1" smtClean="0"/>
              <a:t>알아봐야하는데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보면 작아지면 그래프가 왼쪽으로 이동하게 되고 커지면 오른쪽으로 이동하게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값이 커지게 되면 그래프가 오른쪽으로 이동하게 되면서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작아져도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선형회귀에서 봤던 </a:t>
            </a:r>
            <a:r>
              <a:rPr kumimoji="1" lang="ko-KR" altLang="en-US" dirty="0" err="1" smtClean="0"/>
              <a:t>이차함수로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있고 최적의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앞서 했던 방식 그대로 </a:t>
            </a:r>
            <a:r>
              <a:rPr kumimoji="1" lang="ko-KR" altLang="en-US" dirty="0" err="1" smtClean="0"/>
              <a:t>이차함수에</a:t>
            </a:r>
            <a:r>
              <a:rPr kumimoji="1" lang="ko-KR" altLang="en-US" dirty="0" smtClean="0"/>
              <a:t> 경사하강법을 사용해서</a:t>
            </a:r>
            <a:endParaRPr kumimoji="1" lang="en-US" altLang="ko-KR" dirty="0" smtClean="0"/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구하면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문제는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값인데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이전에 봤던 오차와의 상관관계가 조금 다릅니다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작으면 작을수록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많아 지면서 오차는 증가하게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크면 클수록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줄어들면서 오차는 줄어들게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값에 따라서 오차의 변화는 지금 보시는 그래프와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경사도를 의미합니다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클수록 경사도는 심해지고 </a:t>
            </a:r>
            <a:r>
              <a:rPr kumimoji="1" lang="ko-KR" altLang="en-US" dirty="0" err="1" smtClean="0"/>
              <a:t>작아질수로</a:t>
            </a:r>
            <a:r>
              <a:rPr kumimoji="1" lang="ko-KR" altLang="en-US" dirty="0" smtClean="0"/>
              <a:t> 경사도는 </a:t>
            </a:r>
            <a:r>
              <a:rPr kumimoji="1" lang="ko-KR" altLang="en-US" dirty="0" err="1" smtClean="0"/>
              <a:t>완만해집니다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커질수록 </a:t>
            </a:r>
            <a:r>
              <a:rPr kumimoji="1" lang="ko-KR" altLang="en-US" dirty="0" err="1" smtClean="0"/>
              <a:t>실제값과</a:t>
            </a:r>
            <a:r>
              <a:rPr kumimoji="1" lang="ko-KR" altLang="en-US" dirty="0" smtClean="0"/>
              <a:t> 그래프가 거의 비슷하게 그려지기 때문에 오차는 작아지게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작아지면 이렇게 완만한 그래프가 되면서 실제 값과 멀어지면서 오차가 커지게 됩니다</a:t>
            </a:r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두가지 경우를 나눠서</a:t>
            </a:r>
            <a:r>
              <a:rPr kumimoji="1" lang="ko-KR" altLang="en-US" baseline="0" dirty="0" smtClean="0"/>
              <a:t> 생각해봐야하는데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그래프를 사용해야합니다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반대로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사용해야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그래프를 선택해서 사용해야하는데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다음과 같은 공식으로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실제값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부분이 없어지고 반대로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 </a:t>
            </a:r>
            <a:r>
              <a:rPr kumimoji="1" lang="ko-KR" altLang="en-US" baseline="0" dirty="0" smtClean="0"/>
              <a:t>부분이 없어집니다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각각 사용할 수 있게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 내용을 </a:t>
            </a:r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통해 출력 값을 구하는 함수로 표현하면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Y = a1x1 + a2x2 + b</a:t>
            </a:r>
            <a:r>
              <a:rPr kumimoji="1" lang="ko-KR" altLang="en-US" dirty="0" smtClean="0"/>
              <a:t>로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저희가 가지고 있는 값은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입력값이라고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계산으로 얻은 값은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출력값이라고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출력 값을 </a:t>
            </a:r>
            <a:r>
              <a:rPr kumimoji="1" lang="ko-KR" altLang="en-US" dirty="0" err="1" smtClean="0"/>
              <a:t>구할라면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의 값이 필요합니다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그림을 보시면 </a:t>
            </a:r>
            <a:r>
              <a:rPr kumimoji="1" lang="en-US" altLang="ko-KR" dirty="0" smtClean="0"/>
              <a:t>x1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x2</a:t>
            </a:r>
            <a:r>
              <a:rPr kumimoji="1" lang="ko-KR" altLang="en-US" dirty="0" smtClean="0"/>
              <a:t>가 입력되고 각각 가중치 </a:t>
            </a:r>
            <a:r>
              <a:rPr kumimoji="1" lang="en-US" altLang="ko-KR" dirty="0" smtClean="0"/>
              <a:t>a1, a2</a:t>
            </a:r>
            <a:r>
              <a:rPr kumimoji="1" lang="ko-KR" altLang="en-US" dirty="0" smtClean="0"/>
              <a:t>를 만나고 여기에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더한 후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거쳐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값으로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그림을 발표한 사람이 </a:t>
            </a:r>
            <a:r>
              <a:rPr kumimoji="1" lang="en-US" altLang="ko-KR" dirty="0" smtClean="0"/>
              <a:t>1957</a:t>
            </a:r>
            <a:r>
              <a:rPr kumimoji="1" lang="ko-KR" altLang="en-US" dirty="0" smtClean="0"/>
              <a:t>년 </a:t>
            </a:r>
            <a:r>
              <a:rPr kumimoji="1" lang="ko-KR" altLang="en-US" dirty="0" err="1" smtClean="0"/>
              <a:t>코넬</a:t>
            </a:r>
            <a:r>
              <a:rPr kumimoji="1" lang="ko-KR" altLang="en-US" dirty="0" smtClean="0"/>
              <a:t> 항공 연구소의 프랑크 </a:t>
            </a:r>
            <a:r>
              <a:rPr kumimoji="1" lang="ko-KR" altLang="en-US" dirty="0" err="1" smtClean="0"/>
              <a:t>로젠블라트라는</a:t>
            </a:r>
            <a:r>
              <a:rPr kumimoji="1" lang="ko-KR" altLang="en-US" dirty="0" smtClean="0"/>
              <a:t> 사람이 이 개념을 </a:t>
            </a:r>
            <a:r>
              <a:rPr kumimoji="1" lang="ko-KR" altLang="en-US" dirty="0" err="1" smtClean="0"/>
              <a:t>퍼셉트론이라고</a:t>
            </a:r>
            <a:r>
              <a:rPr kumimoji="1" lang="ko-KR" altLang="en-US" dirty="0" smtClean="0"/>
              <a:t> 이름을 붙였습니다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인공 신경망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오차역전파</a:t>
            </a:r>
            <a:r>
              <a:rPr kumimoji="1" lang="ko-KR" altLang="en-US" dirty="0" smtClean="0"/>
              <a:t> 등의 발전을 통해서 지금의 </a:t>
            </a:r>
            <a:r>
              <a:rPr kumimoji="1" lang="ko-KR" altLang="en-US" dirty="0" err="1" smtClean="0"/>
              <a:t>딥러닝으로</a:t>
            </a:r>
            <a:r>
              <a:rPr kumimoji="1" lang="ko-KR" altLang="en-US" dirty="0" smtClean="0"/>
              <a:t> 이어지게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다음으로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골격인 신경망을 구성하게 되는지 알아보겠습니다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인간의 뇌는 약 </a:t>
            </a:r>
            <a:r>
              <a:rPr kumimoji="1" lang="en-US" altLang="ko-KR" dirty="0" smtClean="0"/>
              <a:t>1000</a:t>
            </a:r>
            <a:r>
              <a:rPr kumimoji="1" lang="ko-KR" altLang="en-US" dirty="0" err="1" smtClean="0"/>
              <a:t>억개의</a:t>
            </a:r>
            <a:r>
              <a:rPr kumimoji="1" lang="ko-KR" altLang="en-US" dirty="0" smtClean="0"/>
              <a:t> 뉴런으로 이루어져 있다고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신경 말단에서 자극을 받으면 시냅스에서 화학물질이 나와 전위를 변화 시키고 그 전위가 </a:t>
            </a:r>
            <a:r>
              <a:rPr kumimoji="1" lang="ko-KR" altLang="en-US" dirty="0" err="1" smtClean="0"/>
              <a:t>임계값을</a:t>
            </a:r>
            <a:r>
              <a:rPr kumimoji="1" lang="ko-KR" altLang="en-US" dirty="0" smtClean="0"/>
              <a:t> 넘으면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 뉴런으로 보내고 넘지 못하면 아무것도 하지 않습니다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매커니즘은</a:t>
            </a:r>
            <a:r>
              <a:rPr kumimoji="1" lang="ko-KR" altLang="en-US" dirty="0" smtClean="0"/>
              <a:t> 앞서 살펴본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회귀와 흡사합니다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입력 값을 넣고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활성화 함수에 의해 일정한 수준을 넘으면 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그렇지 않으면 거짓을 내보내는 이 간단한 회로가 </a:t>
            </a:r>
            <a:r>
              <a:rPr kumimoji="1" lang="ko-KR" altLang="en-US" dirty="0" err="1" smtClean="0"/>
              <a:t>하는일이</a:t>
            </a:r>
            <a:r>
              <a:rPr kumimoji="1" lang="ko-KR" altLang="en-US" dirty="0" smtClean="0"/>
              <a:t> 뉴런과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 </a:t>
            </a:r>
            <a:r>
              <a:rPr kumimoji="1" lang="ko-KR" altLang="en-US" dirty="0" err="1" smtClean="0"/>
              <a:t>몸안에</a:t>
            </a:r>
            <a:r>
              <a:rPr kumimoji="1" lang="ko-KR" altLang="en-US" dirty="0" smtClean="0"/>
              <a:t> 수많은 뉴런과 역할들이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복잡하고 어려운 조합의 결과가 바로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뉴런과 비슷한 </a:t>
            </a:r>
            <a:r>
              <a:rPr kumimoji="1" lang="ko-KR" altLang="en-US" dirty="0" err="1" smtClean="0"/>
              <a:t>매커니즘을</a:t>
            </a:r>
            <a:r>
              <a:rPr kumimoji="1" lang="ko-KR" altLang="en-US" dirty="0" smtClean="0"/>
              <a:t> 사용하면 인공적으로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하는 것을 </a:t>
            </a:r>
            <a:r>
              <a:rPr kumimoji="1" lang="ko-KR" altLang="en-US" dirty="0" err="1" smtClean="0"/>
              <a:t>만들수</a:t>
            </a:r>
            <a:r>
              <a:rPr kumimoji="1" lang="ko-KR" altLang="en-US" dirty="0" smtClean="0"/>
              <a:t> 있지 않을까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라고 생각해서 출발한 연구가 바로 인공 신경망 연구 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신경망을 이루는 가장 중요한 기본 단위는 </a:t>
            </a:r>
            <a:r>
              <a:rPr kumimoji="1" lang="ko-KR" altLang="en-US" dirty="0" err="1" smtClean="0"/>
              <a:t>퍼셉트론이고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퍼셉트론은</a:t>
            </a:r>
            <a:r>
              <a:rPr kumimoji="1" lang="ko-KR" altLang="en-US" dirty="0" smtClean="0"/>
              <a:t> 입력 값과 활성화 함수를 사용해 출력 값을 다음으로 넘기는 가장 작은 신경망 단위라고 볼 수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정의를 보면 여러 비선형 </a:t>
            </a:r>
            <a:r>
              <a:rPr kumimoji="1" lang="ko-KR" altLang="en-US" dirty="0" err="1" smtClean="0"/>
              <a:t>변환기법의</a:t>
            </a:r>
            <a:r>
              <a:rPr kumimoji="1" lang="ko-KR" altLang="en-US" dirty="0" smtClean="0"/>
              <a:t> 조합을 통해 높은 수준의 추상화를 시도하는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알고리즘이다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큰 틀에서 보면 사람의 사고방식을 컴퓨터에게 가르치는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한 분야입니다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예를 들어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기존 환자의 데이터를 이용해 새로운 환자의 생가를 예측하는 프로그램을 짜봐</a:t>
            </a:r>
            <a:r>
              <a:rPr kumimoji="1" lang="en-US" altLang="ko-KR" dirty="0" smtClean="0"/>
              <a:t>!”</a:t>
            </a:r>
            <a:r>
              <a:rPr kumimoji="1" lang="ko-KR" altLang="en-US" dirty="0" smtClean="0"/>
              <a:t>라는 과제가 있다면 기존의 프로그래밍 기법으로는 구현하기가 쉽지 않습니다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 프로그래밍은 데이터를 입력해서 계산을 통해 결과를 도출하는데 초점이 맞춰져 있기 때문입니다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머신러닝은</a:t>
            </a:r>
            <a:r>
              <a:rPr kumimoji="1" lang="ko-KR" altLang="en-US" dirty="0" smtClean="0"/>
              <a:t> 데이터와 결과를 입력해서 그 안에 어떠한 패턴이나 규칙을 발견하고 그 패턴과 규칙에 새로운 데이터를 적용해서 새로운 결과를 도출하는데 초점이 맞춰져 있어 이러한 과제가 가능하게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좀더 자세히 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의사가 </a:t>
            </a:r>
            <a:r>
              <a:rPr kumimoji="1" lang="ko-KR" altLang="en-US" dirty="0" err="1" smtClean="0"/>
              <a:t>수술하기전</a:t>
            </a:r>
            <a:r>
              <a:rPr kumimoji="1" lang="ko-KR" altLang="en-US" dirty="0" smtClean="0"/>
              <a:t> 환자의 생존 가능성을 </a:t>
            </a:r>
            <a:r>
              <a:rPr kumimoji="1" lang="ko-KR" altLang="en-US" dirty="0" err="1" smtClean="0"/>
              <a:t>예측할수도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방법은 간단합니다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기존에 집도했던 환자의 </a:t>
            </a:r>
            <a:r>
              <a:rPr kumimoji="1" lang="ko-KR" altLang="en-US" dirty="0" err="1" smtClean="0"/>
              <a:t>수술전</a:t>
            </a:r>
            <a:r>
              <a:rPr kumimoji="1" lang="ko-KR" altLang="en-US" dirty="0" smtClean="0"/>
              <a:t> 상태와 수술 후의 </a:t>
            </a:r>
            <a:r>
              <a:rPr kumimoji="1" lang="ko-KR" altLang="en-US" dirty="0" err="1" smtClean="0"/>
              <a:t>생존률을</a:t>
            </a:r>
            <a:r>
              <a:rPr kumimoji="1" lang="ko-KR" altLang="en-US" dirty="0" smtClean="0"/>
              <a:t> 정리해 놓은 데이터를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알고리즘에 집어 넣고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안에서 데이터를 분석한 패턴이나 규칙을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새로운 환자의 데이터와 비교해서 생존 가능성을 예측하면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여기서 데이터가 입력되고 패턴이 분석되는 과정을 학습이라고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학습과정을 </a:t>
            </a:r>
            <a:r>
              <a:rPr kumimoji="1" lang="ko-KR" altLang="en-US" dirty="0" err="1" smtClean="0"/>
              <a:t>다시한번</a:t>
            </a:r>
            <a:r>
              <a:rPr kumimoji="1" lang="ko-KR" altLang="en-US" dirty="0" smtClean="0"/>
              <a:t> 말씀드리면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평면에 기존 환자들의 분포를 넣고 이 분포도 위에서 생존과 사망 여부를 구분 짓는 경계를 집어 넣습니다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잘 저장해 놓았다가 새로운 환자가 분포가 어디인지 보고 이 환자의 생존과 사망을 판단합니다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이것이 바로 학습과 예측의 구체적인 과정이고 </a:t>
            </a:r>
            <a:r>
              <a:rPr kumimoji="1" lang="ko-KR" altLang="en-US" dirty="0" err="1" smtClean="0"/>
              <a:t>머신러닝의</a:t>
            </a:r>
            <a:r>
              <a:rPr kumimoji="1" lang="ko-KR" altLang="en-US" dirty="0" smtClean="0"/>
              <a:t> 예측 성공률은 결국엔 얼마나 정확한 경계선을 </a:t>
            </a:r>
            <a:r>
              <a:rPr kumimoji="1" lang="ko-KR" altLang="en-US" dirty="0" err="1" smtClean="0"/>
              <a:t>긋느냐에</a:t>
            </a:r>
            <a:r>
              <a:rPr kumimoji="1" lang="ko-KR" altLang="en-US" dirty="0" smtClean="0"/>
              <a:t> 달려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결과 랜덤 </a:t>
            </a:r>
            <a:r>
              <a:rPr kumimoji="1" lang="ko-KR" altLang="en-US" dirty="0" err="1" smtClean="0"/>
              <a:t>포레스트나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서포트</a:t>
            </a:r>
            <a:r>
              <a:rPr kumimoji="1" lang="ko-KR" altLang="en-US" dirty="0" smtClean="0"/>
              <a:t> 벡터 머신 등 많은 모델들이 등장했고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이 수많은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방법 가운데 가장 효과적인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하나입니다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앞서 </a:t>
            </a:r>
            <a:r>
              <a:rPr kumimoji="1" lang="ko-KR" altLang="en-US" dirty="0" err="1" smtClean="0"/>
              <a:t>본것처럼</a:t>
            </a:r>
            <a:r>
              <a:rPr kumimoji="1" lang="ko-KR" altLang="en-US" dirty="0" smtClean="0"/>
              <a:t> 가장 훌륭한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이것을 설명하기 위해 공부한 시간과 성적의 데이터를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데이터를 집합으로</a:t>
            </a:r>
            <a:r>
              <a:rPr kumimoji="1" lang="ko-KR" altLang="en-US" baseline="0" dirty="0" smtClean="0"/>
              <a:t> 나타내면 </a:t>
            </a:r>
            <a:r>
              <a:rPr kumimoji="1" lang="en-US" altLang="ko-KR" baseline="0" dirty="0" smtClean="0"/>
              <a:t>2,4,6,8 81,93,91,97</a:t>
            </a:r>
            <a:r>
              <a:rPr kumimoji="1" lang="ko-KR" altLang="en-US" baseline="0" dirty="0" smtClean="0"/>
              <a:t>로 </a:t>
            </a:r>
            <a:r>
              <a:rPr kumimoji="1" lang="ko-KR" altLang="en-US" baseline="0" dirty="0" err="1" smtClean="0"/>
              <a:t>표현할수</a:t>
            </a:r>
            <a:r>
              <a:rPr kumimoji="1" lang="ko-KR" altLang="en-US" baseline="0" dirty="0" smtClean="0"/>
              <a:t> 있고 이를 좌표 평면에 표시를 하게 되면 </a:t>
            </a:r>
            <a:r>
              <a:rPr kumimoji="1" lang="ko-KR" altLang="en-US" baseline="0" dirty="0" err="1" smtClean="0"/>
              <a:t>보시는거와</a:t>
            </a:r>
            <a:r>
              <a:rPr kumimoji="1" lang="ko-KR" altLang="en-US" baseline="0" dirty="0" smtClean="0"/>
              <a:t> 같게 나타납니다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 여기서 우리가 가장 </a:t>
            </a:r>
            <a:r>
              <a:rPr kumimoji="1" lang="ko-KR" altLang="en-US" baseline="0" dirty="0" err="1" smtClean="0"/>
              <a:t>궁금하점은</a:t>
            </a:r>
            <a:r>
              <a:rPr kumimoji="1" lang="ko-KR" altLang="en-US" baseline="0" dirty="0" smtClean="0"/>
              <a:t> 바로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어떻게 구하냐는 것인데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</a:t>
            </a:r>
            <a:r>
              <a:rPr kumimoji="1" lang="ko-KR" altLang="en-US" baseline="0" dirty="0" err="1" smtClean="0"/>
              <a:t>최소제곱법이라는</a:t>
            </a:r>
            <a:r>
              <a:rPr kumimoji="1" lang="ko-KR" altLang="en-US" baseline="0" dirty="0" smtClean="0"/>
              <a:t> 공식을 통해서 간단하게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</a:t>
            </a:r>
            <a:r>
              <a:rPr kumimoji="1" lang="ko-KR" altLang="en-US" baseline="0" dirty="0" err="1" smtClean="0"/>
              <a:t>구할수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앞에 </a:t>
            </a:r>
            <a:r>
              <a:rPr kumimoji="1" lang="ko-KR" altLang="en-US" dirty="0" err="1" smtClean="0"/>
              <a:t>보시는게</a:t>
            </a:r>
            <a:r>
              <a:rPr kumimoji="1" lang="ko-KR" altLang="en-US" dirty="0" smtClean="0"/>
              <a:t>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구하는 공식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구하는 공식이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공식에 대입만 하면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2.3, b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79</a:t>
            </a:r>
            <a:r>
              <a:rPr kumimoji="1" lang="ko-KR" altLang="en-US" baseline="0" dirty="0" smtClean="0"/>
              <a:t>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 = 2.3x + 79</a:t>
            </a:r>
            <a:r>
              <a:rPr kumimoji="1" lang="ko-KR" altLang="en-US" baseline="0" dirty="0" smtClean="0"/>
              <a:t>로 가장 훌륭한 선을 </a:t>
            </a:r>
            <a:r>
              <a:rPr kumimoji="1" lang="ko-KR" altLang="en-US" baseline="0" dirty="0" err="1" smtClean="0"/>
              <a:t>그을수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최소제곱법을 통해 구한 그래프로 공부한 시간만 알면 대충 이 학생이 몇 점을 </a:t>
            </a:r>
            <a:r>
              <a:rPr kumimoji="1" lang="ko-KR" altLang="en-US" dirty="0" err="1" smtClean="0"/>
              <a:t>받을수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있을것인지</a:t>
            </a:r>
            <a:r>
              <a:rPr kumimoji="1" lang="ko-KR" altLang="en-US" dirty="0" smtClean="0"/>
              <a:t> 예측을 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편리하게 공식을 통해서 기울기와 절편을 구했지만 이 공식만으로 모든 상황을 해결할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단순히 공부한 시간으로만 성적을 예측했지만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실제로는 수많은 변수들이 있고 데이터가 있기때문에 처리하기에는 무리가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보통 여러 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있기 때문에 이때는 임의의 선을 그리고 난 후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선이 얼마나 잘 그려졌는지 평가하여 조금씩 수정해 가는 방법을 사용합니다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그것을 위해서 오차를 평가하는 오차 평가 </a:t>
            </a:r>
            <a:r>
              <a:rPr kumimoji="1" lang="ko-KR" altLang="en-US" dirty="0" err="1" smtClean="0"/>
              <a:t>알고리즘이필요한데</a:t>
            </a:r>
            <a:r>
              <a:rPr kumimoji="1" lang="ko-KR" altLang="en-US" dirty="0" smtClean="0"/>
              <a:t> 그것이 바로 평균 제곱근 오차입니다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평균 제곱근 오차는 오차를 평가하는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가장 많이 사용하는 방법인데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앞서서 알아본 최소제곱법을 통해 점들의 특성을 가장 잘 나타내는 최적의 직선을 구했지만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이번엔 최소제곱법을 사용하지 않고 임의로 </a:t>
            </a:r>
            <a:r>
              <a:rPr kumimoji="1" lang="ko-KR" altLang="en-US" dirty="0" err="1" smtClean="0"/>
              <a:t>기울기외</a:t>
            </a:r>
            <a:r>
              <a:rPr kumimoji="1" lang="ko-KR" altLang="en-US" dirty="0" smtClean="0"/>
              <a:t> 절편을 </a:t>
            </a:r>
            <a:r>
              <a:rPr kumimoji="1" lang="en-US" altLang="ko-KR" dirty="0" smtClean="0"/>
              <a:t>y = 3x + 76</a:t>
            </a:r>
            <a:r>
              <a:rPr kumimoji="1" lang="ko-KR" altLang="en-US" dirty="0" smtClean="0"/>
              <a:t>을 대입해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그래프를 그리고 어느 정도의 오차가 있는지 확인하려면 직선에서 </a:t>
            </a:r>
            <a:r>
              <a:rPr kumimoji="1" lang="ko-KR" altLang="en-US" dirty="0" err="1" smtClean="0"/>
              <a:t>실제값까지</a:t>
            </a:r>
            <a:r>
              <a:rPr kumimoji="1" lang="ko-KR" altLang="en-US" dirty="0" smtClean="0"/>
              <a:t> 거리를 재면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거리의 합이 작을수록 잘 그어진 직선이고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합이 클수록 잘못 그어진 직선이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여기서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다르게 설정해보면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커지면 오차도 무한대로 커지고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작아지면 오차는 무한대로 커지는 상관관계가 있음을 </a:t>
            </a:r>
            <a:r>
              <a:rPr kumimoji="1" lang="ko-KR" altLang="en-US" dirty="0" err="1" smtClean="0"/>
              <a:t>알수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64552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  <a:endParaRPr lang="ko-KR" altLang="en-US" sz="3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 charset="-127"/>
            </a:endParaRP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180138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410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5900"/>
            <a:ext cx="1371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5288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4619"/>
              </p:ext>
            </p:extLst>
          </p:nvPr>
        </p:nvGraphicFramePr>
        <p:xfrm>
          <a:off x="395535" y="2039972"/>
          <a:ext cx="6096000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울기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울기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1556792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3164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58165" y="1457347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457347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373216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계획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    return ;</a:t>
              </a:r>
              <a:endParaRPr lang="en-US" altLang="ko-KR" sz="1600" dirty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 smtClean="0"/>
                <a:t>머신러닝</a:t>
              </a:r>
              <a:r>
                <a:rPr lang="en-US" altLang="ko-KR" dirty="0" smtClean="0"/>
                <a:t>    </a:t>
              </a:r>
              <a:endParaRPr lang="en-US" altLang="ko-KR" dirty="0" smtClean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사람의 사고방식을 컴퓨터에게 가르치는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00B0F0"/>
                  </a:solidFill>
                </a:rPr>
                <a:t>생존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규칙 발견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 smtClean="0">
                      <a:solidFill>
                        <a:srgbClr val="92D050"/>
                      </a:solidFill>
                    </a:rPr>
                    <a:t>사망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92D050"/>
                    </a:solidFill>
                  </a:rPr>
                  <a:t>사망</a:t>
                </a:r>
                <a:endParaRPr lang="ko-KR" altLang="en-US" sz="14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  <a:endParaRPr lang="ko-KR" altLang="en-US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  <a:endParaRPr lang="ko-KR" altLang="en-US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/>
          </p:cNvSpPr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제안개요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7285</TotalTime>
  <Words>2470</Words>
  <Application>Microsoft Office PowerPoint</Application>
  <PresentationFormat>화면 슬라이드 쇼(4:3)</PresentationFormat>
  <Paragraphs>415</Paragraphs>
  <Slides>28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KoPub돋움체 Bold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531</cp:revision>
  <dcterms:created xsi:type="dcterms:W3CDTF">2007-11-11T16:17:21Z</dcterms:created>
  <dcterms:modified xsi:type="dcterms:W3CDTF">2019-12-05T08:32:43Z</dcterms:modified>
</cp:coreProperties>
</file>