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316" r:id="rId26"/>
    <p:sldId id="317" r:id="rId27"/>
    <p:sldId id="318" r:id="rId28"/>
    <p:sldId id="319" r:id="rId29"/>
    <p:sldId id="320" r:id="rId30"/>
    <p:sldId id="277" r:id="rId31"/>
    <p:sldId id="299" r:id="rId32"/>
    <p:sldId id="260" r:id="rId3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59055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9-12-13T01:39:51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6138 0,'0'18'218,"0"0"-218,0-1 16,0 1 0,0 35-16,0 17 15,0-34-15,0 69 32,0 19-17,0-1 1,0-34-1,0 16 1,0 37 0,0-19-1,0 0 1,0-70-16,0 18 16,0-18-16,-17 0 15,17 17-15,0-17 16,0-17-16,0 52 15,0-35 1,0-18-16,0 53 16,0 18-1,0 35 17,0-17-17,0 17 1,0-18-1,0 1 1,0-89-16,0 18 16,0 0-16,-18 0 0,18 17 15,0-35 1,0 36-16,0 35 16,0-36-1,0-52-15,0 53 16,0-1-1,-18-17 1,18 18 0,0 17-1,0 0 1,0 18 15,0-53-31,0-18 16,0 18-16,0-18 0,0 18 15,0 18 1,0-36-16,0 36 16,0 34-16,0-34 15,0 35 1,0 35 0,0-18-1,0 18 1,0-52-1,36 16 1,-1-16 0,-18-1-1,19-53 1,-36 0 0,17 1-16,19 34 0,-36-34 15,35 52 1,0 0-1,-17-17 1,35-19 0,-36-16-1,1-19 1,35 19 0,0-1-1,0-35 1,0 0-16,-18 0 15,36 0-15,17 0 16,0 0-16,0 0 16,0 0-1,71 0 1,-88-18-16,-18 18 0,35-35 31,-18 17-15,1-17-1,17 17 1,18 1 0,-18-36-1,-35 53 1,18-18 0,-19 18-16,-34-17 15,53 17-15,-18-18 16,-18 18-16,35-35 15,-34-1 1,34-17 0,-34 1-1,34-19 1,-52 18 15,35-17-15,-18-19-1,-17-34 1,-1 17 0,-17 53-16,0-17 15,18 17-15,-18-18 0,70-17 16,-52-71 0,-18 0-1,0 1 1,0-1-1,0-18 1,0 19 0,0 17-1,0 0 17,0-18-17,18 18 1,-1 88-16,-17-18 15,36 18-15,-36 0 0,0-17 16,0-36 0,0-18-1,17 36 1,1-35 0,-18 52-1,17-17 1,-17 0-1,18-18 1,0 36 0,-1-19-1,-17 54 1,18-18 0,-18 18-16,0-36 0,0 54 15,0-54 1,0 1-1,-35 17 1,17-18 0,18-17-1,0 35 1,0-35 0,0 52-1,0-34 1,0-1-1,0 54-15,0-1 16,0-35 0,0 18-16,0 0 0,0-18 15,0-18 1,0 1 15,0-1-15,0 18-1,0-17 1,0-1 0,0 0-1,-18-17 1,18 53 0,0 0-16,0-1 15,0 1-15,0-18 16,0 36-16,-17-54 15,17 0 1,-35 36 0,17 18 15,0-1-15,1-17-16,-54 35 31,-17 0-16,-36 0 1,19 0 0,-19 35-1,71-17-15,-35-1 16,53 18-16,-18-35 0,18 18 16,-54 0-1,-34 17 1,35-17-1,-1-18 1,1 17 0,-18 1-1,1-18 1,-1 35 15,-35-17-15,17-18-1,36 0-15,17 0 16,19 0-16,16 0 0,19 0 16,-36 0-1,0 17 1,0-17 0,0 0-1,18 0 1,17 18-1,-17-18 17,17 0-1,0 0 31,-17 18-46,18-1 47,-1-17-48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59055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19-12-13T01:41:45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17057 5980 0,'17'0'16,"1"17"31,-18 18-32,0 36-15,0 17 16,0 0-16,0 1 0,0-1 16,0 0-1,0 36-15,0-1 16,0 124-16,0-124 16,0 160-1,0-36 1,0-18-1,0-17 1,0 17 0,0 0-1,0 36 1,0-36 0,0 18-1,0-35 16,0-71-31,0-35 16,0 17-16,0 18 0,0 0 16,0 159-1,0-18 1,0 1 0,0-54-1,0-35 1,0 0-1,0 35 1,0-35 0,0-70-16,0-1 15,0-35 1,0 18-16,0-18 0,0 1 16,0-19-1,0 89 1,0-88-16,0-19 15,0 107 1,0-18 0,0 18-1,0 17 1,0-87-16,0-19 16,0 18-16,0-17 15,0 17-15,0 0 16,0 36-1,0-54-15,0 1 16,0-36-16,0 36 16,0-1-16,0 36 15,0-18 1,0 18 0,0-18-1,35 1 16,-17-37-15,-18-34 0,18 0 31,17-18-32,18 0 1,17 0-16,195 0 15,-124 17 1,0-17-16,194 36 16,0-36-1,-35 0 1,-88 0 0,-71 0-1,-88 0 16,18-18-15,-18 0 0,17 18-16,-17-17 15,35 17-15,-35-36 0,0 36 16,35-17 0,-53 17-1,18-18 1,-17 1-1,-36-1 17,0-17-32,0-71 15,17-53 1,-17-35 0,36-53 15,-19 106-31,1 17 15,-1-17-15,19 18 0,-36-36 16,0-105 0,0-19-1,0 36 1,0 36 0,0-19-1,0 36 1,0-35-1,0 0 1,-36 52 0,36 19-1,0 69-15,0 1 16,0 0 0,0 17-16,-17-17 15,17-88 1,-35 0-1,17 17 1,18 18 0,0 0-1,18 17 1,17-17 0,-35 17-1,0 1 1,0 0-1,0 70-15,0 0 16,17-35-16,-17 52 16,0-52-16,0-53 15,0 17 1,0-17 0,0 0-1,36-18 16,-19 36-15,-17-36 0,0 53-1,0 36-15,0-1 16,0-34 0,0 16-16,0 19 15,0 17-15,0-18 16,0-17-16,0-18 15,0-35 1,0 18 0,18 34-1,-18 1 1,0 0 0,0 0 15,0-36-16,0 19 1,0 16 0,0 54-16,0-18 15,0 36-15,0-36 0,0 17 16,0-17 0,0 36-16,-35-54 15,35 54-15,0-19 16,-18-34-1,18-1 1,-18 36 0,18 0-1,0-1 1,-17 19 0,-1-1 30,-17 18-30,-36-35 0,-52 35-1,-18 0 1,-18 0 0,36 0-1,-19 0 1,19 17-1,0 1 1,-36-18 0,18 0-1,70 0-15,18 0 16,-35 0 0,17 0-16,-17 0 0,-106 0 31,18 0-16,17 0 1,0 0 0,36 0-1,-1 0 1,36 0 0,35 0-1,0 0 1,18 0-1,-35 0 1,52 0-16,-17 0 16,-1 0-1,19 0 1,-19 0 0,19 0-1,-1 18 32,18-1 0,0 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가중치와 바이어스에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값을 넣어보면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1,1,1,0</a:t>
            </a:r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0,1,1,1</a:t>
            </a:r>
            <a:r>
              <a:rPr kumimoji="1" lang="ko-KR" altLang="en-US" dirty="0" smtClean="0"/>
              <a:t>이 나오게 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값들이 다시 가중치와 바이어스를 만나서 계산이 되면 </a:t>
            </a:r>
            <a:r>
              <a:rPr kumimoji="1" lang="en-US" altLang="ko-KR" dirty="0" smtClean="0"/>
              <a:t>0,1,1,0 </a:t>
            </a:r>
            <a:r>
              <a:rPr kumimoji="1" lang="ko-KR" altLang="en-US" dirty="0" smtClean="0"/>
              <a:t>값이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실제로 계산해 보니 우리가 원했던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의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구할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숨어있는 두 개의 노드를 둔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통해서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문제가 해결할 수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</a:t>
            </a:r>
            <a:r>
              <a:rPr kumimoji="1" lang="ko-KR" altLang="en-US" dirty="0" err="1" smtClean="0"/>
              <a:t>다층퍼셉트론의</a:t>
            </a:r>
            <a:r>
              <a:rPr kumimoji="1" lang="ko-KR" altLang="en-US" dirty="0" smtClean="0"/>
              <a:t>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갑니다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가중치를 수정하려면 </a:t>
            </a:r>
            <a:r>
              <a:rPr kumimoji="1" lang="ko-KR" altLang="en-US" dirty="0" err="1" smtClean="0"/>
              <a:t>미분한값이</a:t>
            </a:r>
            <a:r>
              <a:rPr kumimoji="1" lang="ko-KR" altLang="en-US" dirty="0" smtClean="0"/>
              <a:t> 필요하다고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층이 늘어나면서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되어버리는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활성화 함수로 사용된 </a:t>
            </a:r>
            <a:r>
              <a:rPr kumimoji="1" lang="ko-KR" altLang="en-US" dirty="0" err="1" smtClean="0"/>
              <a:t>시그모이드함수의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특성때문인데요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시그모이드를</a:t>
            </a:r>
            <a:r>
              <a:rPr kumimoji="1" lang="ko-KR" altLang="en-US" dirty="0" smtClean="0"/>
              <a:t> 미분하면 최대치가 </a:t>
            </a:r>
            <a:r>
              <a:rPr kumimoji="1" lang="en-US" altLang="ko-KR" dirty="0" smtClean="0"/>
              <a:t>0.3</a:t>
            </a:r>
            <a:r>
              <a:rPr kumimoji="1" lang="ko-KR" altLang="en-US" dirty="0" smtClean="0"/>
              <a:t>이 됩니다</a:t>
            </a:r>
            <a:r>
              <a:rPr kumimoji="1" lang="en-US" altLang="ko-KR" dirty="0" smtClean="0"/>
              <a:t>. 1</a:t>
            </a:r>
            <a:r>
              <a:rPr kumimoji="1" lang="ko-KR" altLang="en-US" dirty="0" smtClean="0"/>
              <a:t>보다 작으므로 계속 곱하다 보면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가까워집니다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층을 거쳐 갈수록 기울기가 사라져 가중치를 수정하기가 어려지는 겁니다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이를 해결하기 위해서 활성화 함수를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baseline="0" dirty="0" smtClean="0"/>
              <a:t> 함수가 아닌 여러 함수로 대체하기 시작했습니다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함수의 범위를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확장한 개념이 </a:t>
            </a:r>
            <a:r>
              <a:rPr kumimoji="1" lang="ko-KR" altLang="en-US" dirty="0" err="1" smtClean="0"/>
              <a:t>하이퍼볼릭</a:t>
            </a:r>
            <a:r>
              <a:rPr kumimoji="1" lang="ko-KR" altLang="en-US" dirty="0" smtClean="0"/>
              <a:t> 탄젠트 함수는 </a:t>
            </a:r>
            <a:endParaRPr kumimoji="1" lang="en-US" altLang="ko-KR" dirty="0" smtClean="0"/>
          </a:p>
          <a:p>
            <a:r>
              <a:rPr kumimoji="1" lang="ko-KR" altLang="en-US" dirty="0" smtClean="0"/>
              <a:t>미분한 범위가 함께 확장되는 효과를 가져왔지만 여전히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작은 값이 존재하므로 기울기 소실 </a:t>
            </a:r>
            <a:r>
              <a:rPr kumimoji="1" lang="ko-KR" altLang="en-US" dirty="0" err="1" smtClean="0"/>
              <a:t>문제는사라지지</a:t>
            </a:r>
            <a:r>
              <a:rPr kumimoji="1" lang="ko-KR" altLang="en-US" dirty="0" smtClean="0"/>
              <a:t> 않았습니다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토론톤대학교의 </a:t>
            </a:r>
            <a:r>
              <a:rPr kumimoji="1" lang="ko-KR" altLang="en-US" dirty="0" err="1" smtClean="0"/>
              <a:t>제프리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힌튼교수가</a:t>
            </a:r>
            <a:r>
              <a:rPr kumimoji="1" lang="ko-KR" altLang="en-US" dirty="0" smtClean="0"/>
              <a:t> 제안한 </a:t>
            </a:r>
            <a:r>
              <a:rPr kumimoji="1" lang="ko-KR" altLang="en-US" dirty="0" err="1" smtClean="0"/>
              <a:t>렐루는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시그모이드의</a:t>
            </a:r>
            <a:r>
              <a:rPr kumimoji="1" lang="ko-KR" altLang="en-US" dirty="0" smtClean="0"/>
              <a:t> 대안으로 떠오르며 현재 가장 많이 사용하고 있는 활성화 함수인데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함수는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작을때는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보다 크면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를 그대로 사용하는 함수로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크기만하면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되어 기울기 </a:t>
            </a:r>
            <a:r>
              <a:rPr kumimoji="1" lang="ko-KR" altLang="en-US" dirty="0" err="1" smtClean="0"/>
              <a:t>소실문제를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해결할수</a:t>
            </a:r>
            <a:r>
              <a:rPr kumimoji="1" lang="ko-KR" altLang="en-US" dirty="0" smtClean="0"/>
              <a:t>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이후에 </a:t>
            </a:r>
            <a:r>
              <a:rPr kumimoji="1" lang="ko-KR" altLang="en-US" dirty="0" err="1" smtClean="0"/>
              <a:t>렐루의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순간을 완화한 소프트플러스 등 </a:t>
            </a:r>
            <a:r>
              <a:rPr kumimoji="1" lang="ko-KR" altLang="en-US" dirty="0" err="1" smtClean="0"/>
              <a:t>렐루를</a:t>
            </a:r>
            <a:r>
              <a:rPr kumimoji="1" lang="ko-KR" altLang="en-US" dirty="0" smtClean="0"/>
              <a:t> 변형한 함수도 개발 중이고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좀 더 나은 활성화 함수를 만들기 위해 </a:t>
            </a:r>
            <a:r>
              <a:rPr kumimoji="1" lang="ko-KR" altLang="en-US" dirty="0" err="1" smtClean="0"/>
              <a:t>노력중입니다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그리고 속도와 정확도에도 문제가 있었습니다</a:t>
            </a:r>
            <a:r>
              <a:rPr kumimoji="1" lang="en-US" altLang="ko-KR" dirty="0" smtClean="0"/>
              <a:t>.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가중치를 업데이트 하는 방법으로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배웠는데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정확하게 가중치를 찾아가지만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 업데이트를 할 때마다 전체 데이터를 미분해야 하므로 </a:t>
            </a:r>
            <a:r>
              <a:rPr kumimoji="1" lang="ko-KR" altLang="en-US" dirty="0" err="1" smtClean="0"/>
              <a:t>계산량이</a:t>
            </a:r>
            <a:r>
              <a:rPr kumimoji="1" lang="ko-KR" altLang="en-US" dirty="0" smtClean="0"/>
              <a:t> 매우 많다는 단점이 있었습니다</a:t>
            </a:r>
            <a:r>
              <a:rPr kumimoji="1" lang="en-US" altLang="ko-KR" dirty="0" smtClean="0"/>
              <a:t>.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이러한 점을 보완한 여러가지 방법이 나왔는데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경사하강법은 불필요하게 많은 </a:t>
            </a:r>
            <a:r>
              <a:rPr kumimoji="1" lang="ko-KR" altLang="en-US" dirty="0" err="1" smtClean="0"/>
              <a:t>계산량은</a:t>
            </a:r>
            <a:r>
              <a:rPr kumimoji="1" lang="ko-KR" altLang="en-US" dirty="0" smtClean="0"/>
              <a:t> 속도를 느리게 할 뿐만 아니라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최적 해를 찾기 전에 최적화과정이 멈출 수도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그래서 이러한 속도의 단점을 보완한 방법이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전체 데이터를 다 사용하는 것이 아니라 </a:t>
            </a:r>
            <a:r>
              <a:rPr kumimoji="1" lang="ko-KR" altLang="en-US" dirty="0" err="1" smtClean="0"/>
              <a:t>랜던하게</a:t>
            </a:r>
            <a:r>
              <a:rPr kumimoji="1" lang="ko-KR" altLang="en-US" dirty="0" smtClean="0"/>
              <a:t> 추출한 일부 데이터를 사용해 더 빨리 더 자주 업데이트를 </a:t>
            </a:r>
            <a:r>
              <a:rPr kumimoji="1" lang="ko-KR" altLang="en-US" dirty="0" err="1" smtClean="0"/>
              <a:t>하는것이</a:t>
            </a:r>
            <a:r>
              <a:rPr kumimoji="1" lang="ko-KR" altLang="en-US" dirty="0" smtClean="0"/>
              <a:t> 가능해졌습니다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보이는 그림은 경사하강법과 확률적 경사하강법의 차이를 보여주는데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랜덤한</a:t>
            </a:r>
            <a:r>
              <a:rPr kumimoji="1" lang="ko-KR" altLang="en-US" dirty="0" smtClean="0"/>
              <a:t> 일부 데이터를 사용하는 만큼 확률적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중간 결과의 진폭이 크고 불안정해 </a:t>
            </a:r>
            <a:r>
              <a:rPr kumimoji="1" lang="ko-KR" altLang="en-US" dirty="0" err="1" smtClean="0"/>
              <a:t>보일수도</a:t>
            </a:r>
            <a:r>
              <a:rPr kumimoji="1" lang="ko-KR" altLang="en-US" dirty="0" smtClean="0"/>
              <a:t> 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속도가 확연히 빠르면서 최적 해에 근사한 값을 찾아낸다는 장점이 있습니다</a:t>
            </a:r>
            <a:r>
              <a:rPr kumimoji="1" lang="en-US" altLang="ko-KR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모멘텀으로 말 그대로 경사 </a:t>
            </a:r>
            <a:r>
              <a:rPr kumimoji="1" lang="ko-KR" altLang="en-US" dirty="0" err="1" smtClean="0"/>
              <a:t>하강법에</a:t>
            </a:r>
            <a:r>
              <a:rPr kumimoji="1" lang="ko-KR" altLang="en-US" dirty="0" smtClean="0"/>
              <a:t> 탄력을 더해 준 것입니다</a:t>
            </a:r>
            <a:r>
              <a:rPr kumimoji="1" lang="en-US" altLang="ko-KR" dirty="0" smtClean="0"/>
              <a:t>.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다시 말해서 경사 </a:t>
            </a:r>
            <a:r>
              <a:rPr kumimoji="1" lang="ko-KR" altLang="en-US" dirty="0" err="1" smtClean="0"/>
              <a:t>하강법과</a:t>
            </a:r>
            <a:r>
              <a:rPr kumimoji="1" lang="ko-KR" altLang="en-US" dirty="0" smtClean="0"/>
              <a:t> 마찬가지로 매번 기울기를 구하지만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이를 통해 오차를 수정하기 전 바로 앞 </a:t>
            </a:r>
            <a:r>
              <a:rPr kumimoji="1" lang="ko-KR" altLang="en-US" baseline="0" dirty="0" err="1" smtClean="0"/>
              <a:t>수정값과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뱡향</a:t>
            </a:r>
            <a:r>
              <a:rPr kumimoji="1" lang="en-US" altLang="ko-KR" baseline="0" dirty="0" smtClean="0"/>
              <a:t>(+,-)</a:t>
            </a:r>
            <a:r>
              <a:rPr kumimoji="1" lang="ko-KR" altLang="en-US" baseline="0" dirty="0" smtClean="0"/>
              <a:t>을 참고하여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같은 방향으로 일정한 비율만 수정되게 하는 방법입니다</a:t>
            </a:r>
            <a:r>
              <a:rPr kumimoji="1" lang="en-US" altLang="ko-KR" baseline="0" dirty="0" smtClean="0"/>
              <a:t>.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따라서 </a:t>
            </a:r>
            <a:r>
              <a:rPr kumimoji="1" lang="ko-KR" altLang="en-US" baseline="0" dirty="0" err="1" smtClean="0"/>
              <a:t>수정방향이</a:t>
            </a:r>
            <a:r>
              <a:rPr kumimoji="1" lang="ko-KR" altLang="en-US" baseline="0" dirty="0" smtClean="0"/>
              <a:t> 양수</a:t>
            </a:r>
            <a:r>
              <a:rPr kumimoji="1" lang="en-US" altLang="ko-KR" baseline="0" dirty="0" smtClean="0"/>
              <a:t>(+) </a:t>
            </a:r>
            <a:r>
              <a:rPr kumimoji="1" lang="ko-KR" altLang="en-US" baseline="0" dirty="0" smtClean="0"/>
              <a:t>방향으로 한 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음수</a:t>
            </a:r>
            <a:r>
              <a:rPr kumimoji="1" lang="en-US" altLang="ko-KR" baseline="0" dirty="0" smtClean="0"/>
              <a:t>(-) </a:t>
            </a:r>
            <a:r>
              <a:rPr kumimoji="1" lang="ko-KR" altLang="en-US" baseline="0" dirty="0" smtClean="0"/>
              <a:t>방향으로 한 번 지그재그로 일어나는 현상이 줄어들고</a:t>
            </a:r>
            <a:r>
              <a:rPr kumimoji="1" lang="en-US" altLang="ko-KR" baseline="0" dirty="0" smtClean="0"/>
              <a:t>,</a:t>
            </a:r>
          </a:p>
          <a:p>
            <a:r>
              <a:rPr kumimoji="1" lang="ko-KR" altLang="en-US" baseline="0" dirty="0" smtClean="0"/>
              <a:t>이전 이동 값을 고려하여 일정 비율만큼만 다음 값을 결정하므로 관성의 효과를 낼 수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그래서 각 방법이 개발된 순서대로 정리를 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각각은 먼저 나온 방법의 단점을 보완해서 다음 방법이 </a:t>
            </a:r>
            <a:r>
              <a:rPr kumimoji="1" lang="ko-KR" altLang="en-US" dirty="0" err="1" smtClean="0"/>
              <a:t>나온만큼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마지막에 기재된 아담</a:t>
            </a:r>
            <a:r>
              <a:rPr kumimoji="1" lang="en-US" altLang="ko-KR" dirty="0" smtClean="0"/>
              <a:t>(Adam)</a:t>
            </a:r>
            <a:r>
              <a:rPr kumimoji="1" lang="ko-KR" altLang="en-US" dirty="0" smtClean="0"/>
              <a:t>은 현재 가장 많이 사용되는 고급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폐암 수술 환자의 생존율 예측하기를 </a:t>
            </a:r>
            <a:r>
              <a:rPr kumimoji="1" lang="ko-KR" altLang="en-US" dirty="0" err="1" smtClean="0"/>
              <a:t>해볼텐데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여기서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모델을 설정하고 </a:t>
            </a:r>
            <a:r>
              <a:rPr kumimoji="1" lang="ko-KR" altLang="en-US" dirty="0" err="1" smtClean="0"/>
              <a:t>구동하는거는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sequential()</a:t>
            </a:r>
            <a:r>
              <a:rPr kumimoji="1" lang="ko-KR" altLang="en-US" dirty="0" smtClean="0"/>
              <a:t>함수를 </a:t>
            </a:r>
            <a:r>
              <a:rPr kumimoji="1" lang="en-US" altLang="ko-KR" dirty="0" smtClean="0"/>
              <a:t>model</a:t>
            </a:r>
            <a:r>
              <a:rPr kumimoji="1" lang="ko-KR" altLang="en-US" dirty="0" smtClean="0"/>
              <a:t>로 선언을 하고 시작되는 부분은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구조를 짜고 층을 설정하는 부분입니다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컴파일 부분은 위에서 정해진 모델을 컴퓨터가 알아들을 수 있게끔 컴파일하는 부분이고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마지막으로 모델을 실제로 수행하는 부분입니다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구조를 짜고 층을 설정하는 부분을 보면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Sequential() </a:t>
            </a:r>
            <a:r>
              <a:rPr kumimoji="1" lang="ko-KR" altLang="en-US" dirty="0" smtClean="0"/>
              <a:t>함수를 </a:t>
            </a:r>
            <a:r>
              <a:rPr kumimoji="1" lang="en-US" altLang="ko-KR" dirty="0" smtClean="0"/>
              <a:t>model</a:t>
            </a:r>
            <a:r>
              <a:rPr kumimoji="1" lang="ko-KR" altLang="en-US" dirty="0" smtClean="0"/>
              <a:t>로 선언하고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Model.add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로 층을 새로 추가합니다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err="1" smtClean="0"/>
              <a:t>여기기서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Dense </a:t>
            </a:r>
            <a:r>
              <a:rPr kumimoji="1" lang="ko-KR" altLang="en-US" baseline="0" dirty="0" smtClean="0"/>
              <a:t>함수를 통해서 구체적인 설정을 해주는데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30</a:t>
            </a:r>
            <a:r>
              <a:rPr kumimoji="1" lang="ko-KR" altLang="en-US" baseline="0" dirty="0" smtClean="0"/>
              <a:t>개의 노드 그리고 </a:t>
            </a:r>
            <a:r>
              <a:rPr kumimoji="1" lang="en-US" altLang="ko-KR" baseline="0" dirty="0" err="1" smtClean="0"/>
              <a:t>input_dim</a:t>
            </a:r>
            <a:r>
              <a:rPr kumimoji="1" lang="ko-KR" altLang="en-US" baseline="0" dirty="0" smtClean="0"/>
              <a:t>을 </a:t>
            </a:r>
            <a:r>
              <a:rPr kumimoji="1" lang="en-US" altLang="ko-KR" baseline="0" dirty="0" smtClean="0"/>
              <a:t>17</a:t>
            </a:r>
            <a:r>
              <a:rPr kumimoji="1" lang="ko-KR" altLang="en-US" baseline="0" dirty="0" smtClean="0"/>
              <a:t>개로 설정합니다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Keras</a:t>
            </a:r>
            <a:r>
              <a:rPr kumimoji="1" lang="ko-KR" altLang="en-US" baseline="0" dirty="0" smtClean="0"/>
              <a:t>에서는 </a:t>
            </a:r>
            <a:r>
              <a:rPr kumimoji="1" lang="ko-KR" altLang="en-US" baseline="0" dirty="0" err="1" smtClean="0"/>
              <a:t>입력층을</a:t>
            </a:r>
            <a:r>
              <a:rPr kumimoji="1" lang="ko-KR" altLang="en-US" baseline="0" dirty="0" smtClean="0"/>
              <a:t> 따로 만들지 않고 첫번째 층을 </a:t>
            </a:r>
            <a:r>
              <a:rPr kumimoji="1" lang="ko-KR" altLang="en-US" baseline="0" dirty="0" err="1" smtClean="0"/>
              <a:t>만들때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입력층을</a:t>
            </a:r>
            <a:r>
              <a:rPr kumimoji="1" lang="ko-KR" altLang="en-US" baseline="0" dirty="0" smtClean="0"/>
              <a:t> 같이 만들어 주게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Activation</a:t>
            </a:r>
            <a:r>
              <a:rPr kumimoji="1" lang="ko-KR" altLang="en-US" baseline="0" dirty="0" smtClean="0"/>
              <a:t>은 활성화 함수를 무엇을 쓰지 입력하는 부분인데 여기서는 </a:t>
            </a:r>
            <a:r>
              <a:rPr kumimoji="1" lang="ko-KR" altLang="en-US" baseline="0" dirty="0" err="1" smtClean="0"/>
              <a:t>렐루함수를</a:t>
            </a:r>
            <a:r>
              <a:rPr kumimoji="1" lang="ko-KR" altLang="en-US" baseline="0" dirty="0" smtClean="0"/>
              <a:t> 사용하겠습니다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마지막으로 </a:t>
            </a:r>
            <a:r>
              <a:rPr kumimoji="1" lang="ko-KR" altLang="en-US" baseline="0" dirty="0" err="1" smtClean="0"/>
              <a:t>출력층으로</a:t>
            </a:r>
            <a:r>
              <a:rPr kumimoji="1" lang="ko-KR" altLang="en-US" baseline="0" dirty="0" smtClean="0"/>
              <a:t> 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하나로 정해서 보여줘야하니 노드는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출력층의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활설화</a:t>
            </a:r>
            <a:r>
              <a:rPr kumimoji="1" lang="ko-KR" altLang="en-US" baseline="0" dirty="0" smtClean="0"/>
              <a:t> 함수는 </a:t>
            </a:r>
            <a:r>
              <a:rPr kumimoji="1" lang="ko-KR" altLang="en-US" baseline="0" dirty="0" err="1" smtClean="0"/>
              <a:t>시그모이드로</a:t>
            </a:r>
            <a:r>
              <a:rPr kumimoji="1" lang="ko-KR" altLang="en-US" baseline="0" dirty="0" smtClean="0"/>
              <a:t> 정했습니다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77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컴파일 부분입니다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이 부분은 앞서 지정한 모델이 효과적으로 구현될 수 있게 하는 환경을 설정하는 부분으로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오차함수와</a:t>
            </a:r>
            <a:r>
              <a:rPr kumimoji="1" lang="ko-KR" altLang="en-US" dirty="0" smtClean="0"/>
              <a:t> 최적화 함수를 설정합니다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오차함수는</a:t>
            </a:r>
            <a:r>
              <a:rPr kumimoji="1" lang="ko-KR" altLang="en-US" dirty="0" smtClean="0"/>
              <a:t> 우리가 앞에서 배웠던 평균제곱오차 함수를 정했고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최적화 방법은 경사하강법에서 가장 최근에 나온 </a:t>
            </a:r>
            <a:r>
              <a:rPr kumimoji="1" lang="ko-KR" altLang="en-US" dirty="0" err="1" smtClean="0"/>
              <a:t>아담함수를</a:t>
            </a:r>
            <a:r>
              <a:rPr kumimoji="1" lang="ko-KR" altLang="en-US" dirty="0" smtClean="0"/>
              <a:t>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Metrics </a:t>
            </a:r>
            <a:r>
              <a:rPr kumimoji="1" lang="ko-KR" altLang="en-US" dirty="0" smtClean="0"/>
              <a:t>함수는 모델이 </a:t>
            </a:r>
            <a:r>
              <a:rPr kumimoji="1" lang="ko-KR" altLang="en-US" dirty="0" err="1" smtClean="0"/>
              <a:t>컴파일될</a:t>
            </a:r>
            <a:r>
              <a:rPr kumimoji="1" lang="ko-KR" altLang="en-US" dirty="0" smtClean="0"/>
              <a:t> 때 모델 수행 결과를 나타나게끔 설정하는 부분인데 우리가 </a:t>
            </a:r>
            <a:r>
              <a:rPr kumimoji="1" lang="ko-KR" altLang="en-US" dirty="0" err="1" smtClean="0"/>
              <a:t>궁금한건</a:t>
            </a:r>
            <a:r>
              <a:rPr kumimoji="1" lang="ko-KR" altLang="en-US" dirty="0" smtClean="0"/>
              <a:t> 정확도이기 때문에 </a:t>
            </a:r>
            <a:r>
              <a:rPr kumimoji="1" lang="en-US" altLang="ko-KR" dirty="0" smtClean="0"/>
              <a:t>accuracy</a:t>
            </a:r>
            <a:r>
              <a:rPr kumimoji="1" lang="ko-KR" altLang="en-US" dirty="0" smtClean="0"/>
              <a:t>을 입력하겠습니다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371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이를 도식으로 나타내면 그림과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17</a:t>
            </a:r>
            <a:r>
              <a:rPr kumimoji="1" lang="ko-KR" altLang="en-US" dirty="0" smtClean="0"/>
              <a:t>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각각 </a:t>
            </a:r>
            <a:r>
              <a:rPr kumimoji="1" lang="ko-KR" altLang="en-US" dirty="0" err="1" smtClean="0"/>
              <a:t>입력값은</a:t>
            </a:r>
            <a:r>
              <a:rPr kumimoji="1" lang="ko-KR" altLang="en-US" dirty="0" smtClean="0"/>
              <a:t> 가중치를 만나 </a:t>
            </a:r>
            <a:r>
              <a:rPr kumimoji="1" lang="ko-KR" altLang="en-US" dirty="0" err="1" smtClean="0"/>
              <a:t>렐루라는</a:t>
            </a:r>
            <a:r>
              <a:rPr kumimoji="1" lang="ko-KR" altLang="en-US" dirty="0" smtClean="0"/>
              <a:t> 활성화 함수를 통해 값이 출력이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또 </a:t>
            </a:r>
            <a:r>
              <a:rPr kumimoji="1" lang="ko-KR" altLang="en-US" dirty="0" err="1" smtClean="0"/>
              <a:t>이출력된</a:t>
            </a:r>
            <a:r>
              <a:rPr kumimoji="1" lang="ko-KR" altLang="en-US" dirty="0" smtClean="0"/>
              <a:t> 값이 다시 가중치를 만나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통해서 </a:t>
            </a:r>
            <a:r>
              <a:rPr kumimoji="1" lang="ko-KR" altLang="en-US" dirty="0" err="1" smtClean="0"/>
              <a:t>결괏값이</a:t>
            </a:r>
            <a:r>
              <a:rPr kumimoji="1" lang="ko-KR" altLang="en-US" dirty="0" smtClean="0"/>
              <a:t>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나온 </a:t>
            </a:r>
            <a:r>
              <a:rPr kumimoji="1" lang="ko-KR" altLang="en-US" dirty="0" err="1" smtClean="0"/>
              <a:t>결괏값은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오차를 구해 아담이라는 경사하강법의 최적화방법을 통해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가중치를 거슬러 올라가면서 수정하게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이런식으로</a:t>
            </a:r>
            <a:r>
              <a:rPr kumimoji="1" lang="ko-KR" altLang="en-US" dirty="0" smtClean="0"/>
              <a:t> 동작을 하게끔 모델을</a:t>
            </a:r>
            <a:r>
              <a:rPr kumimoji="1" lang="ko-KR" altLang="en-US" baseline="0" dirty="0" smtClean="0"/>
              <a:t> 설계했습니다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3511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</a:t>
            </a:r>
            <a:r>
              <a:rPr kumimoji="1" lang="ko-KR" altLang="en-US" dirty="0" err="1" smtClean="0"/>
              <a:t>하나더</a:t>
            </a:r>
            <a:r>
              <a:rPr kumimoji="1" lang="ko-KR" altLang="en-US" dirty="0" smtClean="0"/>
              <a:t> 살펴보자면 오차를 구하는 공식은 크게 두가지로 평균 제곱</a:t>
            </a:r>
            <a:r>
              <a:rPr kumimoji="1" lang="ko-KR" altLang="en-US" baseline="0" dirty="0" smtClean="0"/>
              <a:t> 계열과 교차 엔트로피 계열로 </a:t>
            </a:r>
            <a:r>
              <a:rPr kumimoji="1" lang="ko-KR" altLang="en-US" baseline="0" dirty="0" err="1" smtClean="0"/>
              <a:t>나눌수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지금 우리가 배웠던 내용인 평균 제곱 </a:t>
            </a:r>
            <a:r>
              <a:rPr kumimoji="1" lang="ko-KR" altLang="en-US" baseline="0" dirty="0" err="1" smtClean="0"/>
              <a:t>오차라는게</a:t>
            </a:r>
            <a:r>
              <a:rPr kumimoji="1" lang="ko-KR" altLang="en-US" baseline="0" dirty="0" smtClean="0"/>
              <a:t> 있고 평균 절대 오차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평균 절대 백분율 오차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평균 제곱 로그 오차가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교차 엔트로피 계열은 주로 분류문제에서 많이 사용되는데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Categorical_crossentropy</a:t>
            </a:r>
            <a:r>
              <a:rPr kumimoji="1" lang="ko-KR" altLang="en-US" baseline="0" dirty="0" smtClean="0"/>
              <a:t>는 범주형 교차 엔트로피에 쓰이고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이항 교차 엔트로피인 두 개의 클래스 중에서 예측할 때는 </a:t>
            </a:r>
            <a:r>
              <a:rPr kumimoji="1" lang="en-US" altLang="ko-KR" baseline="0" dirty="0" err="1" smtClean="0"/>
              <a:t>binary_crossentropy</a:t>
            </a:r>
            <a:r>
              <a:rPr kumimoji="1" lang="ko-KR" altLang="en-US" baseline="0" dirty="0" smtClean="0"/>
              <a:t>를 주로 사용합니다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이제 실제로 앞서 설정한 모델을 실행해보겠습니다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72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kumimoji="1" lang="ko-KR" altLang="en-US" dirty="0" smtClean="0"/>
              <a:t>이렇게 </a:t>
            </a:r>
            <a:r>
              <a:rPr kumimoji="1" lang="ko-KR" altLang="en-US" dirty="0" err="1" smtClean="0"/>
              <a:t>케라스를</a:t>
            </a:r>
            <a:r>
              <a:rPr kumimoji="1" lang="ko-KR" altLang="en-US" dirty="0" smtClean="0"/>
              <a:t> 이용해서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한 </a:t>
            </a:r>
            <a:r>
              <a:rPr kumimoji="1" lang="ko-KR" altLang="en-US" dirty="0" err="1" smtClean="0"/>
              <a:t>구동시켜봤습니다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하지만 여기서 간과해서는 안되는 것이 바로 데이터를 알아야 하는 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방금 학습은 했지만 사실 데이터에 대한 정보는 아무것도 알아보지 </a:t>
            </a:r>
            <a:r>
              <a:rPr kumimoji="1" lang="ko-KR" altLang="en-US" dirty="0" err="1" smtClean="0"/>
              <a:t>않은채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돌렸습니다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우리가 사용하려는 </a:t>
            </a:r>
            <a:r>
              <a:rPr kumimoji="1" lang="ko-KR" altLang="en-US" dirty="0" err="1" smtClean="0"/>
              <a:t>머신러닝과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데이터가 얼마나 효율적으로 사용되게끔 </a:t>
            </a:r>
            <a:r>
              <a:rPr kumimoji="1" lang="ko-KR" altLang="en-US" dirty="0" err="1" smtClean="0"/>
              <a:t>가공됐는지가</a:t>
            </a:r>
            <a:r>
              <a:rPr kumimoji="1" lang="ko-KR" altLang="en-US" dirty="0" smtClean="0"/>
              <a:t> 중요합니다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어떻게 보면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프로젝트의 성공과 실패는 얼마나 좋은 데이터를 가지고 시작하느냐에 많은 영향을 받기도 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</a:t>
            </a:r>
            <a:r>
              <a:rPr kumimoji="1" lang="ko-KR" altLang="en-US" dirty="0" err="1" smtClean="0"/>
              <a:t>머신러닝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하고싶다면 데이터를</a:t>
            </a:r>
            <a:r>
              <a:rPr kumimoji="1" lang="ko-KR" altLang="en-US" baseline="0" dirty="0" smtClean="0"/>
              <a:t> 들여다 보고 분석할 수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하고자 하는 목적에 맞춰 가능한 한 많은 정보를 모았다면 이를 </a:t>
            </a:r>
            <a:r>
              <a:rPr kumimoji="1" lang="ko-KR" altLang="en-US" baseline="0" dirty="0" err="1" smtClean="0"/>
              <a:t>머신러닝과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딥러닝에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사용할수</a:t>
            </a:r>
            <a:r>
              <a:rPr kumimoji="1" lang="ko-KR" altLang="en-US" baseline="0" dirty="0" smtClean="0"/>
              <a:t> 있게 잘 정제된 데이터 형식으로 바꿔야 </a:t>
            </a:r>
            <a:r>
              <a:rPr kumimoji="1" lang="ko-KR" altLang="en-US" baseline="0" dirty="0" smtClean="0"/>
              <a:t>하고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또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내가 </a:t>
            </a:r>
            <a:r>
              <a:rPr kumimoji="1" lang="ko-KR" altLang="en-US" baseline="0" dirty="0" smtClean="0"/>
              <a:t>무슨 목적으로 </a:t>
            </a:r>
            <a:r>
              <a:rPr kumimoji="1" lang="ko-KR" altLang="en-US" baseline="0" dirty="0" err="1" smtClean="0"/>
              <a:t>딥러닝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err="1" smtClean="0"/>
              <a:t>머신러닝을</a:t>
            </a:r>
            <a:r>
              <a:rPr kumimoji="1" lang="ko-KR" altLang="en-US" baseline="0" dirty="0" smtClean="0"/>
              <a:t> 하려고 하는지</a:t>
            </a:r>
            <a:r>
              <a:rPr kumimoji="1" lang="en-US" altLang="ko-KR" baseline="0" dirty="0" smtClean="0"/>
              <a:t>?</a:t>
            </a:r>
          </a:p>
          <a:p>
            <a:r>
              <a:rPr kumimoji="1" lang="ko-KR" altLang="en-US" baseline="0" dirty="0" smtClean="0"/>
              <a:t>그럼 그 목적에 맞게 데이터 정보가 잘 들어가 있는지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데이터는 사용할 수 있게끔 잘 정제 되었는지 확인을 하고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학습을 진행하는 방향으로 하도록 하겠습니다</a:t>
            </a:r>
            <a:r>
              <a:rPr kumimoji="1" lang="en-US" altLang="ko-KR" baseline="0" dirty="0" smtClean="0"/>
              <a:t>. 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61372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그림에서 임의의 선을 그려서 한쪽에는 </a:t>
            </a:r>
            <a:r>
              <a:rPr kumimoji="1" lang="ko-KR" altLang="en-US" dirty="0" err="1" smtClean="0"/>
              <a:t>검은점만</a:t>
            </a:r>
            <a:r>
              <a:rPr kumimoji="1" lang="ko-KR" altLang="en-US" dirty="0" smtClean="0"/>
              <a:t> 다른 한쪽에는 </a:t>
            </a:r>
            <a:r>
              <a:rPr kumimoji="1" lang="ko-KR" altLang="en-US" dirty="0" err="1" smtClean="0"/>
              <a:t>흰점만</a:t>
            </a:r>
            <a:r>
              <a:rPr kumimoji="1" lang="ko-KR" altLang="en-US" dirty="0" smtClean="0"/>
              <a:t> 오게끔 선을 </a:t>
            </a:r>
            <a:r>
              <a:rPr kumimoji="1" lang="ko-KR" altLang="en-US" dirty="0" err="1" smtClean="0"/>
              <a:t>그릴수</a:t>
            </a:r>
            <a:r>
              <a:rPr kumimoji="1" lang="ko-KR" altLang="en-US" dirty="0" smtClean="0"/>
              <a:t> 있을까요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여러 개의 선을 아무리 그려도 </a:t>
            </a:r>
            <a:r>
              <a:rPr kumimoji="1" lang="ko-KR" altLang="en-US" dirty="0" err="1" smtClean="0"/>
              <a:t>흰점과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검은점을</a:t>
            </a:r>
            <a:r>
              <a:rPr kumimoji="1" lang="ko-KR" altLang="en-US" dirty="0" smtClean="0"/>
              <a:t> 구분할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로지스틱회귀를 통해 </a:t>
            </a:r>
            <a:r>
              <a:rPr kumimoji="1" lang="ko-KR" altLang="en-US" dirty="0" err="1" smtClean="0"/>
              <a:t>머신러닝이</a:t>
            </a:r>
            <a:r>
              <a:rPr kumimoji="1" lang="ko-KR" altLang="en-US" dirty="0" smtClean="0"/>
              <a:t> 선이나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평면을 그리는 작업이라고 배웠는데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경우에 </a:t>
            </a:r>
            <a:r>
              <a:rPr kumimoji="1" lang="ko-KR" altLang="en-US" dirty="0" err="1" smtClean="0"/>
              <a:t>다라서는</a:t>
            </a:r>
            <a:r>
              <a:rPr kumimoji="1" lang="ko-KR" altLang="en-US" dirty="0" smtClean="0"/>
              <a:t> 선을 아무리 그어도 해결되지 않는 상황이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이것이 </a:t>
            </a:r>
            <a:r>
              <a:rPr kumimoji="1" lang="ko-KR" altLang="en-US" dirty="0" err="1" smtClean="0"/>
              <a:t>퍼셉트론의</a:t>
            </a:r>
            <a:r>
              <a:rPr kumimoji="1" lang="ko-KR" altLang="en-US" dirty="0" smtClean="0"/>
              <a:t> 한계를 </a:t>
            </a:r>
            <a:r>
              <a:rPr kumimoji="1" lang="ko-KR" altLang="en-US" dirty="0" err="1" smtClean="0"/>
              <a:t>설명할때</a:t>
            </a:r>
            <a:r>
              <a:rPr kumimoji="1" lang="ko-KR" altLang="en-US" dirty="0" smtClean="0"/>
              <a:t> 등장하는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컴퓨터는 두 가지의 디지털 값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입려해</a:t>
            </a:r>
            <a:r>
              <a:rPr kumimoji="1" lang="ko-KR" altLang="en-US" dirty="0" smtClean="0"/>
              <a:t> 값을 출력하는 회로가 모여 만들어지는데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 회로를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라고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표를 보시면 </a:t>
            </a:r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OR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XOR</a:t>
            </a:r>
            <a:r>
              <a:rPr kumimoji="1" lang="ko-KR" altLang="en-US" baseline="0" dirty="0" smtClean="0"/>
              <a:t>게이트가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둘다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하나라도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Xor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하나만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출력합니다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앞서 보았던 표를 </a:t>
            </a:r>
            <a:r>
              <a:rPr kumimoji="1" lang="ko-KR" altLang="en-US" dirty="0" err="1" smtClean="0"/>
              <a:t>좌표평면에</a:t>
            </a:r>
            <a:r>
              <a:rPr kumimoji="1" lang="ko-KR" altLang="en-US" dirty="0" smtClean="0"/>
              <a:t> 나타내 보면</a:t>
            </a:r>
            <a:r>
              <a:rPr kumimoji="1" lang="ko-KR" altLang="en-US" baseline="0" dirty="0" smtClean="0"/>
              <a:t> 보시는 바와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검은점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흰점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게이트와 </a:t>
            </a:r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직선을 그어 </a:t>
            </a:r>
            <a:r>
              <a:rPr kumimoji="1" lang="ko-KR" altLang="en-US" baseline="0" dirty="0" err="1" smtClean="0"/>
              <a:t>결괏값을</a:t>
            </a:r>
            <a:r>
              <a:rPr kumimoji="1" lang="ko-KR" altLang="en-US" baseline="0" dirty="0" smtClean="0"/>
              <a:t> 구별할 수가 있는 반면에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XOR</a:t>
            </a:r>
            <a:r>
              <a:rPr kumimoji="1" lang="ko-KR" altLang="en-US" baseline="0" dirty="0" smtClean="0"/>
              <a:t>게이트는 선을 그어 구별할 수가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인공지능 분야의 선구자였던 마빈 </a:t>
            </a:r>
            <a:r>
              <a:rPr kumimoji="1" lang="ko-KR" altLang="en-US" baseline="0" dirty="0" err="1" smtClean="0"/>
              <a:t>민스키</a:t>
            </a:r>
            <a:r>
              <a:rPr kumimoji="1" lang="ko-KR" altLang="en-US" baseline="0" dirty="0" smtClean="0"/>
              <a:t> 교수가 </a:t>
            </a:r>
            <a:r>
              <a:rPr kumimoji="1" lang="en-US" altLang="ko-KR" baseline="0" dirty="0" smtClean="0"/>
              <a:t>1969</a:t>
            </a:r>
            <a:r>
              <a:rPr kumimoji="1" lang="ko-KR" altLang="en-US" baseline="0" dirty="0" smtClean="0"/>
              <a:t>년에 발표한 </a:t>
            </a:r>
            <a:r>
              <a:rPr kumimoji="1" lang="en-US" altLang="ko-KR" baseline="0" dirty="0" smtClean="0"/>
              <a:t>&lt;</a:t>
            </a:r>
            <a:r>
              <a:rPr kumimoji="1" lang="ko-KR" altLang="en-US" baseline="0" dirty="0" err="1" smtClean="0"/>
              <a:t>퍼셉트론즈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라는 논문에 나오는 내용입니다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뉴런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지능의 도식을 따라서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퍼셉트론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 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인공지능이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가능하리라 했던 당시 많은 사람들이 이것이 생각처럼 쉽지 않다는 사실을 깨달았습니다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err="1" smtClean="0"/>
              <a:t>알고보니</a:t>
            </a:r>
            <a:r>
              <a:rPr kumimoji="1" lang="ko-KR" altLang="en-US" baseline="0" dirty="0" smtClean="0"/>
              <a:t> 간단한 </a:t>
            </a:r>
            <a:r>
              <a:rPr kumimoji="1" lang="en-US" altLang="ko-KR" baseline="0" dirty="0" smtClean="0"/>
              <a:t>XOR </a:t>
            </a:r>
            <a:r>
              <a:rPr kumimoji="1" lang="ko-KR" altLang="en-US" baseline="0" dirty="0" smtClean="0"/>
              <a:t>문제조차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없었던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논문 이후 한동한 </a:t>
            </a:r>
            <a:r>
              <a:rPr kumimoji="1" lang="ko-KR" altLang="en-US" baseline="0" dirty="0" err="1" smtClean="0"/>
              <a:t>침제기를</a:t>
            </a:r>
            <a:r>
              <a:rPr kumimoji="1" lang="ko-KR" altLang="en-US" baseline="0" dirty="0" smtClean="0"/>
              <a:t> 겪고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여 년이 지난 후에야 이 문제가 해결이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이를 해결한 개념이 바로 다층 </a:t>
            </a:r>
            <a:r>
              <a:rPr kumimoji="1" lang="ko-KR" altLang="en-US" baseline="0" dirty="0" err="1" smtClean="0"/>
              <a:t>퍼셉트론입니다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인공지능 학자들은 인공 신경망을 개발하기 위해서 반드시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극복해야만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해결방법으로 고정관념을 깬 바로 종이를 </a:t>
            </a:r>
            <a:r>
              <a:rPr kumimoji="1" lang="ko-KR" altLang="en-US" dirty="0" err="1" smtClean="0"/>
              <a:t>휘어주는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것이였습니다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좌표평면</a:t>
            </a:r>
            <a:r>
              <a:rPr kumimoji="1" lang="ko-KR" altLang="en-US" dirty="0" smtClean="0"/>
              <a:t> 자체에 변화를 </a:t>
            </a:r>
            <a:r>
              <a:rPr kumimoji="1" lang="ko-KR" altLang="en-US" dirty="0" smtClean="0"/>
              <a:t>줘서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해결하는 것입니다</a:t>
            </a:r>
            <a:r>
              <a:rPr kumimoji="1" lang="en-US" altLang="ko-KR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ko-KR" dirty="0" smtClean="0"/>
              <a:t>XOR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문제를 해결하기 위해서 우리는 두 개의 </a:t>
            </a:r>
            <a:r>
              <a:rPr kumimoji="1" lang="ko-KR" altLang="en-US" baseline="0" dirty="0" err="1" smtClean="0"/>
              <a:t>퍼셉트론을</a:t>
            </a:r>
            <a:r>
              <a:rPr kumimoji="1" lang="ko-KR" altLang="en-US" baseline="0" dirty="0" smtClean="0"/>
              <a:t> 한번에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이를 가능하게 하려면 숨어있는 측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즉 </a:t>
            </a:r>
            <a:r>
              <a:rPr kumimoji="1" lang="ko-KR" altLang="en-US" baseline="0" dirty="0" err="1" smtClean="0"/>
              <a:t>은닉층을</a:t>
            </a:r>
            <a:r>
              <a:rPr kumimoji="1" lang="ko-KR" altLang="en-US" baseline="0" dirty="0" smtClean="0"/>
              <a:t> 만들어주면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놓고 위 그래프와 아래 그래프를 구분한다고 </a:t>
            </a:r>
            <a:r>
              <a:rPr kumimoji="1" lang="ko-KR" altLang="en-US" dirty="0" err="1" smtClean="0"/>
              <a:t>할때</a:t>
            </a:r>
            <a:r>
              <a:rPr kumimoji="1" lang="ko-KR" altLang="en-US" dirty="0" smtClean="0"/>
              <a:t> 어떤 </a:t>
            </a:r>
            <a:r>
              <a:rPr kumimoji="1" lang="ko-KR" altLang="en-US" dirty="0" err="1" smtClean="0"/>
              <a:t>직선으로더</a:t>
            </a:r>
            <a:r>
              <a:rPr kumimoji="1" lang="ko-KR" altLang="en-US" dirty="0" smtClean="0"/>
              <a:t> 이를 </a:t>
            </a:r>
            <a:r>
              <a:rPr kumimoji="1" lang="ko-KR" altLang="en-US" dirty="0" err="1" smtClean="0"/>
              <a:t>해결할수는</a:t>
            </a:r>
            <a:r>
              <a:rPr kumimoji="1" lang="ko-KR" altLang="en-US" dirty="0" smtClean="0"/>
              <a:t>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</a:t>
            </a:r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만들어 공간을 왜곡하면 두 영역을 가로지르는 직선으로 </a:t>
            </a:r>
            <a:r>
              <a:rPr kumimoji="1" lang="ko-KR" altLang="en-US" dirty="0" err="1" smtClean="0"/>
              <a:t>바귀게</a:t>
            </a:r>
            <a:r>
              <a:rPr kumimoji="1" lang="ko-KR" altLang="en-US" dirty="0" smtClean="0"/>
              <a:t>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가운데 숨어있는 </a:t>
            </a:r>
            <a:r>
              <a:rPr kumimoji="1" lang="ko-KR" altLang="en-US" dirty="0" err="1" smtClean="0"/>
              <a:t>은닉층으로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각각 가중치와 바이어스 값을 보내고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모인 값이 한 번 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이용해 </a:t>
            </a:r>
            <a:r>
              <a:rPr kumimoji="1" lang="ko-KR" altLang="en-US" dirty="0" err="1" smtClean="0"/>
              <a:t>최종값으로</a:t>
            </a:r>
            <a:r>
              <a:rPr kumimoji="1" lang="ko-KR" altLang="en-US" dirty="0" smtClean="0"/>
              <a:t> 결과를 보냅니다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 중간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n1</a:t>
            </a:r>
            <a:r>
              <a:rPr kumimoji="1" lang="en-US" altLang="ko-KR" baseline="0" dirty="0" smtClean="0"/>
              <a:t>, n2</a:t>
            </a:r>
            <a:r>
              <a:rPr kumimoji="1" lang="ko-KR" altLang="en-US" baseline="0" dirty="0" smtClean="0"/>
              <a:t>를 노드인데 </a:t>
            </a:r>
            <a:r>
              <a:rPr kumimoji="1" lang="ko-KR" altLang="en-US" baseline="0" dirty="0" err="1" smtClean="0"/>
              <a:t>노드값은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가중합의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통해 </a:t>
            </a:r>
            <a:r>
              <a:rPr kumimoji="1" lang="ko-KR" altLang="en-US" baseline="0" dirty="0" err="1" smtClean="0"/>
              <a:t>출력값이</a:t>
            </a:r>
            <a:r>
              <a:rPr kumimoji="1" lang="ko-KR" altLang="en-US" baseline="0" dirty="0" smtClean="0"/>
              <a:t> 나오고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출력값들이</a:t>
            </a:r>
            <a:r>
              <a:rPr kumimoji="1" lang="ko-KR" altLang="en-US" baseline="0" dirty="0" smtClean="0"/>
              <a:t> 다시 가중치와 바이어스를 만나고 역시 다시 </a:t>
            </a:r>
            <a:r>
              <a:rPr kumimoji="1" lang="ko-KR" altLang="en-US" baseline="0" dirty="0" err="1" smtClean="0"/>
              <a:t>시그모이드함수를</a:t>
            </a:r>
            <a:r>
              <a:rPr kumimoji="1" lang="ko-KR" altLang="en-US" baseline="0" dirty="0" smtClean="0"/>
              <a:t> 통해서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나옵니다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그렇다면 각각 가중치와 바이어스 값을 정해서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배열로 늘어놓으면 다음과 같이 </a:t>
            </a:r>
            <a:r>
              <a:rPr kumimoji="1" lang="ko-KR" altLang="en-US" dirty="0" err="1" smtClean="0"/>
              <a:t>표시할수있습니다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포함해 가중치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바이어스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개가 필요합니다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변수값을</a:t>
            </a:r>
            <a:r>
              <a:rPr kumimoji="1" lang="ko-KR" altLang="en-US" dirty="0" smtClean="0"/>
              <a:t> 정하고 실제로 이 값을 이용해서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해결해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이를 도식에 대입하면 보이는것과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emf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5" Type="http://schemas.openxmlformats.org/officeDocument/2006/relationships/customXml" Target="../ink/ink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6064200" y="2095560"/>
              <a:ext cx="1162440" cy="33976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4840" y="2086200"/>
                <a:ext cx="1181160" cy="34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신경망에서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딥러닝으로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221775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734702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델을 컴퓨터가 알아들을 수 있게끔 컴파일 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700808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폐암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수술 환자의 생존율 예측하기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804735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(30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17,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sigmoid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               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556792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라인을 추가하면 새로운 층이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통해 구체적으로 구조를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통해서 새로운 층을 만들고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함수에서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이 층에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노드을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생성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몇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입력데이터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값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우리가 원하는 활성화 함수를 입력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출력 값을 하나로 정해서 보여 줘야 하므로 노드 수는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활성화 함수는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38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컴파일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718853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optimizer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['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accuracy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'])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667705"/>
            <a:ext cx="86409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부분은 앞서 지정한 모델이 효과적으로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구현될수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환경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여기서 오차 함수와 최적화 함수를 설정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4231666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 = 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’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오차함수는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평균 제곱 오차 공식을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최적화함수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경사하강법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는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함수는 모델이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컴파일될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때 모델 수행 결과를 나타나게끔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4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pic>
        <p:nvPicPr>
          <p:cNvPr id="3074" name="Picture 2" descr="1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 bwMode="auto">
          <a:xfrm>
            <a:off x="991178" y="4005064"/>
            <a:ext cx="7161643" cy="26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도식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073" y="1484784"/>
            <a:ext cx="8650564" cy="2400658"/>
            <a:chOff x="281073" y="1532997"/>
            <a:chExt cx="8650564" cy="2400658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81073" y="1532997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Sequential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() </a:t>
              </a:r>
              <a:endPara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(30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input_dim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17,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relu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(1,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sigmoid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                </a:t>
              </a: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290677" y="2733326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model.compile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loss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mean_squared_error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optimizer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adam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metrics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['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accuracy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4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교차 엔트로피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83"/>
              </p:ext>
            </p:extLst>
          </p:nvPr>
        </p:nvGraphicFramePr>
        <p:xfrm>
          <a:off x="323528" y="1628801"/>
          <a:ext cx="8424937" cy="453941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13942937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147787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444717077"/>
                    </a:ext>
                  </a:extLst>
                </a:gridCol>
              </a:tblGrid>
              <a:tr h="472311">
                <a:tc rowSpan="4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오차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mean(square(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67532"/>
                  </a:ext>
                </a:extLst>
              </a:tr>
              <a:tr h="755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 차이의 절댓값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0697"/>
                  </a:ext>
                </a:extLst>
              </a:tr>
              <a:tr h="1039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mean_absolute_percentage_error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백분율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절댓값 오차를 절댓값으로 나눈 후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)/abs(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분모 ≠ 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37548"/>
                  </a:ext>
                </a:extLst>
              </a:tr>
              <a:tr h="132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mean_squared_logarithmic_error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로그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값에 로그를 적용한 값의 차이를 제곱한 값의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mean(square((log(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 - 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51865"/>
                  </a:ext>
                </a:extLst>
              </a:tr>
              <a:tr h="330618">
                <a:tc rowSpan="2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교차 엔트로피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categorical_crossentropy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범주형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일반적인 분류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4154"/>
                  </a:ext>
                </a:extLst>
              </a:tr>
              <a:tr h="47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binary_crossentropy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이항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두 개의 클래스 중에서 예측할 때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7496175" cy="2581275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4559285"/>
            <a:ext cx="8640960" cy="17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샘플 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470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속성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11,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 </a:t>
            </a:r>
            <a:endParaRPr lang="ko-KR" altLang="en-US" sz="14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클래스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1),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 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2220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467429" y="4365104"/>
            <a:ext cx="5184691" cy="21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3898800" y="2063880"/>
              <a:ext cx="1041840" cy="2229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9440" y="2054520"/>
                <a:ext cx="1060560" cy="22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9027</TotalTime>
  <Words>3117</Words>
  <Application>Microsoft Office PowerPoint</Application>
  <PresentationFormat>화면 슬라이드 쇼(4:3)</PresentationFormat>
  <Paragraphs>458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607</cp:revision>
  <dcterms:created xsi:type="dcterms:W3CDTF">2007-11-11T16:17:21Z</dcterms:created>
  <dcterms:modified xsi:type="dcterms:W3CDTF">2019-12-13T02:11:01Z</dcterms:modified>
</cp:coreProperties>
</file>