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8" r:id="rId2"/>
    <p:sldId id="271" r:id="rId3"/>
    <p:sldId id="269" r:id="rId4"/>
    <p:sldId id="270" r:id="rId5"/>
    <p:sldId id="278" r:id="rId6"/>
    <p:sldId id="272" r:id="rId7"/>
    <p:sldId id="280" r:id="rId8"/>
    <p:sldId id="281" r:id="rId9"/>
    <p:sldId id="282" r:id="rId10"/>
    <p:sldId id="283" r:id="rId11"/>
    <p:sldId id="297" r:id="rId12"/>
    <p:sldId id="284" r:id="rId13"/>
    <p:sldId id="273" r:id="rId14"/>
    <p:sldId id="298" r:id="rId15"/>
    <p:sldId id="286" r:id="rId16"/>
    <p:sldId id="287" r:id="rId17"/>
    <p:sldId id="274" r:id="rId18"/>
    <p:sldId id="289" r:id="rId19"/>
    <p:sldId id="292" r:id="rId20"/>
    <p:sldId id="291" r:id="rId21"/>
    <p:sldId id="293" r:id="rId22"/>
    <p:sldId id="295" r:id="rId23"/>
    <p:sldId id="275" r:id="rId24"/>
    <p:sldId id="294" r:id="rId25"/>
    <p:sldId id="277" r:id="rId26"/>
    <p:sldId id="299" r:id="rId27"/>
    <p:sldId id="260" r:id="rId2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78862" autoAdjust="0"/>
  </p:normalViewPr>
  <p:slideViewPr>
    <p:cSldViewPr>
      <p:cViewPr varScale="1">
        <p:scale>
          <a:sx n="91" d="100"/>
          <a:sy n="91" d="100"/>
        </p:scale>
        <p:origin x="20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988-4B10-83CD-938279C5C82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966925695"/>
        <c:axId val="966929023"/>
      </c:scatterChart>
      <c:valAx>
        <c:axId val="966925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6929023"/>
        <c:crosses val="autoZero"/>
        <c:crossBetween val="midCat"/>
      </c:valAx>
      <c:valAx>
        <c:axId val="966929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69256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성적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F7-453B-98E5-DBE9AEED52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예측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83.6</c:v>
                </c:pt>
                <c:pt idx="1">
                  <c:v>88.2</c:v>
                </c:pt>
                <c:pt idx="2">
                  <c:v>92.8</c:v>
                </c:pt>
                <c:pt idx="3">
                  <c:v>97.4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7F7-453B-98E5-DBE9AEED5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0350863"/>
        <c:axId val="1350371663"/>
      </c:scatterChart>
      <c:valAx>
        <c:axId val="1350350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0371663"/>
        <c:crosses val="autoZero"/>
        <c:crossBetween val="midCat"/>
      </c:valAx>
      <c:valAx>
        <c:axId val="1350371663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03508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442013059033468E-2"/>
          <c:y val="5.3564636450639247E-2"/>
          <c:w val="0.72947244968953506"/>
          <c:h val="0.8231393094647984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성적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F7-453B-98E5-DBE9AEED52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예측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82</c:v>
                </c:pt>
                <c:pt idx="1">
                  <c:v>88</c:v>
                </c:pt>
                <c:pt idx="2">
                  <c:v>94</c:v>
                </c:pt>
                <c:pt idx="3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7F7-453B-98E5-DBE9AEED5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0350863"/>
        <c:axId val="1350371663"/>
      </c:scatterChart>
      <c:valAx>
        <c:axId val="1350350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0371663"/>
        <c:crosses val="autoZero"/>
        <c:crossBetween val="midCat"/>
      </c:valAx>
      <c:valAx>
        <c:axId val="1350371663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03508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B9-4815-88C2-C4706B60383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966925695"/>
        <c:axId val="966929023"/>
      </c:scatterChart>
      <c:valAx>
        <c:axId val="966925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6929023"/>
        <c:crosses val="autoZero"/>
        <c:crossBetween val="midCat"/>
      </c:valAx>
      <c:valAx>
        <c:axId val="966929023"/>
        <c:scaling>
          <c:orientation val="minMax"/>
          <c:max val="110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69256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점수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81</c:v>
                </c:pt>
                <c:pt idx="1">
                  <c:v>93</c:v>
                </c:pt>
                <c:pt idx="2">
                  <c:v>91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74-46F6-B59D-E5768B9B405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966925695"/>
        <c:axId val="966929023"/>
      </c:scatterChart>
      <c:valAx>
        <c:axId val="966925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6929023"/>
        <c:crosses val="autoZero"/>
        <c:crossBetween val="midCat"/>
      </c:valAx>
      <c:valAx>
        <c:axId val="966929023"/>
        <c:scaling>
          <c:orientation val="minMax"/>
          <c:max val="110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69256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2019-12-06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경사 </a:t>
            </a:r>
            <a:r>
              <a:rPr kumimoji="1" lang="ko-KR" altLang="en-US" dirty="0" err="1" smtClean="0"/>
              <a:t>하강법은</a:t>
            </a:r>
            <a:r>
              <a:rPr kumimoji="1" lang="ko-KR" altLang="en-US" dirty="0" smtClean="0"/>
              <a:t> 기울기를 구해서 기울기가 </a:t>
            </a:r>
            <a:r>
              <a:rPr kumimoji="1" lang="ko-KR" altLang="en-US" dirty="0" err="1" smtClean="0"/>
              <a:t>낮은쪽으로</a:t>
            </a:r>
            <a:r>
              <a:rPr kumimoji="1" lang="ko-KR" altLang="en-US" dirty="0" smtClean="0"/>
              <a:t> 계속 이동시켜서 </a:t>
            </a:r>
            <a:r>
              <a:rPr kumimoji="1" lang="ko-KR" altLang="en-US" dirty="0" err="1" smtClean="0"/>
              <a:t>극값에</a:t>
            </a:r>
            <a:r>
              <a:rPr kumimoji="1" lang="ko-KR" altLang="en-US" dirty="0" smtClean="0"/>
              <a:t> 이를 때까지 </a:t>
            </a:r>
            <a:r>
              <a:rPr kumimoji="1" lang="ko-KR" altLang="en-US" dirty="0" err="1" smtClean="0"/>
              <a:t>반복하는것인데요</a:t>
            </a:r>
            <a:endParaRPr kumimoji="1" lang="en-US" altLang="ko-KR" dirty="0" smtClean="0"/>
          </a:p>
          <a:p>
            <a:r>
              <a:rPr kumimoji="1" lang="ko-KR" altLang="en-US" dirty="0" smtClean="0"/>
              <a:t>앞서 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 오차에는 상관관계가 있다고 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무한대로 커지면 오차도 무한대로 커지고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무한대로 작아져도 오차도 역시 무한대로 커지는 이러한 관계는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이차 함수로 </a:t>
            </a:r>
            <a:r>
              <a:rPr kumimoji="1" lang="ko-KR" altLang="en-US" dirty="0" err="1" smtClean="0"/>
              <a:t>그래표로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표현할수</a:t>
            </a:r>
            <a:r>
              <a:rPr kumimoji="1" lang="ko-KR" altLang="en-US" dirty="0" smtClean="0"/>
              <a:t> 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그러면 이 그래프에서 오차가 가장 작을 때는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의 값이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이 되는 지점입니다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다시 말해서 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의 위치에서 오차가 가장 </a:t>
            </a:r>
            <a:r>
              <a:rPr kumimoji="1" lang="ko-KR" altLang="en-US" dirty="0" err="1" smtClean="0"/>
              <a:t>작은것입니다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처음 임의의 기울기인 </a:t>
            </a:r>
            <a:r>
              <a:rPr kumimoji="1" lang="en-US" altLang="ko-KR" dirty="0" smtClean="0"/>
              <a:t>a1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에 더 가까운 </a:t>
            </a:r>
            <a:r>
              <a:rPr kumimoji="1" lang="en-US" altLang="ko-KR" dirty="0" smtClean="0"/>
              <a:t>a2</a:t>
            </a:r>
            <a:r>
              <a:rPr kumimoji="1" lang="ko-KR" altLang="en-US" dirty="0" smtClean="0"/>
              <a:t>값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에 더 가까운 </a:t>
            </a:r>
            <a:r>
              <a:rPr kumimoji="1" lang="en-US" altLang="ko-KR" dirty="0" smtClean="0"/>
              <a:t>a3</a:t>
            </a:r>
            <a:r>
              <a:rPr kumimoji="1" lang="ko-KR" altLang="en-US" baseline="0" dirty="0" smtClean="0"/>
              <a:t> 라는 것을 컴퓨터가 알아야 하는데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이렇게 그래프에서 오차를 비교해서 가장 작은 방향으로 이동시키는 방법이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미분 기울기를 이용하는 경사 </a:t>
            </a:r>
            <a:r>
              <a:rPr kumimoji="1" lang="ko-KR" altLang="en-US" baseline="0" dirty="0" err="1" smtClean="0"/>
              <a:t>하강법입니다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임의의 기울기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인 점에서 미분을 하면 순간 변화율이 나오는데 이게 이 직선의 기울기 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그러면 우리가 알아야할 </a:t>
            </a:r>
            <a:r>
              <a:rPr kumimoji="1" lang="en-US" altLang="ko-KR" baseline="0" dirty="0" smtClean="0"/>
              <a:t>m</a:t>
            </a:r>
            <a:r>
              <a:rPr kumimoji="1" lang="ko-KR" altLang="en-US" baseline="0" dirty="0" smtClean="0"/>
              <a:t>의 순간 변화율을 알아야 합니다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smtClean="0"/>
              <a:t>이차함수에서 꼭지점의 기울기는 </a:t>
            </a:r>
            <a:r>
              <a:rPr kumimoji="1" lang="en-US" altLang="ko-KR" baseline="0" dirty="0" smtClean="0"/>
              <a:t>x</a:t>
            </a:r>
            <a:r>
              <a:rPr kumimoji="1" lang="ko-KR" altLang="en-US" baseline="0" dirty="0" smtClean="0"/>
              <a:t>축과 평행한 선이 되는데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선은 기울기가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선입니다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err="1" smtClean="0"/>
              <a:t>따리서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m</a:t>
            </a:r>
            <a:r>
              <a:rPr kumimoji="1" lang="ko-KR" altLang="en-US" baseline="0" dirty="0" smtClean="0"/>
              <a:t>점을 찾기 위해서 </a:t>
            </a:r>
            <a:r>
              <a:rPr kumimoji="1" lang="ko-KR" altLang="en-US" baseline="0" dirty="0" err="1" smtClean="0"/>
              <a:t>미분값이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지점을 찾으면 되는 겁니다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00948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 과정을 한번 해보면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처음 정한 임의의 기울기임 </a:t>
            </a:r>
            <a:r>
              <a:rPr kumimoji="1" lang="en-US" altLang="ko-KR" dirty="0" smtClean="0"/>
              <a:t>a1</a:t>
            </a:r>
            <a:r>
              <a:rPr kumimoji="1" lang="ko-KR" altLang="en-US" dirty="0" smtClean="0"/>
              <a:t>에서 </a:t>
            </a:r>
            <a:r>
              <a:rPr kumimoji="1" lang="ko-KR" altLang="en-US" dirty="0" err="1" smtClean="0"/>
              <a:t>미분값을</a:t>
            </a:r>
            <a:r>
              <a:rPr kumimoji="1" lang="ko-KR" altLang="en-US" dirty="0" smtClean="0"/>
              <a:t> 구합니다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구해진 기울기의 반대 방향으로 얼마간 </a:t>
            </a:r>
            <a:r>
              <a:rPr kumimoji="1" lang="ko-KR" altLang="en-US" dirty="0" err="1" smtClean="0"/>
              <a:t>이동시킨뒤</a:t>
            </a:r>
            <a:endParaRPr kumimoji="1" lang="en-US" altLang="ko-KR" dirty="0" smtClean="0"/>
          </a:p>
          <a:p>
            <a:r>
              <a:rPr kumimoji="1" lang="en-US" altLang="ko-KR" dirty="0" smtClean="0"/>
              <a:t>A2</a:t>
            </a:r>
            <a:r>
              <a:rPr kumimoji="1" lang="ko-KR" altLang="en-US" dirty="0" smtClean="0"/>
              <a:t>의 에서 </a:t>
            </a:r>
            <a:r>
              <a:rPr kumimoji="1" lang="ko-KR" altLang="en-US" dirty="0" err="1" smtClean="0"/>
              <a:t>미분값을</a:t>
            </a:r>
            <a:r>
              <a:rPr kumimoji="1" lang="ko-KR" altLang="en-US" dirty="0" smtClean="0"/>
              <a:t> 구합니다</a:t>
            </a:r>
            <a:r>
              <a:rPr kumimoji="1" lang="en-US" altLang="ko-KR" dirty="0" smtClean="0"/>
              <a:t>. </a:t>
            </a:r>
            <a:r>
              <a:rPr kumimoji="1" lang="ko-KR" altLang="en-US" dirty="0" err="1" smtClean="0"/>
              <a:t>미분값이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아니면 다시 이동해서 </a:t>
            </a:r>
            <a:r>
              <a:rPr kumimoji="1" lang="en-US" altLang="ko-KR" dirty="0" smtClean="0"/>
              <a:t>a3</a:t>
            </a:r>
            <a:r>
              <a:rPr kumimoji="1" lang="ko-KR" altLang="en-US" dirty="0" smtClean="0"/>
              <a:t>에서 </a:t>
            </a:r>
            <a:r>
              <a:rPr kumimoji="1" lang="ko-KR" altLang="en-US" dirty="0" err="1" smtClean="0"/>
              <a:t>미분값을</a:t>
            </a:r>
            <a:r>
              <a:rPr kumimoji="1" lang="ko-KR" altLang="en-US" dirty="0" smtClean="0"/>
              <a:t> 구합니다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또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아니면 </a:t>
            </a:r>
            <a:r>
              <a:rPr kumimoji="1" lang="en-US" altLang="ko-KR" dirty="0" smtClean="0"/>
              <a:t>a4</a:t>
            </a:r>
            <a:r>
              <a:rPr kumimoji="1" lang="ko-KR" altLang="en-US" dirty="0" smtClean="0"/>
              <a:t>로 이동해서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미분값을</a:t>
            </a:r>
            <a:r>
              <a:rPr kumimoji="1" lang="ko-KR" altLang="en-US" dirty="0" smtClean="0"/>
              <a:t> 구하는 과정을 반복합니다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이렇게 기울기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를 변화시켜서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의 값을 </a:t>
            </a:r>
            <a:r>
              <a:rPr kumimoji="1" lang="ko-KR" altLang="en-US" dirty="0" err="1" smtClean="0"/>
              <a:t>찾는것이</a:t>
            </a:r>
            <a:r>
              <a:rPr kumimoji="1" lang="ko-KR" altLang="en-US" dirty="0" smtClean="0"/>
              <a:t>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16259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err="1" smtClean="0"/>
              <a:t>로지스틱</a:t>
            </a:r>
            <a:r>
              <a:rPr kumimoji="1" lang="ko-KR" altLang="en-US" dirty="0" smtClean="0"/>
              <a:t> 회귀의 정의를 보면 독립 변수의 선형 결합을 이용해서 사건의 발생 가능성을 예측하는 통계 기법이라고 하는데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이도 </a:t>
            </a:r>
            <a:r>
              <a:rPr kumimoji="1" lang="ko-KR" altLang="en-US" dirty="0" err="1" smtClean="0"/>
              <a:t>선형회귀와</a:t>
            </a:r>
            <a:r>
              <a:rPr kumimoji="1" lang="ko-KR" altLang="en-US" dirty="0" smtClean="0"/>
              <a:t> 마찬가지로 적절한 선을 그려가는 과정이라고 보시면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단지 선형회귀에서는 직선을 그렸다면 </a:t>
            </a:r>
            <a:r>
              <a:rPr kumimoji="1" lang="ko-KR" altLang="en-US" dirty="0" err="1" smtClean="0"/>
              <a:t>로지스틱</a:t>
            </a:r>
            <a:r>
              <a:rPr kumimoji="1" lang="ko-KR" altLang="en-US" dirty="0" smtClean="0"/>
              <a:t> 회귀는 곡선을 그려주는 작업이라고 보시면 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앞서 본 점수의 데이터가 아니라 합격과 불합격이 있는 데이터가 있다면 </a:t>
            </a:r>
            <a:endParaRPr kumimoji="1" lang="en-US" altLang="ko-KR" dirty="0" smtClean="0"/>
          </a:p>
          <a:p>
            <a:r>
              <a:rPr kumimoji="1" lang="ko-KR" altLang="en-US" dirty="0" smtClean="0"/>
              <a:t>불합격을 </a:t>
            </a:r>
            <a:r>
              <a:rPr kumimoji="1" lang="en-US" altLang="ko-KR" dirty="0" smtClean="0"/>
              <a:t>0 </a:t>
            </a:r>
            <a:r>
              <a:rPr kumimoji="1" lang="ko-KR" altLang="en-US" dirty="0" smtClean="0"/>
              <a:t>합격을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로 좌표 평면에 나타내면 왼쪽에 있는 그림처럼 나타납니다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여기서는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사이에 값이 없기 </a:t>
            </a:r>
            <a:r>
              <a:rPr kumimoji="1" lang="ko-KR" altLang="en-US" dirty="0" err="1" smtClean="0"/>
              <a:t>때무에</a:t>
            </a:r>
            <a:r>
              <a:rPr kumimoji="1" lang="ko-KR" altLang="en-US" dirty="0" smtClean="0"/>
              <a:t> 직선을 그리기가 어렵습니다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그래서 이 점들의 특성을 담아내려면 이처럼 곡선을 그려야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곡선을 나타내는 함수가 바로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앞서 </a:t>
            </a:r>
            <a:r>
              <a:rPr kumimoji="1" lang="ko-KR" altLang="en-US" dirty="0" err="1" smtClean="0"/>
              <a:t>일차함수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y=</a:t>
            </a:r>
            <a:r>
              <a:rPr kumimoji="1" lang="en-US" altLang="ko-KR" dirty="0" err="1" smtClean="0"/>
              <a:t>ax+b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를 </a:t>
            </a:r>
            <a:r>
              <a:rPr kumimoji="1" lang="ko-KR" altLang="en-US" dirty="0" err="1" smtClean="0"/>
              <a:t>구했듯이</a:t>
            </a:r>
            <a:r>
              <a:rPr kumimoji="1" lang="ko-KR" altLang="en-US" dirty="0" smtClean="0"/>
              <a:t> 이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 방정식에서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를 구하면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여기에 있는 </a:t>
            </a:r>
            <a:r>
              <a:rPr kumimoji="1" lang="en-US" altLang="ko-KR" dirty="0" smtClean="0"/>
              <a:t>e</a:t>
            </a:r>
            <a:r>
              <a:rPr kumimoji="1" lang="ko-KR" altLang="en-US" dirty="0" smtClean="0"/>
              <a:t>는 </a:t>
            </a:r>
            <a:r>
              <a:rPr kumimoji="1" lang="ko-KR" altLang="en-US" dirty="0" err="1" smtClean="0"/>
              <a:t>상수값으로</a:t>
            </a:r>
            <a:r>
              <a:rPr kumimoji="1" lang="ko-KR" altLang="en-US" dirty="0" smtClean="0"/>
              <a:t> 파이와 비슷한 개념입니다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그러면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값에 따라 오차와 어떤 관계가 있는지 </a:t>
            </a:r>
            <a:r>
              <a:rPr kumimoji="1" lang="ko-KR" altLang="en-US" dirty="0" err="1" smtClean="0"/>
              <a:t>알아봐야하는데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36637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보면 작아지면 그래프가 왼쪽으로 이동하게 되고 커지면 오른쪽으로 이동하게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값이 커지게 되면 그래프가 오른쪽으로 이동하게 되면서 </a:t>
            </a:r>
            <a:r>
              <a:rPr kumimoji="1" lang="ko-KR" altLang="en-US" dirty="0" err="1" smtClean="0"/>
              <a:t>실제값하고</a:t>
            </a:r>
            <a:r>
              <a:rPr kumimoji="1" lang="ko-KR" altLang="en-US" dirty="0" smtClean="0"/>
              <a:t> 거리가 생겨 오차가 커지게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반대로 작아져도 </a:t>
            </a:r>
            <a:r>
              <a:rPr kumimoji="1" lang="ko-KR" altLang="en-US" dirty="0" err="1" smtClean="0"/>
              <a:t>실제값하고</a:t>
            </a:r>
            <a:r>
              <a:rPr kumimoji="1" lang="ko-KR" altLang="en-US" dirty="0" smtClean="0"/>
              <a:t> 거리가 생겨 오차가 커지게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이는 앞서 선형회귀에서 봤던 </a:t>
            </a:r>
            <a:r>
              <a:rPr kumimoji="1" lang="ko-KR" altLang="en-US" dirty="0" err="1" smtClean="0"/>
              <a:t>이차함수로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표현할수</a:t>
            </a:r>
            <a:r>
              <a:rPr kumimoji="1" lang="ko-KR" altLang="en-US" dirty="0" smtClean="0"/>
              <a:t> 있고 최적의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값은 앞서 했던 방식 그대로 </a:t>
            </a:r>
            <a:r>
              <a:rPr kumimoji="1" lang="ko-KR" altLang="en-US" dirty="0" err="1" smtClean="0"/>
              <a:t>이차함수에</a:t>
            </a:r>
            <a:r>
              <a:rPr kumimoji="1" lang="ko-KR" altLang="en-US" dirty="0" smtClean="0"/>
              <a:t> 경사하강법을 사용해서</a:t>
            </a:r>
            <a:endParaRPr kumimoji="1" lang="en-US" altLang="ko-KR" dirty="0" smtClean="0"/>
          </a:p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구하면 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35588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문제는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값인데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는 이전에 봤던 오차와의 상관관계가 조금 다릅니다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값이 작으면 작을수록 </a:t>
            </a:r>
            <a:r>
              <a:rPr kumimoji="1" lang="ko-KR" altLang="en-US" dirty="0" err="1" smtClean="0"/>
              <a:t>실제값과의</a:t>
            </a:r>
            <a:r>
              <a:rPr kumimoji="1" lang="ko-KR" altLang="en-US" dirty="0" smtClean="0"/>
              <a:t> 거리가 많아 지면서 오차는 증가하게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반대로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값이 크면 클수록 </a:t>
            </a:r>
            <a:r>
              <a:rPr kumimoji="1" lang="ko-KR" altLang="en-US" dirty="0" err="1" smtClean="0"/>
              <a:t>실제값과의</a:t>
            </a:r>
            <a:r>
              <a:rPr kumimoji="1" lang="ko-KR" altLang="en-US" dirty="0" smtClean="0"/>
              <a:t> 거리가 줄어들면서 오차는 줄어들게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값에 따라서 오차의 변화는 지금 보시는 그래프와 같습니다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먼저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는 경사도를 의미합니다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클수록 경사도는 심해지고 </a:t>
            </a:r>
            <a:r>
              <a:rPr kumimoji="1" lang="ko-KR" altLang="en-US" dirty="0" err="1" smtClean="0"/>
              <a:t>작아질수로</a:t>
            </a:r>
            <a:r>
              <a:rPr kumimoji="1" lang="ko-KR" altLang="en-US" dirty="0" smtClean="0"/>
              <a:t> 경사도는 </a:t>
            </a:r>
            <a:r>
              <a:rPr kumimoji="1" lang="ko-KR" altLang="en-US" dirty="0" err="1" smtClean="0"/>
              <a:t>완만해집니다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가 커질수록 </a:t>
            </a:r>
            <a:r>
              <a:rPr kumimoji="1" lang="ko-KR" altLang="en-US" dirty="0" err="1" smtClean="0"/>
              <a:t>실제값과</a:t>
            </a:r>
            <a:r>
              <a:rPr kumimoji="1" lang="ko-KR" altLang="en-US" dirty="0" smtClean="0"/>
              <a:t> 그래프가 거의 비슷하게 그려지기 때문에 오차는 작아지게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반대로 작아지면 이렇게 완만한 그래프가 되면서 실제 값과 멀어지면서 오차가 커지게 됩니다</a:t>
            </a:r>
            <a:endParaRPr kumimoji="1" lang="en-US" altLang="ko-KR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68930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두가지 경우를 나눠서</a:t>
            </a:r>
            <a:r>
              <a:rPr kumimoji="1" lang="ko-KR" altLang="en-US" baseline="0" dirty="0" smtClean="0"/>
              <a:t> 생각해봐야하는데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먼저 </a:t>
            </a:r>
            <a:r>
              <a:rPr kumimoji="1" lang="ko-KR" altLang="en-US" baseline="0" dirty="0" err="1" smtClean="0"/>
              <a:t>실제값이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err="1" smtClean="0"/>
              <a:t>일때</a:t>
            </a:r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예측값이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오차는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이고 </a:t>
            </a:r>
            <a:r>
              <a:rPr kumimoji="1" lang="ko-KR" altLang="en-US" baseline="0" dirty="0" err="1" smtClean="0"/>
              <a:t>예측값이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이면 오차는 커지게 됩니다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smtClean="0"/>
              <a:t>그래서 </a:t>
            </a:r>
            <a:r>
              <a:rPr kumimoji="1" lang="ko-KR" altLang="en-US" baseline="0" dirty="0" err="1" smtClean="0"/>
              <a:t>실제값이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그래프를 사용해야합니다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반대로 </a:t>
            </a:r>
            <a:r>
              <a:rPr kumimoji="1" lang="ko-KR" altLang="en-US" baseline="0" dirty="0" err="1" smtClean="0"/>
              <a:t>실제값이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err="1" smtClean="0"/>
              <a:t>일때</a:t>
            </a:r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예측값이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이면 오차는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이고 </a:t>
            </a:r>
            <a:r>
              <a:rPr kumimoji="1" lang="ko-KR" altLang="en-US" baseline="0" dirty="0" err="1" smtClean="0"/>
              <a:t>예측값이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오차는 커지게 됩니다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smtClean="0"/>
              <a:t>그래서 </a:t>
            </a:r>
            <a:r>
              <a:rPr kumimoji="1" lang="ko-KR" altLang="en-US" baseline="0" dirty="0" err="1" smtClean="0"/>
              <a:t>실제값이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그래프를 사용해야 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Y</a:t>
            </a:r>
            <a:r>
              <a:rPr kumimoji="1" lang="ko-KR" altLang="en-US" baseline="0" dirty="0" smtClean="0"/>
              <a:t>값에 따라서 그래프를 선택해서 사용해야하는데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다음과 같은 공식으로 </a:t>
            </a:r>
            <a:r>
              <a:rPr kumimoji="1" lang="ko-KR" altLang="en-US" baseline="0" dirty="0" err="1" smtClean="0"/>
              <a:t>해결할수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실제값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y</a:t>
            </a:r>
            <a:r>
              <a:rPr kumimoji="1" lang="ko-KR" altLang="en-US" baseline="0" dirty="0" smtClean="0"/>
              <a:t>가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부분이 없어지고 반대로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A </a:t>
            </a:r>
            <a:r>
              <a:rPr kumimoji="1" lang="ko-KR" altLang="en-US" baseline="0" dirty="0" smtClean="0"/>
              <a:t>부분이 없어집니다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Y</a:t>
            </a:r>
            <a:r>
              <a:rPr kumimoji="1" lang="ko-KR" altLang="en-US" baseline="0" dirty="0" smtClean="0"/>
              <a:t>값에 따라서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그래프를 각각 사용할 수 있게 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27208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 내용을 </a:t>
            </a:r>
            <a:r>
              <a:rPr kumimoji="1" lang="ko-KR" altLang="en-US" dirty="0" err="1" smtClean="0"/>
              <a:t>입력값을</a:t>
            </a:r>
            <a:r>
              <a:rPr kumimoji="1" lang="ko-KR" altLang="en-US" dirty="0" smtClean="0"/>
              <a:t> 통해 출력 값을 구하는 함수로 표현하면</a:t>
            </a:r>
            <a:endParaRPr kumimoji="1" lang="en-US" altLang="ko-KR" dirty="0" smtClean="0"/>
          </a:p>
          <a:p>
            <a:r>
              <a:rPr kumimoji="1" lang="en-US" altLang="ko-KR" dirty="0" smtClean="0"/>
              <a:t>Y = a1x1 + a2x2 + b</a:t>
            </a:r>
            <a:r>
              <a:rPr kumimoji="1" lang="ko-KR" altLang="en-US" dirty="0" smtClean="0"/>
              <a:t>로 </a:t>
            </a:r>
            <a:r>
              <a:rPr kumimoji="1" lang="ko-KR" altLang="en-US" dirty="0" err="1" smtClean="0"/>
              <a:t>표현할수</a:t>
            </a:r>
            <a:r>
              <a:rPr kumimoji="1" lang="ko-KR" altLang="en-US" dirty="0" smtClean="0"/>
              <a:t>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저희가 가지고 있는 값은 </a:t>
            </a:r>
            <a:r>
              <a:rPr kumimoji="1" lang="en-US" altLang="ko-KR" dirty="0" smtClean="0"/>
              <a:t>x1, x2</a:t>
            </a:r>
            <a:r>
              <a:rPr kumimoji="1" lang="ko-KR" altLang="en-US" dirty="0" smtClean="0"/>
              <a:t>이고 이를 </a:t>
            </a:r>
            <a:r>
              <a:rPr kumimoji="1" lang="ko-KR" altLang="en-US" dirty="0" err="1" smtClean="0"/>
              <a:t>입력값이라고</a:t>
            </a:r>
            <a:r>
              <a:rPr kumimoji="1" lang="ko-KR" altLang="en-US" dirty="0" smtClean="0"/>
              <a:t>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그리고 계산으로 얻은 값은 </a:t>
            </a:r>
            <a:r>
              <a:rPr kumimoji="1" lang="en-US" altLang="ko-KR" dirty="0" smtClean="0"/>
              <a:t>y</a:t>
            </a:r>
            <a:r>
              <a:rPr kumimoji="1" lang="ko-KR" altLang="en-US" dirty="0" smtClean="0"/>
              <a:t>이고 이를 </a:t>
            </a:r>
            <a:r>
              <a:rPr kumimoji="1" lang="ko-KR" altLang="en-US" dirty="0" err="1" smtClean="0"/>
              <a:t>출력값이라고</a:t>
            </a:r>
            <a:r>
              <a:rPr kumimoji="1" lang="ko-KR" altLang="en-US" dirty="0" smtClean="0"/>
              <a:t>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따라서 출력 값을 </a:t>
            </a:r>
            <a:r>
              <a:rPr kumimoji="1" lang="ko-KR" altLang="en-US" dirty="0" err="1" smtClean="0"/>
              <a:t>구할라면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의 값이 필요합니다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그림을 보시면 </a:t>
            </a:r>
            <a:r>
              <a:rPr kumimoji="1" lang="en-US" altLang="ko-KR" dirty="0" smtClean="0"/>
              <a:t>x1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x2</a:t>
            </a:r>
            <a:r>
              <a:rPr kumimoji="1" lang="ko-KR" altLang="en-US" dirty="0" smtClean="0"/>
              <a:t>가 입력되고 각각 가중치 </a:t>
            </a:r>
            <a:r>
              <a:rPr kumimoji="1" lang="en-US" altLang="ko-KR" dirty="0" smtClean="0"/>
              <a:t>a1, a2</a:t>
            </a:r>
            <a:r>
              <a:rPr kumimoji="1" lang="ko-KR" altLang="en-US" dirty="0" smtClean="0"/>
              <a:t>를 만나고 여기에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더한 후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함수를 거쳐 </a:t>
            </a:r>
            <a:r>
              <a:rPr kumimoji="1" lang="en-US" altLang="ko-KR" dirty="0" smtClean="0"/>
              <a:t>0 </a:t>
            </a:r>
            <a:r>
              <a:rPr kumimoji="1" lang="ko-KR" altLang="en-US" dirty="0" smtClean="0"/>
              <a:t>또는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의 값으로 </a:t>
            </a:r>
            <a:r>
              <a:rPr kumimoji="1" lang="en-US" altLang="ko-KR" dirty="0" smtClean="0"/>
              <a:t>y</a:t>
            </a:r>
            <a:r>
              <a:rPr kumimoji="1" lang="ko-KR" altLang="en-US" dirty="0" smtClean="0"/>
              <a:t>를 출력합니다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 그림을 발표한 사람이 </a:t>
            </a:r>
            <a:r>
              <a:rPr kumimoji="1" lang="en-US" altLang="ko-KR" dirty="0" smtClean="0"/>
              <a:t>1957</a:t>
            </a:r>
            <a:r>
              <a:rPr kumimoji="1" lang="ko-KR" altLang="en-US" dirty="0" smtClean="0"/>
              <a:t>년 </a:t>
            </a:r>
            <a:r>
              <a:rPr kumimoji="1" lang="ko-KR" altLang="en-US" dirty="0" err="1" smtClean="0"/>
              <a:t>코넬</a:t>
            </a:r>
            <a:r>
              <a:rPr kumimoji="1" lang="ko-KR" altLang="en-US" dirty="0" smtClean="0"/>
              <a:t> 항공 연구소의 프랑크 </a:t>
            </a:r>
            <a:r>
              <a:rPr kumimoji="1" lang="ko-KR" altLang="en-US" dirty="0" err="1" smtClean="0"/>
              <a:t>로젠블라트라는</a:t>
            </a:r>
            <a:r>
              <a:rPr kumimoji="1" lang="ko-KR" altLang="en-US" dirty="0" smtClean="0"/>
              <a:t> 사람이 이 개념을 </a:t>
            </a:r>
            <a:r>
              <a:rPr kumimoji="1" lang="ko-KR" altLang="en-US" dirty="0" err="1" smtClean="0"/>
              <a:t>퍼셉트론이라고</a:t>
            </a:r>
            <a:r>
              <a:rPr kumimoji="1" lang="ko-KR" altLang="en-US" dirty="0" smtClean="0"/>
              <a:t> 이름을 붙였습니다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인공 신경망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오차역전파</a:t>
            </a:r>
            <a:r>
              <a:rPr kumimoji="1" lang="ko-KR" altLang="en-US" dirty="0" smtClean="0"/>
              <a:t> 등의 발전을 통해서 지금의 </a:t>
            </a:r>
            <a:r>
              <a:rPr kumimoji="1" lang="ko-KR" altLang="en-US" dirty="0" err="1" smtClean="0"/>
              <a:t>딥러닝으로</a:t>
            </a:r>
            <a:r>
              <a:rPr kumimoji="1" lang="ko-KR" altLang="en-US" dirty="0" smtClean="0"/>
              <a:t> 이어지게 됩니다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그래서 다음으로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딥러닝의</a:t>
            </a:r>
            <a:r>
              <a:rPr kumimoji="1" lang="ko-KR" altLang="en-US" dirty="0" smtClean="0"/>
              <a:t> 골격인 신경망을 구성하게 되는지 알아보겠습니다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86212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kumimoji="1" lang="ko-KR" altLang="en-US" dirty="0" smtClean="0"/>
              <a:t>인간의 뇌는 약 </a:t>
            </a:r>
            <a:r>
              <a:rPr kumimoji="1" lang="en-US" altLang="ko-KR" dirty="0" smtClean="0"/>
              <a:t>1000</a:t>
            </a:r>
            <a:r>
              <a:rPr kumimoji="1" lang="ko-KR" altLang="en-US" dirty="0" err="1" smtClean="0"/>
              <a:t>억개의</a:t>
            </a:r>
            <a:r>
              <a:rPr kumimoji="1" lang="ko-KR" altLang="en-US" dirty="0" smtClean="0"/>
              <a:t> 뉴런으로 이루어져 있다고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신경 말단에서 자극을 받으면 시냅스에서 화학물질이 나와 전위를 변화 시키고 그 전위가 </a:t>
            </a:r>
            <a:r>
              <a:rPr kumimoji="1" lang="ko-KR" altLang="en-US" dirty="0" err="1" smtClean="0"/>
              <a:t>임계값을</a:t>
            </a:r>
            <a:r>
              <a:rPr kumimoji="1" lang="ko-KR" altLang="en-US" dirty="0" smtClean="0"/>
              <a:t> 넘으면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다음 뉴런으로 보내고 넘지 못하면 아무것도 하지 않습니다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매커니즘은</a:t>
            </a:r>
            <a:r>
              <a:rPr kumimoji="1" lang="ko-KR" altLang="en-US" dirty="0" smtClean="0"/>
              <a:t> 앞서 살펴본 </a:t>
            </a:r>
            <a:r>
              <a:rPr kumimoji="1" lang="ko-KR" altLang="en-US" dirty="0" err="1" smtClean="0"/>
              <a:t>로지스틱</a:t>
            </a:r>
            <a:r>
              <a:rPr kumimoji="1" lang="ko-KR" altLang="en-US" dirty="0" smtClean="0"/>
              <a:t> 회귀와 흡사합니다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입력 값을 넣고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활성화 함수에 의해 일정한 수준을 넘으면 참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그렇지 않으면 거짓을 내보내는 이 간단한 회로가 </a:t>
            </a:r>
            <a:r>
              <a:rPr kumimoji="1" lang="ko-KR" altLang="en-US" dirty="0" err="1" smtClean="0"/>
              <a:t>하는일이</a:t>
            </a:r>
            <a:r>
              <a:rPr kumimoji="1" lang="ko-KR" altLang="en-US" dirty="0" smtClean="0"/>
              <a:t> 뉴런과 같습니다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우리 </a:t>
            </a:r>
            <a:r>
              <a:rPr kumimoji="1" lang="ko-KR" altLang="en-US" dirty="0" err="1" smtClean="0"/>
              <a:t>몸안에</a:t>
            </a:r>
            <a:r>
              <a:rPr kumimoji="1" lang="ko-KR" altLang="en-US" dirty="0" smtClean="0"/>
              <a:t> 수많은 뉴런과 역할들이 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이처럼 복잡하고 어려운 조합의 결과가 바로 </a:t>
            </a:r>
            <a:r>
              <a:rPr kumimoji="1" lang="en-US" altLang="ko-KR" dirty="0" smtClean="0"/>
              <a:t>‘</a:t>
            </a:r>
            <a:r>
              <a:rPr kumimoji="1" lang="ko-KR" altLang="en-US" dirty="0" smtClean="0"/>
              <a:t>생각</a:t>
            </a:r>
            <a:r>
              <a:rPr kumimoji="1" lang="en-US" altLang="ko-KR" dirty="0" smtClean="0"/>
              <a:t>＇</a:t>
            </a:r>
            <a:r>
              <a:rPr kumimoji="1" lang="ko-KR" altLang="en-US" dirty="0" smtClean="0"/>
              <a:t>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그러면 뉴런과 비슷한 </a:t>
            </a:r>
            <a:r>
              <a:rPr kumimoji="1" lang="ko-KR" altLang="en-US" dirty="0" err="1" smtClean="0"/>
              <a:t>매커니즘을</a:t>
            </a:r>
            <a:r>
              <a:rPr kumimoji="1" lang="ko-KR" altLang="en-US" dirty="0" smtClean="0"/>
              <a:t> 사용하면 인공적으로 </a:t>
            </a:r>
            <a:r>
              <a:rPr kumimoji="1" lang="en-US" altLang="ko-KR" dirty="0" smtClean="0"/>
              <a:t>‘</a:t>
            </a:r>
            <a:r>
              <a:rPr kumimoji="1" lang="ko-KR" altLang="en-US" dirty="0" smtClean="0"/>
              <a:t>생각</a:t>
            </a:r>
            <a:r>
              <a:rPr kumimoji="1" lang="en-US" altLang="ko-KR" dirty="0" smtClean="0"/>
              <a:t>＇</a:t>
            </a:r>
            <a:r>
              <a:rPr kumimoji="1" lang="ko-KR" altLang="en-US" dirty="0" smtClean="0"/>
              <a:t>하는 것을 </a:t>
            </a:r>
            <a:r>
              <a:rPr kumimoji="1" lang="ko-KR" altLang="en-US" dirty="0" err="1" smtClean="0"/>
              <a:t>만들수</a:t>
            </a:r>
            <a:r>
              <a:rPr kumimoji="1" lang="ko-KR" altLang="en-US" dirty="0" smtClean="0"/>
              <a:t> 있지 않을까</a:t>
            </a:r>
            <a:r>
              <a:rPr kumimoji="1" lang="en-US" altLang="ko-KR" dirty="0" smtClean="0"/>
              <a:t>?</a:t>
            </a:r>
          </a:p>
          <a:p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라고 생각해서 출발한 연구가 바로 인공 신경망 연구 </a:t>
            </a:r>
            <a:r>
              <a:rPr kumimoji="1" lang="ko-KR" altLang="en-US" dirty="0" err="1" smtClean="0"/>
              <a:t>입니이루는</a:t>
            </a:r>
            <a:r>
              <a:rPr kumimoji="1" lang="ko-KR" altLang="en-US" dirty="0" smtClean="0"/>
              <a:t> 가장 중요한 기본 단위는 </a:t>
            </a:r>
            <a:r>
              <a:rPr kumimoji="1" lang="ko-KR" altLang="en-US" dirty="0" err="1" smtClean="0"/>
              <a:t>퍼셉트론이고</a:t>
            </a:r>
            <a:r>
              <a:rPr kumimoji="1" lang="ko-KR" altLang="en-US" dirty="0" smtClean="0"/>
              <a:t> 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smtClean="0"/>
              <a:t>신경망을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퍼셉트론은</a:t>
            </a:r>
            <a:r>
              <a:rPr kumimoji="1" lang="ko-KR" altLang="en-US" dirty="0" smtClean="0"/>
              <a:t> 입력 값과 활성화 함수를 사용해 출력 값을 다음으로 넘기는 가장 작은 신경망 단위라고 볼 수 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 다음으로 용어를 좀 정리를 해보자면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는 가중치 </a:t>
            </a:r>
            <a:r>
              <a:rPr kumimoji="1" lang="en-US" altLang="ko-KR" dirty="0" smtClean="0"/>
              <a:t>w, </a:t>
            </a:r>
            <a:r>
              <a:rPr kumimoji="1" lang="ko-KR" altLang="en-US" dirty="0" smtClean="0"/>
              <a:t>절편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는 편향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선입견이라는 뜻의 </a:t>
            </a:r>
            <a:r>
              <a:rPr kumimoji="1" lang="en-US" altLang="ko-KR" dirty="0" smtClean="0"/>
              <a:t>bias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b</a:t>
            </a:r>
          </a:p>
          <a:p>
            <a:r>
              <a:rPr kumimoji="1" lang="ko-KR" altLang="en-US" dirty="0" err="1" smtClean="0"/>
              <a:t>가중합</a:t>
            </a:r>
            <a:r>
              <a:rPr kumimoji="1" lang="ko-KR" altLang="en-US" dirty="0" smtClean="0"/>
              <a:t> 이렇게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가중합의</a:t>
            </a:r>
            <a:r>
              <a:rPr kumimoji="1" lang="ko-KR" altLang="en-US" dirty="0" smtClean="0"/>
              <a:t> 결과를 놓고 </a:t>
            </a:r>
            <a:r>
              <a:rPr kumimoji="1" lang="en-US" altLang="ko-KR" dirty="0" smtClean="0"/>
              <a:t>1 </a:t>
            </a:r>
            <a:r>
              <a:rPr kumimoji="1" lang="ko-KR" altLang="en-US" dirty="0" smtClean="0"/>
              <a:t>또는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을 출력해서 다음으로 보내는데 여기서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을 판단하는 함수가 활성화 </a:t>
            </a:r>
            <a:r>
              <a:rPr kumimoji="1" lang="ko-KR" altLang="en-US" dirty="0" err="1" smtClean="0"/>
              <a:t>함수고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함수는 대표적인 </a:t>
            </a:r>
            <a:r>
              <a:rPr kumimoji="1" lang="ko-KR" altLang="en-US" dirty="0" err="1" smtClean="0"/>
              <a:t>활성화함수</a:t>
            </a:r>
            <a:r>
              <a:rPr kumimoji="1" lang="ko-KR" altLang="en-US" dirty="0" smtClean="0"/>
              <a:t> 중에 하나입니다</a:t>
            </a:r>
            <a:r>
              <a:rPr kumimoji="1" lang="en-US" altLang="ko-KR" dirty="0" smtClean="0"/>
              <a:t>.</a:t>
            </a:r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75861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err="1" smtClean="0"/>
              <a:t>딥러닝의</a:t>
            </a:r>
            <a:r>
              <a:rPr kumimoji="1" lang="ko-KR" altLang="en-US" dirty="0" smtClean="0"/>
              <a:t> 정의를 보면 여러 비선형 </a:t>
            </a:r>
            <a:r>
              <a:rPr kumimoji="1" lang="ko-KR" altLang="en-US" dirty="0" err="1" smtClean="0"/>
              <a:t>변환기법의</a:t>
            </a:r>
            <a:r>
              <a:rPr kumimoji="1" lang="ko-KR" altLang="en-US" dirty="0" smtClean="0"/>
              <a:t> 조합을 통해 높은 수준의 추상화를 시도하는 </a:t>
            </a:r>
            <a:r>
              <a:rPr kumimoji="1" lang="ko-KR" altLang="en-US" dirty="0" err="1" smtClean="0"/>
              <a:t>기계학습의</a:t>
            </a:r>
            <a:r>
              <a:rPr kumimoji="1" lang="ko-KR" altLang="en-US" dirty="0" smtClean="0"/>
              <a:t> 알고리즘이다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큰 틀에서 보면 사람의 사고방식을 컴퓨터에게 가르치는 </a:t>
            </a:r>
            <a:r>
              <a:rPr kumimoji="1" lang="ko-KR" altLang="en-US" dirty="0" err="1" smtClean="0"/>
              <a:t>기계학습의</a:t>
            </a:r>
            <a:r>
              <a:rPr kumimoji="1" lang="ko-KR" altLang="en-US" dirty="0" smtClean="0"/>
              <a:t> 한 분야입니다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예를 들어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기존 환자의 데이터를 이용해 새로운 환자의 생가를 예측하는 프로그램을 짜봐</a:t>
            </a:r>
            <a:r>
              <a:rPr kumimoji="1" lang="en-US" altLang="ko-KR" dirty="0" smtClean="0"/>
              <a:t>!”</a:t>
            </a:r>
            <a:r>
              <a:rPr kumimoji="1" lang="ko-KR" altLang="en-US" dirty="0" smtClean="0"/>
              <a:t>라는 과제가 있다면 기존의 프로그래밍 기법으로는 구현하기가 쉽지 않습니다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기존 프로그래밍은 데이터를 입력해서 계산을 통해 결과를 도출하는데 초점이 맞춰져 있기 때문입니다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머신러닝은</a:t>
            </a:r>
            <a:r>
              <a:rPr kumimoji="1" lang="ko-KR" altLang="en-US" dirty="0" smtClean="0"/>
              <a:t> 데이터와 결과를 입력해서 그 안에 어떠한 패턴이나 규칙을 발견하고 그 패턴과 규칙에 새로운 데이터를 적용해서 새로운 결과를 도출하는데 초점이 맞춰져 있어 이러한 과제가 가능하게 됩니다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183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kumimoji="1" lang="ko-KR" altLang="en-US" dirty="0" smtClean="0"/>
              <a:t>좀더 자세히 보면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의사가 </a:t>
            </a:r>
            <a:r>
              <a:rPr kumimoji="1" lang="ko-KR" altLang="en-US" dirty="0" err="1" smtClean="0"/>
              <a:t>수술하기전</a:t>
            </a:r>
            <a:r>
              <a:rPr kumimoji="1" lang="ko-KR" altLang="en-US" dirty="0" smtClean="0"/>
              <a:t> 환자의 생존 가능성을 </a:t>
            </a:r>
            <a:r>
              <a:rPr kumimoji="1" lang="ko-KR" altLang="en-US" dirty="0" err="1" smtClean="0"/>
              <a:t>예측할수도</a:t>
            </a:r>
            <a:r>
              <a:rPr kumimoji="1" lang="ko-KR" altLang="en-US" dirty="0" smtClean="0"/>
              <a:t>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방법은 간단합니다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기존에 집도했던 환자의 </a:t>
            </a:r>
            <a:r>
              <a:rPr kumimoji="1" lang="ko-KR" altLang="en-US" dirty="0" err="1" smtClean="0"/>
              <a:t>수술전</a:t>
            </a:r>
            <a:r>
              <a:rPr kumimoji="1" lang="ko-KR" altLang="en-US" dirty="0" smtClean="0"/>
              <a:t> 상태와 수술 후의 </a:t>
            </a:r>
            <a:r>
              <a:rPr kumimoji="1" lang="ko-KR" altLang="en-US" dirty="0" err="1" smtClean="0"/>
              <a:t>생존률을</a:t>
            </a:r>
            <a:r>
              <a:rPr kumimoji="1" lang="ko-KR" altLang="en-US" dirty="0" smtClean="0"/>
              <a:t> 정리해 놓은 데이터를 </a:t>
            </a:r>
            <a:r>
              <a:rPr kumimoji="1" lang="ko-KR" altLang="en-US" dirty="0" err="1" smtClean="0"/>
              <a:t>머신러닝</a:t>
            </a:r>
            <a:r>
              <a:rPr kumimoji="1" lang="ko-KR" altLang="en-US" dirty="0" smtClean="0"/>
              <a:t> 알고리즘에 집어 넣고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머신러닝</a:t>
            </a:r>
            <a:r>
              <a:rPr kumimoji="1" lang="ko-KR" altLang="en-US" dirty="0" smtClean="0"/>
              <a:t> 안에서 데이터를 분석한 패턴이나 규칙을</a:t>
            </a:r>
            <a:endParaRPr kumimoji="1" lang="en-US" altLang="ko-KR" dirty="0" smtClean="0"/>
          </a:p>
          <a:p>
            <a:r>
              <a:rPr kumimoji="1" lang="ko-KR" altLang="en-US" dirty="0" smtClean="0"/>
              <a:t>새로운 환자의 데이터와 비교해서 생존 가능성을 예측하면 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여기서 데이터가 입력되고 패턴이 분석되는 과정을 학습이라고 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그래서 학습과정을 </a:t>
            </a:r>
            <a:r>
              <a:rPr kumimoji="1" lang="ko-KR" altLang="en-US" dirty="0" err="1" smtClean="0"/>
              <a:t>다시한번</a:t>
            </a:r>
            <a:r>
              <a:rPr kumimoji="1" lang="ko-KR" altLang="en-US" dirty="0" smtClean="0"/>
              <a:t> 말씀드리면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평면에 기존 환자들의 분포를 넣고 이 분포도 위에서 생존과 사망 여부를 구분 짓는 경계를 집어 넣습니다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이를 잘 저장해 놓았다가 새로운 환자가 분포가 어디인지 보고 이 환자의 생존과 사망을 판단합니다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이것이 바로 학습과 예측의 구체적인 과정이고 </a:t>
            </a:r>
            <a:r>
              <a:rPr kumimoji="1" lang="ko-KR" altLang="en-US" dirty="0" err="1" smtClean="0"/>
              <a:t>머신러닝의</a:t>
            </a:r>
            <a:r>
              <a:rPr kumimoji="1" lang="ko-KR" altLang="en-US" dirty="0" smtClean="0"/>
              <a:t> 예측 성공률은 결국엔 얼마나 정확한 경계선을 </a:t>
            </a:r>
            <a:r>
              <a:rPr kumimoji="1" lang="ko-KR" altLang="en-US" dirty="0" err="1" smtClean="0"/>
              <a:t>긋느냐에</a:t>
            </a:r>
            <a:r>
              <a:rPr kumimoji="1" lang="ko-KR" altLang="en-US" dirty="0" smtClean="0"/>
              <a:t> 달려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 결과 랜덤 </a:t>
            </a:r>
            <a:r>
              <a:rPr kumimoji="1" lang="ko-KR" altLang="en-US" dirty="0" err="1" smtClean="0"/>
              <a:t>포레스트나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서포트</a:t>
            </a:r>
            <a:r>
              <a:rPr kumimoji="1" lang="ko-KR" altLang="en-US" dirty="0" smtClean="0"/>
              <a:t> 벡터 머신 등 많은 모델들이 등장했고 </a:t>
            </a:r>
            <a:r>
              <a:rPr kumimoji="1" lang="ko-KR" altLang="en-US" dirty="0" err="1" smtClean="0"/>
              <a:t>딥러닝은</a:t>
            </a:r>
            <a:r>
              <a:rPr kumimoji="1" lang="ko-KR" altLang="en-US" dirty="0" smtClean="0"/>
              <a:t> 이 수많은 </a:t>
            </a:r>
            <a:r>
              <a:rPr kumimoji="1" lang="ko-KR" altLang="en-US" dirty="0" err="1" smtClean="0"/>
              <a:t>머신러닝</a:t>
            </a:r>
            <a:r>
              <a:rPr kumimoji="1" lang="ko-KR" altLang="en-US" dirty="0" smtClean="0"/>
              <a:t> 방법 가운데 가장 효과적인 </a:t>
            </a:r>
            <a:r>
              <a:rPr kumimoji="1" lang="ko-KR" altLang="en-US" dirty="0" err="1" smtClean="0"/>
              <a:t>방법중</a:t>
            </a:r>
            <a:r>
              <a:rPr kumimoji="1" lang="ko-KR" altLang="en-US" dirty="0" smtClean="0"/>
              <a:t> 하나입니다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85201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err="1" smtClean="0"/>
              <a:t>선형회귀는</a:t>
            </a:r>
            <a:r>
              <a:rPr kumimoji="1" lang="ko-KR" altLang="en-US" dirty="0" smtClean="0"/>
              <a:t> 앞서 </a:t>
            </a:r>
            <a:r>
              <a:rPr kumimoji="1" lang="ko-KR" altLang="en-US" dirty="0" err="1" smtClean="0"/>
              <a:t>본것처럼</a:t>
            </a:r>
            <a:r>
              <a:rPr kumimoji="1" lang="ko-KR" altLang="en-US" dirty="0" smtClean="0"/>
              <a:t> 가장 훌륭한 </a:t>
            </a:r>
            <a:r>
              <a:rPr kumimoji="1" lang="ko-KR" altLang="en-US" dirty="0" err="1" smtClean="0"/>
              <a:t>예측선을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긋는것입니다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이것을 설명하기 위해 공부한 시간과 성적의 데이터를 사용하겠습니다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데이터를 집합으로</a:t>
            </a:r>
            <a:r>
              <a:rPr kumimoji="1" lang="ko-KR" altLang="en-US" baseline="0" dirty="0" smtClean="0"/>
              <a:t> 나타내면 </a:t>
            </a:r>
            <a:r>
              <a:rPr kumimoji="1" lang="en-US" altLang="ko-KR" baseline="0" dirty="0" smtClean="0"/>
              <a:t>2,4,6,8 81,93,91,97</a:t>
            </a:r>
            <a:r>
              <a:rPr kumimoji="1" lang="ko-KR" altLang="en-US" baseline="0" dirty="0" smtClean="0"/>
              <a:t>로 </a:t>
            </a:r>
            <a:r>
              <a:rPr kumimoji="1" lang="ko-KR" altLang="en-US" baseline="0" dirty="0" err="1" smtClean="0"/>
              <a:t>표현할수</a:t>
            </a:r>
            <a:r>
              <a:rPr kumimoji="1" lang="ko-KR" altLang="en-US" baseline="0" dirty="0" smtClean="0"/>
              <a:t> 있고 이를 좌표 평면에 표시를 하게 되면 </a:t>
            </a:r>
            <a:r>
              <a:rPr kumimoji="1" lang="ko-KR" altLang="en-US" baseline="0" dirty="0" err="1" smtClean="0"/>
              <a:t>보시는거와</a:t>
            </a:r>
            <a:r>
              <a:rPr kumimoji="1" lang="ko-KR" altLang="en-US" baseline="0" dirty="0" smtClean="0"/>
              <a:t> 같게 나타납니다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그렇다면 여기서 우리가 가장 </a:t>
            </a:r>
            <a:r>
              <a:rPr kumimoji="1" lang="ko-KR" altLang="en-US" baseline="0" dirty="0" err="1" smtClean="0"/>
              <a:t>궁금하점은</a:t>
            </a:r>
            <a:r>
              <a:rPr kumimoji="1" lang="ko-KR" altLang="en-US" baseline="0" dirty="0" smtClean="0"/>
              <a:t> 바로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값과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값을 어떻게 구하냐는 것인데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이는 </a:t>
            </a:r>
            <a:r>
              <a:rPr kumimoji="1" lang="ko-KR" altLang="en-US" baseline="0" dirty="0" err="1" smtClean="0"/>
              <a:t>최소제곱법이라는</a:t>
            </a:r>
            <a:r>
              <a:rPr kumimoji="1" lang="ko-KR" altLang="en-US" baseline="0" dirty="0" smtClean="0"/>
              <a:t> 공식을 통해서 간단하게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값과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값을 </a:t>
            </a:r>
            <a:r>
              <a:rPr kumimoji="1" lang="ko-KR" altLang="en-US" baseline="0" dirty="0" err="1" smtClean="0"/>
              <a:t>구할수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4577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앞에 </a:t>
            </a:r>
            <a:r>
              <a:rPr kumimoji="1" lang="ko-KR" altLang="en-US" dirty="0" err="1" smtClean="0"/>
              <a:t>보시는게</a:t>
            </a:r>
            <a:r>
              <a:rPr kumimoji="1" lang="ko-KR" altLang="en-US" dirty="0" smtClean="0"/>
              <a:t> 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를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구하는 공식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를 구하는 공식이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공식에 대입만 하면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 </a:t>
            </a:r>
            <a:r>
              <a:rPr kumimoji="1" lang="en-US" altLang="ko-KR" baseline="0" dirty="0" smtClean="0"/>
              <a:t>2.3, b</a:t>
            </a:r>
            <a:r>
              <a:rPr kumimoji="1" lang="ko-KR" altLang="en-US" baseline="0" dirty="0" smtClean="0"/>
              <a:t>값 </a:t>
            </a:r>
            <a:r>
              <a:rPr kumimoji="1" lang="en-US" altLang="ko-KR" baseline="0" dirty="0" smtClean="0"/>
              <a:t>79</a:t>
            </a:r>
            <a:r>
              <a:rPr kumimoji="1" lang="ko-KR" altLang="en-US" baseline="0" dirty="0" smtClean="0"/>
              <a:t>로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Y = 2.3x + 79</a:t>
            </a:r>
            <a:r>
              <a:rPr kumimoji="1" lang="ko-KR" altLang="en-US" baseline="0" dirty="0" smtClean="0"/>
              <a:t>로 가장 훌륭한 선을 </a:t>
            </a:r>
            <a:r>
              <a:rPr kumimoji="1" lang="ko-KR" altLang="en-US" baseline="0" dirty="0" err="1" smtClean="0"/>
              <a:t>그을수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3663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이렇게 최소제곱법을 통해 구한 그래프로 공부한 시간만 알면 대충 이 학생이 몇 점을 </a:t>
            </a:r>
            <a:r>
              <a:rPr kumimoji="1" lang="ko-KR" altLang="en-US" dirty="0" err="1" smtClean="0"/>
              <a:t>받을수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있을것인지</a:t>
            </a:r>
            <a:r>
              <a:rPr kumimoji="1" lang="ko-KR" altLang="en-US" dirty="0" smtClean="0"/>
              <a:t> 예측을 할 수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이렇게 편리하게 공식을 통해서 기울기와 절편을 구했지만 이 공식만으로 모든 상황을 해결할 수는 없습니다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여기서는 단순히 공부한 시간으로만 성적을 예측했지만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실제로는 수많은 변수들이 있고 데이터가 있기때문에 처리하기에는 무리가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딥러닝은</a:t>
            </a:r>
            <a:r>
              <a:rPr kumimoji="1" lang="ko-KR" altLang="en-US" dirty="0" smtClean="0"/>
              <a:t> 보통 여러 개의 </a:t>
            </a:r>
            <a:r>
              <a:rPr kumimoji="1" lang="ko-KR" altLang="en-US" dirty="0" err="1" smtClean="0"/>
              <a:t>입력값이</a:t>
            </a:r>
            <a:r>
              <a:rPr kumimoji="1" lang="ko-KR" altLang="en-US" dirty="0" smtClean="0"/>
              <a:t> 있기 때문에 이때는 임의의 선을 그리고 난 후</a:t>
            </a:r>
            <a:r>
              <a:rPr kumimoji="1" lang="en-US" altLang="ko-KR" dirty="0" smtClean="0"/>
              <a:t>,</a:t>
            </a:r>
          </a:p>
          <a:p>
            <a:r>
              <a:rPr kumimoji="1" lang="ko-KR" altLang="en-US" dirty="0" smtClean="0"/>
              <a:t>이 선이 얼마나 잘 그려졌는지 평가하여 조금씩 수정해 가는 방법을 사용합니다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그것을 위해서 오차를 평가하는 오차 평가 </a:t>
            </a:r>
            <a:r>
              <a:rPr kumimoji="1" lang="ko-KR" altLang="en-US" dirty="0" smtClean="0"/>
              <a:t>알고리즘이 필요한데 </a:t>
            </a:r>
            <a:r>
              <a:rPr kumimoji="1" lang="ko-KR" altLang="en-US" dirty="0" smtClean="0"/>
              <a:t>그것이 바로 평균 제곱근 오차입니다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6963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평균 제곱근 오차는 오차를 평가하는 </a:t>
            </a:r>
            <a:r>
              <a:rPr kumimoji="1" lang="ko-KR" altLang="en-US" dirty="0" err="1" smtClean="0"/>
              <a:t>방법중</a:t>
            </a:r>
            <a:r>
              <a:rPr kumimoji="1" lang="ko-KR" altLang="en-US" dirty="0" smtClean="0"/>
              <a:t> 가장 많이 사용하는 방법인데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앞서서 알아본 최소제곱법을 통해 점들의 특성을 가장 잘 나타내는 최적의 직선을 구했지만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이번엔 최소제곱법을 사용하지 않고 임의로 </a:t>
            </a:r>
            <a:r>
              <a:rPr kumimoji="1" lang="ko-KR" altLang="en-US" dirty="0" err="1" smtClean="0"/>
              <a:t>기울기외</a:t>
            </a:r>
            <a:r>
              <a:rPr kumimoji="1" lang="ko-KR" altLang="en-US" dirty="0" smtClean="0"/>
              <a:t> 절편을 </a:t>
            </a:r>
            <a:r>
              <a:rPr kumimoji="1" lang="en-US" altLang="ko-KR" dirty="0" smtClean="0"/>
              <a:t>y = 3x + 76</a:t>
            </a:r>
            <a:r>
              <a:rPr kumimoji="1" lang="ko-KR" altLang="en-US" dirty="0" smtClean="0"/>
              <a:t>을 대입해 보겠습니다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이렇게 그래프를 그리고 어느 정도의 오차가 있는지 확인하려면 직선에서 </a:t>
            </a:r>
            <a:r>
              <a:rPr kumimoji="1" lang="ko-KR" altLang="en-US" dirty="0" err="1" smtClean="0"/>
              <a:t>실제값까지</a:t>
            </a:r>
            <a:r>
              <a:rPr kumimoji="1" lang="ko-KR" altLang="en-US" dirty="0" smtClean="0"/>
              <a:t> 거리를 재면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거리의 합이 작을수록 잘 그어진 직선이고</a:t>
            </a:r>
            <a:r>
              <a:rPr kumimoji="1" lang="en-US" altLang="ko-KR" dirty="0" smtClean="0"/>
              <a:t>,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합이 클수록 잘못 그어진 직선이 됩니다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55485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여기서 기울기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를 다르게 설정해보면 </a:t>
            </a:r>
            <a:endParaRPr kumimoji="1" lang="en-US" altLang="ko-KR" dirty="0" smtClean="0"/>
          </a:p>
          <a:p>
            <a:r>
              <a:rPr kumimoji="1" lang="ko-KR" altLang="en-US" dirty="0" smtClean="0"/>
              <a:t>기울기가 무한대로 커지면 오차도 무한대로 커지고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기울기가 무한대로 작아지면 오차는 무한대로 커지는 상관관계가 있음을 </a:t>
            </a:r>
            <a:r>
              <a:rPr kumimoji="1" lang="ko-KR" altLang="en-US" dirty="0" err="1" smtClean="0"/>
              <a:t>알수</a:t>
            </a:r>
            <a:r>
              <a:rPr kumimoji="1" lang="ko-KR" altLang="en-US" dirty="0" smtClean="0"/>
              <a:t> 있습니다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60906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이제 </a:t>
            </a:r>
            <a:r>
              <a:rPr kumimoji="1" lang="ko-KR" altLang="en-US" dirty="0" err="1" smtClean="0"/>
              <a:t>임의의선에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오차값을</a:t>
            </a:r>
            <a:r>
              <a:rPr kumimoji="1" lang="ko-KR" altLang="en-US" dirty="0" smtClean="0"/>
              <a:t> 구해보면 다음과 같습니다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오차를 다 더하면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가 나오는데 이는 실제로</a:t>
            </a:r>
            <a:r>
              <a:rPr kumimoji="1" lang="ko-KR" altLang="en-US" baseline="0" dirty="0" smtClean="0"/>
              <a:t> 오차가 얼마나 큰지를 가늠하기에는 적합하지 않습니다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왜냐하면 음수와 양수가 섞여 있기 때문입니다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따라서 오차 값을 제곱을 해서 </a:t>
            </a:r>
            <a:r>
              <a:rPr kumimoji="1" lang="ko-KR" altLang="en-US" baseline="0" dirty="0" err="1" smtClean="0"/>
              <a:t>갯수만큰</a:t>
            </a:r>
            <a:r>
              <a:rPr kumimoji="1" lang="ko-KR" altLang="en-US" baseline="0" dirty="0" smtClean="0"/>
              <a:t> 나눠준 것이 평균 제곱 </a:t>
            </a:r>
            <a:r>
              <a:rPr kumimoji="1" lang="ko-KR" altLang="en-US" baseline="0" dirty="0" err="1" smtClean="0"/>
              <a:t>오차고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제곱을 해줬으니 다시 루트를 </a:t>
            </a:r>
            <a:r>
              <a:rPr kumimoji="1" lang="ko-KR" altLang="en-US" baseline="0" dirty="0" err="1" smtClean="0"/>
              <a:t>씌여준것이</a:t>
            </a:r>
            <a:r>
              <a:rPr kumimoji="1" lang="ko-KR" altLang="en-US" baseline="0" dirty="0" smtClean="0"/>
              <a:t> 평균 제곱근 오차입니다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그래서 </a:t>
            </a:r>
            <a:r>
              <a:rPr kumimoji="1" lang="ko-KR" altLang="en-US" baseline="0" dirty="0" err="1" smtClean="0"/>
              <a:t>우리하</a:t>
            </a:r>
            <a:r>
              <a:rPr kumimoji="1" lang="ko-KR" altLang="en-US" baseline="0" dirty="0" smtClean="0"/>
              <a:t> 다시 해야할 일이 이 평균 제곱근 오차의 결과가 가장 작은 선을 찾는 작업이라고 </a:t>
            </a:r>
            <a:r>
              <a:rPr kumimoji="1" lang="ko-KR" altLang="en-US" baseline="0" dirty="0" err="1" smtClean="0"/>
              <a:t>말할수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다시 말해서 선형 </a:t>
            </a:r>
            <a:r>
              <a:rPr kumimoji="1" lang="ko-KR" altLang="en-US" baseline="0" dirty="0" err="1" smtClean="0"/>
              <a:t>회귀란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임의의 직선을 그어 이에 대한 평균 제곱근 오차를 구하고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이 값을 가장 작게 만들어 주는 기울기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와 절편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를 찾아가는 작업이라고 </a:t>
            </a:r>
            <a:r>
              <a:rPr kumimoji="1" lang="ko-KR" altLang="en-US" baseline="0" dirty="0" err="1" smtClean="0"/>
              <a:t>볼수있습니다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또한 이 임의로 정한 직선의 평균 제곱근 오차가 </a:t>
            </a:r>
            <a:r>
              <a:rPr kumimoji="1" lang="en-US" altLang="ko-KR" baseline="0" dirty="0" smtClean="0"/>
              <a:t>3.3166 </a:t>
            </a:r>
            <a:r>
              <a:rPr kumimoji="1" lang="ko-KR" altLang="en-US" baseline="0" dirty="0" smtClean="0"/>
              <a:t>이 나왔는데 이 오차가 가장 작은 오차인지 더 줄여야 하는지를 판단하는 것은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다음 경사 </a:t>
            </a:r>
            <a:r>
              <a:rPr kumimoji="1" lang="ko-KR" altLang="en-US" baseline="0" dirty="0" err="1" smtClean="0"/>
              <a:t>하강법에서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알수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479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2019.12.06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평균 제곱근 오차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오차를 평가하는 방법 중 가장 많이 사용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96869" y="2258616"/>
            <a:ext cx="6264696" cy="3673018"/>
            <a:chOff x="1115616" y="2348880"/>
            <a:chExt cx="5496272" cy="2608064"/>
          </a:xfrm>
        </p:grpSpPr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285692251"/>
                </p:ext>
              </p:extLst>
            </p:nvPr>
          </p:nvGraphicFramePr>
          <p:xfrm>
            <a:off x="1115616" y="2348880"/>
            <a:ext cx="5496272" cy="26080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" name="직선 연결선 2"/>
            <p:cNvCxnSpPr/>
            <p:nvPr/>
          </p:nvCxnSpPr>
          <p:spPr bwMode="auto">
            <a:xfrm>
              <a:off x="4788024" y="2934470"/>
              <a:ext cx="0" cy="216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/>
            <p:nvPr/>
          </p:nvCxnSpPr>
          <p:spPr bwMode="auto">
            <a:xfrm>
              <a:off x="3982418" y="3432191"/>
              <a:ext cx="0" cy="2556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3178346" y="3510377"/>
              <a:ext cx="0" cy="4601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2383182" y="4471016"/>
              <a:ext cx="0" cy="720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2699792" y="1738703"/>
            <a:ext cx="1658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 + 76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251520" y="6093296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직선에서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실제값의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거리의 합이 작을수록 잘 그어진 직선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직선에서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실제값의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거리의 합이 클수록 잘못 그어진 직선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945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"/>
          <p:cNvSpPr txBox="1">
            <a:spLocks/>
          </p:cNvSpPr>
          <p:nvPr/>
        </p:nvSpPr>
        <p:spPr>
          <a:xfrm>
            <a:off x="863588" y="5187388"/>
            <a:ext cx="3096343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커질수록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오차가 커짐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4752020" y="5187388"/>
            <a:ext cx="3096343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작을수록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오차가 커짐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67544" y="1745189"/>
            <a:ext cx="3888432" cy="3123971"/>
            <a:chOff x="467544" y="1745189"/>
            <a:chExt cx="3888432" cy="3123971"/>
          </a:xfrm>
        </p:grpSpPr>
        <p:grpSp>
          <p:nvGrpSpPr>
            <p:cNvPr id="8" name="그룹 7"/>
            <p:cNvGrpSpPr/>
            <p:nvPr/>
          </p:nvGrpSpPr>
          <p:grpSpPr>
            <a:xfrm>
              <a:off x="467544" y="1745189"/>
              <a:ext cx="3888432" cy="3123971"/>
              <a:chOff x="467544" y="853611"/>
              <a:chExt cx="6096000" cy="4015549"/>
            </a:xfrm>
          </p:grpSpPr>
          <p:graphicFrame>
            <p:nvGraphicFramePr>
              <p:cNvPr id="10" name="차트 9"/>
              <p:cNvGraphicFramePr/>
              <p:nvPr>
                <p:extLst/>
              </p:nvPr>
            </p:nvGraphicFramePr>
            <p:xfrm>
              <a:off x="467544" y="1772816"/>
              <a:ext cx="6096000" cy="30963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cxnSp>
            <p:nvCxnSpPr>
              <p:cNvPr id="5" name="직선 연결선 4"/>
              <p:cNvCxnSpPr/>
              <p:nvPr/>
            </p:nvCxnSpPr>
            <p:spPr bwMode="auto">
              <a:xfrm flipV="1">
                <a:off x="1563252" y="853611"/>
                <a:ext cx="3766227" cy="29475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텍스트 개체 틀 2"/>
            <p:cNvSpPr txBox="1">
              <a:spLocks/>
            </p:cNvSpPr>
            <p:nvPr/>
          </p:nvSpPr>
          <p:spPr>
            <a:xfrm>
              <a:off x="2051718" y="2019317"/>
              <a:ext cx="936105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y = ax + b</a:t>
              </a:r>
              <a:endParaRPr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 bwMode="auto">
            <a:xfrm flipH="1" flipV="1">
              <a:off x="1573064" y="3658380"/>
              <a:ext cx="1" cy="3403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 flipV="1">
              <a:off x="2208436" y="3046735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 flipV="1">
              <a:off x="2846983" y="2436763"/>
              <a:ext cx="0" cy="10801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 bwMode="auto">
            <a:xfrm flipV="1">
              <a:off x="3491880" y="1822599"/>
              <a:ext cx="0" cy="13819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" name="그룹 48"/>
          <p:cNvGrpSpPr/>
          <p:nvPr/>
        </p:nvGrpSpPr>
        <p:grpSpPr>
          <a:xfrm>
            <a:off x="4355976" y="2017124"/>
            <a:ext cx="3888432" cy="2852037"/>
            <a:chOff x="4355976" y="2017124"/>
            <a:chExt cx="3888432" cy="2852037"/>
          </a:xfrm>
        </p:grpSpPr>
        <p:grpSp>
          <p:nvGrpSpPr>
            <p:cNvPr id="19" name="그룹 18"/>
            <p:cNvGrpSpPr/>
            <p:nvPr/>
          </p:nvGrpSpPr>
          <p:grpSpPr>
            <a:xfrm>
              <a:off x="4355976" y="2460302"/>
              <a:ext cx="3888432" cy="2408859"/>
              <a:chOff x="467544" y="1772816"/>
              <a:chExt cx="6096000" cy="3096344"/>
            </a:xfrm>
          </p:grpSpPr>
          <p:graphicFrame>
            <p:nvGraphicFramePr>
              <p:cNvPr id="20" name="차트 19"/>
              <p:cNvGraphicFramePr/>
              <p:nvPr>
                <p:extLst/>
              </p:nvPr>
            </p:nvGraphicFramePr>
            <p:xfrm>
              <a:off x="467544" y="1772816"/>
              <a:ext cx="6096000" cy="30963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cxnSp>
            <p:nvCxnSpPr>
              <p:cNvPr id="21" name="직선 연결선 20"/>
              <p:cNvCxnSpPr/>
              <p:nvPr/>
            </p:nvCxnSpPr>
            <p:spPr bwMode="auto">
              <a:xfrm flipV="1">
                <a:off x="1525851" y="3873274"/>
                <a:ext cx="4586136" cy="4484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" name="텍스트 개체 틀 2"/>
            <p:cNvSpPr txBox="1">
              <a:spLocks/>
            </p:cNvSpPr>
            <p:nvPr/>
          </p:nvSpPr>
          <p:spPr>
            <a:xfrm>
              <a:off x="6133664" y="2017124"/>
              <a:ext cx="1030623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en-US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y = ax + b</a:t>
              </a:r>
              <a:endParaRPr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 flipV="1">
              <a:off x="5458321" y="3990691"/>
              <a:ext cx="0" cy="3987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V="1">
              <a:off x="6100043" y="3448050"/>
              <a:ext cx="0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V="1">
              <a:off x="6738590" y="3510533"/>
              <a:ext cx="0" cy="73147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 flipV="1">
              <a:off x="7377137" y="3239455"/>
              <a:ext cx="0" cy="9223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오차의 관계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1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선의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오차값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15551"/>
              </p:ext>
            </p:extLst>
          </p:nvPr>
        </p:nvGraphicFramePr>
        <p:xfrm>
          <a:off x="395535" y="2039972"/>
          <a:ext cx="4608513" cy="13113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2129">
                  <a:extLst>
                    <a:ext uri="{9D8B030D-6E8A-4147-A177-3AD203B41FA5}">
                      <a16:colId xmlns:a16="http://schemas.microsoft.com/office/drawing/2014/main" val="326835514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30777117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48883977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77218469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14721603"/>
                    </a:ext>
                  </a:extLst>
                </a:gridCol>
              </a:tblGrid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42909"/>
                  </a:ext>
                </a:extLst>
              </a:tr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실제 값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,y)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5690"/>
                  </a:ext>
                </a:extLst>
              </a:tr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 값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(p)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82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88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94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289829"/>
                  </a:ext>
                </a:extLst>
              </a:tr>
              <a:tr h="3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오차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-5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7785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5" y="3717032"/>
            <a:ext cx="3271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오차의 합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 1 + (-5) + 3 + 3 = 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1026584" y="1511279"/>
            <a:ext cx="1658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 + 76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8560" y="4365104"/>
            <a:ext cx="6382388" cy="931656"/>
            <a:chOff x="388560" y="4550583"/>
            <a:chExt cx="6382388" cy="931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8560" y="4550583"/>
                  <a:ext cx="6382388" cy="392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평균 제곱 오차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(Mean Squared Error, MSE)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60" y="4550583"/>
                  <a:ext cx="6382388" cy="392608"/>
                </a:xfrm>
                <a:prstGeom prst="rect">
                  <a:avLst/>
                </a:prstGeom>
                <a:blipFill>
                  <a:blip r:embed="rId3"/>
                  <a:stretch>
                    <a:fillRect l="-2292" t="-109375" b="-17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35660" y="5051865"/>
                  <a:ext cx="5248937" cy="4303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MSE</a:t>
                  </a:r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82−81)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93−88)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91−94)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100−97)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11</a:t>
                  </a:r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60" y="5051865"/>
                  <a:ext cx="5248937" cy="430374"/>
                </a:xfrm>
                <a:prstGeom prst="rect">
                  <a:avLst/>
                </a:prstGeom>
                <a:blipFill>
                  <a:blip r:embed="rId4"/>
                  <a:stretch>
                    <a:fillRect l="-2787" r="-1045" b="-1831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그룹 4"/>
          <p:cNvGrpSpPr/>
          <p:nvPr/>
        </p:nvGrpSpPr>
        <p:grpSpPr>
          <a:xfrm>
            <a:off x="388560" y="5547777"/>
            <a:ext cx="7599196" cy="903504"/>
            <a:chOff x="388560" y="5733256"/>
            <a:chExt cx="7599196" cy="9035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8560" y="5733256"/>
                  <a:ext cx="7599196" cy="563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평균 제곱</a:t>
                  </a:r>
                  <a:r>
                    <a: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근</a:t>
                  </a:r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오차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(Root Mean Squared Error, RMSE) =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a14:m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60" y="5733256"/>
                  <a:ext cx="7599196" cy="563680"/>
                </a:xfrm>
                <a:prstGeom prst="rect">
                  <a:avLst/>
                </a:prstGeom>
                <a:blipFill>
                  <a:blip r:embed="rId5"/>
                  <a:stretch>
                    <a:fillRect l="-1926" b="-2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35660" y="6332766"/>
                  <a:ext cx="2608984" cy="3039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RMSE</a:t>
                  </a:r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rad>
                    </m:oMath>
                  </a14:m>
                  <a:r>
                    <a:rPr lang="ko-KR" altLang="en-US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3.3166…</a:t>
                  </a:r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60" y="6332766"/>
                  <a:ext cx="2608984" cy="303994"/>
                </a:xfrm>
                <a:prstGeom prst="rect">
                  <a:avLst/>
                </a:prstGeom>
                <a:blipFill>
                  <a:blip r:embed="rId6"/>
                  <a:stretch>
                    <a:fillRect l="-5607" t="-16000" r="-3738" b="-4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6" name="Picture 2" descr="055_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2"/>
          <a:stretch/>
        </p:blipFill>
        <p:spPr bwMode="auto">
          <a:xfrm>
            <a:off x="5148064" y="1578135"/>
            <a:ext cx="3757392" cy="21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8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경사 </a:t>
            </a: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하강법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하강법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기울기를 구하여 기울기가 낮은 쪽으로 계속 이동시켜서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극값에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이를 때까지 반복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029783" y="1412776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</a:p>
          <a:p>
            <a:pPr algn="l">
              <a:defRPr/>
            </a:pP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3528" y="2348880"/>
            <a:ext cx="4029684" cy="3026922"/>
            <a:chOff x="323528" y="3429000"/>
            <a:chExt cx="4029684" cy="30269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650" y="3429000"/>
              <a:ext cx="3323392" cy="2893690"/>
            </a:xfrm>
            <a:prstGeom prst="rect">
              <a:avLst/>
            </a:prstGeom>
          </p:spPr>
        </p:pic>
        <p:sp>
          <p:nvSpPr>
            <p:cNvPr id="13" name="텍스트 개체 틀 2"/>
            <p:cNvSpPr txBox="1">
              <a:spLocks/>
            </p:cNvSpPr>
            <p:nvPr/>
          </p:nvSpPr>
          <p:spPr>
            <a:xfrm>
              <a:off x="323528" y="3453142"/>
              <a:ext cx="504056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오차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14" name="텍스트 개체 틀 2"/>
            <p:cNvSpPr txBox="1">
              <a:spLocks/>
            </p:cNvSpPr>
            <p:nvPr/>
          </p:nvSpPr>
          <p:spPr>
            <a:xfrm>
              <a:off x="3849156" y="6151222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15" name="텍스트 개체 틀 2"/>
            <p:cNvSpPr txBox="1">
              <a:spLocks/>
            </p:cNvSpPr>
            <p:nvPr/>
          </p:nvSpPr>
          <p:spPr>
            <a:xfrm>
              <a:off x="3026645" y="6151223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a1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174451" y="2348880"/>
            <a:ext cx="4029684" cy="3026922"/>
            <a:chOff x="323528" y="3429000"/>
            <a:chExt cx="4029684" cy="3026922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650" y="3429000"/>
              <a:ext cx="3323392" cy="2893690"/>
            </a:xfrm>
            <a:prstGeom prst="rect">
              <a:avLst/>
            </a:prstGeom>
          </p:spPr>
        </p:pic>
        <p:sp>
          <p:nvSpPr>
            <p:cNvPr id="19" name="텍스트 개체 틀 2"/>
            <p:cNvSpPr txBox="1">
              <a:spLocks/>
            </p:cNvSpPr>
            <p:nvPr/>
          </p:nvSpPr>
          <p:spPr>
            <a:xfrm>
              <a:off x="323528" y="3453142"/>
              <a:ext cx="504056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오차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20" name="텍스트 개체 틀 2"/>
            <p:cNvSpPr txBox="1">
              <a:spLocks/>
            </p:cNvSpPr>
            <p:nvPr/>
          </p:nvSpPr>
          <p:spPr>
            <a:xfrm>
              <a:off x="3849156" y="6151222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b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21" name="텍스트 개체 틀 2"/>
            <p:cNvSpPr txBox="1">
              <a:spLocks/>
            </p:cNvSpPr>
            <p:nvPr/>
          </p:nvSpPr>
          <p:spPr>
            <a:xfrm>
              <a:off x="3026645" y="6151223"/>
              <a:ext cx="504056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8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b</a:t>
              </a: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1</a:t>
              </a:r>
              <a:endParaRPr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4880706" y="1412776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절편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절편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251520" y="5782906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점에서 미분한 값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순간 변화율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접선의 기울기 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하강법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기울기를 구하여 기울기가 낮은 쪽으로 계속 이동시켜서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극값에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이를 때까지 반복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64904"/>
            <a:ext cx="3803401" cy="3240360"/>
          </a:xfrm>
          <a:prstGeom prst="rect">
            <a:avLst/>
          </a:prstGeom>
        </p:spPr>
      </p:pic>
      <p:pic>
        <p:nvPicPr>
          <p:cNvPr id="1028" name="Picture 4" descr="06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2"/>
          <a:stretch/>
        </p:blipFill>
        <p:spPr bwMode="auto">
          <a:xfrm>
            <a:off x="5076056" y="2668071"/>
            <a:ext cx="3624206" cy="311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909673" y="1896485"/>
            <a:ext cx="277512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→a2 →a3 → m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5180314" y="1896485"/>
            <a:ext cx="3415689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순간 변화율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338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경사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하강법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4644008" y="1589257"/>
            <a:ext cx="3888779" cy="28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lnSpc>
                <a:spcPct val="150000"/>
              </a:lnSpc>
              <a:buAutoNum type="arabicPeriod"/>
              <a:defRPr/>
            </a:pPr>
            <a:r>
              <a:rPr 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a1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미분을 구한다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/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구해진 기울기의 반대 방향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기울기가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면 음의 방향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-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면 양의 방향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으로 얼마간 이동시킨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a2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미분을 구한다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/>
              <a:defRPr/>
            </a:pPr>
            <a:r>
              <a:rPr 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구한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미분값이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아니면 위 과정을 반복한다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7170" name="Picture 2" descr="경사하강법 이미지 검색결과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auto">
          <a:xfrm>
            <a:off x="604539" y="1412776"/>
            <a:ext cx="3541689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755896" y="5315077"/>
            <a:ext cx="1658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 + 76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755896" y="5877272"/>
            <a:ext cx="5184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2.3x + 79  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←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오차가 더 작은 직선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로지스틱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회귀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로지스틱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회귀의 정의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독립 변수의 선형 결합을 이용하여 사건의 발생 가능성을 예측하는 통계 기법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선형회귀와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마찬가지로 적절한 선을 그려가는 과정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85241"/>
              </p:ext>
            </p:extLst>
          </p:nvPr>
        </p:nvGraphicFramePr>
        <p:xfrm>
          <a:off x="395536" y="1685610"/>
          <a:ext cx="806489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2200">
                  <a:extLst>
                    <a:ext uri="{9D8B030D-6E8A-4147-A177-3AD203B41FA5}">
                      <a16:colId xmlns:a16="http://schemas.microsoft.com/office/drawing/2014/main" val="3268355146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2307771175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914204968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3488839776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601034506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2772184697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3592914188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311472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4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합격여부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5690"/>
                  </a:ext>
                </a:extLst>
              </a:tr>
            </a:tbl>
          </a:graphicData>
        </a:graphic>
      </p:graphicFrame>
      <p:pic>
        <p:nvPicPr>
          <p:cNvPr id="4098" name="Picture 2" descr="08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1"/>
          <a:stretch/>
        </p:blipFill>
        <p:spPr bwMode="auto">
          <a:xfrm>
            <a:off x="539552" y="3284984"/>
            <a:ext cx="3158289" cy="153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081_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4"/>
          <a:stretch/>
        </p:blipFill>
        <p:spPr bwMode="auto">
          <a:xfrm>
            <a:off x="4716016" y="3284984"/>
            <a:ext cx="3158290" cy="153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966056" y="5517232"/>
            <a:ext cx="4419725" cy="637097"/>
            <a:chOff x="731133" y="5784505"/>
            <a:chExt cx="4419725" cy="6370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47864" y="5838204"/>
                  <a:ext cx="1802994" cy="529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5838204"/>
                  <a:ext cx="1802994" cy="5296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텍스트 개체 틀 2"/>
            <p:cNvSpPr txBox="1">
              <a:spLocks/>
            </p:cNvSpPr>
            <p:nvPr/>
          </p:nvSpPr>
          <p:spPr>
            <a:xfrm>
              <a:off x="731133" y="5784505"/>
              <a:ext cx="2184683" cy="637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1pPr>
              <a:lvl2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2pPr>
              <a:lvl3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3pPr>
              <a:lvl4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4pPr>
              <a:lvl5pPr mar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tabLst/>
                <a:defRPr kumimoji="1" lang="ko-KR" altLang="en-US" sz="1000" kern="120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8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시그모이드</a:t>
              </a:r>
              <a:r>
                <a:rPr lang="ko-KR" altLang="en-US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함수</a:t>
              </a:r>
              <a:endPara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  <a:p>
              <a:pPr algn="ctr">
                <a:defRPr/>
              </a:pPr>
              <a:r>
                <a:rPr lang="en-US" altLang="ko-KR" sz="18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(Sigmoid function)</a:t>
              </a:r>
              <a:endPara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1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pic>
        <p:nvPicPr>
          <p:cNvPr id="12290" name="Picture 2" descr="082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1"/>
          <a:stretch/>
        </p:blipFill>
        <p:spPr bwMode="auto">
          <a:xfrm>
            <a:off x="217917" y="2492896"/>
            <a:ext cx="466223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974" y="1988840"/>
            <a:ext cx="4012974" cy="3327635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오차와의 상관 관계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275856" y="5500507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↑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73510" y="1418133"/>
                <a:ext cx="1802994" cy="52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0" y="1418133"/>
                <a:ext cx="1802994" cy="529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3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57500" y="2239982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선형 회귀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500" y="1628795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딥러닝이란</a:t>
            </a:r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?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463925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로지스틱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회귀</a:t>
            </a:r>
            <a:r>
              <a:rPr lang="en-US" altLang="ko-KR" sz="30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500" y="2852738"/>
            <a:ext cx="6264275" cy="5540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경사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하강법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3" name="텍스트 상자 1">
            <a:extLst>
              <a:ext uri="{FF2B5EF4-FFF2-40B4-BE49-F238E27FC236}">
                <a16:creationId xmlns:a16="http://schemas.microsoft.com/office/drawing/2014/main" id="{52AC6471-D7E5-5040-A382-E9BFAE83C367}"/>
              </a:ext>
            </a:extLst>
          </p:cNvPr>
          <p:cNvSpPr txBox="1"/>
          <p:nvPr/>
        </p:nvSpPr>
        <p:spPr>
          <a:xfrm>
            <a:off x="2857500" y="4076700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05.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퍼셉트론</a:t>
            </a:r>
            <a:r>
              <a:rPr lang="en-US" altLang="ko-KR" sz="30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95536" y="1772816"/>
            <a:ext cx="8748464" cy="3456384"/>
            <a:chOff x="395536" y="1988840"/>
            <a:chExt cx="8748464" cy="3456384"/>
          </a:xfrm>
        </p:grpSpPr>
        <p:pic>
          <p:nvPicPr>
            <p:cNvPr id="3" name="Picture 2" descr="082_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92"/>
            <a:stretch/>
          </p:blipFill>
          <p:spPr bwMode="auto">
            <a:xfrm>
              <a:off x="395536" y="2744924"/>
              <a:ext cx="3921924" cy="187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082_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85"/>
            <a:stretch/>
          </p:blipFill>
          <p:spPr bwMode="auto">
            <a:xfrm>
              <a:off x="4590783" y="1988840"/>
              <a:ext cx="4553217" cy="345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오차와의 상관 관계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3275856" y="5572515"/>
            <a:ext cx="27751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   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↓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↓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</a:t>
            </a: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→   </a:t>
            </a:r>
            <a:r>
              <a:rPr lang="ko-KR" altLang="en-US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↑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73510" y="1418133"/>
                <a:ext cx="1802994" cy="52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0" y="1418133"/>
                <a:ext cx="1802994" cy="529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6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로그함수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11560" y="2348880"/>
            <a:ext cx="4029809" cy="3960441"/>
            <a:chOff x="611560" y="2348880"/>
            <a:chExt cx="4029809" cy="3960441"/>
          </a:xfrm>
        </p:grpSpPr>
        <p:pic>
          <p:nvPicPr>
            <p:cNvPr id="13314" name="Picture 2" descr="084_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33"/>
            <a:stretch/>
          </p:blipFill>
          <p:spPr bwMode="auto">
            <a:xfrm>
              <a:off x="611560" y="2348880"/>
              <a:ext cx="4029809" cy="396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1837016" y="4221088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1B6AD3"/>
                  </a:solidFill>
                </a:rPr>
                <a:t>A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1B6AD3"/>
                </a:solidFill>
                <a:effectLst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3491880" y="4221088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FF0000"/>
                  </a:solidFill>
                </a:rPr>
                <a:t>B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6186" y="2420888"/>
                <a:ext cx="2409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b="0" dirty="0" smtClean="0">
                    <a:solidFill>
                      <a:schemeClr val="tx1"/>
                    </a:solidFill>
                  </a:rPr>
                  <a:t>실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제</m:t>
                    </m:r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값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1,   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𝑙𝑜𝑔h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86" y="2420888"/>
                <a:ext cx="2409121" cy="276999"/>
              </a:xfrm>
              <a:prstGeom prst="rect">
                <a:avLst/>
              </a:prstGeom>
              <a:blipFill>
                <a:blip r:embed="rId4"/>
                <a:stretch>
                  <a:fillRect l="-6076" t="-32609" r="-3544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16186" y="2858452"/>
                <a:ext cx="3028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실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제값이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86" y="2858452"/>
                <a:ext cx="3028650" cy="276999"/>
              </a:xfrm>
              <a:prstGeom prst="rect">
                <a:avLst/>
              </a:prstGeom>
              <a:blipFill>
                <a:blip r:embed="rId5"/>
                <a:stretch>
                  <a:fillRect l="-4839" t="-33333" r="-2823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/>
          <p:cNvGrpSpPr/>
          <p:nvPr/>
        </p:nvGrpSpPr>
        <p:grpSpPr>
          <a:xfrm>
            <a:off x="5220072" y="3573016"/>
            <a:ext cx="3104183" cy="792088"/>
            <a:chOff x="5220072" y="3573016"/>
            <a:chExt cx="3104183" cy="792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220072" y="3573016"/>
                  <a:ext cx="31041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−{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𝑦𝑙𝑜𝑔h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3573016"/>
                  <a:ext cx="3104183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1961" b="-413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직선 연결선 7"/>
            <p:cNvCxnSpPr/>
            <p:nvPr/>
          </p:nvCxnSpPr>
          <p:spPr bwMode="auto">
            <a:xfrm>
              <a:off x="5508104" y="393305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6444208" y="3933056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직사각형 17"/>
            <p:cNvSpPr/>
            <p:nvPr/>
          </p:nvSpPr>
          <p:spPr bwMode="auto">
            <a:xfrm>
              <a:off x="5585679" y="3920815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1B6AD3"/>
                  </a:solidFill>
                </a:rPr>
                <a:t>A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1B6AD3"/>
                </a:soli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7093599" y="3933056"/>
              <a:ext cx="429409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FF0000"/>
                  </a:solidFill>
                </a:rPr>
                <a:t>B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20" name="텍스트 개체 틀 2"/>
          <p:cNvSpPr txBox="1">
            <a:spLocks/>
          </p:cNvSpPr>
          <p:nvPr/>
        </p:nvSpPr>
        <p:spPr>
          <a:xfrm>
            <a:off x="251520" y="1224733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특징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y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사이의 값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354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회귀</a:t>
            </a:r>
          </a:p>
        </p:txBody>
      </p:sp>
      <p:pic>
        <p:nvPicPr>
          <p:cNvPr id="16386" name="Picture 2" descr="09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1"/>
          <a:stretch/>
        </p:blipFill>
        <p:spPr bwMode="auto">
          <a:xfrm>
            <a:off x="2003167" y="2348880"/>
            <a:ext cx="5137666" cy="247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858165" y="1268760"/>
                <a:ext cx="34276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165" y="1268760"/>
                <a:ext cx="342767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개체 틀 2"/>
          <p:cNvSpPr txBox="1">
            <a:spLocks/>
          </p:cNvSpPr>
          <p:nvPr/>
        </p:nvSpPr>
        <p:spPr>
          <a:xfrm>
            <a:off x="0" y="5400857"/>
            <a:ext cx="914400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1957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프랑크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로젠블라트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“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”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발표</a:t>
            </a:r>
            <a:endParaRPr lang="ko-KR" altLang="en-US"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6287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퍼셉트론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05.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35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pic>
        <p:nvPicPr>
          <p:cNvPr id="14338" name="Picture 2" descr="09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6"/>
          <a:stretch/>
        </p:blipFill>
        <p:spPr bwMode="auto">
          <a:xfrm>
            <a:off x="827584" y="1484784"/>
            <a:ext cx="4449971" cy="35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1039736" y="5386486"/>
            <a:ext cx="4025666" cy="808439"/>
            <a:chOff x="1979712" y="5517232"/>
            <a:chExt cx="4025666" cy="808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416254" y="5517232"/>
                  <a:ext cx="35891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는</m:t>
                      </m:r>
                    </m:oMath>
                  </a14:m>
                  <a:r>
                    <a:rPr lang="ko-KR" altLang="en-US" dirty="0" smtClean="0"/>
                    <a:t> 기울기</a:t>
                  </a:r>
                  <a:r>
                    <a:rPr lang="en-US" altLang="ko-KR" dirty="0" smtClean="0"/>
                    <a:t>, b</a:t>
                  </a:r>
                  <a:r>
                    <a:rPr lang="ko-KR" altLang="en-US" dirty="0" smtClean="0"/>
                    <a:t>는 </a:t>
                  </a:r>
                  <a:r>
                    <a:rPr lang="en-US" altLang="ko-KR" dirty="0" smtClean="0"/>
                    <a:t>y</a:t>
                  </a:r>
                  <a:r>
                    <a:rPr lang="ko-KR" altLang="en-US" dirty="0" smtClean="0"/>
                    <a:t>절편</a:t>
                  </a:r>
                  <a:r>
                    <a:rPr lang="en-US" altLang="ko-KR" dirty="0" smtClean="0"/>
                    <a:t>)</a:t>
                  </a: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254" y="5517232"/>
                  <a:ext cx="358912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377" t="-33333" r="-3396" b="-48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16254" y="6048672"/>
                  <a:ext cx="34358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중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바</m:t>
                      </m:r>
                    </m:oMath>
                  </a14:m>
                  <a:r>
                    <a:rPr lang="ko-KR" altLang="en-US" dirty="0" smtClean="0"/>
                    <a:t>이어스</a:t>
                  </a:r>
                  <a:r>
                    <a:rPr lang="en-US" altLang="ko-KR" dirty="0" smtClean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254" y="6048672"/>
                  <a:ext cx="343581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482" t="-32609" r="-3546" b="-456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화살표 연결선 13"/>
            <p:cNvCxnSpPr/>
            <p:nvPr/>
          </p:nvCxnSpPr>
          <p:spPr bwMode="auto">
            <a:xfrm>
              <a:off x="1979712" y="6187171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" name="텍스트 개체 틀 2"/>
          <p:cNvSpPr txBox="1">
            <a:spLocks/>
          </p:cNvSpPr>
          <p:nvPr/>
        </p:nvSpPr>
        <p:spPr>
          <a:xfrm>
            <a:off x="5796136" y="1514394"/>
            <a:ext cx="3347864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약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1000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억개의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뉴런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전위가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임계값을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넘으면 다른 뉴런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넘지 않으면 반응이 없음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5796136" y="3429000"/>
            <a:ext cx="3347864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입력값을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넣고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함수에 의해 일정한 수준을 넘으면 참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1</a:t>
            </a:r>
          </a:p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넘지 않으면 거짓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0</a:t>
            </a:r>
            <a:endParaRPr sz="1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174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1224733"/>
            <a:ext cx="864096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한계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(XOR)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해결방법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신경망에서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딥러닝으로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활용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9. CNN, RNN</a:t>
            </a:r>
            <a:endParaRPr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딥러닝이란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?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딥러닝이란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03648" y="2636912"/>
            <a:ext cx="6264696" cy="1728192"/>
            <a:chOff x="899592" y="1123351"/>
            <a:chExt cx="6264696" cy="172819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627784" y="1123351"/>
              <a:ext cx="2808312" cy="172819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일반 프로그래밍</a:t>
              </a:r>
              <a:endPara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    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</a:t>
              </a:r>
              <a:r>
                <a:rPr lang="en-US" altLang="ko-KR" sz="1600" dirty="0" err="1" smtClean="0"/>
                <a:t>Int</a:t>
              </a:r>
              <a:r>
                <a:rPr lang="en-US" altLang="ko-KR" sz="1600" dirty="0" smtClean="0"/>
                <a:t> main()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       {    for (……)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            return ;</a:t>
              </a:r>
              <a:endParaRPr lang="en-US" altLang="ko-KR" sz="1600" dirty="0"/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        }</a:t>
              </a:r>
            </a:p>
          </p:txBody>
        </p:sp>
        <p:sp>
          <p:nvSpPr>
            <p:cNvPr id="2" name="모서리가 둥근 직사각형 1"/>
            <p:cNvSpPr/>
            <p:nvPr/>
          </p:nvSpPr>
          <p:spPr bwMode="auto">
            <a:xfrm>
              <a:off x="899592" y="1628800"/>
              <a:ext cx="1008112" cy="720080"/>
            </a:xfrm>
            <a:prstGeom prst="roundRect">
              <a:avLst/>
            </a:prstGeom>
            <a:solidFill>
              <a:srgbClr val="FF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</a:t>
              </a:r>
            </a:p>
          </p:txBody>
        </p:sp>
        <p:sp>
          <p:nvSpPr>
            <p:cNvPr id="6" name="모서리가 둥근 직사각형 5"/>
            <p:cNvSpPr/>
            <p:nvPr/>
          </p:nvSpPr>
          <p:spPr bwMode="auto">
            <a:xfrm>
              <a:off x="6156176" y="1627407"/>
              <a:ext cx="1008112" cy="720080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결과</a:t>
              </a: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오른쪽 화살표 6"/>
            <p:cNvSpPr/>
            <p:nvPr/>
          </p:nvSpPr>
          <p:spPr bwMode="auto">
            <a:xfrm>
              <a:off x="2074992" y="1663411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 bwMode="auto">
            <a:xfrm>
              <a:off x="5556840" y="1672545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403648" y="4653136"/>
            <a:ext cx="6264696" cy="1728192"/>
            <a:chOff x="899592" y="3288723"/>
            <a:chExt cx="6264696" cy="1728192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2627784" y="3288723"/>
              <a:ext cx="2808312" cy="172819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b="1" dirty="0" err="1" smtClean="0"/>
                <a:t>머신러닝</a:t>
              </a:r>
              <a:r>
                <a:rPr lang="en-US" altLang="ko-KR" dirty="0" smtClean="0"/>
                <a:t>    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0 : 001100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1 : 110000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0 : 000011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899592" y="3301982"/>
              <a:ext cx="1008112" cy="720080"/>
            </a:xfrm>
            <a:prstGeom prst="roundRect">
              <a:avLst/>
            </a:prstGeom>
            <a:solidFill>
              <a:srgbClr val="FF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6156176" y="3792779"/>
              <a:ext cx="1008112" cy="72008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규칙</a:t>
              </a: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오른쪽 화살표 12"/>
            <p:cNvSpPr/>
            <p:nvPr/>
          </p:nvSpPr>
          <p:spPr bwMode="auto">
            <a:xfrm>
              <a:off x="2074992" y="3828783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오른쪽 화살표 13"/>
            <p:cNvSpPr/>
            <p:nvPr/>
          </p:nvSpPr>
          <p:spPr bwMode="auto">
            <a:xfrm>
              <a:off x="5556840" y="3837917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 bwMode="auto">
            <a:xfrm>
              <a:off x="899592" y="4164685"/>
              <a:ext cx="1008112" cy="720080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결과</a:t>
              </a: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여러 비선형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변환기법의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조합을 통해 높은 수준의 추상화를 시도하는 기계학습 알고리즘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사람의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사고방식을 컴퓨터에게 가르치는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기계학습의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한 분야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251520" y="1862013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기존 환자의 데이터를 이용해 새로운 환자의 생사를 예측하는 프로그램을 짜봐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!”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668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3528" y="3429623"/>
            <a:ext cx="9118090" cy="2417569"/>
            <a:chOff x="607903" y="3048257"/>
            <a:chExt cx="9118090" cy="2417569"/>
          </a:xfrm>
        </p:grpSpPr>
        <p:sp>
          <p:nvSpPr>
            <p:cNvPr id="43" name="직사각형 42"/>
            <p:cNvSpPr/>
            <p:nvPr/>
          </p:nvSpPr>
          <p:spPr>
            <a:xfrm>
              <a:off x="5139921" y="3428970"/>
              <a:ext cx="13685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ko-KR" altLang="en-US" sz="1400" dirty="0" smtClean="0">
                  <a:solidFill>
                    <a:srgbClr val="00B0F0"/>
                  </a:solidFill>
                </a:rPr>
                <a:t>생존</a:t>
              </a:r>
              <a:endParaRPr lang="ko-KR" altLang="en-US" sz="1400" dirty="0">
                <a:solidFill>
                  <a:srgbClr val="00B0F0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3563888" y="3356992"/>
              <a:ext cx="3312745" cy="1656184"/>
              <a:chOff x="3563888" y="3356992"/>
              <a:chExt cx="3312745" cy="165618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508104" y="4390485"/>
                <a:ext cx="136852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latinLnBrk="1" hangingPunct="1"/>
                <a:r>
                  <a:rPr lang="ko-KR" altLang="en-US" sz="1400" dirty="0" smtClean="0">
                    <a:solidFill>
                      <a:srgbClr val="FF0000"/>
                    </a:solidFill>
                  </a:rPr>
                  <a:t>규칙 발견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3563888" y="3356992"/>
                <a:ext cx="2079848" cy="1656184"/>
                <a:chOff x="3563888" y="3356992"/>
                <a:chExt cx="2079848" cy="1656184"/>
              </a:xfrm>
            </p:grpSpPr>
            <p:cxnSp>
              <p:nvCxnSpPr>
                <p:cNvPr id="20" name="직선 화살표 연결선 19"/>
                <p:cNvCxnSpPr/>
                <p:nvPr/>
              </p:nvCxnSpPr>
              <p:spPr bwMode="auto">
                <a:xfrm flipV="1">
                  <a:off x="3779912" y="3356992"/>
                  <a:ext cx="0" cy="1656184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4" name="직선 화살표 연결선 23"/>
                <p:cNvCxnSpPr/>
                <p:nvPr/>
              </p:nvCxnSpPr>
              <p:spPr bwMode="auto">
                <a:xfrm flipV="1">
                  <a:off x="3563888" y="4867405"/>
                  <a:ext cx="2079848" cy="8384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9" name="타원 28"/>
                <p:cNvSpPr/>
                <p:nvPr/>
              </p:nvSpPr>
              <p:spPr bwMode="auto">
                <a:xfrm>
                  <a:off x="4454448" y="3437384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4" name="타원 33"/>
                <p:cNvSpPr/>
                <p:nvPr/>
              </p:nvSpPr>
              <p:spPr bwMode="auto">
                <a:xfrm>
                  <a:off x="4756211" y="3653408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5" name="타원 34"/>
                <p:cNvSpPr/>
                <p:nvPr/>
              </p:nvSpPr>
              <p:spPr bwMode="auto">
                <a:xfrm>
                  <a:off x="5251021" y="3869432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6" name="타원 35"/>
                <p:cNvSpPr/>
                <p:nvPr/>
              </p:nvSpPr>
              <p:spPr bwMode="auto">
                <a:xfrm>
                  <a:off x="4063751" y="4044383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7" name="타원 36"/>
                <p:cNvSpPr/>
                <p:nvPr/>
              </p:nvSpPr>
              <p:spPr bwMode="auto">
                <a:xfrm>
                  <a:off x="4368550" y="4138715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8" name="타원 37"/>
                <p:cNvSpPr/>
                <p:nvPr/>
              </p:nvSpPr>
              <p:spPr bwMode="auto">
                <a:xfrm>
                  <a:off x="4499990" y="4476788"/>
                  <a:ext cx="256221" cy="21602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cxnSp>
              <p:nvCxnSpPr>
                <p:cNvPr id="39" name="직선 화살표 연결선 38"/>
                <p:cNvCxnSpPr/>
                <p:nvPr/>
              </p:nvCxnSpPr>
              <p:spPr bwMode="auto">
                <a:xfrm flipH="1" flipV="1">
                  <a:off x="4096857" y="3579645"/>
                  <a:ext cx="1410385" cy="1071736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44" name="직사각형 43"/>
                <p:cNvSpPr/>
                <p:nvPr/>
              </p:nvSpPr>
              <p:spPr>
                <a:xfrm>
                  <a:off x="3868222" y="4410777"/>
                  <a:ext cx="136852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latinLnBrk="1" hangingPunct="1"/>
                  <a:r>
                    <a:rPr lang="ko-KR" altLang="en-US" sz="1400" dirty="0" smtClean="0">
                      <a:solidFill>
                        <a:srgbClr val="92D050"/>
                      </a:solidFill>
                    </a:rPr>
                    <a:t>사망</a:t>
                  </a:r>
                  <a:endParaRPr lang="ko-KR" altLang="en-US" sz="1400" dirty="0">
                    <a:solidFill>
                      <a:srgbClr val="92D050"/>
                    </a:solidFill>
                  </a:endParaRPr>
                </a:p>
              </p:txBody>
            </p:sp>
          </p:grpSp>
        </p:grpSp>
        <p:sp>
          <p:nvSpPr>
            <p:cNvPr id="54" name="직사각형 53"/>
            <p:cNvSpPr/>
            <p:nvPr/>
          </p:nvSpPr>
          <p:spPr>
            <a:xfrm>
              <a:off x="6996102" y="3048257"/>
              <a:ext cx="27298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lang="ko-KR" altLang="en-US" sz="1400" dirty="0" smtClean="0">
                  <a:solidFill>
                    <a:srgbClr val="FF0000"/>
                  </a:solidFill>
                </a:rPr>
                <a:t>새로운 환자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? </a:t>
              </a:r>
              <a:r>
                <a:rPr lang="ko-KR" altLang="en-US" sz="1400" dirty="0" smtClean="0">
                  <a:solidFill>
                    <a:srgbClr val="FF0000"/>
                  </a:solidFill>
                </a:rPr>
                <a:t>생존할 것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!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6765662" y="3356992"/>
              <a:ext cx="2079848" cy="1656184"/>
              <a:chOff x="6765662" y="3356992"/>
              <a:chExt cx="2079848" cy="1656184"/>
            </a:xfrm>
          </p:grpSpPr>
          <p:cxnSp>
            <p:nvCxnSpPr>
              <p:cNvPr id="45" name="직선 화살표 연결선 44"/>
              <p:cNvCxnSpPr/>
              <p:nvPr/>
            </p:nvCxnSpPr>
            <p:spPr bwMode="auto">
              <a:xfrm flipV="1">
                <a:off x="6981686" y="3356992"/>
                <a:ext cx="0" cy="1656184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6" name="직선 화살표 연결선 45"/>
              <p:cNvCxnSpPr/>
              <p:nvPr/>
            </p:nvCxnSpPr>
            <p:spPr bwMode="auto">
              <a:xfrm flipV="1">
                <a:off x="6765662" y="4867405"/>
                <a:ext cx="2079848" cy="8384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7" name="타원 46"/>
              <p:cNvSpPr/>
              <p:nvPr/>
            </p:nvSpPr>
            <p:spPr bwMode="auto">
              <a:xfrm>
                <a:off x="7656222" y="3437384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7957985" y="3653408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 bwMode="auto">
              <a:xfrm>
                <a:off x="8452795" y="3869432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7265525" y="4044383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 bwMode="auto">
              <a:xfrm>
                <a:off x="7570324" y="4138715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 bwMode="auto">
              <a:xfrm>
                <a:off x="7701764" y="4476788"/>
                <a:ext cx="256221" cy="216024"/>
              </a:xfrm>
              <a:prstGeom prst="ellipse">
                <a:avLst/>
              </a:pr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53" name="직선 화살표 연결선 52"/>
              <p:cNvCxnSpPr/>
              <p:nvPr/>
            </p:nvCxnSpPr>
            <p:spPr bwMode="auto">
              <a:xfrm flipH="1" flipV="1">
                <a:off x="7298631" y="3579645"/>
                <a:ext cx="1410385" cy="107173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6" name="직사각형 55"/>
              <p:cNvSpPr/>
              <p:nvPr/>
            </p:nvSpPr>
            <p:spPr>
              <a:xfrm>
                <a:off x="7069996" y="4410777"/>
                <a:ext cx="136852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latinLnBrk="1" hangingPunct="1"/>
                <a:r>
                  <a:rPr lang="ko-KR" altLang="en-US" sz="1400" dirty="0" smtClean="0">
                    <a:solidFill>
                      <a:srgbClr val="92D050"/>
                    </a:solidFill>
                  </a:rPr>
                  <a:t>사망</a:t>
                </a:r>
                <a:endParaRPr lang="ko-KR" altLang="en-US" sz="14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 bwMode="auto">
              <a:xfrm>
                <a:off x="8201848" y="3408009"/>
                <a:ext cx="256221" cy="216024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607903" y="3372670"/>
              <a:ext cx="2091889" cy="2093156"/>
              <a:chOff x="607903" y="3372670"/>
              <a:chExt cx="2091889" cy="2093156"/>
            </a:xfrm>
          </p:grpSpPr>
          <p:sp>
            <p:nvSpPr>
              <p:cNvPr id="17" name="모서리가 둥근 직사각형 16"/>
              <p:cNvSpPr/>
              <p:nvPr/>
            </p:nvSpPr>
            <p:spPr bwMode="auto">
              <a:xfrm>
                <a:off x="607903" y="3372670"/>
                <a:ext cx="2088232" cy="445307"/>
              </a:xfrm>
              <a:prstGeom prst="roundRect">
                <a:avLst/>
              </a:prstGeom>
              <a:solidFill>
                <a:srgbClr val="FFCC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진료기록 </a:t>
                </a:r>
                <a:r>
                  <a:rPr kumimoji="1" lang="en-US" altLang="ko-KR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 : </a:t>
                </a:r>
                <a:r>
                  <a:rPr kumimoji="1" lang="ko-KR" alt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사망</a:t>
                </a:r>
              </a:p>
            </p:txBody>
          </p:sp>
          <p:sp>
            <p:nvSpPr>
              <p:cNvPr id="18" name="모서리가 둥근 직사각형 17"/>
              <p:cNvSpPr/>
              <p:nvPr/>
            </p:nvSpPr>
            <p:spPr bwMode="auto">
              <a:xfrm>
                <a:off x="611560" y="3919797"/>
                <a:ext cx="2088232" cy="445307"/>
              </a:xfrm>
              <a:prstGeom prst="round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latinLnBrk="1" hangingPunct="1"/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진료기록 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생존</a:t>
                </a:r>
                <a:endParaRPr lang="ko-KR" altLang="en-US" dirty="0">
                  <a:solidFill>
                    <a:schemeClr val="tx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 bwMode="auto">
              <a:xfrm>
                <a:off x="611560" y="4470158"/>
                <a:ext cx="2088232" cy="445307"/>
              </a:xfrm>
              <a:prstGeom prst="roundRect">
                <a:avLst/>
              </a:prstGeom>
              <a:solidFill>
                <a:srgbClr val="FFCC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latinLnBrk="1" hangingPunct="1"/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진료기록 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dirty="0" smtClean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사망</a:t>
                </a:r>
                <a:endParaRPr lang="ko-KR" altLang="en-US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8" name="모서리가 둥근 직사각형 57"/>
              <p:cNvSpPr/>
              <p:nvPr/>
            </p:nvSpPr>
            <p:spPr bwMode="auto">
              <a:xfrm>
                <a:off x="611560" y="5020519"/>
                <a:ext cx="2088232" cy="445307"/>
              </a:xfrm>
              <a:prstGeom prst="round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latinLnBrk="1" hangingPunct="1"/>
                <a:r>
                  <a:rPr lang="en-US" altLang="ko-KR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algn="ctr" eaLnBrk="1" latinLnBrk="1" hangingPunct="1"/>
                <a:r>
                  <a:rPr lang="en-US" altLang="ko-KR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algn="ctr" eaLnBrk="1" latinLnBrk="1" hangingPunct="1"/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9" name="오른쪽 화살표 58"/>
            <p:cNvSpPr/>
            <p:nvPr/>
          </p:nvSpPr>
          <p:spPr bwMode="auto">
            <a:xfrm>
              <a:off x="2927587" y="3791477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0" name="오른쪽 화살표 59"/>
            <p:cNvSpPr/>
            <p:nvPr/>
          </p:nvSpPr>
          <p:spPr bwMode="auto">
            <a:xfrm>
              <a:off x="6156176" y="3797130"/>
              <a:ext cx="432048" cy="64807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5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딥러닝이란</a:t>
            </a: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텍스트 개체 틀 2"/>
          <p:cNvSpPr txBox="1">
            <a:spLocks/>
          </p:cNvSpPr>
          <p:nvPr/>
        </p:nvSpPr>
        <p:spPr>
          <a:xfrm>
            <a:off x="279466" y="1412776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기존 환자의 데이터를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머신러닝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알고리즘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머신러닝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안에서 분석된 패턴과 규칙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분석 결과를 새로운 환자의 데이터와 비교하여 생존 가능성 예측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5" name="텍스트 개체 틀 2"/>
          <p:cNvSpPr txBox="1">
            <a:spLocks/>
          </p:cNvSpPr>
          <p:nvPr/>
        </p:nvSpPr>
        <p:spPr>
          <a:xfrm>
            <a:off x="251520" y="908720"/>
            <a:ext cx="8640960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새로운 수술환자의 생존 가능성은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6" name="텍스트 개체 틀 2"/>
          <p:cNvSpPr txBox="1">
            <a:spLocks/>
          </p:cNvSpPr>
          <p:nvPr/>
        </p:nvSpPr>
        <p:spPr>
          <a:xfrm>
            <a:off x="251520" y="2780928"/>
            <a:ext cx="864096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- - - - </a:t>
            </a:r>
            <a:r>
              <a:rPr lang="ko-KR" altLang="en-US" sz="2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</a:t>
            </a:r>
            <a:r>
              <a:rPr lang="en-US" altLang="ko-KR" sz="2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- - - -</a:t>
            </a:r>
            <a:endParaRPr sz="28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7" name="텍스트 개체 틀 2"/>
          <p:cNvSpPr txBox="1">
            <a:spLocks/>
          </p:cNvSpPr>
          <p:nvPr/>
        </p:nvSpPr>
        <p:spPr>
          <a:xfrm>
            <a:off x="251520" y="6227667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머신러닝의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예측 성공률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정확한 경계선 긋기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2638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선형 회귀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47849"/>
              </p:ext>
            </p:extLst>
          </p:nvPr>
        </p:nvGraphicFramePr>
        <p:xfrm>
          <a:off x="395536" y="1700808"/>
          <a:ext cx="54006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326835514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30777117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48883977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77218469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11472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4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5690"/>
                  </a:ext>
                </a:extLst>
              </a:tr>
            </a:tbl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980596957"/>
              </p:ext>
            </p:extLst>
          </p:nvPr>
        </p:nvGraphicFramePr>
        <p:xfrm>
          <a:off x="403920" y="3042980"/>
          <a:ext cx="5392216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6588224" y="1850049"/>
            <a:ext cx="237626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 = {2, 4, 6, 8}</a:t>
            </a:r>
          </a:p>
          <a:p>
            <a:pPr algn="l">
              <a:defRPr/>
            </a:pP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 = {81, 93, 91, 97}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403920" y="10611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선형 회귀의 정의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가장 훌륭한 예측선 긋기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588224" y="4378786"/>
            <a:ext cx="2088232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패턴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우상향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ax + b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 flipV="1">
            <a:off x="1331640" y="3042980"/>
            <a:ext cx="3240360" cy="23302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7128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텍스트 개체 틀 2"/>
          <p:cNvSpPr txBox="1">
            <a:spLocks/>
          </p:cNvSpPr>
          <p:nvPr/>
        </p:nvSpPr>
        <p:spPr>
          <a:xfrm>
            <a:off x="251520" y="90872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제곱법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회귀 분석에서 사용되는 표준 방식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87667"/>
              </p:ext>
            </p:extLst>
          </p:nvPr>
        </p:nvGraphicFramePr>
        <p:xfrm>
          <a:off x="395536" y="1685610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683551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077711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888397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721846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472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4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5690"/>
                  </a:ext>
                </a:extLst>
              </a:tr>
            </a:tbl>
          </a:graphicData>
        </a:graphic>
      </p:graphicFrame>
      <p:pic>
        <p:nvPicPr>
          <p:cNvPr id="1026" name="Picture 2" descr="047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9" t="2683" r="21881" b="29903"/>
          <a:stretch/>
        </p:blipFill>
        <p:spPr bwMode="auto">
          <a:xfrm>
            <a:off x="611560" y="2636912"/>
            <a:ext cx="324036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99592" y="3774655"/>
                <a:ext cx="2400303" cy="536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ko-KR" sz="1400" b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400" b="1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𝒙</m:t>
                            </m:r>
                            <m:r>
                              <a:rPr lang="en-US" altLang="ko-KR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𝒙</m:t>
                            </m:r>
                            <m:r>
                              <a:rPr lang="ko-KR" altLang="en-US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평균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𝒚</m:t>
                            </m:r>
                            <m:r>
                              <a:rPr lang="en-US" altLang="ko-KR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𝒚</m:t>
                            </m:r>
                            <m:r>
                              <a:rPr lang="ko-KR" altLang="en-US" sz="1400" b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평균</m:t>
                            </m:r>
                          </m:e>
                        </m:d>
                        <m:r>
                          <a:rPr lang="ko-KR" altLang="en-US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의합</m:t>
                        </m:r>
                      </m:num>
                      <m:den>
                        <m:sSup>
                          <m:sSup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400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𝒙</m:t>
                                </m:r>
                                <m:r>
                                  <a:rPr lang="en-US" altLang="ko-KR" sz="1400" b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−</m:t>
                                </m:r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𝒙</m:t>
                                </m:r>
                                <m:r>
                                  <a:rPr lang="ko-KR" altLang="en-US" sz="1400" b="1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평균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ko-KR" altLang="en-US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의</m:t>
                        </m:r>
                        <m:r>
                          <a:rPr lang="en-US" altLang="ko-KR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 </m:t>
                        </m:r>
                        <m:r>
                          <a:rPr lang="ko-KR" altLang="en-US" sz="1400" b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합</m:t>
                        </m:r>
                      </m:den>
                    </m:f>
                  </m:oMath>
                </a14:m>
                <a:endPara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774655"/>
                <a:ext cx="2400303" cy="536878"/>
              </a:xfrm>
              <a:prstGeom prst="rect">
                <a:avLst/>
              </a:prstGeom>
              <a:blipFill>
                <a:blip r:embed="rId4"/>
                <a:stretch>
                  <a:fillRect l="-4580" b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개체 틀 2"/>
              <p:cNvSpPr txBox="1">
                <a:spLocks/>
              </p:cNvSpPr>
              <p:nvPr/>
            </p:nvSpPr>
            <p:spPr>
              <a:xfrm>
                <a:off x="899592" y="4364437"/>
                <a:ext cx="5184576" cy="418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𝟖𝟏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𝟗𝟑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𝟔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𝟗𝟏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𝟖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𝟗𝟕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𝟗𝟎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.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𝟔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(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𝟖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−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𝟓</m:t>
                            </m:r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2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364437"/>
                <a:ext cx="5184576" cy="418513"/>
              </a:xfrm>
              <a:prstGeom prst="rect">
                <a:avLst/>
              </a:prstGeom>
              <a:blipFill>
                <a:blip r:embed="rId5"/>
                <a:stretch>
                  <a:fillRect l="-2118" b="-144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개체 틀 2"/>
              <p:cNvSpPr txBox="1">
                <a:spLocks/>
              </p:cNvSpPr>
              <p:nvPr/>
            </p:nvSpPr>
            <p:spPr>
              <a:xfrm>
                <a:off x="899592" y="4871986"/>
                <a:ext cx="5184576" cy="357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defRPr/>
                </a:pPr>
                <a:r>
                  <a:rPr 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𝟒𝟔</m:t>
                        </m:r>
                      </m:num>
                      <m:den>
                        <m:r>
                          <a:rPr lang="en-US" altLang="ko-KR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𝟐𝟎</m:t>
                        </m:r>
                      </m:den>
                    </m:f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𝟐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.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𝟑</m:t>
                    </m:r>
                  </m:oMath>
                </a14:m>
                <a:endParaRPr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871986"/>
                <a:ext cx="5184576" cy="357214"/>
              </a:xfrm>
              <a:prstGeom prst="rect">
                <a:avLst/>
              </a:prstGeom>
              <a:blipFill>
                <a:blip r:embed="rId6"/>
                <a:stretch>
                  <a:fillRect l="-2118" b="-152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24128" y="3639329"/>
                <a:ext cx="3168352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𝐛</m:t>
                      </m:r>
                      <m:r>
                        <a:rPr lang="en-US" altLang="ko-KR" b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𝐦𝐞𝐚𝐧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𝒚</m:t>
                          </m:r>
                        </m:e>
                      </m:d>
                      <m:r>
                        <a:rPr lang="en-US" altLang="ko-KR" b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−(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𝐦𝐞𝐚𝐧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𝒙</m:t>
                          </m:r>
                        </m:e>
                      </m:d>
                      <m:r>
                        <a:rPr lang="en-US" altLang="ko-KR" b="1" i="1" dirty="0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)</m:t>
                      </m:r>
                      <m:r>
                        <a:rPr lang="en-US" altLang="ko-KR" b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∗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𝐚</m:t>
                      </m:r>
                    </m:oMath>
                  </m:oMathPara>
                </a14:m>
                <a:endPara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639329"/>
                <a:ext cx="3168352" cy="270652"/>
              </a:xfrm>
              <a:prstGeom prst="rect">
                <a:avLst/>
              </a:prstGeom>
              <a:blipFill>
                <a:blip r:embed="rId7"/>
                <a:stretch>
                  <a:fillRect l="-1538" r="-577" b="-4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24128" y="4365684"/>
                <a:ext cx="31683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𝑏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𝑦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의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평균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−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𝑥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의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평균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∗ </m:t>
                      </m:r>
                      <m:r>
                        <a:rPr lang="ko-KR" altLang="en-US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기울기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𝑎</m:t>
                      </m:r>
                    </m:oMath>
                  </m:oMathPara>
                </a14:m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365684"/>
                <a:ext cx="3168352" cy="215444"/>
              </a:xfrm>
              <a:prstGeom prst="rect">
                <a:avLst/>
              </a:prstGeom>
              <a:blipFill>
                <a:blip r:embed="rId8"/>
                <a:stretch>
                  <a:fillRect l="-2115" t="-5714" b="-3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24128" y="4941748"/>
                <a:ext cx="31683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𝑏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=90.5 −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dirty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23 ∗5</m:t>
                          </m:r>
                        </m:e>
                      </m:d>
                      <m:r>
                        <a:rPr lang="en-US" altLang="ko-KR" sz="1400" dirty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=79</m:t>
                      </m:r>
                    </m:oMath>
                  </m:oMathPara>
                </a14:m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941748"/>
                <a:ext cx="3168352" cy="215444"/>
              </a:xfrm>
              <a:prstGeom prst="rect">
                <a:avLst/>
              </a:prstGeom>
              <a:blipFill>
                <a:blip r:embed="rId9"/>
                <a:stretch>
                  <a:fillRect l="-2115"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텍스트 개체 틀 2"/>
          <p:cNvSpPr txBox="1">
            <a:spLocks/>
          </p:cNvSpPr>
          <p:nvPr/>
        </p:nvSpPr>
        <p:spPr>
          <a:xfrm>
            <a:off x="899592" y="5877272"/>
            <a:ext cx="1658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2.3x + 79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3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39277"/>
              </p:ext>
            </p:extLst>
          </p:nvPr>
        </p:nvGraphicFramePr>
        <p:xfrm>
          <a:off x="395536" y="1556792"/>
          <a:ext cx="6096000" cy="9194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683551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077711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888397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721846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4721603"/>
                    </a:ext>
                  </a:extLst>
                </a:gridCol>
              </a:tblGrid>
              <a:tr h="30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공부한 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42909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성적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5690"/>
                  </a:ext>
                </a:extLst>
              </a:tr>
              <a:tr h="30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 값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83.6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88.2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92.8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97.4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94369"/>
                  </a:ext>
                </a:extLst>
              </a:tr>
            </a:tbl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952398570"/>
              </p:ext>
            </p:extLst>
          </p:nvPr>
        </p:nvGraphicFramePr>
        <p:xfrm>
          <a:off x="395536" y="2708920"/>
          <a:ext cx="6096000" cy="3086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회귀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제곱법을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통해서 예측선 긋기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6165304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보통 여러 개의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존재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6938027" y="3582124"/>
            <a:ext cx="194421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 = 2.3x + </a:t>
            </a: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79</a:t>
            </a:r>
          </a:p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가장 적절한 직선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7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7812</TotalTime>
  <Words>2480</Words>
  <Application>Microsoft Office PowerPoint</Application>
  <PresentationFormat>화면 슬라이드 쇼(4:3)</PresentationFormat>
  <Paragraphs>404</Paragraphs>
  <Slides>27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KoPub돋움체 Bold</vt:lpstr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Cambria Math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544</cp:revision>
  <dcterms:created xsi:type="dcterms:W3CDTF">2007-11-11T16:17:21Z</dcterms:created>
  <dcterms:modified xsi:type="dcterms:W3CDTF">2019-12-06T08:06:07Z</dcterms:modified>
</cp:coreProperties>
</file>