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89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5864"/>
    <p:restoredTop sz="84284"/>
  </p:normalViewPr>
  <p:slideViewPr>
    <p:cSldViewPr>
      <p:cViewPr varScale="1">
        <p:scale>
          <a:sx n="112" d="100"/>
          <a:sy n="112" d="100"/>
        </p:scale>
        <p:origin x="1248" y="102"/>
      </p:cViewPr>
      <p:guideLst>
        <p:guide orient="horz" pos="2154"/>
        <p:guide pos="2878"/>
        <p:guide pos="953"/>
        <p:guide pos="-30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78"/>
        <p:guide pos="2154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theme" Target="theme/theme1.xml"  /><Relationship Id="rId38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normAutofit lnSpcReduction="0"/>
          </a:bodyPr>
          <a:lstStyle>
            <a:lvl1pPr algn="l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 lang="en-US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normAutofit lnSpcReduction="0"/>
          </a:bodyPr>
          <a:lstStyle>
            <a:lvl1pPr algn="r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 lang="en-US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normAutofit lnSpcReduction="0"/>
          </a:bodyPr>
          <a:lstStyle>
            <a:lvl1pPr algn="l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 lang="en-US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normAutofit lnSpcReduction="0"/>
          </a:bodyPr>
          <a:lstStyle>
            <a:lvl1pPr algn="r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 lang="en-US"/>
            </a:pPr>
            <a:fld id="{F772F060-CC82-44CF-911E-C1C0749D0A77}" type="slidenum">
              <a:rPr lang="en-US" altLang="ko-KR"/>
              <a:pPr>
                <a:defRPr lang="en-US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EC0B190E-D02F-4472-8C8C-451EA86349DB}" type="datetime1">
              <a:rPr lang="ko-KR" altLang="en-US"/>
              <a:pPr>
                <a:defRPr lang="ko-KR"/>
              </a:pPr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normAutofit lnSpcReduction="0"/>
          </a:bodyPr>
          <a:lstStyle>
            <a:lvl1pPr algn="r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9D68B6D5-5156-4E45-A33A-C4CBF52788BF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spcBef>
                <a:spcPct val="0"/>
              </a:spcBef>
              <a:defRPr lang="ko-KR" altLang="en-US"/>
            </a:pPr>
            <a:fld id="{0DE284A0-5F0F-4366-A4A5-C3FD789A8EEF}" type="slidenum">
              <a:rPr lang="en-US" altLang="en-US">
                <a:latin typeface="굴림"/>
                <a:ea typeface="굴림"/>
              </a:rPr>
              <a:pPr>
                <a:spcBef>
                  <a:spcPct val="0"/>
                </a:spcBef>
                <a:defRPr lang="ko-KR" altLang="en-US"/>
              </a:pPr>
              <a:t>2</a:t>
            </a:fld>
            <a:endParaRPr lang="en-US" altLang="en-US">
              <a:latin typeface="굴림"/>
              <a:ea typeface="굴림"/>
            </a:endParaRPr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1. 스플릿 : 대용량 데이터파일을 처리하기 위해 입력 스플릿을 생성화는 과정으로 고정된 크기의 조각(키-&gt;줄번호, 값-&gt;로그)으로 분리합니다.(분리는 가상으로 진행됩니다.)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레코드 읽기 : 맵 테스크는 입력 스플릿의 데이터를 레코드 단위로(한줄씩) 읽어서 사용자가 정의한 맵 함수를 실행합니다.(그림에서는 url을 요청하여 키-&gt;URL, 값-&gt;건수)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9D68B6D5-5156-4E45-A33A-C4CBF52788BF}" type="slidenum">
              <a:rPr lang="en-US" altLang="en-US"/>
              <a:pPr>
                <a:defRPr lang="ko-KR"/>
              </a:pPr>
              <a:t>13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셔플은 맵 테스크의 출력 데이터를 리듀스에게 전달 과정으로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파티셔너를 통해 맵의 출력 레코드를 읽어서 해시값을 구하고,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실행될 리듀스의 갯수만큼 파티션을 생성합니다.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파티셔닝된 맵의 출력 데이터는 네트워크를 통해 리듀스 테스크에 전달됩니다.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맵의 출력 데이터가 모두 모이면 병합정렬을 하고, 리듀스 테스크는 병합된 데이터를 레코드 단위로 읽어들입니다.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9D68B6D5-5156-4E45-A33A-C4CBF52788BF}" type="slidenum">
              <a:rPr lang="en-US" altLang="en-US"/>
              <a:pPr>
                <a:defRPr lang="ko-KR"/>
              </a:pPr>
              <a:t>14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사용자에게 전달할 출력 파일을 생성하는 단계로 사용자가 정의한 리듀스 함수를 레코드 단위로 실행합니다.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그림에서 리듀스 함수는 입력키별로 입력값의 목록을 합산에서 출력합니다.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리듀스 함수가 출력된 데이터는 HDFS에 저장되고 리듀스 개수만큼 출력파일이 생성됩니다.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9D68B6D5-5156-4E45-A33A-C4CBF52788BF}" type="slidenum">
              <a:rPr lang="en-US" altLang="en-US"/>
              <a:pPr>
                <a:defRPr lang="ko-KR"/>
              </a:pPr>
              <a:t>18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normAutofit lnSpcReduction="0"/>
          </a:bodyPr>
          <a:lstStyle/>
          <a:p>
            <a:pPr>
              <a:defRPr lang="ko-KR" altLang="en-US"/>
            </a:pPr>
            <a:r>
              <a:rPr lang="ko-KR" altLang="en-US"/>
              <a:t>하둡 모델링 중 고려사항 중 하나로 파일 저장 방식을 결정하는 것이 중요합니다. 하둡에는 수많은 포맷이 존재하고 서로 다른 강점을 지니고 있습니다.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그림은 파일 저장 방식을 비교한 표로 데이터 타입이나 저장방식 등등 각각의 특징에 따라 서로 다른 방식을 사용할 수 있습니다.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 lang="ko-KR" altLang="en-US"/>
            </a:pPr>
            <a:fld id="{969F08EA-942F-48FB-B6FD-D4FF8599C3D1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normAutofit lnSpcReduction="0"/>
          </a:bodyPr>
          <a:lstStyle/>
          <a:p>
            <a:pPr>
              <a:defRPr lang="ko-KR" altLang="en-US"/>
            </a:pPr>
            <a:r>
              <a:rPr lang="ko-KR" altLang="en-US"/>
              <a:t>1. 텍스트로 데이터 저장시에 오버헤드를 염두 해야합니다.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시퀀스파일(SequenceFile)과 같은 컨테이너 포맷을 사용을 권장합니다.</a:t>
            </a:r>
            <a:endParaRPr lang="ko-KR" altLang="en-US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 lang="ko-KR" altLang="en-US"/>
            </a:pPr>
            <a:fld id="{969F08EA-942F-48FB-B6FD-D4FF8599C3D1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normAutofit lnSpcReduction="0"/>
          </a:bodyPr>
          <a:lstStyle/>
          <a:p>
            <a:pPr>
              <a:defRPr lang="ko-KR" altLang="en-US"/>
            </a:pPr>
            <a:r>
              <a:rPr lang="ko-KR" altLang="en-US"/>
              <a:t>다른 압축과는 다르게 블록 압축옵션은 리더가 블록의 경계를 찾을 수 있도록 싱크 마커가 데이터의 각 블록 앞에 포함되어있습니다.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단점 : 에코시스템 외부는 지원하지 않음, 아주 많은 수의 작은 크기 파일을 저장하는 것은 몇가지 문제가 있습니다., 네임노드(NameNode)의 과도한 메모리 사용, 파일 처리 시 다수의 처리 태스크를 만들어 내며, 과도한 오버헤드 발생 가능</a:t>
            </a:r>
            <a:endParaRPr lang="ko-KR" altLang="en-US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 lang="ko-KR" altLang="en-US"/>
            </a:pPr>
            <a:fld id="{969F08EA-942F-48FB-B6FD-D4FF8599C3D1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 lang="ko-KR" altLang="en-US"/>
            </a:pPr>
            <a:fld id="{969F08EA-942F-48FB-B6FD-D4FF8599C3D1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normAutofit lnSpcReduction="0"/>
          </a:bodyPr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 lang="ko-KR" altLang="en-US"/>
            </a:pPr>
            <a:fld id="{969F08EA-942F-48FB-B6FD-D4FF8599C3D1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normAutofit lnSpcReduction="0"/>
          </a:bodyPr>
          <a:lstStyle/>
          <a:p>
            <a:pPr>
              <a:defRPr lang="ko-KR" altLang="en-US"/>
            </a:pPr>
            <a:r>
              <a:rPr lang="ko-KR" altLang="en-US"/>
              <a:t>대용량 데이터를 프로세싱 할때 가장 큰 오버헤드가 발생하는 지점은 디스크와 네트워크 I/O 이기 때문에, 압축포맷 선택은 중요한 고려사항입니다.</a:t>
            </a:r>
            <a:endParaRPr lang="ko-KR" altLang="en-US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 lang="ko-KR" altLang="en-US"/>
            </a:pPr>
            <a:fld id="{969F08EA-942F-48FB-B6FD-D4FF8599C3D1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normAutofit lnSpcReduction="0"/>
          </a:bodyPr>
          <a:lstStyle/>
          <a:p>
            <a:pPr>
              <a:defRPr lang="ko-KR" altLang="en-US"/>
            </a:pPr>
            <a:r>
              <a:rPr lang="ko-KR" altLang="en-US"/>
              <a:t>&lt;압축 권고사항&gt;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레코드 블록이나 개별 레코드를 각각 압축하는 컨테이너 파일포맷(애브로, 시퀀스파일)을 사용한다면,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모든 압축 포맷은 분할 가능하지만 아니라면 싱크로나이제이션 bzip2를 사용하는것을 권장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데이터 정렬시 유사한 데이터가 모여 압축률이 높으며,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데이터를 청크(chunk) 단위로 압축하기 때문에 최종 압축률을 결정하는 것은 청크의 유사성이다.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분할압축이 가능한 컴팩트 파일 포맷을 사용하는 것을 고려.</a:t>
            </a:r>
            <a:endParaRPr lang="ko-KR" altLang="en-US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 lang="ko-KR" altLang="en-US"/>
            </a:pPr>
            <a:fld id="{969F08EA-942F-48FB-B6FD-D4FF8599C3D1}" type="slidenum">
              <a:rPr lang="en-US" altLang="en-US"/>
              <a:pPr lvl="0">
                <a:defRPr lang="ko-KR" altLang="en-US"/>
              </a:pPr>
              <a:t>24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normAutofit lnSpcReduction="0"/>
          </a:bodyPr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 lang="ko-KR" altLang="en-US"/>
            </a:pPr>
            <a:fld id="{969F08EA-942F-48FB-B6FD-D4FF8599C3D1}" type="slidenum">
              <a:rPr lang="ko-KR" altLang="en-US"/>
              <a:pPr lvl="0">
                <a:defRPr lang="ko-KR" altLang="en-US"/>
              </a:pPr>
              <a:t>5</a:t>
            </a:fld>
            <a:endParaRPr lang="en-US" altLang="ko-KR"/>
          </a:p>
        </p:txBody>
      </p:sp>
    </p:spTree>
  </p:cSld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구성은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HMaster : 테이블의 생성과 삭제, Region 할당, 스키마의 변화나 메타데이터 연산을 담당합니다.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Region Server : 데이터 관련 연산 관리, 내부 region 읽고 쓰기요청 관리합니다.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Region Server가 담당하는 데이터들은 Hadoop의 DataNode에 저장됩니다. Data는 HDFS 파일안에 저장되므로, 데이터 지역성을 갖습니다.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Zookeeper : 모니터링과 같은 스케줄링을 담당합니다.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9D68B6D5-5156-4E45-A33A-C4CBF52788BF}" type="slidenum">
              <a:rPr lang="en-US" altLang="en-US"/>
              <a:pPr>
                <a:defRPr lang="ko-KR"/>
              </a:pPr>
              <a:t>26</a:t>
            </a:fld>
            <a:endParaRPr lang="en-US" altLang="en-US"/>
          </a:p>
        </p:txBody>
      </p:sp>
    </p:spTree>
  </p:cSld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1. 설정 관리는 클러스터의 설정 정보를 최신으로 유지하기 위한 조율 시스템으로 사용됩니다.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클러스터 관리는 클러스터의 서버가 추가되거나 제외될 때 그 정보를 클러스터 안 서버들이 공유하는 데 사용됩니다.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리더 채택(Leader selection) : 다중 어플리케이션 중에서 어떤 노드를 리더로 선출할 지를 정하는 로직을 만드는 데 사용됩니다. 주로 복제된 여러 노드 중 연산이 이루어지는 하나의 노드를 택하는 데 사용됩니다.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4. 락, 동기화 서비스(Locking and synchronization service) : 클러스터에 쓰기 연산이 빈번할 경우 경쟁상태에 들어갈 가능성이 커집니다. 이는 데이터 불일치를 발생시킵니다. 이 때, 클러스터 전체를 대상을 동기화해( 락을 검 ) 경쟁상태에 들어갈 경우를 사전에 방지합니다.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주키퍼 아키텍처(Zookeeper Architecture)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 클라이언트들은 주키퍼 서버들로 이루어진 앙상블(Ensemble)에 접근하여 znode의 데이터를 읽거나 데이터를 업데이트 합니다. 앙상블안의 주키퍼 서버들은 조율된 상태이며 항상 동일한 데이터를 가지고 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 주키퍼 서버에 쓰기 동작을 할 경우 업데이트 된 서버는 leader의 역할을 맡은 주키퍼 서버에 그 데이터를 알리고 업데이트 합니다. leader 서버는 그 정보를 다른 곳에 브로드캐스트(Broadcast) 형식으로 알리게되고, 나머지 Follower 주키퍼 서버들은 그 내용을 갱신하여 전체 서버들의 데이터들이 일관된 상태로 유지된 상태로 있게 됩니다.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9D68B6D5-5156-4E45-A33A-C4CBF52788BF}" type="slidenum">
              <a:rPr lang="en-US" altLang="en-US"/>
              <a:pPr>
                <a:defRPr lang="ko-KR"/>
              </a:pPr>
              <a:t>27</a:t>
            </a:fld>
            <a:endParaRPr lang="en-US" altLang="en-US"/>
          </a:p>
        </p:txBody>
      </p:sp>
    </p:spTree>
  </p:cSld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znode 3 가지 타입이 있는데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먼저 영속 znode는 zonde가 생성될때 default로 만들어집니다. znode를 만든 클라이언트의 접속이 끊어져도 계속 주키퍼 데이터 모델에 남아있습니다. 이 영속 znode는 클러스터 관리 로직을 구현할 때 중요한 역할을 하게 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다음 임시 znode는 znode를 만든 클라이언트의 접속이 끊기면 데이터 모델 상에서 사라집니다. 임시 znode는 클라이언트 접속이 끊기면 다른 클라이언트로 변경하므로 리더 선출을 구현할 때 요긴하게 사용됩니다.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다음 연속형 znode는 영속적일 수도 임시적일 수도 있습니다. 연속형 znode가 만들어 질 때 주키퍼 데이터 모델 상에서 이 znode는 연속된 숫자를 가지고 있는 이름을 가지고 만들어 집니다. 이 연속형 znode는 lock을 구현하거나 글로벌 큐(global queue)를 구현할 때 요긴하게 사용됩니다.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9D68B6D5-5156-4E45-A33A-C4CBF52788BF}" type="slidenum">
              <a:rPr lang="en-US" altLang="en-US"/>
              <a:pPr>
                <a:defRPr lang="ko-KR"/>
              </a:pPr>
              <a:t>28</a:t>
            </a:fld>
            <a:endParaRPr lang="en-US" altLang="en-US"/>
          </a:p>
        </p:txBody>
      </p:sp>
    </p:spTree>
  </p:cSld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column families = 관련 데이터의 열을 포함하는 데이터베이스 오브젝트, 튜플의 구성되어 키-쌍 컬럼세트 값으로 매핑된다.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9D68B6D5-5156-4E45-A33A-C4CBF52788BF}" type="slidenum">
              <a:rPr lang="en-US" altLang="en-US"/>
              <a:pPr>
                <a:defRPr lang="ko-KR"/>
              </a:pPr>
              <a:t>29</a:t>
            </a:fld>
            <a:endParaRPr lang="en-US" altLang="en-US"/>
          </a:p>
        </p:txBody>
      </p:sp>
    </p:spTree>
  </p:cSld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column families = 관련 데이터의 열을 포함하는 데이터베이스 오브젝트, 튜플의 구성되어 키-쌍 컬럼세트 값으로 매핑된다.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9D68B6D5-5156-4E45-A33A-C4CBF52788BF}" type="slidenum">
              <a:rPr lang="en-US" altLang="en-US"/>
              <a:pPr>
                <a:defRPr lang="ko-KR"/>
              </a:pPr>
              <a:t>30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normAutofit lnSpcReduction="0"/>
          </a:bodyPr>
          <a:lstStyle/>
          <a:p>
            <a:pPr>
              <a:defRPr lang="ko-KR" altLang="en-US"/>
            </a:pPr>
            <a:r>
              <a:rPr lang="ko-KR" altLang="en-US"/>
              <a:t>1. 저비용 스토리지 : 페타바이트 규모의 데이터를 처리하도록 설계된 시스템을 저렴한 비용으로 보유할 수 있으므로 더 많은 데이터를 수집할 수 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 중간 데이터를 저장하는 데이터 변환 파이프라인을 구축해 데이터 분석을 효과적으로 지원합니다.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스키마 온 리드 : 긴 과정이 필요한 관계형 데이터베이스의 전통적인 데이터 관리 시스템 스키마-온-라이트와는 다르게 NoSQL 시스템과 유사한 스키마 온 리드 모델을 지향합니다.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비정형 데이터와 반정형 데이터 : 데이터를 즉시 또는 나중에 분석할 수 있고 언제든지 기존 데이터셋을 보강할 수 있습니다. 비정형 및 반정형 데이터의 정제 작업중 생기는 오류나 실수를 교정할 수 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4. 다양한 언어 지원 : 자바 이외의 다양한 언어와도 연동 할 수 있습니다. Avro(에이브로) : 다양한 언어(C, 자바, 펄, 파이썬, 루비 등)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5. 견고한 스케줄링과 리소스 관리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6. 분산 시스템 추상화 : 연산 병렬화, 작업 분산 등 복잡성 같은 요소를 추상화하므로써 병렬처리를 단순화 시켜줍니다.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7. 대규모 데이터에 기반한 모델 구축 및 적용 : 대규모 데이터셋에 모델을 적용하거나 평가하는 작업은 병렬로 처리할 수 밖에 없으므로 맵리듀스, 피그, 하이브, 스파크 같은 고수준 추상화가 적합합니다.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기존서버의 방식은 아래 그림과 같이 클라이언트가 서버에 요청하고 서버에서 데이터베이스에게 요청을하여 전달을 받았었는데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데이터가 점차 증가하고, 빅데이터가 나오면서 사용은 느려지고 과부하가 걸리면서 이에따라 하둡 분산파일 시스템을 사용하게 되었습니다.</a:t>
            </a:r>
            <a:endParaRPr lang="ko-KR" altLang="en-US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 lang="ko-KR" altLang="en-US"/>
            </a:pPr>
            <a:fld id="{969F08EA-942F-48FB-B6FD-D4FF8599C3D1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normAutofit lnSpcReduction="0"/>
          </a:bodyPr>
          <a:lstStyle/>
          <a:p>
            <a:pPr>
              <a:defRPr lang="ko-KR" altLang="en-US"/>
            </a:pPr>
            <a:r>
              <a:rPr lang="ko-KR" altLang="en-US"/>
              <a:t>1. 데이터 유실 방지 : HDFS는 데이터를 저장하면, 다수의 노드에 복제 데이터도 함께 저장해서 데이터 유실을 방지 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스트리밍 : HDFS에 파일을 저장하거나, 저장된 파일을 조회하려면 스트리밍 방식으로 데이터에 접근합니다.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무결성 유지 : 한번 저장한 데이터는 수정할 수 없고, 읽기만 가능해서 데이터 무결성을 유지합니다.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4. 데이터 수정불가능 : 데이터 수정은 불가능하지만 파일이동, 삭제, 복사할 수 있는 인터페이스를 제공합니다.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구성은 보조네임노드. 보조네임노드 1개와 여러대의 데이터노드로 구성됩니다.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자세한 내용은 다음페이지에서 설명하겠습니다.</a:t>
            </a:r>
            <a:endParaRPr lang="ko-KR" altLang="en-US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 lang="ko-KR" altLang="en-US"/>
            </a:pPr>
            <a:fld id="{969F08EA-942F-48FB-B6FD-D4FF8599C3D1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네임노드(NameNode) : 파일 시스템을 유지하기 위한 메타데이타를 관리 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1. 데이터노드 모니터링 : 데이터노드는 네임노드에게 3초마다 하트비트(heartbeat)를 전송하여 데이터노드의 실행상태와 용량을 체크합니다. 만약 하트비트를 전송하지 않는 데이터노드는 장애서버로 판단합니다.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블록관리 : 장애가 발생한 데이터노드의 블록을 새로운 데이터노드에 복제합니다. 용량이 부족하다면 여유가 있는 데이터노드에 블록을 옮깁니다.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클라이언트 요청접수: 클라이언트가 HDFS에 접근하려면 네임노드에 먼저 접속해야 하며, HDFS에 파일을 저장할 경우 기존 파일의 저장여부와 권한 확인 절차를 거쳐 저장을 승인합니다.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보조네임노드(Secondary Name Node) :  네임노드가 메타데이타를 메모리에 담고 처리하는 도중 서버가 리부팅되면 사라질 수 있기때문에 두개의파일 에디스로그(모든 변경 이력)와 에프에스이미지(저장된 메타데이터의 파일 시스템 이미지)를 생성합니다.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에디스로그가 커지만 에프에스이미지를 만드는데 시간이 많이 소요되기 때문에 이러한 문제를 해결하기 위해서 보조네임노드(Secondary Name Node)가 있습니다.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보조네임노드는 fsimage를 갱신해줍니다. 보조네임노드는 네임노드의 백업이 아니고 단순히 fsimage를 줄여주는 역할만 합니다.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데이터노드(DataNode) : 클라이언트가 HDFS에 저장하는 파일을 로컬 디스크에 유지합니다. 이때 파일은 두가지로 저장되는데 하나는 실제 저장되는 로우데이터이고 다른 하나는 체크섬이나 파일생성일자 같은 메타데이터가 저장된 파일입니다.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클라이언트와 네임노드, 데이터노드와 네임노드는 RPC(서버간의 상세한 정보는 감추고 일반 메소드를 호출하는 것처럼 하는것)를 사용하고 클라이언트가 파일 일기/쓰기 할 경우 스트리밍을 사용합니다.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9D68B6D5-5156-4E45-A33A-C4CBF52788BF}" type="slidenum">
              <a:rPr lang="en-US" altLang="en-US"/>
              <a:pPr>
                <a:defRPr lang="ko-KR"/>
              </a:pPr>
              <a:t>8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HDFS에 파일 쓰기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1. 먼저 클라이언트는 네임노드에게 파일 생성 정보와 블록을 보관할 노드 목록을 요청합니다.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네임노드는 블록을 보관할 노드 목록을 제공합니다.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복제 개수는 사용자가 데이터를 업로드할때 결정되며, 첫번째 데이터 노드에 파일을 씁니다. 만약 장애가 있다면 두번째 노드에 씁니다.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4. 데이터 노드에 파일이 다 저장되면 같은 랙에 있는 2번째 데이터 노드에게 복제를 합니다. 2번째 데이터노드가 저장되면 다른랙에 있는 데이터노드 3번째에 복제를 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5. 데이터노드 3번이 완료 되면 블록생성이 완료된것으로 간주하며 네임노드는 Heart beat를 통해서 데이터노드들이 상태정보를 알게됩니다.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9D68B6D5-5156-4E45-A33A-C4CBF52788BF}" type="slidenum">
              <a:rPr lang="en-US" altLang="en-US"/>
              <a:pPr>
                <a:defRPr lang="ko-KR"/>
              </a:pPr>
              <a:t>9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1. 먼저 클라이언트가 네임노드에게 파일의 블록들이 보관된 데이터노드 위치를 요청합니다.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블록이 저장되있는 노드 목록을 제공합니다.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첫번째 데이터노드에 있는 파일을 읽습니다.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4. 만약 데이터 노드로 연결이 안되거나 읽은 블록이 깨져 있을경우, 네임노드에 해당 블록과 데이터 노드를 통지하고, 다른 데이터 노드에서 블록을 읽습니다.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9D68B6D5-5156-4E45-A33A-C4CBF52788BF}" type="slidenum">
              <a:rPr lang="en-US" altLang="en-US"/>
              <a:pPr>
                <a:defRPr lang="ko-KR"/>
              </a:pPr>
              <a:t>10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맵리듀스는 대용량의 데이터 처리를 위한 분산 프로그래밍 모델로 데이터를 가져오지 않고, 데이터가 저장된 곳에서 대량의 데이터를 병렬로 분석 가능합니다.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아래 그림과 같이 6가지로 되어있으며,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입력-분할(라인단위로 분할)-매핑(공백을 기준으로 분리 갯수 확인)-셔플링(파티셔닝과 정렬하여 디스크에 저장, 리듀서 입력 데이터로 전달)-리듀싱(합을 계산하여 표시)- 출력하게 됩니다.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9D68B6D5-5156-4E45-A33A-C4CBF52788BF}" type="slidenum">
              <a:rPr lang="en-US" altLang="en-US"/>
              <a:pPr>
                <a:defRPr lang="ko-KR"/>
              </a:pPr>
              <a:t>13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잡 트래커는 하둡 클러스터에 등록된 전체 잡의 스케줄링을 관리하고 모니터링합니다.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테스트트래커는 사용자가 설정한 맵리듀스 프로그램을 실행합니다.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1. 클라이언트가 잡트래커에게 잡 실행을 요청하면 잡 트래커는 몇개의 맵과 리듀스를 실행할지 계산, 어떤 테스크트래커에게 실행할지 정한후 잡을 할당합니다.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요청을 받은 테스크트래커는 맵테스크와 리듀스테스크를 생성하고, 생성되면 새로운 JVM을 구동하여 실행합니다.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(만약 장애가 발생하면 다른 대기중인 테스크트래커를 찾아 테스크를 실행합니다.)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테스크트래커는 하트비트를 잡트래커에게 전송하게되고, 잡트래커는 진행상황 및 완료 결과를 클라이언트에게 전송합니다.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9D68B6D5-5156-4E45-A33A-C4CBF52788BF}" type="slidenum">
              <a:rPr lang="en-US" altLang="en-US"/>
              <a:pPr>
                <a:defRPr lang="ko-KR"/>
              </a:pPr>
              <a:t>12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Relationship Id="rId3" Type="http://schemas.openxmlformats.org/officeDocument/2006/relationships/image" Target="../media/image4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7.jpeg"  /><Relationship Id="rId4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4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4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4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2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4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22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25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4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4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0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/>
          <p:cNvSpPr txBox="1">
            <a:spLocks noChangeArrowheads="1"/>
          </p:cNvSpPr>
          <p:nvPr/>
        </p:nvSpPr>
        <p:spPr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latinLnBrk="1" hangingPunct="1">
              <a:spcBef>
                <a:spcPct val="6000"/>
              </a:spcBef>
              <a:defRPr lang="ko-KR"/>
            </a:pP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Nanum Gothic"/>
              </a:rPr>
              <a:t>2019.00.00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Nanum Gothic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>
              <a:latin typeface="다음_Regular"/>
              <a:ea typeface="다음_Regular"/>
            </a:endParaRPr>
          </a:p>
        </p:txBody>
      </p:sp>
      <p:sp>
        <p:nvSpPr>
          <p:cNvPr id="6148" name="Text Box 58"/>
          <p:cNvSpPr txBox="1">
            <a:spLocks noChangeArrowheads="1"/>
          </p:cNvSpPr>
          <p:nvPr/>
        </p:nvSpPr>
        <p:spPr>
          <a:xfrm>
            <a:off x="250825" y="1630680"/>
            <a:ext cx="8645525" cy="1359345"/>
          </a:xfrm>
          <a:prstGeom prst="rect">
            <a:avLst/>
          </a:prstGeom>
          <a:noFill/>
          <a:ln>
            <a:noFill/>
          </a:ln>
          <a:effectLst/>
        </p:spPr>
        <p:txBody>
          <a:bodyPr bIns="46800" anchor="ctr">
            <a:spAutoFit/>
          </a:bodyPr>
          <a:lstStyle/>
          <a:p>
            <a:pPr algn="ctr" eaLnBrk="1" latinLnBrk="1" hangingPunct="1">
              <a:spcBef>
                <a:spcPct val="6000"/>
              </a:spcBef>
              <a:defRPr lang="ko-KR"/>
            </a:pPr>
            <a:r>
              <a:rPr lang="ko-KR" altLang="en-US" sz="3800">
                <a:latin typeface="나눔고딕 ExtraBold"/>
                <a:ea typeface="나눔고딕 ExtraBold"/>
                <a:cs typeface="Nanum Gothic"/>
              </a:rPr>
              <a:t>하둡의 전체적인 흐름 및 구성</a:t>
            </a:r>
            <a:endParaRPr lang="ko-KR" altLang="en-US" sz="3800">
              <a:latin typeface="나눔고딕 ExtraBold"/>
              <a:ea typeface="나눔고딕 ExtraBold"/>
              <a:cs typeface="Nanum Gothic"/>
            </a:endParaRPr>
          </a:p>
          <a:p>
            <a:pPr eaLnBrk="1" latinLnBrk="1" hangingPunct="1">
              <a:spcBef>
                <a:spcPct val="12000"/>
              </a:spcBef>
              <a:defRPr lang="ko-KR"/>
            </a:pPr>
            <a:endParaRPr lang="en-US" altLang="ko-KR" sz="4000">
              <a:latin typeface="NanumSquareOTF"/>
              <a:ea typeface="NanumSquareOTF"/>
              <a:cs typeface="Nanum Gothic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>
            <a:spLocks noGrp="1" noChangeArrowheads="1"/>
          </p:cNvSpPr>
          <p:nvPr/>
        </p:nvSpPr>
        <p:spPr>
          <a:xfrm>
            <a:off x="755650" y="188913"/>
            <a:ext cx="6840538" cy="522287"/>
          </a:xfrm>
          <a:prstGeom prst="rect">
            <a:avLst/>
          </a:prstGeom>
          <a:noFill/>
          <a:ln/>
        </p:spPr>
        <p:txBody>
          <a:bodyPr/>
          <a:p>
            <a:pPr marL="0" indent="0" algn="l" eaLnBrk="0" latinLnBrk="1" hangingPunct="0"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1</a:t>
            </a:r>
            <a:r>
              <a:rPr xmlns:mc="http://schemas.openxmlformats.org/markup-compatibility/2006" xmlns:hp="http://schemas.haansoft.com/office/presentation/8.0" lang="ko-KR" altLang="en-US" sz="22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-</a:t>
            </a:r>
            <a:r>
              <a:rPr xmlns:mc="http://schemas.openxmlformats.org/markup-compatibility/2006" xmlns:hp="http://schemas.haansoft.com/office/presentation/8.0" lang="en-US" altLang="ko-KR" sz="22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4</a:t>
            </a: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.</a:t>
            </a:r>
            <a:r>
              <a:rPr xmlns:mc="http://schemas.openxmlformats.org/markup-compatibility/2006" xmlns:hp="http://schemas.haansoft.com/office/presentation/8.0" lang="ko-KR" altLang="en-US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 맵리듀스</a:t>
            </a:r>
            <a:endParaRPr xmlns:mc="http://schemas.openxmlformats.org/markup-compatibility/2006" xmlns:hp="http://schemas.haansoft.com/office/presentation/8.0" lang="ko-KR" altLang="en-US" sz="2800" b="0" i="0" kern="1200" spc="5" mc:Ignorable="hp" hp:hslEmbossed="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3" name="텍스트 개체 틀 4"/>
          <p:cNvSpPr txBox="1"/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lang="ko-KR"/>
            </a:pPr>
            <a:r>
              <a:rPr lang="en-US" altLang="ko-KR" sz="1400" b="1" kern="0">
                <a:latin typeface="나눔고딕"/>
                <a:ea typeface="나눔고딕"/>
              </a:rPr>
              <a:t>1. </a:t>
            </a:r>
            <a:r>
              <a:rPr lang="ko-KR" altLang="en-US" sz="1400" b="1" kern="0">
                <a:latin typeface="나눔고딕"/>
                <a:ea typeface="나눔고딕"/>
              </a:rPr>
              <a:t>하둡소개</a:t>
            </a:r>
            <a:endParaRPr lang="ko-KR" altLang="en-US" sz="1400" b="1" kern="0">
              <a:latin typeface="나눔고딕"/>
              <a:ea typeface="나눔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82959" y="1124744"/>
            <a:ext cx="7501408" cy="1008112"/>
          </a:xfrm>
          <a:prstGeom prst="rect">
            <a:avLst/>
          </a:prstGeom>
        </p:spPr>
        <p:txBody>
          <a:bodyPr wrap="none"/>
          <a:p>
            <a:pPr>
              <a:defRPr lang="ko-KR" altLang="en-US"/>
            </a:pPr>
            <a:r>
              <a:rPr lang="ko-KR" altLang="en-US" sz="1600" b="1">
                <a:latin typeface="나눔고딕"/>
                <a:ea typeface="나눔고딕"/>
              </a:rPr>
              <a:t>2. 맵리듀스(MapReduce)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defRPr lang="ko-KR" altLang="en-US"/>
            </a:pPr>
            <a:endParaRPr lang="ko-KR" altLang="en-US" sz="1300">
              <a:latin typeface="나눔고딕"/>
              <a:ea typeface="나눔고딕"/>
            </a:endParaRPr>
          </a:p>
          <a:p>
            <a:pPr>
              <a:defRPr lang="ko-KR" altLang="en-US"/>
            </a:pPr>
            <a:r>
              <a:rPr lang="ko-KR" altLang="en-US" sz="1300" b="1">
                <a:latin typeface="나눔고딕"/>
                <a:ea typeface="나눔고딕"/>
              </a:rPr>
              <a:t>대용량의 데이터 처리</a:t>
            </a:r>
            <a:r>
              <a:rPr lang="ko-KR" altLang="en-US" sz="1300">
                <a:latin typeface="나눔고딕"/>
                <a:ea typeface="나눔고딕"/>
              </a:rPr>
              <a:t>를 위한 </a:t>
            </a:r>
            <a:r>
              <a:rPr lang="ko-KR" altLang="en-US" sz="1300" b="1">
                <a:latin typeface="나눔고딕"/>
                <a:ea typeface="나눔고딕"/>
              </a:rPr>
              <a:t>분산 프로그래밍 모델</a:t>
            </a:r>
            <a:r>
              <a:rPr lang="ko-KR" altLang="en-US" sz="1300">
                <a:latin typeface="나눔고딕"/>
                <a:ea typeface="나눔고딕"/>
              </a:rPr>
              <a:t>, 소프트웨어 프레임워크로 맵리듀스 프레임워크를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defRPr lang="ko-KR" altLang="en-US"/>
            </a:pPr>
            <a:r>
              <a:rPr lang="ko-KR" altLang="en-US" sz="1300">
                <a:latin typeface="나눔고딕"/>
                <a:ea typeface="나눔고딕"/>
              </a:rPr>
              <a:t>이용하면 대규모 분산 컴퓨팅 환경에서, </a:t>
            </a:r>
            <a:r>
              <a:rPr lang="ko-KR" altLang="en-US" sz="1300" b="1">
                <a:latin typeface="나눔고딕"/>
                <a:ea typeface="나눔고딕"/>
              </a:rPr>
              <a:t>대량의 데이터를 병렬로 분석 </a:t>
            </a:r>
            <a:r>
              <a:rPr lang="ko-KR" altLang="en-US" sz="1300">
                <a:latin typeface="나눔고딕"/>
                <a:ea typeface="나눔고딕"/>
              </a:rPr>
              <a:t>가능 합니다.</a:t>
            </a:r>
            <a:endParaRPr lang="ko-KR" altLang="en-US" sz="1300">
              <a:latin typeface="나눔고딕"/>
              <a:ea typeface="나눔고딕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15516" y="4869160"/>
            <a:ext cx="4572000" cy="165618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나눔고딕"/>
                <a:ea typeface="나눔고딕"/>
              </a:rPr>
              <a:t>장점</a:t>
            </a:r>
            <a:endParaRPr lang="ko-KR" altLang="en-US" sz="1500" b="1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endParaRPr lang="ko-KR" altLang="en-US" sz="700" b="1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lnSpc>
                <a:spcPct val="115000"/>
              </a:lnSpc>
              <a:defRPr lang="ko-KR" altLang="en-US"/>
            </a:pP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- </a:t>
            </a:r>
            <a:r>
              <a:rPr lang="en-US" altLang="ko-KR" sz="1300">
                <a:solidFill>
                  <a:schemeClr val="tx1"/>
                </a:solidFill>
                <a:latin typeface="나눔고딕"/>
                <a:ea typeface="나눔고딕"/>
              </a:rPr>
              <a:t>단순하고 </a:t>
            </a:r>
            <a:r>
              <a:rPr lang="en-US" altLang="ko-KR" sz="1300" b="1">
                <a:solidFill>
                  <a:schemeClr val="tx1"/>
                </a:solidFill>
                <a:latin typeface="나눔고딕"/>
                <a:ea typeface="나눔고딕"/>
              </a:rPr>
              <a:t>사용이 편리</a:t>
            </a:r>
            <a:endParaRPr lang="en-US" altLang="ko-KR" sz="13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lnSpc>
                <a:spcPct val="115000"/>
              </a:lnSpc>
              <a:defRPr lang="ko-KR" altLang="en-US"/>
            </a:pP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- 특</a:t>
            </a:r>
            <a:r>
              <a:rPr lang="en-US" altLang="ko-KR" sz="1300">
                <a:solidFill>
                  <a:schemeClr val="tx1"/>
                </a:solidFill>
                <a:latin typeface="나눔고딕"/>
                <a:ea typeface="나눔고딕"/>
              </a:rPr>
              <a:t>정 데이터모델이나 스키마, 질의에 의존적이지 않은 </a:t>
            </a:r>
            <a:r>
              <a:rPr lang="en-US" altLang="ko-KR" sz="1300" b="1">
                <a:solidFill>
                  <a:schemeClr val="tx1"/>
                </a:solidFill>
                <a:latin typeface="나눔고딕"/>
                <a:ea typeface="나눔고딕"/>
              </a:rPr>
              <a:t>유연성</a:t>
            </a:r>
            <a:endParaRPr lang="en-US" altLang="ko-KR" sz="13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lnSpc>
                <a:spcPct val="115000"/>
              </a:lnSpc>
              <a:defRPr lang="ko-KR" altLang="en-US"/>
            </a:pP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- </a:t>
            </a:r>
            <a:r>
              <a:rPr lang="en-US" altLang="ko-KR" sz="1300">
                <a:solidFill>
                  <a:schemeClr val="tx1"/>
                </a:solidFill>
                <a:latin typeface="나눔고딕"/>
                <a:ea typeface="나눔고딕"/>
              </a:rPr>
              <a:t>저장 구조의 </a:t>
            </a:r>
            <a:r>
              <a:rPr lang="en-US" altLang="ko-KR" sz="1300" b="1">
                <a:solidFill>
                  <a:schemeClr val="tx1"/>
                </a:solidFill>
                <a:latin typeface="나눔고딕"/>
                <a:ea typeface="나눔고딕"/>
              </a:rPr>
              <a:t>독립성</a:t>
            </a:r>
            <a:endParaRPr lang="en-US" altLang="ko-KR" sz="13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lnSpc>
                <a:spcPct val="115000"/>
              </a:lnSpc>
              <a:defRPr lang="ko-KR" altLang="en-US"/>
            </a:pP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- </a:t>
            </a:r>
            <a:r>
              <a:rPr lang="en-US" altLang="ko-KR" sz="1300">
                <a:solidFill>
                  <a:schemeClr val="tx1"/>
                </a:solidFill>
                <a:latin typeface="나눔고딕"/>
                <a:ea typeface="나눔고딕"/>
              </a:rPr>
              <a:t>데이터복제에 기반한 </a:t>
            </a:r>
            <a:r>
              <a:rPr lang="en-US" altLang="ko-KR" sz="1300" b="1">
                <a:solidFill>
                  <a:schemeClr val="tx1"/>
                </a:solidFill>
                <a:latin typeface="나눔고딕"/>
                <a:ea typeface="나눔고딕"/>
              </a:rPr>
              <a:t>내구성</a:t>
            </a:r>
            <a:r>
              <a:rPr lang="en-US" altLang="ko-KR" sz="1300">
                <a:solidFill>
                  <a:schemeClr val="tx1"/>
                </a:solidFill>
                <a:latin typeface="나눔고딕"/>
                <a:ea typeface="나눔고딕"/>
              </a:rPr>
              <a:t>과 재수행을 통한 </a:t>
            </a:r>
            <a:r>
              <a:rPr lang="en-US" altLang="ko-KR" sz="1300" b="1">
                <a:solidFill>
                  <a:schemeClr val="tx1"/>
                </a:solidFill>
                <a:latin typeface="나눔고딕"/>
                <a:ea typeface="나눔고딕"/>
              </a:rPr>
              <a:t>내고장성</a:t>
            </a:r>
            <a:r>
              <a:rPr lang="en-US" altLang="ko-KR" sz="1300">
                <a:solidFill>
                  <a:schemeClr val="tx1"/>
                </a:solidFill>
                <a:latin typeface="나눔고딕"/>
                <a:ea typeface="나눔고딕"/>
              </a:rPr>
              <a:t> 확보</a:t>
            </a:r>
            <a:endParaRPr lang="en-US" altLang="ko-KR" sz="13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lnSpc>
                <a:spcPct val="115000"/>
              </a:lnSpc>
              <a:defRPr lang="ko-KR" altLang="en-US"/>
            </a:pP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- </a:t>
            </a:r>
            <a:r>
              <a:rPr lang="en-US" altLang="ko-KR" sz="1300">
                <a:solidFill>
                  <a:schemeClr val="tx1"/>
                </a:solidFill>
                <a:latin typeface="나눔고딕"/>
                <a:ea typeface="나눔고딕"/>
              </a:rPr>
              <a:t>높은 </a:t>
            </a:r>
            <a:r>
              <a:rPr lang="en-US" altLang="ko-KR" sz="1300" b="1">
                <a:solidFill>
                  <a:schemeClr val="tx1"/>
                </a:solidFill>
                <a:latin typeface="나눔고딕"/>
                <a:ea typeface="나눔고딕"/>
              </a:rPr>
              <a:t>확장성</a:t>
            </a:r>
            <a:endParaRPr lang="en-US" altLang="ko-KR" sz="1300" b="1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4860032" y="4869160"/>
            <a:ext cx="4025044" cy="1656184"/>
          </a:xfrm>
          <a:prstGeom prst="rect">
            <a:avLst/>
          </a:prstGeom>
          <a:noFill/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/>
          <a:lstStyle/>
          <a:p>
            <a:pPr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나눔고딕"/>
                <a:ea typeface="나눔고딕"/>
              </a:rPr>
              <a:t>단점</a:t>
            </a:r>
            <a:endParaRPr lang="ko-KR" altLang="en-US" sz="1500" b="1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endParaRPr lang="ko-KR" altLang="en-US" sz="700" b="1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lnSpc>
                <a:spcPct val="115000"/>
              </a:lnSpc>
              <a:defRPr lang="ko-KR" altLang="en-US"/>
            </a:pP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- </a:t>
            </a:r>
            <a:r>
              <a:rPr lang="en-US" altLang="ko-KR" sz="1300">
                <a:solidFill>
                  <a:schemeClr val="tx1"/>
                </a:solidFill>
                <a:latin typeface="나눔고딕"/>
                <a:ea typeface="나눔고딕"/>
              </a:rPr>
              <a:t>고정된 </a:t>
            </a:r>
            <a:r>
              <a:rPr lang="en-US" altLang="ko-KR" sz="1300" b="1">
                <a:solidFill>
                  <a:schemeClr val="tx1"/>
                </a:solidFill>
                <a:latin typeface="나눔고딕"/>
                <a:ea typeface="나눔고딕"/>
              </a:rPr>
              <a:t>단일 데이터 흐름</a:t>
            </a:r>
            <a:endParaRPr lang="en-US" altLang="ko-KR" sz="13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lnSpc>
                <a:spcPct val="115000"/>
              </a:lnSpc>
              <a:defRPr lang="ko-KR" altLang="en-US"/>
            </a:pP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- </a:t>
            </a:r>
            <a:r>
              <a:rPr lang="en-US" altLang="ko-KR" sz="1300">
                <a:solidFill>
                  <a:schemeClr val="tx1"/>
                </a:solidFill>
                <a:latin typeface="나눔고딕"/>
                <a:ea typeface="나눔고딕"/>
              </a:rPr>
              <a:t>기존 DBMS보다 </a:t>
            </a:r>
            <a:r>
              <a:rPr lang="en-US" altLang="ko-KR" sz="1300" b="1">
                <a:solidFill>
                  <a:schemeClr val="tx1"/>
                </a:solidFill>
                <a:latin typeface="나눔고딕"/>
                <a:ea typeface="나눔고딕"/>
              </a:rPr>
              <a:t>불편한 스키마 질의</a:t>
            </a:r>
            <a:endParaRPr lang="en-US" altLang="ko-KR" sz="13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lnSpc>
                <a:spcPct val="115000"/>
              </a:lnSpc>
              <a:defRPr lang="ko-KR" altLang="en-US"/>
            </a:pP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- </a:t>
            </a:r>
            <a:r>
              <a:rPr lang="en-US" altLang="ko-KR" sz="1300" b="1">
                <a:solidFill>
                  <a:schemeClr val="tx1"/>
                </a:solidFill>
                <a:latin typeface="나눔고딕"/>
                <a:ea typeface="나눔고딕"/>
              </a:rPr>
              <a:t>단순한 스케줄링</a:t>
            </a:r>
            <a:endParaRPr lang="en-US" altLang="ko-KR" sz="13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lnSpc>
                <a:spcPct val="115000"/>
              </a:lnSpc>
              <a:defRPr lang="ko-KR" altLang="en-US"/>
            </a:pP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- </a:t>
            </a:r>
            <a:r>
              <a:rPr lang="en-US" altLang="ko-KR" sz="1300">
                <a:solidFill>
                  <a:schemeClr val="tx1"/>
                </a:solidFill>
                <a:latin typeface="나눔고딕"/>
                <a:ea typeface="나눔고딕"/>
              </a:rPr>
              <a:t>DBMS와 비교하여 상대적으로 </a:t>
            </a:r>
            <a:r>
              <a:rPr lang="en-US" altLang="ko-KR" sz="1300" b="1">
                <a:solidFill>
                  <a:schemeClr val="tx1"/>
                </a:solidFill>
                <a:latin typeface="나눔고딕"/>
                <a:ea typeface="나눔고딕"/>
              </a:rPr>
              <a:t>낮은 성능</a:t>
            </a:r>
            <a:endParaRPr lang="en-US" altLang="ko-KR" sz="13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lnSpc>
                <a:spcPct val="115000"/>
              </a:lnSpc>
              <a:defRPr lang="ko-KR" altLang="en-US"/>
            </a:pP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- </a:t>
            </a:r>
            <a:r>
              <a:rPr lang="en-US" altLang="ko-KR" sz="1300">
                <a:solidFill>
                  <a:schemeClr val="tx1"/>
                </a:solidFill>
                <a:latin typeface="나눔고딕"/>
                <a:ea typeface="나눔고딕"/>
              </a:rPr>
              <a:t>개발도구의 불편함과 </a:t>
            </a:r>
            <a:r>
              <a:rPr lang="en-US" altLang="ko-KR" sz="1300" b="1">
                <a:solidFill>
                  <a:schemeClr val="tx1"/>
                </a:solidFill>
                <a:latin typeface="나눔고딕"/>
                <a:ea typeface="나눔고딕"/>
              </a:rPr>
              <a:t>기술지원의 어려움</a:t>
            </a:r>
            <a:endParaRPr lang="en-US" altLang="ko-KR" sz="1300" b="1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65666" y="2115463"/>
            <a:ext cx="6012668" cy="262707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4"/>
          <p:cNvSpPr txBox="1"/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lang="ko-KR"/>
            </a:pPr>
            <a:r>
              <a:rPr lang="en-US" altLang="ko-KR" sz="1400" b="1" kern="0">
                <a:latin typeface="나눔고딕"/>
                <a:ea typeface="나눔고딕"/>
              </a:rPr>
              <a:t>1. </a:t>
            </a:r>
            <a:r>
              <a:rPr lang="ko-KR" altLang="en-US" sz="1400" b="1" kern="0">
                <a:latin typeface="나눔고딕"/>
                <a:ea typeface="나눔고딕"/>
              </a:rPr>
              <a:t>하둡소개</a:t>
            </a:r>
            <a:endParaRPr lang="ko-KR" altLang="en-US" sz="1400" b="1" kern="0">
              <a:latin typeface="나눔고딕"/>
              <a:ea typeface="나눔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26975" y="1124744"/>
            <a:ext cx="3684984" cy="468052"/>
          </a:xfrm>
          <a:prstGeom prst="rect">
            <a:avLst/>
          </a:prstGeom>
        </p:spPr>
        <p:txBody>
          <a:bodyPr wrap="none"/>
          <a:p>
            <a:pPr>
              <a:defRPr lang="ko-KR" altLang="en-US"/>
            </a:pPr>
            <a:r>
              <a:rPr lang="ko-KR" altLang="en-US" sz="1600" b="1">
                <a:latin typeface="나눔고딕"/>
                <a:ea typeface="나눔고딕"/>
              </a:rPr>
              <a:t>맵리듀스(MapReduce) 시스템 구성</a:t>
            </a:r>
            <a:endParaRPr lang="ko-KR" altLang="en-US" sz="1600" b="1">
              <a:latin typeface="나눔고딕"/>
              <a:ea typeface="나눔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3462" y="1815624"/>
            <a:ext cx="7177075" cy="4421688"/>
          </a:xfrm>
          <a:prstGeom prst="rect">
            <a:avLst/>
          </a:prstGeom>
        </p:spPr>
      </p:pic>
      <p:sp>
        <p:nvSpPr>
          <p:cNvPr id="15" name="텍스트 개체 틀 3"/>
          <p:cNvSpPr>
            <a:spLocks noGrp="1" noChangeArrowheads="1"/>
          </p:cNvSpPr>
          <p:nvPr/>
        </p:nvSpPr>
        <p:spPr>
          <a:xfrm>
            <a:off x="755650" y="188913"/>
            <a:ext cx="6840538" cy="522287"/>
          </a:xfrm>
          <a:prstGeom prst="rect">
            <a:avLst/>
          </a:prstGeom>
          <a:noFill/>
          <a:ln/>
        </p:spPr>
        <p:txBody>
          <a:bodyPr/>
          <a:lstStyle/>
          <a:p>
            <a:pPr marL="0" indent="0" algn="l" eaLnBrk="0" latinLnBrk="1" hangingPunct="0"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1</a:t>
            </a:r>
            <a:r>
              <a:rPr xmlns:mc="http://schemas.openxmlformats.org/markup-compatibility/2006" xmlns:hp="http://schemas.haansoft.com/office/presentation/8.0" lang="ko-KR" altLang="en-US" sz="22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-</a:t>
            </a:r>
            <a:r>
              <a:rPr xmlns:mc="http://schemas.openxmlformats.org/markup-compatibility/2006" xmlns:hp="http://schemas.haansoft.com/office/presentation/8.0" lang="en-US" altLang="ko-KR" sz="22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4</a:t>
            </a: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.</a:t>
            </a:r>
            <a:r>
              <a:rPr xmlns:mc="http://schemas.openxmlformats.org/markup-compatibility/2006" xmlns:hp="http://schemas.haansoft.com/office/presentation/8.0" lang="ko-KR" altLang="en-US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 맵리듀스</a:t>
            </a:r>
            <a:endParaRPr xmlns:mc="http://schemas.openxmlformats.org/markup-compatibility/2006" xmlns:hp="http://schemas.haansoft.com/office/presentation/8.0" lang="ko-KR" altLang="en-US" sz="2800" b="0" i="0" kern="1200" spc="5" mc:Ignorable="hp" hp:hslEmbossed="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4"/>
          <p:cNvSpPr txBox="1"/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lang="ko-KR"/>
            </a:pPr>
            <a:r>
              <a:rPr lang="en-US" altLang="ko-KR" sz="1400" b="1" kern="0">
                <a:latin typeface="나눔고딕"/>
                <a:ea typeface="나눔고딕"/>
              </a:rPr>
              <a:t>1. </a:t>
            </a:r>
            <a:r>
              <a:rPr lang="ko-KR" altLang="en-US" sz="1400" b="1" kern="0">
                <a:latin typeface="나눔고딕"/>
                <a:ea typeface="나눔고딕"/>
              </a:rPr>
              <a:t>하둡소개</a:t>
            </a:r>
            <a:endParaRPr lang="ko-KR" altLang="en-US" sz="1400" b="1" kern="0">
              <a:latin typeface="나눔고딕"/>
              <a:ea typeface="나눔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70384" y="1099592"/>
            <a:ext cx="8990148" cy="637220"/>
          </a:xfrm>
          <a:prstGeom prst="rect">
            <a:avLst/>
          </a:prstGeom>
        </p:spPr>
        <p:txBody>
          <a:bodyPr wrap="none"/>
          <a:p>
            <a:pPr>
              <a:defRPr lang="ko-KR" altLang="en-US"/>
            </a:pPr>
            <a:r>
              <a:rPr lang="ko-KR" altLang="en-US" sz="1600" b="1">
                <a:latin typeface="나눔고딕"/>
                <a:ea typeface="나눔고딕"/>
              </a:rPr>
              <a:t>맵(Map) 단계</a:t>
            </a:r>
            <a:r>
              <a:rPr lang="ko-KR" altLang="en-US" sz="1000">
                <a:latin typeface="나눔고딕"/>
                <a:ea typeface="나눔고딕"/>
              </a:rPr>
              <a:t> : </a:t>
            </a:r>
            <a:r>
              <a:rPr lang="ko-KR" altLang="en-US" sz="1200">
                <a:latin typeface="나눔고딕"/>
                <a:ea typeface="나눔고딕"/>
              </a:rPr>
              <a:t>키와 값으로 구성된 입력 데이터를 전달받아 이 데이터를 가공하고 분류해 새로운 데이터 목록을 생성합니다.</a:t>
            </a:r>
            <a:endParaRPr lang="ko-KR" altLang="en-US" sz="1200">
              <a:latin typeface="나눔고딕"/>
              <a:ea typeface="나눔고딕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13730" y="1762685"/>
            <a:ext cx="6116538" cy="4438623"/>
          </a:xfrm>
          <a:prstGeom prst="rect">
            <a:avLst/>
          </a:prstGeom>
        </p:spPr>
      </p:pic>
      <p:sp>
        <p:nvSpPr>
          <p:cNvPr id="12" name="텍스트 개체 틀 3"/>
          <p:cNvSpPr>
            <a:spLocks noGrp="1" noChangeArrowheads="1"/>
          </p:cNvSpPr>
          <p:nvPr/>
        </p:nvSpPr>
        <p:spPr>
          <a:xfrm>
            <a:off x="755650" y="188913"/>
            <a:ext cx="6840538" cy="522287"/>
          </a:xfrm>
          <a:prstGeom prst="rect">
            <a:avLst/>
          </a:prstGeom>
          <a:noFill/>
          <a:ln/>
        </p:spPr>
        <p:txBody>
          <a:bodyPr/>
          <a:lstStyle/>
          <a:p>
            <a:pPr marL="0" indent="0" algn="l" eaLnBrk="0" latinLnBrk="1" hangingPunct="0"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1</a:t>
            </a:r>
            <a:r>
              <a:rPr xmlns:mc="http://schemas.openxmlformats.org/markup-compatibility/2006" xmlns:hp="http://schemas.haansoft.com/office/presentation/8.0" lang="ko-KR" altLang="en-US" sz="22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-</a:t>
            </a:r>
            <a:r>
              <a:rPr xmlns:mc="http://schemas.openxmlformats.org/markup-compatibility/2006" xmlns:hp="http://schemas.haansoft.com/office/presentation/8.0" lang="en-US" altLang="ko-KR" sz="22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4</a:t>
            </a: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.</a:t>
            </a:r>
            <a:r>
              <a:rPr xmlns:mc="http://schemas.openxmlformats.org/markup-compatibility/2006" xmlns:hp="http://schemas.haansoft.com/office/presentation/8.0" lang="ko-KR" altLang="en-US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 맵리듀스</a:t>
            </a:r>
            <a:endParaRPr xmlns:mc="http://schemas.openxmlformats.org/markup-compatibility/2006" xmlns:hp="http://schemas.haansoft.com/office/presentation/8.0" lang="ko-KR" altLang="en-US" sz="2800" b="0" i="0" kern="1200" spc="5" mc:Ignorable="hp" hp:hslEmbossed="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4"/>
          <p:cNvSpPr txBox="1"/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lang="ko-KR"/>
            </a:pPr>
            <a:r>
              <a:rPr lang="en-US" altLang="ko-KR" sz="1400" b="1" kern="0">
                <a:latin typeface="나눔고딕"/>
                <a:ea typeface="나눔고딕"/>
              </a:rPr>
              <a:t>1. </a:t>
            </a:r>
            <a:r>
              <a:rPr lang="ko-KR" altLang="en-US" sz="1400" b="1" kern="0">
                <a:latin typeface="나눔고딕"/>
                <a:ea typeface="나눔고딕"/>
              </a:rPr>
              <a:t>하둡소개</a:t>
            </a:r>
            <a:endParaRPr lang="ko-KR" altLang="en-US" sz="1400" b="1" kern="0">
              <a:latin typeface="나눔고딕"/>
              <a:ea typeface="나눔고딕"/>
            </a:endParaRPr>
          </a:p>
        </p:txBody>
      </p:sp>
      <p:sp>
        <p:nvSpPr>
          <p:cNvPr id="12" name="텍스트 개체 틀 3"/>
          <p:cNvSpPr>
            <a:spLocks noGrp="1" noChangeArrowheads="1"/>
          </p:cNvSpPr>
          <p:nvPr/>
        </p:nvSpPr>
        <p:spPr>
          <a:xfrm>
            <a:off x="755650" y="188913"/>
            <a:ext cx="6840538" cy="522287"/>
          </a:xfrm>
          <a:prstGeom prst="rect">
            <a:avLst/>
          </a:prstGeom>
          <a:noFill/>
          <a:ln/>
        </p:spPr>
        <p:txBody>
          <a:bodyPr/>
          <a:lstStyle/>
          <a:p>
            <a:pPr marL="0" indent="0" algn="l" eaLnBrk="0" latinLnBrk="1" hangingPunct="0"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1</a:t>
            </a:r>
            <a:r>
              <a:rPr xmlns:mc="http://schemas.openxmlformats.org/markup-compatibility/2006" xmlns:hp="http://schemas.haansoft.com/office/presentation/8.0" lang="ko-KR" altLang="en-US" sz="22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-</a:t>
            </a:r>
            <a:r>
              <a:rPr xmlns:mc="http://schemas.openxmlformats.org/markup-compatibility/2006" xmlns:hp="http://schemas.haansoft.com/office/presentation/8.0" lang="en-US" altLang="ko-KR" sz="22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4</a:t>
            </a: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.</a:t>
            </a:r>
            <a:r>
              <a:rPr xmlns:mc="http://schemas.openxmlformats.org/markup-compatibility/2006" xmlns:hp="http://schemas.haansoft.com/office/presentation/8.0" lang="ko-KR" altLang="en-US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 맵리듀스</a:t>
            </a:r>
            <a:endParaRPr xmlns:mc="http://schemas.openxmlformats.org/markup-compatibility/2006" xmlns:hp="http://schemas.haansoft.com/office/presentation/8.0" lang="ko-KR" altLang="en-US" sz="2800" b="0" i="0" kern="1200" spc="5" mc:Ignorable="hp" hp:hslEmbossed="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539552" y="1395531"/>
          <a:ext cx="8064130" cy="484178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268252"/>
                <a:gridCol w="5795878"/>
              </a:tblGrid>
              <a:tr h="2297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300"/>
                        <a:t>Class and Method</a:t>
                      </a:r>
                      <a:endParaRPr lang="en-US" altLang="ko-KR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/>
                        <a:t>내용</a:t>
                      </a:r>
                      <a:endParaRPr lang="ko-KR" altLang="en-US" sz="1300"/>
                    </a:p>
                  </a:txBody>
                  <a:tcPr marL="91440" marR="91440"/>
                </a:tc>
              </a:tr>
              <a:tr h="2673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lnSpc>
                          <a:spcPct val="125000"/>
                        </a:lnSpc>
                        <a:defRPr lang="ko-KR" altLang="en-US"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InputFormat(인풋포맷) 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lnSpc>
                          <a:spcPct val="125000"/>
                        </a:lnSpc>
                        <a:defRPr lang="ko-KR" altLang="en-US"/>
                      </a:pPr>
                      <a:r>
                        <a:rPr lang="ko-KR" altLang="en-US" sz="1200">
                          <a:latin typeface="나눔고딕"/>
                          <a:ea typeface="나눔고딕"/>
                        </a:rPr>
                        <a:t> 데이터에 접근하는 클래스</a:t>
                      </a:r>
                      <a:endParaRPr lang="ko-KR" altLang="en-US" sz="12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852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lnSpc>
                          <a:spcPct val="125000"/>
                        </a:lnSpc>
                        <a:defRPr lang="ko-KR" altLang="en-US"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getSplits() 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lnSpc>
                          <a:spcPct val="125000"/>
                        </a:lnSpc>
                        <a:defRPr lang="ko-KR" altLang="en-US"/>
                      </a:pPr>
                      <a:r>
                        <a:rPr lang="ko-KR" altLang="en-US" sz="1200">
                          <a:latin typeface="나눔고딕"/>
                          <a:ea typeface="나눔고딕"/>
                        </a:rPr>
                        <a:t>맵 프로세스들에게 어떻게 인풋을 분산할 것인지에 관한 로직을 구현한다. 가장 일반적으로 사용하는 것은 </a:t>
                      </a:r>
                      <a:r>
                        <a:rPr lang="ko-KR" altLang="en-US" sz="1200" b="1">
                          <a:latin typeface="나눔고딕"/>
                          <a:ea typeface="나눔고딕"/>
                        </a:rPr>
                        <a:t>인풋 스플릿(split)</a:t>
                      </a:r>
                      <a:r>
                        <a:rPr lang="ko-KR" altLang="en-US" sz="1200">
                          <a:latin typeface="나눔고딕"/>
                          <a:ea typeface="나눔고딕"/>
                        </a:rPr>
                        <a:t>을 블록 단위로 만들고 맵 태스크에 블록의 위치를 전해주는 </a:t>
                      </a:r>
                      <a:r>
                        <a:rPr lang="ko-KR" altLang="en-US" sz="1200" b="1">
                          <a:latin typeface="나눔고딕"/>
                          <a:ea typeface="나눔고딕"/>
                        </a:rPr>
                        <a:t>TextInputFormat</a:t>
                      </a:r>
                      <a:r>
                        <a:rPr lang="ko-KR" altLang="en-US" sz="1200">
                          <a:latin typeface="나눔고딕"/>
                          <a:ea typeface="나눔고딕"/>
                        </a:rPr>
                        <a:t>이다.</a:t>
                      </a:r>
                      <a:endParaRPr lang="ko-KR" altLang="en-US" sz="12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65774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lnSpc>
                          <a:spcPct val="125000"/>
                        </a:lnSpc>
                        <a:defRPr lang="ko-KR" altLang="en-US"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getReader() 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lnSpc>
                          <a:spcPct val="125000"/>
                        </a:lnSpc>
                        <a:defRPr lang="ko-KR" altLang="en-US"/>
                      </a:pPr>
                      <a:r>
                        <a:rPr lang="ko-KR" altLang="en-US" sz="1200">
                          <a:latin typeface="나눔고딕"/>
                          <a:ea typeface="나눔고딕"/>
                        </a:rPr>
                        <a:t>처리할 데이터에 접근할 수 있도록 만들어 주는 </a:t>
                      </a:r>
                      <a:r>
                        <a:rPr lang="ko-KR" altLang="en-US" sz="1200" b="1">
                          <a:latin typeface="나눔고딕"/>
                          <a:ea typeface="나눔고딕"/>
                        </a:rPr>
                        <a:t>맵 태스크에 리더</a:t>
                      </a:r>
                      <a:r>
                        <a:rPr lang="ko-KR" altLang="en-US" sz="1200">
                          <a:latin typeface="나눔고딕"/>
                          <a:ea typeface="나눔고딕"/>
                        </a:rPr>
                        <a:t>(reader)가 접근할 수 있도록 한다.</a:t>
                      </a:r>
                      <a:r>
                        <a:rPr lang="en-US" altLang="ko-KR" sz="1200"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1200">
                          <a:latin typeface="나눔고딕"/>
                          <a:ea typeface="나눔고딕"/>
                        </a:rPr>
                        <a:t>오버라이드 하므로 어떠한 데이터 타입이라도 사용가능</a:t>
                      </a:r>
                      <a:endParaRPr lang="ko-KR" altLang="en-US" sz="12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2673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lnSpc>
                          <a:spcPct val="125000"/>
                        </a:lnSpc>
                        <a:defRPr lang="ko-KR" altLang="en-US"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RecordReader(레코드리더)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lnSpc>
                          <a:spcPct val="125000"/>
                        </a:lnSpc>
                        <a:defRPr lang="ko-KR" altLang="en-US"/>
                      </a:pPr>
                      <a:r>
                        <a:rPr lang="ko-KR" altLang="en-US" sz="1200">
                          <a:latin typeface="나눔고딕"/>
                          <a:ea typeface="나눔고딕"/>
                        </a:rPr>
                        <a:t>데이터 블록을 읽고 맵 태스크에 키-값의 레코드를 돌려주는 클래스</a:t>
                      </a:r>
                      <a:endParaRPr lang="ko-KR" altLang="en-US" sz="12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4625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lnSpc>
                          <a:spcPct val="125000"/>
                        </a:lnSpc>
                        <a:defRPr lang="ko-KR" altLang="en-US"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Mapper.setup() 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lnSpc>
                          <a:spcPct val="125000"/>
                        </a:lnSpc>
                        <a:defRPr lang="ko-KR" altLang="en-US"/>
                      </a:pPr>
                      <a:r>
                        <a:rPr lang="ko-KR" altLang="en-US" sz="1200">
                          <a:latin typeface="나눔고딕"/>
                          <a:ea typeface="나눔고딕"/>
                        </a:rPr>
                        <a:t> 맵 프로세스에서 사용할 변수와 파일 </a:t>
                      </a:r>
                      <a:r>
                        <a:rPr lang="ko-KR" altLang="en-US" sz="1200" b="1">
                          <a:latin typeface="나눔고딕"/>
                          <a:ea typeface="나눔고딕"/>
                        </a:rPr>
                        <a:t>핸들의 수를 초기화할 때 사용</a:t>
                      </a:r>
                      <a:endParaRPr lang="ko-KR" altLang="en-US" sz="1200">
                        <a:latin typeface="나눔고딕"/>
                        <a:ea typeface="나눔고딕"/>
                      </a:endParaRPr>
                    </a:p>
                    <a:p>
                      <a:pPr>
                        <a:lnSpc>
                          <a:spcPct val="125000"/>
                        </a:lnSpc>
                        <a:defRPr lang="ko-KR" altLang="en-US"/>
                      </a:pPr>
                      <a:r>
                        <a:rPr lang="ko-KR" altLang="en-US" sz="1200">
                          <a:latin typeface="나눔고딕"/>
                          <a:ea typeface="나눔고딕"/>
                        </a:rPr>
                        <a:t>  맵 태스크의 맵 메서드를 호출하기 전에, setup() 메서드를 한번 호출</a:t>
                      </a:r>
                      <a:endParaRPr lang="ko-KR" altLang="en-US" sz="12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2673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lnSpc>
                          <a:spcPct val="125000"/>
                        </a:lnSpc>
                        <a:defRPr lang="ko-KR" altLang="en-US"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Mapper.ma</a:t>
                      </a: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p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() 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lnSpc>
                          <a:spcPct val="125000"/>
                        </a:lnSpc>
                        <a:defRPr lang="ko-KR" altLang="en-US"/>
                      </a:pPr>
                      <a:r>
                        <a:rPr lang="ko-KR" altLang="en-US" sz="1200">
                          <a:latin typeface="나눔고딕"/>
                          <a:ea typeface="나눔고딕"/>
                        </a:rPr>
                        <a:t>메서드는 매퍼의 심장으로 세가지 인풋(key, value, context)이 있다.</a:t>
                      </a:r>
                      <a:endParaRPr lang="ko-KR" altLang="en-US" sz="12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4625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lnSpc>
                          <a:spcPct val="125000"/>
                        </a:lnSpc>
                        <a:defRPr lang="ko-KR" altLang="en-US"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Mapper.cleanup() 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lnSpc>
                          <a:spcPct val="125000"/>
                        </a:lnSpc>
                        <a:defRPr lang="ko-KR" altLang="en-US"/>
                      </a:pPr>
                      <a:r>
                        <a:rPr lang="ko-KR" altLang="en-US" sz="1200">
                          <a:latin typeface="나눔고딕"/>
                          <a:ea typeface="나눔고딕"/>
                        </a:rPr>
                        <a:t>map() 메서드가 모든 레코드에 대해 실행한 이후 호출 (최종 상태와 메세지를 로그에 기록)</a:t>
                      </a:r>
                      <a:endParaRPr lang="ko-KR" altLang="en-US" sz="12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4625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lnSpc>
                          <a:spcPct val="125000"/>
                        </a:lnSpc>
                        <a:defRPr lang="ko-KR" altLang="en-US"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Partitioner(파티셔너) 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lnSpc>
                          <a:spcPct val="125000"/>
                        </a:lnSpc>
                        <a:defRPr lang="ko-KR" altLang="en-US"/>
                      </a:pPr>
                      <a:r>
                        <a:rPr lang="ko-KR" altLang="en-US" sz="1200">
                          <a:latin typeface="나눔고딕"/>
                          <a:ea typeface="나눔고딕"/>
                        </a:rPr>
                        <a:t>리듀서들 간에 어떤 방식으로 데이터를 파티션으로 만들 것인지 대한 로직을 구현</a:t>
                      </a:r>
                      <a:endParaRPr lang="ko-KR" altLang="en-US" sz="12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4625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lnSpc>
                          <a:spcPct val="125000"/>
                        </a:lnSpc>
                        <a:defRPr lang="ko-KR" altLang="en-US"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Combiner(컴바이너) 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lnSpc>
                          <a:spcPct val="125000"/>
                        </a:lnSpc>
                        <a:defRPr lang="ko-KR" altLang="en-US"/>
                      </a:pPr>
                      <a:r>
                        <a:rPr lang="ko-KR" altLang="en-US" sz="1200">
                          <a:latin typeface="나눔고딕"/>
                          <a:ea typeface="나눔고딕"/>
                        </a:rPr>
                        <a:t>매퍼와 리듀서 간 상당한 양의 네트워크 트래픽을 줄이는 아주 쉬운 방법을 제공</a:t>
                      </a:r>
                      <a:endParaRPr lang="ko-KR" altLang="en-US" sz="12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4"/>
          <p:cNvSpPr txBox="1"/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lang="ko-KR"/>
            </a:pPr>
            <a:r>
              <a:rPr lang="en-US" altLang="ko-KR" sz="1400" b="1" kern="0">
                <a:latin typeface="나눔고딕"/>
                <a:ea typeface="나눔고딕"/>
              </a:rPr>
              <a:t>1. </a:t>
            </a:r>
            <a:r>
              <a:rPr lang="ko-KR" altLang="en-US" sz="1400" b="1" kern="0">
                <a:latin typeface="나눔고딕"/>
                <a:ea typeface="나눔고딕"/>
              </a:rPr>
              <a:t>하둡소개</a:t>
            </a:r>
            <a:endParaRPr lang="ko-KR" altLang="en-US" sz="1400" b="1" kern="0">
              <a:latin typeface="나눔고딕"/>
              <a:ea typeface="나눔고딕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6638" y="1963586"/>
            <a:ext cx="7790723" cy="4021697"/>
          </a:xfrm>
          <a:prstGeom prst="rect">
            <a:avLst/>
          </a:prstGeom>
        </p:spPr>
      </p:pic>
      <p:sp>
        <p:nvSpPr>
          <p:cNvPr id="14" name="텍스트 개체 틀 3"/>
          <p:cNvSpPr>
            <a:spLocks noGrp="1" noChangeArrowheads="1"/>
          </p:cNvSpPr>
          <p:nvPr/>
        </p:nvSpPr>
        <p:spPr>
          <a:xfrm>
            <a:off x="755650" y="188913"/>
            <a:ext cx="6840538" cy="522287"/>
          </a:xfrm>
          <a:prstGeom prst="rect">
            <a:avLst/>
          </a:prstGeom>
          <a:noFill/>
          <a:ln/>
        </p:spPr>
        <p:txBody>
          <a:bodyPr/>
          <a:lstStyle/>
          <a:p>
            <a:pPr marL="0" indent="0" algn="l" eaLnBrk="0" latinLnBrk="1" hangingPunct="0"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1</a:t>
            </a:r>
            <a:r>
              <a:rPr xmlns:mc="http://schemas.openxmlformats.org/markup-compatibility/2006" xmlns:hp="http://schemas.haansoft.com/office/presentation/8.0" lang="ko-KR" altLang="en-US" sz="22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-</a:t>
            </a:r>
            <a:r>
              <a:rPr xmlns:mc="http://schemas.openxmlformats.org/markup-compatibility/2006" xmlns:hp="http://schemas.haansoft.com/office/presentation/8.0" lang="en-US" altLang="ko-KR" sz="22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4</a:t>
            </a: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.</a:t>
            </a:r>
            <a:r>
              <a:rPr xmlns:mc="http://schemas.openxmlformats.org/markup-compatibility/2006" xmlns:hp="http://schemas.haansoft.com/office/presentation/8.0" lang="ko-KR" altLang="en-US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 맵리듀스</a:t>
            </a:r>
            <a:endParaRPr xmlns:mc="http://schemas.openxmlformats.org/markup-compatibility/2006" xmlns:hp="http://schemas.haansoft.com/office/presentation/8.0" lang="ko-KR" altLang="en-US" sz="2800" b="0" i="0" kern="1200" spc="5" mc:Ignorable="hp" hp:hslEmbossed="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370384" y="1135596"/>
            <a:ext cx="8990148" cy="637220"/>
          </a:xfrm>
          <a:prstGeom prst="rect">
            <a:avLst/>
          </a:prstGeom>
        </p:spPr>
        <p:txBody>
          <a:bodyPr wrap="none"/>
          <a:lstStyle/>
          <a:p>
            <a:pPr>
              <a:defRPr lang="ko-KR" altLang="en-US"/>
            </a:pPr>
            <a:r>
              <a:rPr lang="ko-KR" altLang="en-US" sz="1600" b="1">
                <a:latin typeface="나눔고딕"/>
                <a:ea typeface="나눔고딕"/>
              </a:rPr>
              <a:t>Shuffle(셔플) 단계</a:t>
            </a:r>
            <a:r>
              <a:rPr lang="ko-KR" altLang="en-US" sz="1000">
                <a:latin typeface="나눔고딕"/>
                <a:ea typeface="나눔고딕"/>
              </a:rPr>
              <a:t> : </a:t>
            </a:r>
            <a:r>
              <a:rPr lang="ko-KR" altLang="en-US" sz="1200">
                <a:latin typeface="나눔고딕"/>
                <a:ea typeface="나눔고딕"/>
              </a:rPr>
              <a:t>맵 테스크의 출력 데이터가 리듀스 테스크에게 전달되는 일련의 과정</a:t>
            </a:r>
            <a:endParaRPr lang="ko-KR" altLang="en-US" sz="1200">
              <a:latin typeface="나눔고딕"/>
              <a:ea typeface="나눔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4"/>
          <p:cNvSpPr txBox="1"/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lang="ko-KR"/>
            </a:pPr>
            <a:r>
              <a:rPr lang="en-US" altLang="ko-KR" sz="1400" b="1" kern="0">
                <a:latin typeface="나눔고딕"/>
                <a:ea typeface="나눔고딕"/>
              </a:rPr>
              <a:t>1. </a:t>
            </a:r>
            <a:r>
              <a:rPr lang="ko-KR" altLang="en-US" sz="1400" b="1" kern="0">
                <a:latin typeface="나눔고딕"/>
                <a:ea typeface="나눔고딕"/>
              </a:rPr>
              <a:t>하둡소개</a:t>
            </a:r>
            <a:endParaRPr lang="ko-KR" altLang="en-US" sz="1400" b="1" kern="0">
              <a:latin typeface="나눔고딕"/>
              <a:ea typeface="나눔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382960" y="1160748"/>
            <a:ext cx="5737212" cy="432048"/>
          </a:xfrm>
          <a:prstGeom prst="rect">
            <a:avLst/>
          </a:prstGeom>
        </p:spPr>
        <p:txBody>
          <a:bodyPr wrap="none"/>
          <a:p>
            <a:pPr>
              <a:defRPr lang="ko-KR" altLang="en-US"/>
            </a:pPr>
            <a:r>
              <a:rPr lang="ko-KR" altLang="en-US" sz="1600" b="1">
                <a:latin typeface="나눔고딕"/>
                <a:ea typeface="나눔고딕"/>
              </a:rPr>
              <a:t>리듀스(Reduce) 단계</a:t>
            </a:r>
            <a:r>
              <a:rPr lang="ko-KR" altLang="en-US" sz="1000">
                <a:latin typeface="나눔고딕"/>
                <a:ea typeface="나눔고딕"/>
              </a:rPr>
              <a:t> : </a:t>
            </a:r>
            <a:r>
              <a:rPr lang="ko-KR" altLang="en-US" sz="1300">
                <a:latin typeface="나눔고딕"/>
                <a:ea typeface="나눔고딕"/>
              </a:rPr>
              <a:t>사용자에게 전달할 출력 파일을 생성하는 단계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defRPr lang="ko-KR" altLang="en-US"/>
            </a:pPr>
            <a:endParaRPr lang="ko-KR" altLang="en-US" sz="1000">
              <a:latin typeface="나눔고딕"/>
              <a:ea typeface="나눔고딕"/>
            </a:endParaRPr>
          </a:p>
          <a:p>
            <a:pPr>
              <a:defRPr lang="ko-KR" altLang="en-US"/>
            </a:pPr>
            <a:endParaRPr lang="ko-KR" altLang="en-US" sz="1000">
              <a:latin typeface="나눔고딕"/>
              <a:ea typeface="나눔고딕"/>
            </a:endParaRPr>
          </a:p>
          <a:p>
            <a:pPr>
              <a:defRPr lang="ko-KR" altLang="en-US"/>
            </a:pPr>
            <a:endParaRPr lang="ko-KR" altLang="en-US" sz="1000">
              <a:latin typeface="나눔고딕"/>
              <a:ea typeface="나눔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81237" y="1836600"/>
            <a:ext cx="4581525" cy="2276475"/>
          </a:xfrm>
          <a:prstGeom prst="rect">
            <a:avLst/>
          </a:prstGeom>
        </p:spPr>
      </p:pic>
      <p:sp>
        <p:nvSpPr>
          <p:cNvPr id="15" name="텍스트 개체 틀 3"/>
          <p:cNvSpPr>
            <a:spLocks noGrp="1" noChangeArrowheads="1"/>
          </p:cNvSpPr>
          <p:nvPr/>
        </p:nvSpPr>
        <p:spPr>
          <a:xfrm>
            <a:off x="755650" y="188913"/>
            <a:ext cx="6840538" cy="522287"/>
          </a:xfrm>
          <a:prstGeom prst="rect">
            <a:avLst/>
          </a:prstGeom>
          <a:noFill/>
          <a:ln/>
        </p:spPr>
        <p:txBody>
          <a:bodyPr/>
          <a:lstStyle/>
          <a:p>
            <a:pPr marL="0" indent="0" algn="l" eaLnBrk="0" latinLnBrk="1" hangingPunct="0"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1</a:t>
            </a:r>
            <a:r>
              <a:rPr xmlns:mc="http://schemas.openxmlformats.org/markup-compatibility/2006" xmlns:hp="http://schemas.haansoft.com/office/presentation/8.0" lang="ko-KR" altLang="en-US" sz="22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-</a:t>
            </a:r>
            <a:r>
              <a:rPr xmlns:mc="http://schemas.openxmlformats.org/markup-compatibility/2006" xmlns:hp="http://schemas.haansoft.com/office/presentation/8.0" lang="en-US" altLang="ko-KR" sz="22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4</a:t>
            </a: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.</a:t>
            </a:r>
            <a:r>
              <a:rPr xmlns:mc="http://schemas.openxmlformats.org/markup-compatibility/2006" xmlns:hp="http://schemas.haansoft.com/office/presentation/8.0" lang="ko-KR" altLang="en-US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 맵리듀스</a:t>
            </a:r>
            <a:endParaRPr xmlns:mc="http://schemas.openxmlformats.org/markup-compatibility/2006" xmlns:hp="http://schemas.haansoft.com/office/presentation/8.0" lang="ko-KR" altLang="en-US" sz="2800" b="0" i="0" kern="1200" spc="5" mc:Ignorable="hp" hp:hslEmbossed="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  <p:graphicFrame>
        <p:nvGraphicFramePr>
          <p:cNvPr id="16" name=""/>
          <p:cNvGraphicFramePr>
            <a:graphicFrameLocks noGrp="1"/>
          </p:cNvGraphicFramePr>
          <p:nvPr/>
        </p:nvGraphicFramePr>
        <p:xfrm>
          <a:off x="539552" y="4401107"/>
          <a:ext cx="7956884" cy="213104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65480"/>
                <a:gridCol w="5791403"/>
              </a:tblGrid>
              <a:tr h="2914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Class and Method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내용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5362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Reducer.setup()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개별 레코드에 관한 프로세싱을 시작하기 전에 해당 메서드를 실행하고, 일반적으로 변수와 파일 핸들을 </a:t>
                      </a:r>
                      <a:r>
                        <a:rPr lang="ko-KR" altLang="en-US" sz="1300" b="1">
                          <a:latin typeface="나눔고딕"/>
                          <a:ea typeface="나눔고딕"/>
                        </a:rPr>
                        <a:t>초기화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할때 사용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38399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Reducer.reduce()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리듀스가 대부분의 데이터 </a:t>
                      </a:r>
                      <a:r>
                        <a:rPr lang="ko-KR" altLang="en-US" sz="1300" b="1">
                          <a:latin typeface="나눔고딕"/>
                          <a:ea typeface="나눔고딕"/>
                        </a:rPr>
                        <a:t>프로세싱 수행</a:t>
                      </a:r>
                      <a:endParaRPr lang="ko-KR" altLang="en-US" sz="1300" b="1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5328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Reducer.clearnup()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모든 레코드를 처리한 후에 호출한다. (파일을 닫고 저체적인 상태를 로그로 기록하는 지점)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3864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OutputFormat(아웃풋포맷)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HDFS로 아웃풋 데이터의 포맷을 만들고 기록할때 사용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/>
          <p:nvPr/>
        </p:nvSpPr>
        <p:spPr>
          <a:xfrm>
            <a:off x="530225" y="2960688"/>
            <a:ext cx="7921625" cy="492125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9pPr>
          </a:lstStyle>
          <a:p>
            <a:pPr algn="l">
              <a:defRPr lang="ko-KR"/>
            </a:pPr>
            <a:r>
              <a:rPr lang="ko-KR" altLang="en-US" sz="3800" kern="0">
                <a:solidFill>
                  <a:schemeClr val="tx1"/>
                </a:solidFill>
                <a:latin typeface="나눔고딕 ExtraBold"/>
                <a:ea typeface="나눔고딕 ExtraBold"/>
                <a:cs typeface="Nanum Gothic"/>
              </a:rPr>
              <a:t>하둡 데이터 스토리지 옵션</a:t>
            </a:r>
            <a:endParaRPr lang="ko-KR" altLang="en-US" sz="3800" kern="0">
              <a:solidFill>
                <a:schemeClr val="tx1"/>
              </a:solidFill>
              <a:latin typeface="나눔고딕 ExtraBold"/>
              <a:ea typeface="나눔고딕 ExtraBold"/>
              <a:cs typeface="Nanum Gothic"/>
            </a:endParaRPr>
          </a:p>
        </p:txBody>
      </p:sp>
      <p:sp>
        <p:nvSpPr>
          <p:cNvPr id="5" name="내용 개체 틀 2"/>
          <p:cNvSpPr txBox="1"/>
          <p:nvPr/>
        </p:nvSpPr>
        <p:spPr>
          <a:xfrm>
            <a:off x="530225" y="2024063"/>
            <a:ext cx="1079500" cy="9366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 lang="ko-KR"/>
            </a:pPr>
            <a:r>
              <a:rPr lang="en-US" altLang="ko-KR" sz="3800" kern="0">
                <a:solidFill>
                  <a:srgbClr val="0070c0"/>
                </a:solidFill>
                <a:latin typeface="나눔고딕 ExtraBold"/>
                <a:ea typeface="나눔고딕 ExtraBold"/>
                <a:cs typeface="Nanum Gothic"/>
              </a:rPr>
              <a:t>0</a:t>
            </a:r>
            <a:r>
              <a:rPr lang="ko-KR" altLang="en-US" sz="3800" kern="0">
                <a:solidFill>
                  <a:srgbClr val="0070c0"/>
                </a:solidFill>
                <a:latin typeface="나눔고딕 ExtraBold"/>
                <a:ea typeface="나눔고딕 ExtraBold"/>
                <a:cs typeface="Nanum Gothic"/>
              </a:rPr>
              <a:t>2</a:t>
            </a:r>
            <a:r>
              <a:rPr lang="en-US" altLang="ko-KR" sz="3800" kern="0">
                <a:solidFill>
                  <a:srgbClr val="0070c0"/>
                </a:solidFill>
                <a:latin typeface="나눔고딕 ExtraBold"/>
                <a:ea typeface="나눔고딕 ExtraBold"/>
                <a:cs typeface="Nanum Gothic"/>
              </a:rPr>
              <a:t>.</a:t>
            </a:r>
            <a:endParaRPr lang="en-US" altLang="ko-KR" sz="3800" kern="0">
              <a:solidFill>
                <a:srgbClr val="0070c0"/>
              </a:solidFill>
              <a:latin typeface="나눔고딕 ExtraBold"/>
              <a:ea typeface="나눔고딕 ExtraBold"/>
              <a:cs typeface="Nanum Gothic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755650" y="188913"/>
            <a:ext cx="6840538" cy="522287"/>
          </a:xfrm>
          <a:prstGeom prst="rect">
            <a:avLst/>
          </a:prstGeom>
          <a:noFill/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en-US" sz="2800">
                <a:latin typeface="나눔고딕 ExtraBold"/>
                <a:ea typeface="나눔고딕 ExtraBold"/>
              </a:rPr>
              <a:t>2</a:t>
            </a:r>
            <a:r>
              <a:rPr lang="ko-KR" altLang="en-US" sz="2200">
                <a:latin typeface="나눔고딕 ExtraBold"/>
                <a:ea typeface="나눔고딕 ExtraBold"/>
              </a:rPr>
              <a:t>-1</a:t>
            </a:r>
            <a:r>
              <a:rPr lang="en-US" altLang="ko-KR" sz="2800">
                <a:latin typeface="나눔고딕 ExtraBold"/>
                <a:ea typeface="나눔고딕 ExtraBold"/>
              </a:rPr>
              <a:t>.</a:t>
            </a:r>
            <a:r>
              <a:rPr lang="ko-KR" altLang="en-US" sz="2800">
                <a:latin typeface="나눔고딕 ExtraBold"/>
                <a:ea typeface="나눔고딕 ExtraBold"/>
              </a:rPr>
              <a:t> 파일포맷</a:t>
            </a:r>
            <a:endParaRPr lang="ko-KR" altLang="en-US" sz="2800">
              <a:latin typeface="나눔고딕 ExtraBold"/>
              <a:ea typeface="나눔고딕 ExtraBold"/>
            </a:endParaRPr>
          </a:p>
        </p:txBody>
      </p:sp>
      <p:sp>
        <p:nvSpPr>
          <p:cNvPr id="4" name="텍스트 개체 틀 4"/>
          <p:cNvSpPr txBox="1"/>
          <p:nvPr/>
        </p:nvSpPr>
        <p:spPr>
          <a:xfrm>
            <a:off x="6768145" y="44624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 lang="ko-KR"/>
            </a:pPr>
            <a:r>
              <a:rPr lang="ko-KR" altLang="en-US" sz="1400" b="1" kern="0">
                <a:latin typeface="나눔고딕"/>
                <a:ea typeface="나눔고딕"/>
              </a:rPr>
              <a:t>2</a:t>
            </a:r>
            <a:r>
              <a:rPr lang="en-US" altLang="ko-KR" sz="1400" b="1" kern="0">
                <a:latin typeface="나눔고딕"/>
                <a:ea typeface="나눔고딕"/>
              </a:rPr>
              <a:t>. </a:t>
            </a:r>
            <a:r>
              <a:rPr lang="ko-KR" altLang="en-US" sz="1400" b="1" kern="0">
                <a:latin typeface="나눔고딕"/>
                <a:ea typeface="나눔고딕"/>
              </a:rPr>
              <a:t>하둡데이터 스토리지 옵션</a:t>
            </a:r>
            <a:endParaRPr lang="ko-KR" altLang="en-US" sz="1400" b="1" kern="0">
              <a:latin typeface="나눔고딕"/>
              <a:ea typeface="나눔고딕"/>
            </a:endParaRPr>
          </a:p>
        </p:txBody>
      </p:sp>
      <p:sp>
        <p:nvSpPr>
          <p:cNvPr id="10245" name=""/>
          <p:cNvSpPr txBox="1"/>
          <p:nvPr/>
        </p:nvSpPr>
        <p:spPr>
          <a:xfrm>
            <a:off x="3599892" y="5769260"/>
            <a:ext cx="1944216" cy="360040"/>
          </a:xfrm>
          <a:prstGeom prst="rect">
            <a:avLst/>
          </a:prstGeom>
        </p:spPr>
        <p:txBody>
          <a:bodyPr wrap="none"/>
          <a:p>
            <a:pPr>
              <a:defRPr lang="ko-KR" altLang="en-US"/>
            </a:pPr>
            <a:r>
              <a:rPr lang="ko-KR" altLang="en-US" sz="1400">
                <a:latin typeface="나눔고딕"/>
                <a:ea typeface="나눔고딕"/>
              </a:rPr>
              <a:t>&lt;파일 저장 방식 비교표&gt;</a:t>
            </a:r>
            <a:endParaRPr lang="ko-KR" altLang="en-US" sz="1400">
              <a:latin typeface="나눔고딕"/>
              <a:ea typeface="나눔고딕"/>
            </a:endParaRPr>
          </a:p>
        </p:txBody>
      </p:sp>
      <p:pic>
        <p:nvPicPr>
          <p:cNvPr id="102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3588" y="1340422"/>
            <a:ext cx="7416824" cy="417715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755650" y="188913"/>
            <a:ext cx="6840538" cy="522287"/>
          </a:xfrm>
          <a:prstGeom prst="rect">
            <a:avLst/>
          </a:prstGeom>
          <a:noFill/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en-US" sz="2800">
                <a:latin typeface="나눔고딕 ExtraBold"/>
                <a:ea typeface="나눔고딕 ExtraBold"/>
              </a:rPr>
              <a:t>2</a:t>
            </a:r>
            <a:r>
              <a:rPr lang="ko-KR" altLang="en-US" sz="2200">
                <a:latin typeface="나눔고딕 ExtraBold"/>
                <a:ea typeface="나눔고딕 ExtraBold"/>
              </a:rPr>
              <a:t>-1</a:t>
            </a:r>
            <a:r>
              <a:rPr lang="en-US" altLang="ko-KR" sz="2800">
                <a:latin typeface="나눔고딕 ExtraBold"/>
                <a:ea typeface="나눔고딕 ExtraBold"/>
              </a:rPr>
              <a:t>.</a:t>
            </a:r>
            <a:r>
              <a:rPr lang="ko-KR" altLang="en-US" sz="2800">
                <a:latin typeface="나눔고딕 ExtraBold"/>
                <a:ea typeface="나눔고딕 ExtraBold"/>
              </a:rPr>
              <a:t> 파일포맷</a:t>
            </a:r>
            <a:endParaRPr lang="ko-KR" altLang="en-US" sz="2800">
              <a:latin typeface="나눔고딕 ExtraBold"/>
              <a:ea typeface="나눔고딕 ExtraBold"/>
            </a:endParaRPr>
          </a:p>
        </p:txBody>
      </p:sp>
      <p:sp>
        <p:nvSpPr>
          <p:cNvPr id="4" name="텍스트 개체 틀 4"/>
          <p:cNvSpPr txBox="1"/>
          <p:nvPr/>
        </p:nvSpPr>
        <p:spPr>
          <a:xfrm>
            <a:off x="6768145" y="44624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 lang="ko-KR"/>
            </a:pPr>
            <a:r>
              <a:rPr lang="ko-KR" altLang="en-US" sz="1400" b="1" kern="0">
                <a:latin typeface="나눔고딕"/>
                <a:ea typeface="나눔고딕"/>
              </a:rPr>
              <a:t>2</a:t>
            </a:r>
            <a:r>
              <a:rPr lang="en-US" altLang="ko-KR" sz="1400" b="1" kern="0">
                <a:latin typeface="나눔고딕"/>
                <a:ea typeface="나눔고딕"/>
              </a:rPr>
              <a:t>. </a:t>
            </a:r>
            <a:r>
              <a:rPr lang="ko-KR" altLang="en-US" sz="1400" b="1" kern="0">
                <a:latin typeface="나눔고딕"/>
                <a:ea typeface="나눔고딕"/>
              </a:rPr>
              <a:t>하둡데이터 스토리지 옵션</a:t>
            </a:r>
            <a:endParaRPr lang="ko-KR" altLang="en-US" sz="1400" b="1" kern="0">
              <a:latin typeface="나눔고딕"/>
              <a:ea typeface="나눔고딕"/>
            </a:endParaRPr>
          </a:p>
        </p:txBody>
      </p:sp>
      <p:sp>
        <p:nvSpPr>
          <p:cNvPr id="10243" name=""/>
          <p:cNvSpPr txBox="1"/>
          <p:nvPr/>
        </p:nvSpPr>
        <p:spPr>
          <a:xfrm>
            <a:off x="398502" y="2996952"/>
            <a:ext cx="8346994" cy="2340260"/>
          </a:xfrm>
          <a:prstGeom prst="rect">
            <a:avLst/>
          </a:prstGeom>
        </p:spPr>
        <p:txBody>
          <a:bodyPr wrap="none"/>
          <a:p>
            <a:pPr>
              <a:lnSpc>
                <a:spcPct val="140000"/>
              </a:lnSpc>
              <a:defRPr lang="ko-KR" altLang="en-US"/>
            </a:pPr>
            <a:r>
              <a:rPr lang="ko-KR" altLang="en-US" sz="1300" b="1"/>
              <a:t>1.1 텍스트 데이터</a:t>
            </a:r>
            <a:r>
              <a:rPr lang="ko-KR" altLang="en-US" sz="1300"/>
              <a:t> : </a:t>
            </a:r>
            <a:r>
              <a:rPr lang="ko-KR" altLang="en-US" sz="1300" b="1"/>
              <a:t>웹 로그</a:t>
            </a:r>
            <a:r>
              <a:rPr lang="ko-KR" altLang="en-US" sz="1300"/>
              <a:t>나 </a:t>
            </a:r>
            <a:r>
              <a:rPr lang="ko-KR" altLang="en-US" sz="1300" b="1"/>
              <a:t>서버 로그</a:t>
            </a:r>
            <a:r>
              <a:rPr lang="ko-KR" altLang="en-US" sz="1300"/>
              <a:t>와 같은 로그를 저장하고 분석할 때 가장 일반적으로 사용 됩니다.</a:t>
            </a:r>
            <a:endParaRPr lang="ko-KR" altLang="en-US" sz="1300"/>
          </a:p>
          <a:p>
            <a:pPr>
              <a:lnSpc>
                <a:spcPct val="140000"/>
              </a:lnSpc>
              <a:defRPr lang="ko-KR" altLang="en-US"/>
            </a:pPr>
            <a:endParaRPr lang="ko-KR" altLang="en-US" sz="1300"/>
          </a:p>
          <a:p>
            <a:pPr>
              <a:lnSpc>
                <a:spcPct val="140000"/>
              </a:lnSpc>
              <a:defRPr lang="ko-KR" altLang="en-US"/>
            </a:pPr>
            <a:r>
              <a:rPr lang="ko-KR" altLang="en-US" sz="1300" b="1"/>
              <a:t>1.2 구조화된 텍스트 데이터</a:t>
            </a:r>
            <a:r>
              <a:rPr lang="ko-KR" altLang="en-US" sz="1300"/>
              <a:t> : </a:t>
            </a:r>
            <a:r>
              <a:rPr lang="ko-KR" altLang="en-US" sz="1300" b="1"/>
              <a:t>XML</a:t>
            </a:r>
            <a:r>
              <a:rPr lang="ko-KR" altLang="en-US" sz="1300"/>
              <a:t>과 </a:t>
            </a:r>
            <a:r>
              <a:rPr lang="ko-KR" altLang="en-US" sz="1300" b="1"/>
              <a:t>JSON</a:t>
            </a:r>
            <a:r>
              <a:rPr lang="ko-KR" altLang="en-US" sz="1300"/>
              <a:t>과 같은 구조화된 포맷으로 애브로 등의 컨테이너 포맷에 이용됩니다.</a:t>
            </a:r>
            <a:endParaRPr lang="ko-KR" altLang="en-US" sz="1300"/>
          </a:p>
          <a:p>
            <a:pPr>
              <a:lnSpc>
                <a:spcPct val="140000"/>
              </a:lnSpc>
              <a:defRPr lang="ko-KR" altLang="en-US"/>
            </a:pPr>
            <a:endParaRPr lang="ko-KR" altLang="en-US" sz="1300"/>
          </a:p>
          <a:p>
            <a:pPr>
              <a:lnSpc>
                <a:spcPct val="140000"/>
              </a:lnSpc>
              <a:defRPr lang="ko-KR" altLang="en-US"/>
            </a:pPr>
            <a:r>
              <a:rPr lang="ko-KR" altLang="en-US" sz="1300" b="1"/>
              <a:t>1.3 바이너리 데이터</a:t>
            </a:r>
            <a:r>
              <a:rPr lang="ko-KR" altLang="en-US" sz="1300"/>
              <a:t> : 이미지 등의 바이너리 파일을 처리할 수 있습니다. </a:t>
            </a:r>
            <a:endParaRPr lang="ko-KR" altLang="en-US" sz="1300"/>
          </a:p>
          <a:p>
            <a:pPr>
              <a:lnSpc>
                <a:spcPct val="140000"/>
              </a:lnSpc>
              <a:defRPr lang="ko-KR" altLang="en-US"/>
            </a:pPr>
            <a:r>
              <a:rPr lang="ko-KR" altLang="en-US" sz="1300"/>
              <a:t>                         </a:t>
            </a:r>
            <a:endParaRPr lang="ko-KR" altLang="en-US" sz="1300"/>
          </a:p>
        </p:txBody>
      </p:sp>
      <p:sp>
        <p:nvSpPr>
          <p:cNvPr id="10244" name=""/>
          <p:cNvSpPr txBox="1"/>
          <p:nvPr/>
        </p:nvSpPr>
        <p:spPr>
          <a:xfrm>
            <a:off x="185191" y="1963688"/>
            <a:ext cx="8773616" cy="637220"/>
          </a:xfrm>
          <a:prstGeom prst="rect">
            <a:avLst/>
          </a:prstGeom>
        </p:spPr>
        <p:txBody>
          <a:bodyPr wrap="none"/>
          <a:lstStyle/>
          <a:p>
            <a:pPr>
              <a:lnSpc>
                <a:spcPct val="140000"/>
              </a:lnSpc>
              <a:defRPr lang="ko-KR" altLang="en-US"/>
            </a:pPr>
            <a:r>
              <a:rPr lang="ko-KR" altLang="en-US" sz="1600" b="1">
                <a:latin typeface="나눔고딕"/>
                <a:ea typeface="나눔고딕"/>
              </a:rPr>
              <a:t>1. 표준파일 포맷</a:t>
            </a:r>
            <a:r>
              <a:rPr lang="ko-KR" altLang="en-US" sz="1000">
                <a:latin typeface="나눔고딕"/>
                <a:ea typeface="나눔고딕"/>
              </a:rPr>
              <a:t> :  </a:t>
            </a:r>
            <a:r>
              <a:rPr lang="ko-KR" altLang="en-US" sz="1200"/>
              <a:t>데이터를 저장하는 경우 대부분의 경우 원천 데이터의 원래 형식대로 저장합니다.</a:t>
            </a:r>
            <a:endParaRPr lang="ko-KR" altLang="en-US" sz="1200"/>
          </a:p>
          <a:p>
            <a:pPr>
              <a:lnSpc>
                <a:spcPct val="140000"/>
              </a:lnSpc>
              <a:defRPr lang="ko-KR" altLang="en-US"/>
            </a:pPr>
            <a:r>
              <a:rPr lang="ko-KR" altLang="en-US" sz="1200"/>
              <a:t>                               하둡의 가장 강력한 특징은 </a:t>
            </a:r>
            <a:r>
              <a:rPr lang="ko-KR" altLang="en-US" sz="1200" b="1"/>
              <a:t>데이터의 포맷에 상관없이 모든 데이터를 저장</a:t>
            </a:r>
            <a:r>
              <a:rPr lang="ko-KR" altLang="en-US" sz="1200"/>
              <a:t>하는 능력입니다.</a:t>
            </a:r>
            <a:endParaRPr lang="ko-KR" altLang="en-US" sz="12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55676" y="4185084"/>
            <a:ext cx="5507973" cy="2418606"/>
          </a:xfrm>
          <a:prstGeom prst="rect">
            <a:avLst/>
          </a:prstGeom>
        </p:spPr>
      </p:pic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755650" y="188913"/>
            <a:ext cx="6840538" cy="522287"/>
          </a:xfrm>
          <a:prstGeom prst="rect">
            <a:avLst/>
          </a:prstGeom>
          <a:noFill/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en-US" sz="2800">
                <a:latin typeface="나눔고딕 ExtraBold"/>
                <a:ea typeface="나눔고딕 ExtraBold"/>
              </a:rPr>
              <a:t>2</a:t>
            </a:r>
            <a:r>
              <a:rPr lang="ko-KR" altLang="en-US" sz="2200">
                <a:latin typeface="나눔고딕 ExtraBold"/>
                <a:ea typeface="나눔고딕 ExtraBold"/>
              </a:rPr>
              <a:t>-1</a:t>
            </a:r>
            <a:r>
              <a:rPr lang="en-US" altLang="ko-KR" sz="2800">
                <a:latin typeface="나눔고딕 ExtraBold"/>
                <a:ea typeface="나눔고딕 ExtraBold"/>
              </a:rPr>
              <a:t>.</a:t>
            </a:r>
            <a:r>
              <a:rPr lang="ko-KR" altLang="en-US" sz="2800">
                <a:latin typeface="나눔고딕 ExtraBold"/>
                <a:ea typeface="나눔고딕 ExtraBold"/>
              </a:rPr>
              <a:t> 파일포맷</a:t>
            </a:r>
            <a:endParaRPr lang="ko-KR" altLang="en-US" sz="2800">
              <a:latin typeface="나눔고딕 ExtraBold"/>
              <a:ea typeface="나눔고딕 ExtraBold"/>
            </a:endParaRPr>
          </a:p>
        </p:txBody>
      </p:sp>
      <p:sp>
        <p:nvSpPr>
          <p:cNvPr id="10244" name="텍스트 개체 틀 4"/>
          <p:cNvSpPr txBox="1"/>
          <p:nvPr/>
        </p:nvSpPr>
        <p:spPr>
          <a:xfrm>
            <a:off x="6768145" y="44624"/>
            <a:ext cx="2592387" cy="2905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lang="ko-KR"/>
            </a:pPr>
            <a:r>
              <a:rPr lang="ko-KR" altLang="en-US" sz="1400" b="1" kern="0">
                <a:latin typeface="나눔고딕"/>
                <a:ea typeface="나눔고딕"/>
              </a:rPr>
              <a:t>2</a:t>
            </a:r>
            <a:r>
              <a:rPr lang="en-US" altLang="ko-KR" sz="1400" b="1" kern="0">
                <a:latin typeface="나눔고딕"/>
                <a:ea typeface="나눔고딕"/>
              </a:rPr>
              <a:t>. </a:t>
            </a:r>
            <a:r>
              <a:rPr lang="ko-KR" altLang="en-US" sz="1400" b="1" kern="0">
                <a:latin typeface="나눔고딕"/>
                <a:ea typeface="나눔고딕"/>
              </a:rPr>
              <a:t>하둡데이터 스토리지 옵션</a:t>
            </a:r>
            <a:endParaRPr lang="ko-KR" altLang="en-US" sz="1400" b="1" kern="0">
              <a:latin typeface="나눔고딕"/>
              <a:ea typeface="나눔고딕"/>
            </a:endParaRPr>
          </a:p>
        </p:txBody>
      </p:sp>
      <p:sp>
        <p:nvSpPr>
          <p:cNvPr id="10245" name=""/>
          <p:cNvSpPr txBox="1"/>
          <p:nvPr/>
        </p:nvSpPr>
        <p:spPr>
          <a:xfrm>
            <a:off x="328954" y="2312876"/>
            <a:ext cx="8486092" cy="1620180"/>
          </a:xfrm>
          <a:prstGeom prst="rect">
            <a:avLst/>
          </a:prstGeom>
        </p:spPr>
        <p:txBody>
          <a:bodyPr wrap="none"/>
          <a:p>
            <a:pPr>
              <a:lnSpc>
                <a:spcPct val="155000"/>
              </a:lnSpc>
              <a:defRPr lang="ko-KR" altLang="en-US"/>
            </a:pPr>
            <a:r>
              <a:rPr lang="ko-KR" altLang="en-US" sz="1300" b="1"/>
              <a:t>시퀀스 파일 압축 옵션</a:t>
            </a:r>
            <a:endParaRPr lang="ko-KR" altLang="en-US" sz="1200"/>
          </a:p>
          <a:p>
            <a:pPr>
              <a:lnSpc>
                <a:spcPct val="155000"/>
              </a:lnSpc>
              <a:defRPr lang="ko-KR" altLang="en-US"/>
            </a:pPr>
            <a:r>
              <a:rPr lang="ko-KR" altLang="en-US" sz="1200"/>
              <a:t>  </a:t>
            </a:r>
            <a:r>
              <a:rPr lang="ko-KR" altLang="en-US" sz="1200" b="1"/>
              <a:t>1. 압축하지 않음</a:t>
            </a:r>
            <a:r>
              <a:rPr lang="ko-KR" altLang="en-US" sz="1200"/>
              <a:t>(Uncompressed) :  압축할 수 있는 다른 대한들과 비교할 경우 장점이 없다.</a:t>
            </a:r>
            <a:endParaRPr lang="ko-KR" altLang="en-US" sz="1200"/>
          </a:p>
          <a:p>
            <a:pPr>
              <a:lnSpc>
                <a:spcPct val="155000"/>
              </a:lnSpc>
              <a:defRPr lang="ko-KR" altLang="en-US"/>
            </a:pPr>
            <a:r>
              <a:rPr lang="ko-KR" altLang="en-US" sz="1200"/>
              <a:t>  </a:t>
            </a:r>
            <a:r>
              <a:rPr lang="ko-KR" altLang="en-US" sz="1200" b="1"/>
              <a:t>2. 레코드 단위 압축</a:t>
            </a:r>
            <a:r>
              <a:rPr lang="ko-KR" altLang="en-US" sz="1200"/>
              <a:t>(Record-compressed) : 기본으로 레코드가 파일에 추가될 때 개별 레코드를 압축한다. </a:t>
            </a:r>
            <a:endParaRPr lang="ko-KR" altLang="en-US" sz="1200"/>
          </a:p>
          <a:p>
            <a:pPr>
              <a:lnSpc>
                <a:spcPct val="155000"/>
              </a:lnSpc>
              <a:defRPr lang="ko-KR" altLang="en-US"/>
            </a:pPr>
            <a:r>
              <a:rPr lang="ko-KR" altLang="en-US" sz="1200"/>
              <a:t>  </a:t>
            </a:r>
            <a:r>
              <a:rPr lang="ko-KR" altLang="en-US" sz="1200" b="1"/>
              <a:t>3. 블록 단위 압축</a:t>
            </a:r>
            <a:r>
              <a:rPr lang="ko-KR" altLang="en-US" sz="1200"/>
              <a:t>(Block-compressed) : 데이터가 압축하기 위한 블록사이즈에 도달할때 까지 대기하는 방식으로</a:t>
            </a:r>
            <a:endParaRPr lang="ko-KR" altLang="en-US" sz="1200"/>
          </a:p>
          <a:p>
            <a:pPr>
              <a:lnSpc>
                <a:spcPct val="155000"/>
              </a:lnSpc>
              <a:defRPr lang="ko-KR" altLang="en-US"/>
            </a:pPr>
            <a:r>
              <a:rPr lang="ko-KR" altLang="en-US" sz="1200"/>
              <a:t>                                                           레코드 단위보다 압축률이 높다.</a:t>
            </a:r>
            <a:endParaRPr lang="ko-KR" altLang="en-US" sz="1200"/>
          </a:p>
        </p:txBody>
      </p:sp>
      <p:sp>
        <p:nvSpPr>
          <p:cNvPr id="10247" name=""/>
          <p:cNvSpPr txBox="1"/>
          <p:nvPr/>
        </p:nvSpPr>
        <p:spPr>
          <a:xfrm>
            <a:off x="185192" y="1196752"/>
            <a:ext cx="8773616" cy="1080120"/>
          </a:xfrm>
          <a:prstGeom prst="rect">
            <a:avLst/>
          </a:prstGeom>
        </p:spPr>
        <p:txBody>
          <a:bodyPr wrap="none"/>
          <a:lstStyle/>
          <a:p>
            <a:pPr>
              <a:lnSpc>
                <a:spcPct val="145000"/>
              </a:lnSpc>
              <a:defRPr lang="ko-KR" altLang="en-US"/>
            </a:pPr>
            <a:r>
              <a:rPr lang="ko-KR" altLang="en-US" sz="1600" b="1">
                <a:latin typeface="나눔고딕"/>
                <a:ea typeface="나눔고딕"/>
              </a:rPr>
              <a:t>2. 시퀀스파일(</a:t>
            </a:r>
            <a:r>
              <a:rPr lang="en-US" altLang="ko-KR" sz="1600" b="1">
                <a:latin typeface="나눔고딕"/>
                <a:ea typeface="나눔고딕"/>
              </a:rPr>
              <a:t>SequenceFile</a:t>
            </a:r>
            <a:r>
              <a:rPr lang="ko-KR" altLang="en-US" sz="1600" b="1">
                <a:latin typeface="나눔고딕"/>
                <a:ea typeface="나눔고딕"/>
              </a:rPr>
              <a:t>)</a:t>
            </a:r>
            <a:r>
              <a:rPr lang="en-US" altLang="ko-KR" sz="1600" b="1">
                <a:latin typeface="나눔고딕"/>
                <a:ea typeface="나눔고딕"/>
              </a:rPr>
              <a:t> </a:t>
            </a:r>
            <a:r>
              <a:rPr lang="ko-KR" altLang="en-US" sz="1600" b="1">
                <a:latin typeface="나눔고딕"/>
                <a:ea typeface="나눔고딕"/>
              </a:rPr>
              <a:t>포맷</a:t>
            </a:r>
            <a:r>
              <a:rPr lang="ko-KR" altLang="en-US" sz="1000">
                <a:latin typeface="나눔고딕"/>
                <a:ea typeface="나눔고딕"/>
              </a:rPr>
              <a:t> : </a:t>
            </a:r>
            <a:r>
              <a:rPr lang="ko-KR" altLang="en-US" sz="1300"/>
              <a:t>가장 일반적으로 사용하는 파일 기반 포맷중 하나로 파일 압축은 </a:t>
            </a:r>
            <a:endParaRPr lang="ko-KR" altLang="en-US" sz="1300"/>
          </a:p>
          <a:p>
            <a:pPr>
              <a:lnSpc>
                <a:spcPct val="145000"/>
              </a:lnSpc>
              <a:defRPr lang="ko-KR" altLang="en-US"/>
            </a:pPr>
            <a:r>
              <a:rPr lang="ko-KR" altLang="en-US" sz="1300"/>
              <a:t>                                                        공간을 절약하는 결과를  줄 수 있으나 원래 압축 파일 형태 그래도</a:t>
            </a:r>
            <a:endParaRPr lang="ko-KR" altLang="en-US" sz="1300"/>
          </a:p>
          <a:p>
            <a:pPr>
              <a:lnSpc>
                <a:spcPct val="145000"/>
              </a:lnSpc>
              <a:defRPr lang="ko-KR" altLang="en-US"/>
            </a:pPr>
            <a:r>
              <a:rPr lang="ko-KR" altLang="en-US" sz="1300"/>
              <a:t>                                                        하둡에 저장하면 파일이 분할 되지 않는 단점이 있다.</a:t>
            </a:r>
            <a:r>
              <a:rPr lang="ko-KR" altLang="en-US" sz="1300">
                <a:latin typeface="나눔고딕"/>
                <a:ea typeface="나눔고딕"/>
              </a:rPr>
              <a:t> </a:t>
            </a:r>
            <a:r>
              <a:rPr lang="ko-KR" altLang="en-US" sz="1000">
                <a:latin typeface="나눔고딕"/>
                <a:ea typeface="나눔고딕"/>
              </a:rPr>
              <a:t> </a:t>
            </a:r>
            <a:endParaRPr lang="ko-KR" altLang="en-US" sz="1000">
              <a:latin typeface="나눔고딕"/>
              <a:ea typeface="나눔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2879725" y="2772348"/>
            <a:ext cx="6264275" cy="5486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 lang="ko-KR"/>
            </a:pPr>
            <a:r>
              <a:rPr lang="en-US" altLang="ko-KR" sz="2100" b="1" spc="-151">
                <a:latin typeface="나눔고딕"/>
                <a:ea typeface="나눔고딕"/>
                <a:cs typeface="Nanum Gothic"/>
              </a:rPr>
              <a:t>02. </a:t>
            </a:r>
            <a:r>
              <a:rPr lang="ko-KR" altLang="en-US" b="1" spc="-149">
                <a:latin typeface="나눔고딕"/>
                <a:ea typeface="나눔고딕"/>
                <a:cs typeface="Nanum Gothic"/>
              </a:rPr>
              <a:t>하둡 데이터 스토리지 옵션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고딕"/>
                <a:ea typeface="나눔고딕"/>
              </a:rPr>
              <a:t>·····································</a:t>
            </a:r>
            <a:r>
              <a:rPr lang="ko-KR" altLang="en-US" sz="1400" b="1" spc="-144">
                <a:solidFill>
                  <a:schemeClr val="bg1">
                    <a:lumMod val="50000"/>
                  </a:schemeClr>
                </a:solidFill>
                <a:latin typeface="NanumSquareOTF"/>
                <a:ea typeface="NanumSquareOTF"/>
                <a:cs typeface="Nanum Gothic"/>
              </a:rPr>
              <a:t>16 </a:t>
            </a:r>
            <a:r>
              <a:rPr lang="en-US" altLang="ko-KR" sz="1400" b="1" spc="-144">
                <a:solidFill>
                  <a:schemeClr val="bg1">
                    <a:lumMod val="50000"/>
                  </a:schemeClr>
                </a:solidFill>
                <a:latin typeface="NanumSquareOTF"/>
                <a:ea typeface="NanumSquareOTF"/>
                <a:cs typeface="Nanum Gothic"/>
              </a:rPr>
              <a:t>p</a:t>
            </a:r>
            <a:r>
              <a:rPr lang="en-US" altLang="ko-KR" sz="3000" spc="-154">
                <a:solidFill>
                  <a:schemeClr val="bg1">
                    <a:lumMod val="50000"/>
                  </a:schemeClr>
                </a:solidFill>
                <a:latin typeface="NanumSquareOTF"/>
                <a:ea typeface="NanumSquareOTF"/>
                <a:cs typeface="Nanum Gothic"/>
              </a:rPr>
              <a:t>  </a:t>
            </a:r>
            <a:endParaRPr lang="en-US" altLang="ko-KR" sz="3000" spc="-154">
              <a:solidFill>
                <a:schemeClr val="bg1">
                  <a:lumMod val="50000"/>
                </a:schemeClr>
              </a:solidFill>
              <a:latin typeface="NanumSquareOTF"/>
              <a:ea typeface="NanumSquareOTF"/>
              <a:cs typeface="Nanum Gothic"/>
            </a:endParaRPr>
          </a:p>
        </p:txBody>
      </p:sp>
      <p:sp>
        <p:nvSpPr>
          <p:cNvPr id="8195" name="제목 5"/>
          <p:cNvSpPr txBox="1"/>
          <p:nvPr/>
        </p:nvSpPr>
        <p:spPr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atinLnBrk="1">
              <a:defRPr lang="ko-KR" altLang="en-US"/>
            </a:pPr>
            <a:r>
              <a:rPr lang="en-US" altLang="ko-KR" sz="3800" b="1">
                <a:solidFill>
                  <a:srgbClr val="0070c0"/>
                </a:solidFill>
                <a:latin typeface="나눔고딕 ExtraBold"/>
                <a:ea typeface="나눔고딕 ExtraBold"/>
              </a:rPr>
              <a:t>CONTENTS</a:t>
            </a:r>
            <a:endParaRPr lang="ko-KR" altLang="en-US" sz="3800" b="1">
              <a:solidFill>
                <a:srgbClr val="0070c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텍스트 상자 1"/>
          <p:cNvSpPr txBox="1"/>
          <p:nvPr/>
        </p:nvSpPr>
        <p:spPr>
          <a:xfrm>
            <a:off x="2857500" y="1640205"/>
            <a:ext cx="6264275" cy="54864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 lang="ko-KR"/>
            </a:pPr>
            <a:r>
              <a:rPr lang="en-US" altLang="ko-KR" sz="2100" b="1" spc="-151">
                <a:latin typeface="나눔고딕"/>
                <a:ea typeface="나눔고딕"/>
                <a:cs typeface="Nanum Gothic"/>
              </a:rPr>
              <a:t>01. </a:t>
            </a:r>
            <a:r>
              <a:rPr lang="ko-KR" altLang="en-US" b="1" spc="-149">
                <a:latin typeface="나눔고딕"/>
                <a:ea typeface="나눔고딕"/>
                <a:cs typeface="Nanum Gothic"/>
              </a:rPr>
              <a:t>하둡소개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고딕"/>
                <a:ea typeface="나눔고딕"/>
              </a:rPr>
              <a:t>····························································</a:t>
            </a:r>
            <a:r>
              <a:rPr lang="ko-KR" altLang="en-US" sz="1400" b="1" spc="-144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Nanum Gothic"/>
              </a:rPr>
              <a:t>3 </a:t>
            </a:r>
            <a:r>
              <a:rPr lang="en-US" altLang="ko-KR" sz="1400" b="1" spc="-144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Nanum Gothic"/>
              </a:rPr>
              <a:t>p</a:t>
            </a:r>
            <a:r>
              <a:rPr lang="en-US" altLang="ko-KR" sz="3000" b="1" spc="-154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Nanum Gothic"/>
              </a:rPr>
              <a:t>  </a:t>
            </a:r>
            <a:endParaRPr lang="en-US" altLang="ko-KR" sz="3000" b="1" spc="-154">
              <a:solidFill>
                <a:schemeClr val="bg1">
                  <a:lumMod val="50000"/>
                </a:schemeClr>
              </a:solidFill>
              <a:latin typeface="나눔고딕"/>
              <a:ea typeface="나눔고딕"/>
              <a:cs typeface="Nanum Gothic"/>
            </a:endParaRPr>
          </a:p>
        </p:txBody>
      </p:sp>
      <p:sp>
        <p:nvSpPr>
          <p:cNvPr id="11" name="텍스트 상자 1"/>
          <p:cNvSpPr txBox="1"/>
          <p:nvPr/>
        </p:nvSpPr>
        <p:spPr>
          <a:xfrm>
            <a:off x="2879725" y="5088255"/>
            <a:ext cx="6264275" cy="5486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 lang="ko-KR"/>
            </a:pPr>
            <a:r>
              <a:rPr lang="en-US" altLang="ko-KR" sz="2100" b="1" spc="-151">
                <a:latin typeface="나눔고딕"/>
                <a:ea typeface="나눔고딕"/>
                <a:cs typeface="Nanum Gothic"/>
              </a:rPr>
              <a:t>0</a:t>
            </a:r>
            <a:r>
              <a:rPr lang="ko-KR" altLang="en-US" sz="2100" b="1" spc="-151">
                <a:latin typeface="나눔고딕"/>
                <a:ea typeface="나눔고딕"/>
                <a:cs typeface="Nanum Gothic"/>
              </a:rPr>
              <a:t>4</a:t>
            </a:r>
            <a:r>
              <a:rPr lang="en-US" altLang="ko-KR" sz="2100" b="1" spc="-151">
                <a:latin typeface="나눔고딕"/>
                <a:ea typeface="나눔고딕"/>
                <a:cs typeface="Nanum Gothic"/>
              </a:rPr>
              <a:t>.</a:t>
            </a:r>
            <a:r>
              <a:rPr lang="ko-KR" altLang="en-US" sz="2100" b="1" spc="-151">
                <a:latin typeface="나눔고딕"/>
                <a:ea typeface="나눔고딕"/>
                <a:cs typeface="Nanum Gothic"/>
              </a:rPr>
              <a:t> </a:t>
            </a:r>
            <a:r>
              <a:rPr lang="ko-KR" altLang="en-US" b="1" spc="-130">
                <a:latin typeface="나눔고딕"/>
                <a:ea typeface="나눔고딕"/>
                <a:cs typeface="Nanum Gothic"/>
              </a:rPr>
              <a:t>향후 세미나 계획</a:t>
            </a:r>
            <a:r>
              <a:rPr lang="ko-KR" altLang="en-US" sz="2100" b="1" spc="-151">
                <a:latin typeface="나눔고딕"/>
                <a:ea typeface="나눔고딕"/>
                <a:cs typeface="Nanum Gothic"/>
              </a:rPr>
              <a:t>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고딕"/>
                <a:ea typeface="나눔고딕"/>
              </a:rPr>
              <a:t>·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고딕"/>
                <a:ea typeface="나눔고딕"/>
              </a:rPr>
              <a:t>·····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고딕"/>
                <a:ea typeface="나눔고딕"/>
              </a:rPr>
              <a:t>············································</a:t>
            </a:r>
            <a:r>
              <a:rPr lang="ko-KR" altLang="en-US" sz="1400" b="1" spc="-144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Nanum Gothic"/>
              </a:rPr>
              <a:t>25 </a:t>
            </a:r>
            <a:r>
              <a:rPr lang="en-US" altLang="ko-KR" sz="1400" b="1" spc="-144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Nanum Gothic"/>
              </a:rPr>
              <a:t>p</a:t>
            </a:r>
            <a:r>
              <a:rPr lang="en-US" altLang="ko-KR" sz="3000" b="1" spc="-154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Nanum Gothic"/>
              </a:rPr>
              <a:t>  </a:t>
            </a:r>
            <a:endParaRPr lang="en-US" altLang="ko-KR" sz="3000" b="1" spc="-154">
              <a:solidFill>
                <a:schemeClr val="bg1">
                  <a:lumMod val="50000"/>
                </a:schemeClr>
              </a:solidFill>
              <a:latin typeface="나눔고딕"/>
              <a:ea typeface="나눔고딕"/>
              <a:cs typeface="Nanum Gothic"/>
            </a:endParaRPr>
          </a:p>
        </p:txBody>
      </p:sp>
      <p:sp>
        <p:nvSpPr>
          <p:cNvPr id="8196" name="텍스트 상자 1"/>
          <p:cNvSpPr txBox="1"/>
          <p:nvPr/>
        </p:nvSpPr>
        <p:spPr>
          <a:xfrm>
            <a:off x="2879725" y="3960480"/>
            <a:ext cx="6264275" cy="5486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 lang="ko-KR"/>
            </a:pPr>
            <a:r>
              <a:rPr lang="en-US" altLang="ko-KR" sz="2100" b="1" spc="-151">
                <a:latin typeface="나눔고딕"/>
                <a:ea typeface="나눔고딕"/>
                <a:cs typeface="Nanum Gothic"/>
              </a:rPr>
              <a:t>03.</a:t>
            </a:r>
            <a:r>
              <a:rPr lang="ko-KR" altLang="en-US" sz="2100" b="1" spc="-151">
                <a:latin typeface="나눔고딕"/>
                <a:ea typeface="나눔고딕"/>
                <a:cs typeface="Nanum Gothic"/>
              </a:rPr>
              <a:t> </a:t>
            </a:r>
            <a:r>
              <a:rPr lang="en-US" altLang="ko-KR" b="1" spc="-149">
                <a:latin typeface="나눔고딕"/>
                <a:ea typeface="나눔고딕"/>
                <a:cs typeface="Nanum Gothic"/>
              </a:rPr>
              <a:t>Hbase</a:t>
            </a:r>
            <a:r>
              <a:rPr lang="ko-KR" altLang="en-US" b="1" spc="-149">
                <a:latin typeface="나눔고딕"/>
                <a:ea typeface="나눔고딕"/>
                <a:cs typeface="Nanum Gothic"/>
              </a:rPr>
              <a:t>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고딕"/>
                <a:ea typeface="나눔고딕"/>
              </a:rPr>
              <a:t>·······························································</a:t>
            </a:r>
            <a:r>
              <a:rPr lang="ko-KR" altLang="en-US" sz="1400" b="1" spc="-144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Nanum Gothic"/>
              </a:rPr>
              <a:t>24 </a:t>
            </a:r>
            <a:r>
              <a:rPr lang="en-US" altLang="ko-KR" sz="1400" b="1" spc="-144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Nanum Gothic"/>
              </a:rPr>
              <a:t>p</a:t>
            </a:r>
            <a:r>
              <a:rPr lang="en-US" altLang="ko-KR" sz="3000" b="1" spc="-154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Nanum Gothic"/>
              </a:rPr>
              <a:t>  </a:t>
            </a:r>
            <a:endParaRPr lang="en-US" altLang="ko-KR" sz="3000" b="1" spc="-154">
              <a:solidFill>
                <a:schemeClr val="bg1">
                  <a:lumMod val="50000"/>
                </a:schemeClr>
              </a:solidFill>
              <a:latin typeface="나눔고딕"/>
              <a:ea typeface="나눔고딕"/>
              <a:cs typeface="Nanum Gothic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755650" y="188913"/>
            <a:ext cx="6840538" cy="522287"/>
          </a:xfrm>
          <a:prstGeom prst="rect">
            <a:avLst/>
          </a:prstGeom>
          <a:noFill/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en-US" sz="2800">
                <a:latin typeface="나눔고딕 ExtraBold"/>
                <a:ea typeface="나눔고딕 ExtraBold"/>
              </a:rPr>
              <a:t>2</a:t>
            </a:r>
            <a:r>
              <a:rPr lang="ko-KR" altLang="en-US" sz="2200">
                <a:latin typeface="나눔고딕 ExtraBold"/>
                <a:ea typeface="나눔고딕 ExtraBold"/>
              </a:rPr>
              <a:t>-1</a:t>
            </a:r>
            <a:r>
              <a:rPr lang="en-US" altLang="ko-KR" sz="2800">
                <a:latin typeface="나눔고딕 ExtraBold"/>
                <a:ea typeface="나눔고딕 ExtraBold"/>
              </a:rPr>
              <a:t>.</a:t>
            </a:r>
            <a:r>
              <a:rPr lang="ko-KR" altLang="en-US" sz="2800">
                <a:latin typeface="나눔고딕 ExtraBold"/>
                <a:ea typeface="나눔고딕 ExtraBold"/>
              </a:rPr>
              <a:t> 파일포맷</a:t>
            </a:r>
            <a:endParaRPr lang="ko-KR" altLang="en-US" sz="2800">
              <a:latin typeface="나눔고딕 ExtraBold"/>
              <a:ea typeface="나눔고딕 ExtraBold"/>
            </a:endParaRPr>
          </a:p>
        </p:txBody>
      </p:sp>
      <p:sp>
        <p:nvSpPr>
          <p:cNvPr id="10244" name="텍스트 개체 틀 4"/>
          <p:cNvSpPr txBox="1"/>
          <p:nvPr/>
        </p:nvSpPr>
        <p:spPr>
          <a:xfrm>
            <a:off x="6768145" y="44624"/>
            <a:ext cx="2592387" cy="2905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lang="ko-KR"/>
            </a:pPr>
            <a:r>
              <a:rPr lang="ko-KR" altLang="en-US" sz="1400" b="1" kern="0">
                <a:latin typeface="나눔고딕"/>
                <a:ea typeface="나눔고딕"/>
              </a:rPr>
              <a:t>2</a:t>
            </a:r>
            <a:r>
              <a:rPr lang="en-US" altLang="ko-KR" sz="1400" b="1" kern="0">
                <a:latin typeface="나눔고딕"/>
                <a:ea typeface="나눔고딕"/>
              </a:rPr>
              <a:t>. </a:t>
            </a:r>
            <a:r>
              <a:rPr lang="ko-KR" altLang="en-US" sz="1400" b="1" kern="0">
                <a:latin typeface="나눔고딕"/>
                <a:ea typeface="나눔고딕"/>
              </a:rPr>
              <a:t>하둡데이터 스토리지 옵션</a:t>
            </a:r>
            <a:endParaRPr lang="ko-KR" altLang="en-US" sz="1400" b="1" kern="0">
              <a:latin typeface="나눔고딕"/>
              <a:ea typeface="나눔고딕"/>
            </a:endParaRPr>
          </a:p>
        </p:txBody>
      </p:sp>
      <p:sp>
        <p:nvSpPr>
          <p:cNvPr id="10245" name=""/>
          <p:cNvSpPr txBox="1"/>
          <p:nvPr/>
        </p:nvSpPr>
        <p:spPr>
          <a:xfrm>
            <a:off x="785292" y="3429000"/>
            <a:ext cx="7573416" cy="2160240"/>
          </a:xfrm>
          <a:prstGeom prst="rect">
            <a:avLst/>
          </a:prstGeom>
        </p:spPr>
        <p:txBody>
          <a:bodyPr wrap="none"/>
          <a:p>
            <a:pPr>
              <a:lnSpc>
                <a:spcPct val="125000"/>
              </a:lnSpc>
              <a:defRPr lang="ko-KR" altLang="en-US"/>
            </a:pPr>
            <a:r>
              <a:rPr lang="ko-KR" altLang="en-US" sz="1300" b="1">
                <a:latin typeface="나눔고딕"/>
                <a:ea typeface="나눔고딕"/>
              </a:rPr>
              <a:t>3-1 트리프트(Thrift) </a:t>
            </a:r>
            <a:r>
              <a:rPr lang="ko-KR" altLang="en-US" sz="1300">
                <a:latin typeface="나눔고딕"/>
                <a:ea typeface="나눔고딕"/>
              </a:rPr>
              <a:t>: 페이스북에서 교차 언어(cross-language) 인터페이스를 서비스로 구현하기 위해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 lang="ko-KR" altLang="en-US"/>
            </a:pPr>
            <a:r>
              <a:rPr lang="ko-KR" altLang="en-US" sz="1300">
                <a:latin typeface="나눔고딕"/>
                <a:ea typeface="나눔고딕"/>
              </a:rPr>
              <a:t>    개발한 프레임워크로 인터페이스를 정의하기 위해 IDL(Interface Definition Language)를 사용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20000"/>
              </a:lnSpc>
              <a:defRPr lang="ko-KR" altLang="en-US"/>
            </a:pPr>
            <a:r>
              <a:rPr lang="ko-KR" altLang="en-US" sz="1300">
                <a:latin typeface="나눔고딕"/>
                <a:ea typeface="나눔고딕"/>
              </a:rPr>
              <a:t>        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20000"/>
              </a:lnSpc>
              <a:defRPr lang="ko-KR" altLang="en-US"/>
            </a:pPr>
            <a:r>
              <a:rPr lang="ko-KR" altLang="en-US" sz="1300" b="1">
                <a:latin typeface="나눔고딕"/>
                <a:ea typeface="나눔고딕"/>
              </a:rPr>
              <a:t>3-2 프로토콜 버퍼(Protocol buffers) </a:t>
            </a:r>
            <a:r>
              <a:rPr lang="ko-KR" altLang="en-US" sz="1300">
                <a:latin typeface="나눔고딕"/>
                <a:ea typeface="나눔고딕"/>
              </a:rPr>
              <a:t>: 서로다른 언어로 작성된 서비스 간의 데이터 교환을 쉽게 하도록 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20000"/>
              </a:lnSpc>
              <a:defRPr lang="ko-KR" altLang="en-US"/>
            </a:pPr>
            <a:r>
              <a:rPr lang="ko-KR" altLang="en-US" sz="1300">
                <a:latin typeface="나눔고딕"/>
                <a:ea typeface="나눔고딕"/>
              </a:rPr>
              <a:t>    구글에서 개발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20000"/>
              </a:lnSpc>
              <a:defRPr lang="ko-KR" altLang="en-US"/>
            </a:pP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 lang="ko-KR" altLang="en-US"/>
            </a:pPr>
            <a:r>
              <a:rPr lang="ko-KR" altLang="en-US" sz="1300" b="1">
                <a:latin typeface="나눔고딕"/>
                <a:ea typeface="나눔고딕"/>
              </a:rPr>
              <a:t>3-3 애브로(Avro) </a:t>
            </a:r>
            <a:r>
              <a:rPr lang="ko-KR" altLang="en-US" sz="1300">
                <a:latin typeface="나눔고딕"/>
                <a:ea typeface="나눔고딕"/>
              </a:rPr>
              <a:t>: 하둡 라이터블의 결점 &lt;언어이식성&gt;을 해결하기 위해 설계한 언어 중립적인 데이터 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 lang="ko-KR" altLang="en-US"/>
            </a:pPr>
            <a:r>
              <a:rPr lang="ko-KR" altLang="en-US" sz="1300">
                <a:latin typeface="나눔고딕"/>
                <a:ea typeface="나눔고딕"/>
              </a:rPr>
              <a:t> 시리얼리제이션 시스템으로 </a:t>
            </a:r>
            <a:r>
              <a:rPr lang="ko-KR" altLang="en-US" sz="1300" b="1">
                <a:latin typeface="나눔고딕"/>
                <a:ea typeface="나눔고딕"/>
              </a:rPr>
              <a:t>다양한 언어</a:t>
            </a:r>
            <a:r>
              <a:rPr lang="ko-KR" altLang="en-US" sz="1300">
                <a:latin typeface="나눔고딕"/>
                <a:ea typeface="나눔고딕"/>
              </a:rPr>
              <a:t>(C, 자바, 펄, 파이썬, 루비 등)로 데이터를 쉽게 </a:t>
            </a:r>
            <a:r>
              <a:rPr lang="ko-KR" altLang="en-US" sz="1300" b="1">
                <a:latin typeface="나눔고딕"/>
                <a:ea typeface="나눔고딕"/>
              </a:rPr>
              <a:t>공유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 lang="ko-KR" altLang="en-US"/>
            </a:pPr>
            <a:endParaRPr lang="ko-KR" altLang="en-US" sz="1300">
              <a:latin typeface="나눔고딕"/>
              <a:ea typeface="나눔고딕"/>
            </a:endParaRPr>
          </a:p>
        </p:txBody>
      </p:sp>
      <p:sp>
        <p:nvSpPr>
          <p:cNvPr id="10246" name=""/>
          <p:cNvSpPr txBox="1"/>
          <p:nvPr/>
        </p:nvSpPr>
        <p:spPr>
          <a:xfrm>
            <a:off x="506388" y="1927684"/>
            <a:ext cx="8131224" cy="637220"/>
          </a:xfrm>
          <a:prstGeom prst="rect">
            <a:avLst/>
          </a:prstGeom>
        </p:spPr>
        <p:txBody>
          <a:bodyPr wrap="none"/>
          <a:lstStyle/>
          <a:p>
            <a:pPr>
              <a:defRPr lang="ko-KR" altLang="en-US"/>
            </a:pPr>
            <a:r>
              <a:rPr lang="ko-KR" altLang="en-US" sz="1600" b="1">
                <a:latin typeface="나눔고딕"/>
                <a:ea typeface="나눔고딕"/>
              </a:rPr>
              <a:t>3. 시리얼리제이션(serialization) 포맷 </a:t>
            </a:r>
            <a:r>
              <a:rPr lang="ko-KR" altLang="en-US" sz="1000">
                <a:latin typeface="나눔고딕"/>
                <a:ea typeface="나눔고딕"/>
              </a:rPr>
              <a:t> :  </a:t>
            </a:r>
            <a:r>
              <a:rPr lang="ko-KR" altLang="en-US" sz="1200">
                <a:latin typeface="나눔고딕"/>
                <a:ea typeface="나눔고딕"/>
              </a:rPr>
              <a:t>저장 또는 네트워크를 이용한 전송을 하기 위해 데이터 구조를 바이트</a:t>
            </a:r>
            <a:endParaRPr lang="ko-KR" altLang="en-US" sz="1200">
              <a:latin typeface="나눔고딕"/>
              <a:ea typeface="나눔고딕"/>
            </a:endParaRPr>
          </a:p>
          <a:p>
            <a:pPr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                                                                                스트림(byte stream)으로 변환하는 프로세스</a:t>
            </a:r>
            <a:endParaRPr lang="ko-KR" altLang="en-US" sz="1200">
              <a:latin typeface="나눔고딕"/>
              <a:ea typeface="나눔고딕"/>
            </a:endParaRPr>
          </a:p>
        </p:txBody>
      </p:sp>
      <p:sp>
        <p:nvSpPr>
          <p:cNvPr id="10247" name=""/>
          <p:cNvSpPr txBox="1"/>
          <p:nvPr/>
        </p:nvSpPr>
        <p:spPr>
          <a:xfrm>
            <a:off x="467544" y="2467744"/>
            <a:ext cx="7987208" cy="637220"/>
          </a:xfrm>
          <a:prstGeom prst="rect">
            <a:avLst/>
          </a:prstGeom>
        </p:spPr>
        <p:txBody>
          <a:bodyPr wrap="none"/>
          <a:lstStyle/>
          <a:p>
            <a:pPr>
              <a:lnSpc>
                <a:spcPct val="115000"/>
              </a:lnSpc>
              <a:defRPr lang="ko-KR" altLang="en-US"/>
            </a:pPr>
            <a:r>
              <a:rPr lang="ko-KR" altLang="en-US" sz="1600">
                <a:latin typeface="나눔고딕"/>
                <a:ea typeface="나눔고딕"/>
              </a:rPr>
              <a:t>    </a:t>
            </a:r>
            <a:r>
              <a:rPr lang="ko-KR" altLang="en-US" sz="1600" b="1">
                <a:latin typeface="나눔고딕"/>
                <a:ea typeface="나눔고딕"/>
              </a:rPr>
              <a:t>디시리얼리제이션(deserialization) 포맷</a:t>
            </a:r>
            <a:r>
              <a:rPr lang="ko-KR" altLang="en-US" sz="1000">
                <a:latin typeface="나눔고딕"/>
                <a:ea typeface="나눔고딕"/>
              </a:rPr>
              <a:t> :  </a:t>
            </a:r>
            <a:r>
              <a:rPr lang="ko-KR" altLang="en-US" sz="1200">
                <a:latin typeface="나눔고딕"/>
                <a:ea typeface="나눔고딕"/>
              </a:rPr>
              <a:t>바이트 스트림을 데이터 구조로 변환하는 프로세스</a:t>
            </a:r>
            <a:endParaRPr lang="ko-KR" altLang="en-US" sz="1200">
              <a:latin typeface="나눔고딕"/>
              <a:ea typeface="나눔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755650" y="188913"/>
            <a:ext cx="6840538" cy="522287"/>
          </a:xfrm>
          <a:prstGeom prst="rect">
            <a:avLst/>
          </a:prstGeom>
          <a:noFill/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en-US" sz="2800">
                <a:latin typeface="나눔고딕 ExtraBold"/>
                <a:ea typeface="나눔고딕 ExtraBold"/>
              </a:rPr>
              <a:t>2</a:t>
            </a:r>
            <a:r>
              <a:rPr lang="ko-KR" altLang="en-US" sz="2200">
                <a:latin typeface="나눔고딕 ExtraBold"/>
                <a:ea typeface="나눔고딕 ExtraBold"/>
              </a:rPr>
              <a:t>-1</a:t>
            </a:r>
            <a:r>
              <a:rPr lang="en-US" altLang="ko-KR" sz="2800">
                <a:latin typeface="나눔고딕 ExtraBold"/>
                <a:ea typeface="나눔고딕 ExtraBold"/>
              </a:rPr>
              <a:t>.</a:t>
            </a:r>
            <a:r>
              <a:rPr lang="ko-KR" altLang="en-US" sz="2800">
                <a:latin typeface="나눔고딕 ExtraBold"/>
                <a:ea typeface="나눔고딕 ExtraBold"/>
              </a:rPr>
              <a:t> 파일포맷</a:t>
            </a:r>
            <a:endParaRPr lang="ko-KR" altLang="en-US" sz="2800">
              <a:latin typeface="나눔고딕 ExtraBold"/>
              <a:ea typeface="나눔고딕 ExtraBold"/>
            </a:endParaRPr>
          </a:p>
        </p:txBody>
      </p:sp>
      <p:sp>
        <p:nvSpPr>
          <p:cNvPr id="10244" name="텍스트 개체 틀 4"/>
          <p:cNvSpPr txBox="1"/>
          <p:nvPr/>
        </p:nvSpPr>
        <p:spPr>
          <a:xfrm>
            <a:off x="6768145" y="44624"/>
            <a:ext cx="2592387" cy="2905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lang="ko-KR"/>
            </a:pPr>
            <a:r>
              <a:rPr lang="ko-KR" altLang="en-US" sz="1400" b="1" kern="0">
                <a:latin typeface="나눔고딕"/>
                <a:ea typeface="나눔고딕"/>
              </a:rPr>
              <a:t>2</a:t>
            </a:r>
            <a:r>
              <a:rPr lang="en-US" altLang="ko-KR" sz="1400" b="1" kern="0">
                <a:latin typeface="나눔고딕"/>
                <a:ea typeface="나눔고딕"/>
              </a:rPr>
              <a:t>. </a:t>
            </a:r>
            <a:r>
              <a:rPr lang="ko-KR" altLang="en-US" sz="1400" b="1" kern="0">
                <a:latin typeface="나눔고딕"/>
                <a:ea typeface="나눔고딕"/>
              </a:rPr>
              <a:t>하둡데이터 스토리지 옵션</a:t>
            </a:r>
            <a:endParaRPr lang="ko-KR" altLang="en-US" sz="1400" b="1" kern="0">
              <a:latin typeface="나눔고딕"/>
              <a:ea typeface="나눔고딕"/>
            </a:endParaRPr>
          </a:p>
        </p:txBody>
      </p:sp>
      <p:sp>
        <p:nvSpPr>
          <p:cNvPr id="10245" name=""/>
          <p:cNvSpPr txBox="1"/>
          <p:nvPr/>
        </p:nvSpPr>
        <p:spPr>
          <a:xfrm>
            <a:off x="749288" y="3007804"/>
            <a:ext cx="8323212" cy="2869468"/>
          </a:xfrm>
          <a:prstGeom prst="rect">
            <a:avLst/>
          </a:prstGeom>
        </p:spPr>
        <p:txBody>
          <a:bodyPr wrap="none"/>
          <a:p>
            <a:pPr>
              <a:lnSpc>
                <a:spcPct val="165000"/>
              </a:lnSpc>
              <a:defRPr lang="ko-KR" altLang="en-US"/>
            </a:pPr>
            <a:r>
              <a:rPr lang="ko-KR" altLang="en-US" sz="1300" b="1">
                <a:latin typeface="나눔고딕"/>
                <a:ea typeface="나눔고딕"/>
              </a:rPr>
              <a:t>4-1 RCFile</a:t>
            </a:r>
            <a:r>
              <a:rPr lang="ko-KR" altLang="en-US" sz="1300">
                <a:latin typeface="나눔고딕"/>
                <a:ea typeface="나눔고딕"/>
              </a:rPr>
              <a:t> : 하이브 스토리지 포맷으로 사용한 경우에만 볼수 있지만 맵리듀스 애플리케이션의 효과적인 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65000"/>
              </a:lnSpc>
              <a:defRPr lang="ko-KR" altLang="en-US"/>
            </a:pPr>
            <a:r>
              <a:rPr lang="ko-KR" altLang="en-US" sz="1300">
                <a:latin typeface="나눔고딕"/>
                <a:ea typeface="나눔고딕"/>
              </a:rPr>
              <a:t>                    프로세싱을 제공하기 위해 특별히 개발한 포맷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65000"/>
              </a:lnSpc>
              <a:defRPr lang="ko-KR" altLang="en-US"/>
            </a:pP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65000"/>
              </a:lnSpc>
              <a:defRPr lang="ko-KR" altLang="en-US"/>
            </a:pPr>
            <a:r>
              <a:rPr lang="ko-KR" altLang="en-US" sz="1300" b="1">
                <a:latin typeface="나눔고딕"/>
                <a:ea typeface="나눔고딕"/>
              </a:rPr>
              <a:t>4-2 ORC(Optimized Row Columnar) </a:t>
            </a:r>
            <a:r>
              <a:rPr lang="ko-KR" altLang="en-US" sz="1300">
                <a:latin typeface="나눔고딕"/>
                <a:ea typeface="나눔고딕"/>
              </a:rPr>
              <a:t>: 일부결점, 쿼리 성능, 효율적인 스토리지 사용을 해결하기 위해 만들어짐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65000"/>
              </a:lnSpc>
              <a:defRPr lang="ko-KR" altLang="en-US"/>
            </a:pP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65000"/>
              </a:lnSpc>
              <a:defRPr lang="ko-KR" altLang="en-US"/>
            </a:pPr>
            <a:r>
              <a:rPr lang="ko-KR" altLang="en-US" sz="1300" b="1">
                <a:latin typeface="나눔고딕"/>
                <a:ea typeface="나눔고딕"/>
              </a:rPr>
              <a:t>4-3 파케이(Parquet)</a:t>
            </a:r>
            <a:r>
              <a:rPr lang="ko-KR" altLang="en-US" sz="1300">
                <a:latin typeface="나눔고딕"/>
                <a:ea typeface="나눔고딕"/>
              </a:rPr>
              <a:t> : 컬럼기준으로 데이터를 저장하는 포맷으로 중첩된 데이터 저장은 효율적으로 저장공간 절약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65000"/>
              </a:lnSpc>
              <a:defRPr lang="ko-KR" altLang="en-US"/>
            </a:pPr>
            <a:r>
              <a:rPr lang="ko-KR" altLang="en-US" sz="1300">
                <a:latin typeface="나눔고딕"/>
                <a:ea typeface="나눔고딕"/>
              </a:rPr>
              <a:t>                                   특정 열 값을 가져오는 쿼리가 전체 행을 읽을 필요가 없기 때문에 성능이 좋은 프레임워크</a:t>
            </a:r>
            <a:endParaRPr lang="ko-KR" altLang="en-US" sz="1300">
              <a:latin typeface="나눔고딕"/>
              <a:ea typeface="나눔고딕"/>
            </a:endParaRPr>
          </a:p>
        </p:txBody>
      </p:sp>
      <p:sp>
        <p:nvSpPr>
          <p:cNvPr id="10246" name=""/>
          <p:cNvSpPr txBox="1"/>
          <p:nvPr/>
        </p:nvSpPr>
        <p:spPr>
          <a:xfrm>
            <a:off x="432960" y="2179712"/>
            <a:ext cx="8278080" cy="637220"/>
          </a:xfrm>
          <a:prstGeom prst="rect">
            <a:avLst/>
          </a:prstGeom>
        </p:spPr>
        <p:txBody>
          <a:bodyPr wrap="none"/>
          <a:lstStyle/>
          <a:p>
            <a:pPr>
              <a:defRPr lang="ko-KR" altLang="en-US"/>
            </a:pPr>
            <a:r>
              <a:rPr lang="ko-KR" altLang="en-US" sz="1600" b="1">
                <a:latin typeface="나눔고딕"/>
                <a:ea typeface="나눔고딕"/>
              </a:rPr>
              <a:t>4. 칼럼너 포맷 포맷</a:t>
            </a:r>
            <a:r>
              <a:rPr lang="ko-KR" altLang="en-US" sz="1000">
                <a:latin typeface="나눔고딕"/>
                <a:ea typeface="나눔고딕"/>
              </a:rPr>
              <a:t> :  </a:t>
            </a:r>
            <a:r>
              <a:rPr lang="ko-KR" altLang="en-US" sz="1300">
                <a:latin typeface="나눔고딕"/>
                <a:ea typeface="나눔고딕"/>
              </a:rPr>
              <a:t>로우(row) 기반의 반대되는 포맷으로 한 레코드의 많은 칼럼을 추출해야 하는 경우에 용이</a:t>
            </a:r>
            <a:endParaRPr lang="ko-KR" altLang="en-US" sz="1300">
              <a:latin typeface="나눔고딕"/>
              <a:ea typeface="나눔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755650" y="188913"/>
            <a:ext cx="6840538" cy="522287"/>
          </a:xfrm>
          <a:prstGeom prst="rect">
            <a:avLst/>
          </a:prstGeom>
          <a:noFill/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en-US" sz="2800">
                <a:latin typeface="나눔고딕 ExtraBold"/>
                <a:ea typeface="나눔고딕 ExtraBold"/>
              </a:rPr>
              <a:t>2</a:t>
            </a:r>
            <a:r>
              <a:rPr lang="ko-KR" altLang="en-US" sz="2200">
                <a:latin typeface="나눔고딕 ExtraBold"/>
                <a:ea typeface="나눔고딕 ExtraBold"/>
              </a:rPr>
              <a:t>-2</a:t>
            </a:r>
            <a:r>
              <a:rPr lang="en-US" altLang="ko-KR" sz="2800">
                <a:latin typeface="나눔고딕 ExtraBold"/>
                <a:ea typeface="나눔고딕 ExtraBold"/>
              </a:rPr>
              <a:t>.</a:t>
            </a:r>
            <a:r>
              <a:rPr lang="ko-KR" altLang="en-US" sz="2800">
                <a:latin typeface="나눔고딕 ExtraBold"/>
                <a:ea typeface="나눔고딕 ExtraBold"/>
              </a:rPr>
              <a:t> 압축</a:t>
            </a:r>
            <a:endParaRPr lang="ko-KR" altLang="en-US" sz="2800">
              <a:latin typeface="나눔고딕 ExtraBold"/>
              <a:ea typeface="나눔고딕 ExtraBold"/>
            </a:endParaRPr>
          </a:p>
        </p:txBody>
      </p:sp>
      <p:sp>
        <p:nvSpPr>
          <p:cNvPr id="10244" name="텍스트 개체 틀 4"/>
          <p:cNvSpPr txBox="1"/>
          <p:nvPr/>
        </p:nvSpPr>
        <p:spPr>
          <a:xfrm>
            <a:off x="6768145" y="44624"/>
            <a:ext cx="2592387" cy="2905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lang="ko-KR"/>
            </a:pPr>
            <a:r>
              <a:rPr lang="ko-KR" altLang="en-US" sz="1400" b="1" kern="0">
                <a:latin typeface="나눔고딕"/>
                <a:ea typeface="나눔고딕"/>
              </a:rPr>
              <a:t>2</a:t>
            </a:r>
            <a:r>
              <a:rPr lang="en-US" altLang="ko-KR" sz="1400" b="1" kern="0">
                <a:latin typeface="나눔고딕"/>
                <a:ea typeface="나눔고딕"/>
              </a:rPr>
              <a:t>. </a:t>
            </a:r>
            <a:r>
              <a:rPr lang="ko-KR" altLang="en-US" sz="1400" b="1" kern="0">
                <a:latin typeface="나눔고딕"/>
                <a:ea typeface="나눔고딕"/>
              </a:rPr>
              <a:t>하둡데이터 스토리지 옵션</a:t>
            </a:r>
            <a:endParaRPr lang="ko-KR" altLang="en-US" sz="1400" b="1" kern="0">
              <a:latin typeface="나눔고딕"/>
              <a:ea typeface="나눔고딕"/>
            </a:endParaRPr>
          </a:p>
        </p:txBody>
      </p:sp>
      <p:pic>
        <p:nvPicPr>
          <p:cNvPr id="102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4096" y="1687978"/>
            <a:ext cx="7815808" cy="3482042"/>
          </a:xfrm>
          <a:prstGeom prst="rect">
            <a:avLst/>
          </a:prstGeom>
        </p:spPr>
      </p:pic>
      <p:sp>
        <p:nvSpPr>
          <p:cNvPr id="10246" name=""/>
          <p:cNvSpPr txBox="1"/>
          <p:nvPr/>
        </p:nvSpPr>
        <p:spPr>
          <a:xfrm>
            <a:off x="3779912" y="5445224"/>
            <a:ext cx="1584175" cy="360040"/>
          </a:xfrm>
          <a:prstGeom prst="rect">
            <a:avLst/>
          </a:prstGeom>
        </p:spPr>
        <p:txBody>
          <a:bodyPr wrap="none"/>
          <a:lstStyle/>
          <a:p>
            <a:pPr>
              <a:defRPr lang="ko-KR" altLang="en-US"/>
            </a:pPr>
            <a:r>
              <a:rPr lang="ko-KR" altLang="en-US" sz="1400">
                <a:latin typeface="나눔고딕"/>
                <a:ea typeface="나눔고딕"/>
              </a:rPr>
              <a:t>&lt;압축 코덱 비교표&gt;</a:t>
            </a:r>
            <a:endParaRPr lang="ko-KR" altLang="en-US" sz="1400">
              <a:latin typeface="나눔고딕"/>
              <a:ea typeface="나눔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755650" y="188913"/>
            <a:ext cx="6840538" cy="522287"/>
          </a:xfrm>
          <a:prstGeom prst="rect">
            <a:avLst/>
          </a:prstGeom>
          <a:noFill/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en-US" sz="2800">
                <a:latin typeface="나눔고딕 ExtraBold"/>
                <a:ea typeface="나눔고딕 ExtraBold"/>
              </a:rPr>
              <a:t>2</a:t>
            </a:r>
            <a:r>
              <a:rPr lang="ko-KR" altLang="en-US" sz="2200">
                <a:latin typeface="나눔고딕 ExtraBold"/>
                <a:ea typeface="나눔고딕 ExtraBold"/>
              </a:rPr>
              <a:t>-2</a:t>
            </a:r>
            <a:r>
              <a:rPr lang="en-US" altLang="ko-KR" sz="2800">
                <a:latin typeface="나눔고딕 ExtraBold"/>
                <a:ea typeface="나눔고딕 ExtraBold"/>
              </a:rPr>
              <a:t>.</a:t>
            </a:r>
            <a:r>
              <a:rPr lang="ko-KR" altLang="en-US" sz="2800">
                <a:latin typeface="나눔고딕 ExtraBold"/>
                <a:ea typeface="나눔고딕 ExtraBold"/>
              </a:rPr>
              <a:t> 압축</a:t>
            </a:r>
            <a:endParaRPr lang="ko-KR" altLang="en-US" sz="2800">
              <a:latin typeface="나눔고딕 ExtraBold"/>
              <a:ea typeface="나눔고딕 ExtraBold"/>
            </a:endParaRPr>
          </a:p>
        </p:txBody>
      </p:sp>
      <p:sp>
        <p:nvSpPr>
          <p:cNvPr id="10243" name=""/>
          <p:cNvSpPr txBox="1"/>
          <p:nvPr/>
        </p:nvSpPr>
        <p:spPr>
          <a:xfrm>
            <a:off x="785292" y="1268760"/>
            <a:ext cx="7573416" cy="4320480"/>
          </a:xfrm>
          <a:prstGeom prst="rect">
            <a:avLst/>
          </a:prstGeom>
        </p:spPr>
        <p:txBody>
          <a:bodyPr wrap="none"/>
          <a:p>
            <a:pPr>
              <a:lnSpc>
                <a:spcPct val="150000"/>
              </a:lnSpc>
              <a:defRPr lang="ko-KR" altLang="en-US"/>
            </a:pPr>
            <a:r>
              <a:rPr lang="ko-KR" altLang="en-US" sz="1300" b="1"/>
              <a:t>1. 스내피(Snappy)</a:t>
            </a:r>
            <a:r>
              <a:rPr lang="ko-KR" altLang="en-US" sz="1300"/>
              <a:t> : 적당한 압축률과 빠른 압축 속도를 지원하는 구글에서 개발한 압축코덱</a:t>
            </a:r>
            <a:endParaRPr lang="ko-KR" altLang="en-US" sz="1300"/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300"/>
              <a:t>       - 매우 높은 압축률은 아니지만, 압축률과 압축 속도의 균형이 잘 잡혀있음</a:t>
            </a:r>
            <a:endParaRPr lang="ko-KR" altLang="en-US" sz="1300"/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300"/>
              <a:t>       - 본질적으로 분할 가능하지 않기 때문에, 시퀀스 파일(SequenceFile)이나 애브로 같은 </a:t>
            </a:r>
            <a:endParaRPr lang="ko-KR" altLang="en-US" sz="1300"/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300"/>
              <a:t>          컨테이너 포맷과 함께 사용</a:t>
            </a:r>
            <a:endParaRPr lang="ko-KR" altLang="en-US" sz="1300"/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300"/>
              <a:t>   </a:t>
            </a:r>
            <a:endParaRPr lang="ko-KR" altLang="en-US" sz="1300"/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300" b="1"/>
              <a:t>2. LZO</a:t>
            </a:r>
            <a:r>
              <a:rPr lang="ko-KR" altLang="en-US" sz="1300"/>
              <a:t> : 스내피와 유사하지만 압축률보다 압축 속도에 최적화 됨</a:t>
            </a:r>
            <a:endParaRPr lang="ko-KR" altLang="en-US" sz="1300"/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300"/>
              <a:t>       - 분할 가능하지만 추가적인 인덱싱(indexing)단계가 필요함.(일반 텍스트 파일에 적합)</a:t>
            </a:r>
            <a:endParaRPr lang="ko-KR" altLang="en-US" sz="1300"/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300"/>
              <a:t>       - 스내피와 달리 라이센스 정책 때문에 하둡에 포함 배포가 불가하여 별도 인스톨이 필요</a:t>
            </a:r>
            <a:endParaRPr lang="ko-KR" altLang="en-US" sz="1300"/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300"/>
              <a:t>   </a:t>
            </a:r>
            <a:endParaRPr lang="ko-KR" altLang="en-US" sz="1300"/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300" b="1"/>
              <a:t>3. Gzip</a:t>
            </a:r>
            <a:r>
              <a:rPr lang="ko-KR" altLang="en-US" sz="1300"/>
              <a:t> : 압축 성능은 매우 좋지만 쓰기 속도는 스내피보다 떨어짐</a:t>
            </a:r>
            <a:endParaRPr lang="ko-KR" altLang="en-US" sz="1300"/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300"/>
              <a:t>       - 일반적으로 Gzip은 읽기 성능 측면에서 스내피와 거의 동일</a:t>
            </a:r>
            <a:endParaRPr lang="ko-KR" altLang="en-US" sz="1300"/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300"/>
              <a:t>   </a:t>
            </a:r>
            <a:endParaRPr lang="ko-KR" altLang="en-US" sz="1300"/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300" b="1"/>
              <a:t>4. bzip2</a:t>
            </a:r>
            <a:r>
              <a:rPr lang="ko-KR" altLang="en-US" sz="1300"/>
              <a:t> : 훌륭한 압축 성능을 제공하지만, 프로세싱 성능 측면은 다른 압축 코덱보다 매우느림</a:t>
            </a:r>
            <a:endParaRPr lang="ko-KR" altLang="en-US" sz="1300"/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300"/>
              <a:t>       - 분할이 가능하며, 요구사항이 스토리지 공간이 아니라면 이상적인 코덱이 아님</a:t>
            </a:r>
            <a:endParaRPr lang="ko-KR" altLang="en-US" sz="1300"/>
          </a:p>
        </p:txBody>
      </p:sp>
      <p:sp>
        <p:nvSpPr>
          <p:cNvPr id="10244" name="텍스트 개체 틀 4"/>
          <p:cNvSpPr txBox="1"/>
          <p:nvPr/>
        </p:nvSpPr>
        <p:spPr>
          <a:xfrm>
            <a:off x="6768145" y="44624"/>
            <a:ext cx="2592387" cy="2905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lang="ko-KR"/>
            </a:pPr>
            <a:r>
              <a:rPr lang="ko-KR" altLang="en-US" sz="1400" b="1" kern="0">
                <a:latin typeface="나눔고딕"/>
                <a:ea typeface="나눔고딕"/>
              </a:rPr>
              <a:t>2</a:t>
            </a:r>
            <a:r>
              <a:rPr lang="en-US" altLang="ko-KR" sz="1400" b="1" kern="0">
                <a:latin typeface="나눔고딕"/>
                <a:ea typeface="나눔고딕"/>
              </a:rPr>
              <a:t>. </a:t>
            </a:r>
            <a:r>
              <a:rPr lang="ko-KR" altLang="en-US" sz="1400" b="1" kern="0">
                <a:latin typeface="나눔고딕"/>
                <a:ea typeface="나눔고딕"/>
              </a:rPr>
              <a:t>하둡데이터 스토리지 옵션</a:t>
            </a:r>
            <a:endParaRPr lang="ko-KR" altLang="en-US" sz="1400" b="1" kern="0">
              <a:latin typeface="나눔고딕"/>
              <a:ea typeface="나눔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/>
          <p:nvPr/>
        </p:nvSpPr>
        <p:spPr>
          <a:xfrm>
            <a:off x="530225" y="2960688"/>
            <a:ext cx="7921625" cy="492125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9pPr>
          </a:lstStyle>
          <a:p>
            <a:pPr algn="l">
              <a:defRPr lang="ko-KR"/>
            </a:pPr>
            <a:r>
              <a:rPr lang="en-US" altLang="ko-KR" sz="3800" kern="0">
                <a:solidFill>
                  <a:schemeClr val="tx1"/>
                </a:solidFill>
                <a:latin typeface="나눔고딕 ExtraBold"/>
                <a:ea typeface="나눔고딕 ExtraBold"/>
                <a:cs typeface="Nanum Gothic"/>
              </a:rPr>
              <a:t>Hbase</a:t>
            </a:r>
            <a:endParaRPr lang="en-US" altLang="ko-KR" sz="3800" kern="0">
              <a:solidFill>
                <a:schemeClr val="tx1"/>
              </a:solidFill>
              <a:latin typeface="나눔고딕 ExtraBold"/>
              <a:ea typeface="나눔고딕 ExtraBold"/>
              <a:cs typeface="Nanum Gothic"/>
            </a:endParaRPr>
          </a:p>
        </p:txBody>
      </p:sp>
      <p:sp>
        <p:nvSpPr>
          <p:cNvPr id="5" name="내용 개체 틀 2"/>
          <p:cNvSpPr txBox="1"/>
          <p:nvPr/>
        </p:nvSpPr>
        <p:spPr>
          <a:xfrm>
            <a:off x="530225" y="2024063"/>
            <a:ext cx="1079500" cy="9366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 lang="ko-KR"/>
            </a:pPr>
            <a:r>
              <a:rPr lang="en-US" altLang="ko-KR" sz="3800" kern="0">
                <a:solidFill>
                  <a:srgbClr val="0070c0"/>
                </a:solidFill>
                <a:latin typeface="나눔고딕 ExtraBold"/>
                <a:ea typeface="나눔고딕 ExtraBold"/>
                <a:cs typeface="Nanum Gothic"/>
              </a:rPr>
              <a:t>0</a:t>
            </a:r>
            <a:r>
              <a:rPr lang="ko-KR" altLang="en-US" sz="3800" kern="0">
                <a:solidFill>
                  <a:srgbClr val="0070c0"/>
                </a:solidFill>
                <a:latin typeface="나눔고딕 ExtraBold"/>
                <a:ea typeface="나눔고딕 ExtraBold"/>
                <a:cs typeface="Nanum Gothic"/>
              </a:rPr>
              <a:t>3</a:t>
            </a:r>
            <a:r>
              <a:rPr lang="en-US" altLang="ko-KR" sz="3800" kern="0">
                <a:solidFill>
                  <a:srgbClr val="0070c0"/>
                </a:solidFill>
                <a:latin typeface="나눔고딕 ExtraBold"/>
                <a:ea typeface="나눔고딕 ExtraBold"/>
                <a:cs typeface="Nanum Gothic"/>
              </a:rPr>
              <a:t>.</a:t>
            </a:r>
            <a:endParaRPr lang="en-US" altLang="ko-KR" sz="3800" kern="0">
              <a:solidFill>
                <a:srgbClr val="0070c0"/>
              </a:solidFill>
              <a:latin typeface="나눔고딕 ExtraBold"/>
              <a:ea typeface="나눔고딕 ExtraBold"/>
              <a:cs typeface="Nanum Gothic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15816" y="3058498"/>
            <a:ext cx="5796644" cy="3106805"/>
          </a:xfrm>
          <a:prstGeom prst="rect">
            <a:avLst/>
          </a:prstGeom>
        </p:spPr>
      </p:pic>
      <p:sp>
        <p:nvSpPr>
          <p:cNvPr id="3" name="텍스트 개체 틀 3"/>
          <p:cNvSpPr>
            <a:spLocks noGrp="1" noChangeArrowheads="1"/>
          </p:cNvSpPr>
          <p:nvPr/>
        </p:nvSpPr>
        <p:spPr>
          <a:xfrm>
            <a:off x="755650" y="188913"/>
            <a:ext cx="6840538" cy="522287"/>
          </a:xfrm>
          <a:prstGeom prst="rect">
            <a:avLst/>
          </a:prstGeom>
          <a:noFill/>
          <a:ln/>
        </p:spPr>
        <p:txBody>
          <a:bodyPr/>
          <a:p>
            <a:pPr marL="0" indent="0" algn="l" eaLnBrk="0" latinLnBrk="1" hangingPunct="0"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3</a:t>
            </a:r>
            <a:r>
              <a:rPr xmlns:mc="http://schemas.openxmlformats.org/markup-compatibility/2006" xmlns:hp="http://schemas.haansoft.com/office/presentation/8.0" lang="ko-KR" altLang="en-US" sz="22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-1</a:t>
            </a: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.</a:t>
            </a:r>
            <a:r>
              <a:rPr xmlns:mc="http://schemas.openxmlformats.org/markup-compatibility/2006" xmlns:hp="http://schemas.haansoft.com/office/presentation/8.0" lang="ko-KR" altLang="en-US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Hbase</a:t>
            </a:r>
            <a:endParaRPr xmlns:mc="http://schemas.openxmlformats.org/markup-compatibility/2006" xmlns:hp="http://schemas.haansoft.com/office/presentation/8.0" lang="en-US" altLang="ko-KR" sz="2800" b="0" i="0" kern="1200" spc="5" mc:Ignorable="hp" hp:hslEmbossed="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" name="텍스트 개체 틀 4"/>
          <p:cNvSpPr txBox="1"/>
          <p:nvPr/>
        </p:nvSpPr>
        <p:spPr>
          <a:xfrm>
            <a:off x="8208305" y="44624"/>
            <a:ext cx="2592387" cy="2905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lang="ko-KR"/>
            </a:pPr>
            <a:r>
              <a:rPr lang="ko-KR" altLang="en-US" sz="1400" b="1" kern="0">
                <a:latin typeface="나눔고딕"/>
                <a:ea typeface="나눔고딕"/>
              </a:rPr>
              <a:t>3</a:t>
            </a:r>
            <a:r>
              <a:rPr lang="en-US" altLang="ko-KR" sz="1400" b="1" kern="0">
                <a:latin typeface="나눔고딕"/>
                <a:ea typeface="나눔고딕"/>
              </a:rPr>
              <a:t>. Hbase</a:t>
            </a:r>
            <a:endParaRPr lang="en-US" altLang="ko-KR" sz="1400" b="1" kern="0">
              <a:latin typeface="나눔고딕"/>
              <a:ea typeface="나눔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539552" y="1196752"/>
            <a:ext cx="8424936" cy="1224136"/>
          </a:xfrm>
          <a:prstGeom prst="rect">
            <a:avLst/>
          </a:prstGeom>
        </p:spPr>
        <p:txBody>
          <a:bodyPr wrap="none"/>
          <a:p>
            <a:pPr>
              <a:lnSpc>
                <a:spcPct val="110000"/>
              </a:lnSpc>
              <a:defRPr lang="ko-KR" altLang="en-US"/>
            </a:pPr>
            <a:r>
              <a:rPr lang="ko-KR" altLang="en-US" sz="1600" b="1">
                <a:latin typeface="나눔고딕"/>
                <a:ea typeface="나눔고딕"/>
              </a:rPr>
              <a:t>HBASE 란?</a:t>
            </a:r>
            <a:endParaRPr lang="ko-KR" altLang="en-US" sz="1600" b="1">
              <a:latin typeface="나눔고딕"/>
              <a:ea typeface="나눔고딕"/>
            </a:endParaRPr>
          </a:p>
          <a:p>
            <a:pPr>
              <a:lnSpc>
                <a:spcPct val="110000"/>
              </a:lnSpc>
              <a:defRPr lang="ko-KR" altLang="en-US"/>
            </a:pPr>
            <a:endParaRPr lang="ko-KR" altLang="en-US" sz="1000" b="1"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  <a:defRPr lang="ko-KR" altLang="en-US"/>
            </a:pPr>
            <a:r>
              <a:rPr lang="ko-KR" altLang="en-US" sz="1300">
                <a:latin typeface="나눔고딕"/>
                <a:ea typeface="나눔고딕"/>
              </a:rPr>
              <a:t>하둡 플랫폼을 위한 공개 </a:t>
            </a:r>
            <a:r>
              <a:rPr lang="ko-KR" altLang="en-US" sz="1300" b="1">
                <a:latin typeface="나눔고딕"/>
                <a:ea typeface="나눔고딕"/>
              </a:rPr>
              <a:t>비관계형 분산 데이터 베이스</a:t>
            </a:r>
            <a:r>
              <a:rPr lang="ko-KR" altLang="en-US" sz="1300">
                <a:latin typeface="나눔고딕"/>
                <a:ea typeface="나눔고딕"/>
              </a:rPr>
              <a:t>로 </a:t>
            </a:r>
            <a:r>
              <a:rPr lang="ko-KR" altLang="en-US" sz="1300" b="1">
                <a:latin typeface="나눔고딕"/>
                <a:ea typeface="나눔고딕"/>
              </a:rPr>
              <a:t>HDFS위에서 동작</a:t>
            </a:r>
            <a:r>
              <a:rPr lang="ko-KR" altLang="en-US" sz="1300">
                <a:latin typeface="나눔고딕"/>
                <a:ea typeface="나눔고딕"/>
              </a:rPr>
              <a:t>을 합니다.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  <a:defRPr lang="ko-KR" altLang="en-US"/>
            </a:pPr>
            <a:r>
              <a:rPr lang="ko-KR" altLang="en-US" sz="1300">
                <a:latin typeface="나눔고딕"/>
                <a:ea typeface="나눔고딕"/>
              </a:rPr>
              <a:t>대량의 흩어져 있는 데이터 저장을 위한 무정지 방법을 제공하는 구글의 빅테이블과 비슷한 기능을 합니다.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  <a:defRPr lang="ko-KR" altLang="en-US"/>
            </a:pPr>
            <a:endParaRPr lang="ko-KR" altLang="en-US" sz="1300">
              <a:latin typeface="나눔고딕"/>
              <a:ea typeface="나눔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683568" y="2564904"/>
            <a:ext cx="3384376" cy="1656184"/>
          </a:xfrm>
          <a:prstGeom prst="rect">
            <a:avLst/>
          </a:prstGeom>
        </p:spPr>
        <p:txBody>
          <a:bodyPr wrap="none"/>
          <a:p>
            <a:pPr>
              <a:lnSpc>
                <a:spcPct val="140000"/>
              </a:lnSpc>
              <a:defRPr lang="ko-KR" altLang="en-US"/>
            </a:pPr>
            <a:r>
              <a:rPr lang="ko-KR" altLang="en-US" sz="1300">
                <a:latin typeface="나눔고딕"/>
                <a:ea typeface="나눔고딕"/>
              </a:rPr>
              <a:t>  </a:t>
            </a:r>
            <a:r>
              <a:rPr lang="ko-KR" altLang="en-US" sz="1300" b="1">
                <a:latin typeface="나눔고딕"/>
                <a:ea typeface="나눔고딕"/>
              </a:rPr>
              <a:t>특징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  <a:defRPr lang="ko-KR" altLang="en-US"/>
            </a:pPr>
            <a:r>
              <a:rPr lang="ko-KR" altLang="en-US" sz="1300">
                <a:latin typeface="나눔고딕"/>
                <a:ea typeface="나눔고딕"/>
              </a:rPr>
              <a:t>   - </a:t>
            </a:r>
            <a:r>
              <a:rPr lang="ko-KR" altLang="en-US" sz="1300" b="1">
                <a:latin typeface="나눔고딕"/>
                <a:ea typeface="나눔고딕"/>
              </a:rPr>
              <a:t>선형 확장성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  <a:defRPr lang="ko-KR" altLang="en-US"/>
            </a:pPr>
            <a:r>
              <a:rPr lang="ko-KR" altLang="en-US" sz="1300">
                <a:latin typeface="나눔고딕"/>
                <a:ea typeface="나눔고딕"/>
              </a:rPr>
              <a:t>   - 읽기와 쓰기의 </a:t>
            </a:r>
            <a:r>
              <a:rPr lang="ko-KR" altLang="en-US" sz="1300" b="1">
                <a:latin typeface="나눔고딕"/>
                <a:ea typeface="나눔고딕"/>
              </a:rPr>
              <a:t>일관성</a:t>
            </a:r>
            <a:r>
              <a:rPr lang="ko-KR" altLang="en-US" sz="1300">
                <a:latin typeface="나눔고딕"/>
                <a:ea typeface="나눔고딕"/>
              </a:rPr>
              <a:t>을 제공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  <a:defRPr lang="ko-KR" altLang="en-US"/>
            </a:pPr>
            <a:r>
              <a:rPr lang="ko-KR" altLang="en-US" sz="1300">
                <a:latin typeface="나눔고딕"/>
                <a:ea typeface="나눔고딕"/>
              </a:rPr>
              <a:t>   - 하둡과 연계하여 </a:t>
            </a:r>
            <a:r>
              <a:rPr lang="ko-KR" altLang="en-US" sz="1300" b="1">
                <a:latin typeface="나눔고딕"/>
                <a:ea typeface="나눔고딕"/>
              </a:rPr>
              <a:t>source, destination </a:t>
            </a:r>
            <a:r>
              <a:rPr lang="ko-KR" altLang="en-US" sz="1300">
                <a:latin typeface="나눔고딕"/>
                <a:ea typeface="나눔고딕"/>
              </a:rPr>
              <a:t>가능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  <a:defRPr lang="ko-KR" altLang="en-US"/>
            </a:pPr>
            <a:r>
              <a:rPr lang="ko-KR" altLang="en-US" sz="1300">
                <a:latin typeface="나눔고딕"/>
                <a:ea typeface="나눔고딕"/>
              </a:rPr>
              <a:t>   - 클러스터를 통한 </a:t>
            </a:r>
            <a:r>
              <a:rPr lang="ko-KR" altLang="en-US" sz="1300" b="1">
                <a:latin typeface="나눔고딕"/>
                <a:ea typeface="나눔고딕"/>
              </a:rPr>
              <a:t>데이터의 복제</a:t>
            </a:r>
            <a:r>
              <a:rPr lang="ko-KR" altLang="en-US" sz="1300">
                <a:latin typeface="나눔고딕"/>
                <a:ea typeface="나눔고딕"/>
              </a:rPr>
              <a:t> 제공</a:t>
            </a:r>
            <a:endParaRPr lang="ko-KR" altLang="en-US" sz="1300">
              <a:latin typeface="나눔고딕"/>
              <a:ea typeface="나눔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"/>
          <p:cNvSpPr>
            <a:spLocks noGrp="1" noChangeArrowheads="1"/>
          </p:cNvSpPr>
          <p:nvPr/>
        </p:nvSpPr>
        <p:spPr>
          <a:xfrm>
            <a:off x="755650" y="188913"/>
            <a:ext cx="6840538" cy="522287"/>
          </a:xfrm>
          <a:prstGeom prst="rect">
            <a:avLst/>
          </a:prstGeom>
          <a:noFill/>
          <a:ln/>
        </p:spPr>
        <p:txBody>
          <a:bodyPr/>
          <a:p>
            <a:pPr marL="0" indent="0" algn="l" eaLnBrk="0" latinLnBrk="1" hangingPunct="0"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3</a:t>
            </a:r>
            <a:r>
              <a:rPr xmlns:mc="http://schemas.openxmlformats.org/markup-compatibility/2006" xmlns:hp="http://schemas.haansoft.com/office/presentation/8.0" lang="ko-KR" altLang="en-US" sz="22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-</a:t>
            </a:r>
            <a:r>
              <a:rPr xmlns:mc="http://schemas.openxmlformats.org/markup-compatibility/2006" xmlns:hp="http://schemas.haansoft.com/office/presentation/8.0" lang="en-US" altLang="ko-KR" sz="22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2</a:t>
            </a: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.</a:t>
            </a:r>
            <a:r>
              <a:rPr xmlns:mc="http://schemas.openxmlformats.org/markup-compatibility/2006" xmlns:hp="http://schemas.haansoft.com/office/presentation/8.0" lang="ko-KR" altLang="en-US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Zookeeper</a:t>
            </a:r>
            <a:r>
              <a:rPr xmlns:mc="http://schemas.openxmlformats.org/markup-compatibility/2006" xmlns:hp="http://schemas.haansoft.com/office/presentation/8.0" lang="ko-KR" altLang="en-US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란?</a:t>
            </a:r>
            <a:endParaRPr xmlns:mc="http://schemas.openxmlformats.org/markup-compatibility/2006" xmlns:hp="http://schemas.haansoft.com/office/presentation/8.0" lang="ko-KR" altLang="en-US" sz="2800" b="0" i="0" kern="1200" spc="5" mc:Ignorable="hp" hp:hslEmbossed="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" name="텍스트 개체 틀 4"/>
          <p:cNvSpPr txBox="1"/>
          <p:nvPr/>
        </p:nvSpPr>
        <p:spPr>
          <a:xfrm>
            <a:off x="8208305" y="44624"/>
            <a:ext cx="2592387" cy="2905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lang="ko-KR"/>
            </a:pPr>
            <a:r>
              <a:rPr lang="ko-KR" altLang="en-US" sz="1400" b="1" kern="0">
                <a:latin typeface="나눔고딕"/>
                <a:ea typeface="나눔고딕"/>
              </a:rPr>
              <a:t>3</a:t>
            </a:r>
            <a:r>
              <a:rPr lang="en-US" altLang="ko-KR" sz="1400" b="1" kern="0">
                <a:latin typeface="나눔고딕"/>
                <a:ea typeface="나눔고딕"/>
              </a:rPr>
              <a:t>. Hbase</a:t>
            </a:r>
            <a:endParaRPr lang="en-US" altLang="ko-KR" sz="1400" b="1" kern="0">
              <a:latin typeface="나눔고딕"/>
              <a:ea typeface="나눔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23528" y="1124744"/>
            <a:ext cx="5868652" cy="864096"/>
          </a:xfrm>
          <a:prstGeom prst="rect">
            <a:avLst/>
          </a:prstGeom>
        </p:spPr>
        <p:txBody>
          <a:bodyPr wrap="none"/>
          <a:p>
            <a:pPr>
              <a:lnSpc>
                <a:spcPct val="120000"/>
              </a:lnSpc>
              <a:defRPr lang="ko-KR" altLang="en-US"/>
            </a:pPr>
            <a:r>
              <a:rPr lang="ko-KR" altLang="en-US" sz="1600" b="1">
                <a:latin typeface="나눔고딕"/>
                <a:ea typeface="나눔고딕"/>
              </a:rPr>
              <a:t>주키퍼(Zookeeper)란?</a:t>
            </a:r>
            <a:endParaRPr lang="ko-KR" altLang="en-US" sz="1000">
              <a:latin typeface="나눔고딕"/>
              <a:ea typeface="나눔고딕"/>
            </a:endParaRPr>
          </a:p>
          <a:p>
            <a:pPr>
              <a:lnSpc>
                <a:spcPct val="120000"/>
              </a:lnSpc>
              <a:defRPr lang="ko-KR" altLang="en-US"/>
            </a:pPr>
            <a:r>
              <a:rPr lang="ko-KR" altLang="en-US" sz="1000">
                <a:latin typeface="나눔고딕"/>
                <a:ea typeface="나눔고딕"/>
              </a:rPr>
              <a:t> </a:t>
            </a:r>
            <a:r>
              <a:rPr lang="ko-KR" altLang="en-US" sz="1300">
                <a:latin typeface="나눔고딕"/>
                <a:ea typeface="나눔고딕"/>
              </a:rPr>
              <a:t>- 분산 코디네이션 서비스를 제공하는 오픈소스 프로젝트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20000"/>
              </a:lnSpc>
              <a:defRPr lang="ko-KR" altLang="en-US"/>
            </a:pPr>
            <a:r>
              <a:rPr lang="ko-KR" altLang="en-US" sz="1300">
                <a:latin typeface="나눔고딕"/>
                <a:ea typeface="나눔고딕"/>
              </a:rPr>
              <a:t> - 서버들끼리 공유되는 데이터를 유지하거나 어떤 연산을 조율하기 위해 주로 사용</a:t>
            </a:r>
            <a:endParaRPr lang="ko-KR" altLang="en-US" sz="1000">
              <a:latin typeface="나눔고딕"/>
              <a:ea typeface="나눔고딕"/>
            </a:endParaRPr>
          </a:p>
          <a:p>
            <a:pPr>
              <a:lnSpc>
                <a:spcPct val="120000"/>
              </a:lnSpc>
              <a:defRPr lang="ko-KR" altLang="en-US"/>
            </a:pPr>
            <a:endParaRPr lang="ko-KR" altLang="en-US" sz="1000">
              <a:latin typeface="나눔고딕"/>
              <a:ea typeface="나눔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1590" y="3645024"/>
            <a:ext cx="7380820" cy="273739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36196" y="964332"/>
            <a:ext cx="2641476" cy="880491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611560" y="2132856"/>
            <a:ext cx="8532440" cy="1260140"/>
          </a:xfrm>
          <a:prstGeom prst="rect">
            <a:avLst/>
          </a:prstGeom>
        </p:spPr>
        <p:txBody>
          <a:bodyPr wrap="none"/>
          <a:p>
            <a:pPr>
              <a:lnSpc>
                <a:spcPct val="140000"/>
              </a:lnSpc>
              <a:defRPr lang="ko-KR" altLang="en-US"/>
            </a:pPr>
            <a:r>
              <a:rPr lang="ko-KR" altLang="en-US" sz="1300" b="1">
                <a:latin typeface="나눔고딕"/>
                <a:ea typeface="나눔고딕"/>
              </a:rPr>
              <a:t>1. 설정 관리(Configuration management)</a:t>
            </a:r>
            <a:r>
              <a:rPr lang="ko-KR" altLang="en-US" sz="1300">
                <a:latin typeface="나눔고딕"/>
                <a:ea typeface="나눔고딕"/>
              </a:rPr>
              <a:t> : 클러스터의 설정 정보를 최신유지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  <a:defRPr lang="ko-KR" altLang="en-US"/>
            </a:pPr>
            <a:r>
              <a:rPr lang="ko-KR" altLang="en-US" sz="1300" b="1">
                <a:latin typeface="나눔고딕"/>
                <a:ea typeface="나눔고딕"/>
              </a:rPr>
              <a:t>2. 클러스터 관리(Cluster management)</a:t>
            </a:r>
            <a:r>
              <a:rPr lang="ko-KR" altLang="en-US" sz="1300">
                <a:latin typeface="나눔고딕"/>
                <a:ea typeface="나눔고딕"/>
              </a:rPr>
              <a:t> : 클러스터의 서버가 추가, 제외될 때 정보 공유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  <a:defRPr lang="ko-KR" altLang="en-US"/>
            </a:pPr>
            <a:r>
              <a:rPr lang="ko-KR" altLang="en-US" sz="1300" b="1">
                <a:latin typeface="나눔고딕"/>
                <a:ea typeface="나눔고딕"/>
              </a:rPr>
              <a:t>3. 리더 채택(Leader selection)</a:t>
            </a:r>
            <a:r>
              <a:rPr lang="ko-KR" altLang="en-US" sz="1300">
                <a:latin typeface="나눔고딕"/>
                <a:ea typeface="나눔고딕"/>
              </a:rPr>
              <a:t> : 다중 어플리케이션 중</a:t>
            </a:r>
            <a:r>
              <a:rPr lang="en-US" altLang="ko-KR" sz="1300">
                <a:latin typeface="나눔고딕"/>
                <a:ea typeface="나눔고딕"/>
              </a:rPr>
              <a:t> </a:t>
            </a:r>
            <a:r>
              <a:rPr lang="ko-KR" altLang="en-US" sz="1300">
                <a:latin typeface="나눔고딕"/>
                <a:ea typeface="나눔고딕"/>
              </a:rPr>
              <a:t>리더로 선출할 지를 정하는 로직을 만드는 데 사용 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  <a:defRPr lang="ko-KR" altLang="en-US"/>
            </a:pPr>
            <a:r>
              <a:rPr lang="ko-KR" altLang="en-US" sz="1300" b="1">
                <a:latin typeface="나눔고딕"/>
                <a:ea typeface="나눔고딕"/>
              </a:rPr>
              <a:t>4. 락, 동기화 서비스(Locking and synchronization service) </a:t>
            </a:r>
            <a:r>
              <a:rPr lang="ko-KR" altLang="en-US" sz="1300">
                <a:latin typeface="나눔고딕"/>
                <a:ea typeface="나눔고딕"/>
              </a:rPr>
              <a:t>: 클러스터를 동기화해(</a:t>
            </a:r>
            <a:r>
              <a:rPr lang="en-US" altLang="ko-KR" sz="1300">
                <a:latin typeface="나눔고딕"/>
                <a:ea typeface="나눔고딕"/>
              </a:rPr>
              <a:t>Locking</a:t>
            </a:r>
            <a:r>
              <a:rPr lang="ko-KR" altLang="en-US" sz="1300">
                <a:latin typeface="나눔고딕"/>
                <a:ea typeface="나눔고딕"/>
              </a:rPr>
              <a:t>) 경쟁상태를 사전에 방지</a:t>
            </a:r>
            <a:endParaRPr lang="ko-KR" altLang="en-US" sz="1300">
              <a:latin typeface="나눔고딕"/>
              <a:ea typeface="나눔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"/>
          <p:cNvSpPr>
            <a:spLocks noGrp="1" noChangeArrowheads="1"/>
          </p:cNvSpPr>
          <p:nvPr/>
        </p:nvSpPr>
        <p:spPr>
          <a:xfrm>
            <a:off x="755650" y="188913"/>
            <a:ext cx="6840538" cy="522287"/>
          </a:xfrm>
          <a:prstGeom prst="rect">
            <a:avLst/>
          </a:prstGeom>
          <a:noFill/>
          <a:ln/>
        </p:spPr>
        <p:txBody>
          <a:bodyPr/>
          <a:p>
            <a:pPr marL="0" indent="0" algn="l" eaLnBrk="0" latinLnBrk="1" hangingPunct="0"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3</a:t>
            </a:r>
            <a:r>
              <a:rPr xmlns:mc="http://schemas.openxmlformats.org/markup-compatibility/2006" xmlns:hp="http://schemas.haansoft.com/office/presentation/8.0" lang="ko-KR" altLang="en-US" sz="22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-</a:t>
            </a:r>
            <a:r>
              <a:rPr xmlns:mc="http://schemas.openxmlformats.org/markup-compatibility/2006" xmlns:hp="http://schemas.haansoft.com/office/presentation/8.0" lang="en-US" altLang="ko-KR" sz="22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3</a:t>
            </a: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.</a:t>
            </a:r>
            <a:r>
              <a:rPr xmlns:mc="http://schemas.openxmlformats.org/markup-compatibility/2006" xmlns:hp="http://schemas.haansoft.com/office/presentation/8.0" lang="ko-KR" altLang="en-US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znode</a:t>
            </a:r>
            <a:r>
              <a:rPr xmlns:mc="http://schemas.openxmlformats.org/markup-compatibility/2006" xmlns:hp="http://schemas.haansoft.com/office/presentation/8.0" lang="ko-KR" altLang="en-US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란?</a:t>
            </a:r>
            <a:endParaRPr xmlns:mc="http://schemas.openxmlformats.org/markup-compatibility/2006" xmlns:hp="http://schemas.haansoft.com/office/presentation/8.0" lang="ko-KR" altLang="en-US" sz="2800" b="0" i="0" kern="1200" spc="5" mc:Ignorable="hp" hp:hslEmbossed="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" name="텍스트 개체 틀 4"/>
          <p:cNvSpPr txBox="1"/>
          <p:nvPr/>
        </p:nvSpPr>
        <p:spPr>
          <a:xfrm>
            <a:off x="8208305" y="44624"/>
            <a:ext cx="2592387" cy="2905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lang="ko-KR"/>
            </a:pPr>
            <a:r>
              <a:rPr lang="ko-KR" altLang="en-US" sz="1400" b="1" kern="0">
                <a:latin typeface="나눔고딕"/>
                <a:ea typeface="나눔고딕"/>
              </a:rPr>
              <a:t>3</a:t>
            </a:r>
            <a:r>
              <a:rPr lang="en-US" altLang="ko-KR" sz="1400" b="1" kern="0">
                <a:latin typeface="나눔고딕"/>
                <a:ea typeface="나눔고딕"/>
              </a:rPr>
              <a:t>. Hbase</a:t>
            </a:r>
            <a:endParaRPr lang="en-US" altLang="ko-KR" sz="1400" b="1" kern="0">
              <a:latin typeface="나눔고딕"/>
              <a:ea typeface="나눔고딕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2816" y="4041068"/>
            <a:ext cx="5598368" cy="2123374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809582" y="1160748"/>
            <a:ext cx="7524836" cy="1080119"/>
          </a:xfrm>
          <a:prstGeom prst="rect">
            <a:avLst/>
          </a:prstGeom>
        </p:spPr>
        <p:txBody>
          <a:bodyPr wrap="none"/>
          <a:p>
            <a:pPr>
              <a:lnSpc>
                <a:spcPct val="125000"/>
              </a:lnSpc>
              <a:defRPr lang="ko-KR" altLang="en-US"/>
            </a:pPr>
            <a:r>
              <a:rPr lang="ko-KR" altLang="en-US" sz="1600" b="1">
                <a:latin typeface="나눔고딕"/>
                <a:ea typeface="나눔고딕"/>
              </a:rPr>
              <a:t>znode란?</a:t>
            </a:r>
            <a:endParaRPr lang="ko-KR" altLang="en-US" sz="1600" b="1"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 lang="ko-KR" altLang="en-US"/>
            </a:pPr>
            <a:endParaRPr lang="ko-KR" altLang="en-US" sz="800" b="1">
              <a:latin typeface="나눔고딕"/>
              <a:ea typeface="나눔고딕"/>
            </a:endParaRPr>
          </a:p>
          <a:p>
            <a:pPr>
              <a:lnSpc>
                <a:spcPct val="120000"/>
              </a:lnSpc>
              <a:defRPr lang="ko-KR" altLang="en-US"/>
            </a:pPr>
            <a:r>
              <a:rPr lang="ko-KR" altLang="en-US" sz="1300">
                <a:latin typeface="나눔고딕"/>
                <a:ea typeface="나눔고딕"/>
              </a:rPr>
              <a:t>  주키퍼는계층적인 namespace를 제공하며 namespace 내에 존재하는 개별 노드를 znode 라고 부른다. 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20000"/>
              </a:lnSpc>
              <a:defRPr lang="ko-KR" altLang="en-US"/>
            </a:pPr>
            <a:r>
              <a:rPr lang="ko-KR" altLang="en-US" sz="1300">
                <a:latin typeface="나눔고딕"/>
                <a:ea typeface="나눔고딕"/>
              </a:rPr>
              <a:t>   znode는 글로벌 락, 동기화, 리더 채택, 설정 관리 등의 기능을 구현할 수 있습니다.</a:t>
            </a:r>
            <a:endParaRPr lang="ko-KR" altLang="en-US" sz="1300">
              <a:latin typeface="나눔고딕"/>
              <a:ea typeface="나눔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043608" y="2384884"/>
            <a:ext cx="7513984" cy="1357300"/>
          </a:xfrm>
          <a:prstGeom prst="rect">
            <a:avLst/>
          </a:prstGeom>
        </p:spPr>
        <p:txBody>
          <a:bodyPr wrap="none"/>
          <a:p>
            <a:pPr>
              <a:lnSpc>
                <a:spcPct val="155000"/>
              </a:lnSpc>
              <a:defRPr lang="ko-KR" altLang="en-US"/>
            </a:pPr>
            <a:r>
              <a:rPr lang="ko-KR" altLang="en-US" sz="1200" b="1">
                <a:latin typeface="나눔고딕"/>
                <a:ea typeface="나눔고딕"/>
              </a:rPr>
              <a:t>1. 영속 znode</a:t>
            </a:r>
            <a:r>
              <a:rPr lang="ko-KR" altLang="en-US" sz="1200">
                <a:latin typeface="나눔고딕"/>
                <a:ea typeface="나눔고딕"/>
              </a:rPr>
              <a:t>(Persistence znode) : 클러스터 관리 로직을 구현</a:t>
            </a:r>
            <a:endParaRPr lang="ko-KR" altLang="en-US" sz="1200">
              <a:latin typeface="나눔고딕"/>
              <a:ea typeface="나눔고딕"/>
            </a:endParaRPr>
          </a:p>
          <a:p>
            <a:pPr>
              <a:lnSpc>
                <a:spcPct val="155000"/>
              </a:lnSpc>
              <a:defRPr lang="ko-KR" altLang="en-US"/>
            </a:pPr>
            <a:r>
              <a:rPr lang="ko-KR" altLang="en-US" sz="1200" b="1">
                <a:latin typeface="나눔고딕"/>
                <a:ea typeface="나눔고딕"/>
              </a:rPr>
              <a:t>2.</a:t>
            </a:r>
            <a:r>
              <a:rPr lang="ko-KR" altLang="en-US" sz="1200">
                <a:latin typeface="나눔고딕"/>
                <a:ea typeface="나눔고딕"/>
              </a:rPr>
              <a:t> </a:t>
            </a:r>
            <a:r>
              <a:rPr lang="ko-KR" altLang="en-US" sz="1200" b="1">
                <a:latin typeface="나눔고딕"/>
                <a:ea typeface="나눔고딕"/>
              </a:rPr>
              <a:t>임시 znode</a:t>
            </a:r>
            <a:r>
              <a:rPr lang="ko-KR" altLang="en-US" sz="1200">
                <a:latin typeface="나눔고딕"/>
                <a:ea typeface="나눔고딕"/>
              </a:rPr>
              <a:t>(Ephemeral znode) : 임시 znode는 리더 선출을 구현</a:t>
            </a:r>
            <a:endParaRPr lang="ko-KR" altLang="en-US" sz="1200">
              <a:latin typeface="나눔고딕"/>
              <a:ea typeface="나눔고딕"/>
            </a:endParaRPr>
          </a:p>
          <a:p>
            <a:pPr>
              <a:lnSpc>
                <a:spcPct val="155000"/>
              </a:lnSpc>
              <a:defRPr lang="ko-KR" altLang="en-US"/>
            </a:pPr>
            <a:r>
              <a:rPr lang="ko-KR" altLang="en-US" sz="1200" b="1">
                <a:latin typeface="나눔고딕"/>
                <a:ea typeface="나눔고딕"/>
              </a:rPr>
              <a:t>3.</a:t>
            </a:r>
            <a:r>
              <a:rPr lang="ko-KR" altLang="en-US" sz="1200">
                <a:latin typeface="나눔고딕"/>
                <a:ea typeface="나눔고딕"/>
              </a:rPr>
              <a:t> </a:t>
            </a:r>
            <a:r>
              <a:rPr lang="ko-KR" altLang="en-US" sz="1200" b="1">
                <a:latin typeface="나눔고딕"/>
                <a:ea typeface="나눔고딕"/>
              </a:rPr>
              <a:t>연속형 znode</a:t>
            </a:r>
            <a:r>
              <a:rPr lang="ko-KR" altLang="en-US" sz="1200">
                <a:latin typeface="나눔고딕"/>
                <a:ea typeface="나눔고딕"/>
              </a:rPr>
              <a:t>(Sequential znode) : 연속형 znode는 영속적일 수도 임시적일 수도 있고,  lock을 구현하거나 </a:t>
            </a:r>
            <a:endParaRPr lang="ko-KR" altLang="en-US" sz="1200">
              <a:latin typeface="나눔고딕"/>
              <a:ea typeface="나눔고딕"/>
            </a:endParaRPr>
          </a:p>
          <a:p>
            <a:pPr>
              <a:lnSpc>
                <a:spcPct val="155000"/>
              </a:lnSpc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글로벌 큐(global queue)를 구현할 때 요긴하게 사용됩니다.</a:t>
            </a:r>
            <a:endParaRPr lang="ko-KR" altLang="en-US" sz="1200">
              <a:latin typeface="나눔고딕"/>
              <a:ea typeface="나눔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"/>
          <p:cNvSpPr>
            <a:spLocks noGrp="1" noChangeArrowheads="1"/>
          </p:cNvSpPr>
          <p:nvPr/>
        </p:nvSpPr>
        <p:spPr>
          <a:xfrm>
            <a:off x="755650" y="188913"/>
            <a:ext cx="6840538" cy="522287"/>
          </a:xfrm>
          <a:prstGeom prst="rect">
            <a:avLst/>
          </a:prstGeom>
          <a:noFill/>
          <a:ln/>
        </p:spPr>
        <p:txBody>
          <a:bodyPr/>
          <a:p>
            <a:pPr marL="0" indent="0" algn="l" eaLnBrk="0" latinLnBrk="1" hangingPunct="0"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3</a:t>
            </a:r>
            <a:r>
              <a:rPr xmlns:mc="http://schemas.openxmlformats.org/markup-compatibility/2006" xmlns:hp="http://schemas.haansoft.com/office/presentation/8.0" lang="ko-KR" altLang="en-US" sz="22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-4</a:t>
            </a: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.</a:t>
            </a:r>
            <a:r>
              <a:rPr xmlns:mc="http://schemas.openxmlformats.org/markup-compatibility/2006" xmlns:hp="http://schemas.haansoft.com/office/presentation/8.0" lang="ko-KR" altLang="en-US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HBase</a:t>
            </a:r>
            <a:r>
              <a:rPr xmlns:mc="http://schemas.openxmlformats.org/markup-compatibility/2006" xmlns:hp="http://schemas.haansoft.com/office/presentation/8.0" lang="ko-KR" altLang="en-US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와 </a:t>
            </a: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RDBMS</a:t>
            </a:r>
            <a:r>
              <a:rPr xmlns:mc="http://schemas.openxmlformats.org/markup-compatibility/2006" xmlns:hp="http://schemas.haansoft.com/office/presentation/8.0" lang="ko-KR" altLang="en-US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 차이</a:t>
            </a:r>
            <a:endParaRPr xmlns:mc="http://schemas.openxmlformats.org/markup-compatibility/2006" xmlns:hp="http://schemas.haansoft.com/office/presentation/8.0" lang="ko-KR" altLang="en-US" sz="2800" b="0" i="0" kern="1200" spc="5" mc:Ignorable="hp" hp:hslEmbossed="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" name="텍스트 개체 틀 4"/>
          <p:cNvSpPr txBox="1"/>
          <p:nvPr/>
        </p:nvSpPr>
        <p:spPr>
          <a:xfrm>
            <a:off x="8208305" y="44624"/>
            <a:ext cx="2592387" cy="2905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lang="ko-KR"/>
            </a:pPr>
            <a:r>
              <a:rPr lang="ko-KR" altLang="en-US" sz="1400" b="1" kern="0">
                <a:latin typeface="나눔고딕"/>
                <a:ea typeface="나눔고딕"/>
              </a:rPr>
              <a:t>3</a:t>
            </a:r>
            <a:r>
              <a:rPr lang="en-US" altLang="ko-KR" sz="1400" b="1" kern="0">
                <a:latin typeface="나눔고딕"/>
                <a:ea typeface="나눔고딕"/>
              </a:rPr>
              <a:t>. Hbase</a:t>
            </a:r>
            <a:endParaRPr lang="en-US" altLang="ko-KR" sz="1400" b="1" kern="0">
              <a:latin typeface="나눔고딕"/>
              <a:ea typeface="나눔고딕"/>
            </a:endParaRPr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899592" y="1429690"/>
          <a:ext cx="7632848" cy="45555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725122"/>
                <a:gridCol w="3907725"/>
              </a:tblGrid>
              <a:tr h="46162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latin typeface="나눔고딕"/>
                          <a:ea typeface="나눔고딕"/>
                        </a:rPr>
                        <a:t>HBase</a:t>
                      </a:r>
                      <a:endParaRPr lang="en-US" altLang="ko-KR" sz="16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600">
                          <a:latin typeface="나눔고딕"/>
                          <a:ea typeface="나눔고딕"/>
                        </a:rPr>
                        <a:t>RDBMS</a:t>
                      </a:r>
                      <a:endParaRPr lang="en-US" altLang="ko-KR" sz="16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6641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스키마 없음, 고정 컬럼 스키마의 개념이 없음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300" b="1">
                          <a:latin typeface="나눔고딕"/>
                          <a:ea typeface="나눔고딕"/>
                        </a:rPr>
                        <a:t>column families</a:t>
                      </a:r>
                      <a:r>
                        <a:rPr lang="ko-KR" altLang="en-US" sz="1300" b="1">
                          <a:latin typeface="나눔고딕"/>
                          <a:ea typeface="나눔고딕"/>
                        </a:rPr>
                        <a:t>만 이용</a:t>
                      </a:r>
                      <a:endParaRPr lang="ko-KR" altLang="en-US" sz="1300" b="1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데이블의 구조를 기술하는 </a:t>
                      </a:r>
                      <a:r>
                        <a:rPr lang="ko-KR" altLang="en-US" sz="1300" b="1">
                          <a:latin typeface="나눔고딕"/>
                          <a:ea typeface="나눔고딕"/>
                        </a:rPr>
                        <a:t>스키마에 의해서 이용</a:t>
                      </a:r>
                      <a:endParaRPr lang="ko-KR" altLang="en-US" sz="1300" b="1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42431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수평적으로 </a:t>
                      </a:r>
                      <a:r>
                        <a:rPr lang="ko-KR" altLang="en-US" sz="1300" b="1">
                          <a:latin typeface="나눔고딕"/>
                          <a:ea typeface="나눔고딕"/>
                        </a:rPr>
                        <a:t>확장성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이 있어 </a:t>
                      </a:r>
                      <a:r>
                        <a:rPr lang="ko-KR" altLang="en-US" sz="1300" b="1">
                          <a:latin typeface="나눔고딕"/>
                          <a:ea typeface="나눔고딕"/>
                        </a:rPr>
                        <a:t>큰 테이블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에 적합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00" b="1">
                          <a:latin typeface="나눔고딕"/>
                          <a:ea typeface="나눔고딕"/>
                        </a:rPr>
                        <a:t>확장하기 어려움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, 크기가 </a:t>
                      </a:r>
                      <a:r>
                        <a:rPr lang="ko-KR" altLang="en-US" sz="1300" b="1">
                          <a:latin typeface="나눔고딕"/>
                          <a:ea typeface="나눔고딕"/>
                        </a:rPr>
                        <a:t>작은 테이블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을 위해 생성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38188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300" b="1">
                          <a:latin typeface="나눔고딕"/>
                          <a:ea typeface="나눔고딕"/>
                        </a:rPr>
                        <a:t>Transaction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이 </a:t>
                      </a:r>
                      <a:r>
                        <a:rPr lang="ko-KR" altLang="en-US" sz="1300" b="1">
                          <a:latin typeface="나눔고딕"/>
                          <a:ea typeface="나눔고딕"/>
                        </a:rPr>
                        <a:t>존재하지 않음</a:t>
                      </a:r>
                      <a:endParaRPr lang="ko-KR" altLang="en-US" sz="1300" b="1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300" b="1">
                          <a:latin typeface="나눔고딕"/>
                          <a:ea typeface="나눔고딕"/>
                        </a:rPr>
                        <a:t>Transaction</a:t>
                      </a:r>
                      <a:r>
                        <a:rPr lang="ko-KR" altLang="en-US" sz="1300" b="1">
                          <a:latin typeface="나눔고딕"/>
                          <a:ea typeface="나눔고딕"/>
                        </a:rPr>
                        <a:t> 존재</a:t>
                      </a:r>
                      <a:endParaRPr lang="ko-KR" altLang="en-US" sz="1300" b="1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3434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00" b="1">
                          <a:latin typeface="나눔고딕"/>
                          <a:ea typeface="나눔고딕"/>
                        </a:rPr>
                        <a:t>비 일반화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 된 데이터가 적재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00" b="1">
                          <a:latin typeface="나눔고딕"/>
                          <a:ea typeface="나눔고딕"/>
                        </a:rPr>
                        <a:t>일반화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된 데이터가 적재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3615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구조화된 데이터보다 </a:t>
                      </a:r>
                      <a:r>
                        <a:rPr lang="ko-KR" altLang="en-US" sz="1300" b="1">
                          <a:latin typeface="나눔고딕"/>
                          <a:ea typeface="나눔고딕"/>
                        </a:rPr>
                        <a:t>덜 구조화된 데이터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가 적합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00" b="1">
                          <a:latin typeface="나눔고딕"/>
                          <a:ea typeface="나눔고딕"/>
                        </a:rPr>
                        <a:t>구조화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된 데이터에 적합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3434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300" b="1">
                          <a:latin typeface="나눔고딕"/>
                          <a:ea typeface="나눔고딕"/>
                        </a:rPr>
                        <a:t>get / put / scan</a:t>
                      </a: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등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300" b="1">
                          <a:latin typeface="나눔고딕"/>
                          <a:ea typeface="나눔고딕"/>
                        </a:rPr>
                        <a:t>SQL</a:t>
                      </a:r>
                      <a:endParaRPr lang="en-US" altLang="ko-KR" sz="1300" b="1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3778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300" b="1">
                          <a:latin typeface="나눔고딕"/>
                          <a:ea typeface="나눔고딕"/>
                        </a:rPr>
                        <a:t>MapReduce Join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 활용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300" b="1">
                          <a:latin typeface="나눔고딕"/>
                          <a:ea typeface="나눔고딕"/>
                        </a:rPr>
                        <a:t>Join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에 최적화 됨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3434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300" b="1">
                          <a:latin typeface="나눔고딕"/>
                          <a:ea typeface="나눔고딕"/>
                        </a:rPr>
                        <a:t>Rowkey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만 인덱스 지원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00" b="1">
                          <a:latin typeface="나눔고딕"/>
                          <a:ea typeface="나눔고딕"/>
                        </a:rPr>
                        <a:t>임의 컬럼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에 대한 인덱스 지원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39413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초당 </a:t>
                      </a:r>
                      <a:r>
                        <a:rPr lang="ko-KR" altLang="en-US" sz="1300" b="1">
                          <a:latin typeface="나눔고딕"/>
                          <a:ea typeface="나눔고딕"/>
                        </a:rPr>
                        <a:t>수십만건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Read/Write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초당 </a:t>
                      </a:r>
                      <a:r>
                        <a:rPr lang="ko-KR" altLang="en-US" sz="1300" b="1">
                          <a:latin typeface="나눔고딕"/>
                          <a:ea typeface="나눔고딕"/>
                        </a:rPr>
                        <a:t>수천건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Read/Write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459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00" b="1">
                          <a:latin typeface="나눔고딕"/>
                          <a:ea typeface="나눔고딕"/>
                        </a:rPr>
                        <a:t>단일로우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 트랜잭션 보장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300" b="1">
                          <a:latin typeface="나눔고딕"/>
                          <a:ea typeface="나눔고딕"/>
                        </a:rPr>
                        <a:t>다중 로우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 트랜잭션 보장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/>
          <p:nvPr/>
        </p:nvSpPr>
        <p:spPr>
          <a:xfrm>
            <a:off x="530225" y="2960688"/>
            <a:ext cx="7921625" cy="492125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9pPr>
          </a:lstStyle>
          <a:p>
            <a:pPr algn="l">
              <a:defRPr lang="ko-KR"/>
            </a:pPr>
            <a:r>
              <a:rPr lang="ko-KR" altLang="en-US" sz="3800" kern="0">
                <a:solidFill>
                  <a:schemeClr val="tx1"/>
                </a:solidFill>
                <a:latin typeface="나눔고딕 ExtraBold"/>
                <a:ea typeface="나눔고딕 ExtraBold"/>
                <a:cs typeface="Nanum Gothic"/>
              </a:rPr>
              <a:t>향후 세미나 계획</a:t>
            </a:r>
            <a:endParaRPr lang="ko-KR" altLang="en-US" sz="3800" kern="0">
              <a:solidFill>
                <a:schemeClr val="tx1"/>
              </a:solidFill>
              <a:latin typeface="나눔고딕 ExtraBold"/>
              <a:ea typeface="나눔고딕 ExtraBold"/>
              <a:cs typeface="Nanum Gothic"/>
            </a:endParaRPr>
          </a:p>
        </p:txBody>
      </p:sp>
      <p:sp>
        <p:nvSpPr>
          <p:cNvPr id="5" name="내용 개체 틀 2"/>
          <p:cNvSpPr txBox="1"/>
          <p:nvPr/>
        </p:nvSpPr>
        <p:spPr>
          <a:xfrm>
            <a:off x="530225" y="2024063"/>
            <a:ext cx="1079500" cy="9366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 lang="ko-KR"/>
            </a:pPr>
            <a:r>
              <a:rPr lang="en-US" altLang="ko-KR" sz="3800" kern="0">
                <a:solidFill>
                  <a:srgbClr val="0070c0"/>
                </a:solidFill>
                <a:latin typeface="나눔고딕 ExtraBold"/>
                <a:ea typeface="나눔고딕 ExtraBold"/>
                <a:cs typeface="Nanum Gothic"/>
              </a:rPr>
              <a:t>0</a:t>
            </a:r>
            <a:r>
              <a:rPr lang="ko-KR" altLang="en-US" sz="3800" kern="0">
                <a:solidFill>
                  <a:srgbClr val="0070c0"/>
                </a:solidFill>
                <a:latin typeface="나눔고딕 ExtraBold"/>
                <a:ea typeface="나눔고딕 ExtraBold"/>
                <a:cs typeface="Nanum Gothic"/>
              </a:rPr>
              <a:t>4</a:t>
            </a:r>
            <a:r>
              <a:rPr lang="en-US" altLang="ko-KR" sz="3800" kern="0">
                <a:solidFill>
                  <a:srgbClr val="0070c0"/>
                </a:solidFill>
                <a:latin typeface="나눔고딕 ExtraBold"/>
                <a:ea typeface="나눔고딕 ExtraBold"/>
                <a:cs typeface="Nanum Gothic"/>
              </a:rPr>
              <a:t>.</a:t>
            </a:r>
            <a:endParaRPr lang="en-US" altLang="ko-KR" sz="3800" kern="0">
              <a:solidFill>
                <a:srgbClr val="0070c0"/>
              </a:solidFill>
              <a:latin typeface="나눔고딕 ExtraBold"/>
              <a:ea typeface="나눔고딕 ExtraBold"/>
              <a:cs typeface="Nanum Gothic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/>
          <p:nvPr/>
        </p:nvSpPr>
        <p:spPr>
          <a:xfrm>
            <a:off x="530225" y="2960688"/>
            <a:ext cx="7921625" cy="492125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9pPr>
          </a:lstStyle>
          <a:p>
            <a:pPr algn="l">
              <a:defRPr lang="ko-KR"/>
            </a:pPr>
            <a:r>
              <a:rPr lang="ko-KR" altLang="en-US" sz="3800" kern="0">
                <a:solidFill>
                  <a:schemeClr val="tx1"/>
                </a:solidFill>
                <a:latin typeface="나눔고딕 ExtraBold"/>
                <a:ea typeface="나눔고딕 ExtraBold"/>
                <a:cs typeface="Nanum Gothic"/>
              </a:rPr>
              <a:t>하둡 소개</a:t>
            </a:r>
            <a:endParaRPr lang="ko-KR" altLang="en-US" sz="3800" kern="0">
              <a:solidFill>
                <a:schemeClr val="tx1"/>
              </a:solidFill>
              <a:latin typeface="나눔고딕 ExtraBold"/>
              <a:ea typeface="나눔고딕 ExtraBold"/>
              <a:cs typeface="Nanum Gothic"/>
            </a:endParaRPr>
          </a:p>
        </p:txBody>
      </p:sp>
      <p:sp>
        <p:nvSpPr>
          <p:cNvPr id="5" name="내용 개체 틀 2"/>
          <p:cNvSpPr txBox="1"/>
          <p:nvPr/>
        </p:nvSpPr>
        <p:spPr>
          <a:xfrm>
            <a:off x="530225" y="2024063"/>
            <a:ext cx="1079500" cy="9366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 lang="ko-KR"/>
            </a:pPr>
            <a:r>
              <a:rPr lang="en-US" altLang="ko-KR" sz="3800" kern="0">
                <a:solidFill>
                  <a:srgbClr val="0070c0"/>
                </a:solidFill>
                <a:latin typeface="나눔고딕 ExtraBold"/>
                <a:ea typeface="나눔고딕 ExtraBold"/>
                <a:cs typeface="Nanum Gothic"/>
              </a:rPr>
              <a:t>01.</a:t>
            </a:r>
            <a:endParaRPr lang="ko-KR" altLang="en-US" sz="3800" kern="0">
              <a:solidFill>
                <a:srgbClr val="0070c0"/>
              </a:solidFill>
              <a:latin typeface="나눔고딕 ExtraBold"/>
              <a:ea typeface="나눔고딕 ExtraBold"/>
              <a:cs typeface="Nanum Gothic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"/>
          <p:cNvSpPr>
            <a:spLocks noGrp="1" noChangeArrowheads="1"/>
          </p:cNvSpPr>
          <p:nvPr/>
        </p:nvSpPr>
        <p:spPr>
          <a:xfrm>
            <a:off x="755650" y="188913"/>
            <a:ext cx="6840538" cy="522287"/>
          </a:xfrm>
          <a:prstGeom prst="rect">
            <a:avLst/>
          </a:prstGeom>
          <a:noFill/>
          <a:ln/>
        </p:spPr>
        <p:txBody>
          <a:bodyPr/>
          <a:p>
            <a:pPr marL="0" indent="0" algn="l" eaLnBrk="0" latinLnBrk="1" hangingPunct="0"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4</a:t>
            </a: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.</a:t>
            </a:r>
            <a:r>
              <a:rPr xmlns:mc="http://schemas.openxmlformats.org/markup-compatibility/2006" xmlns:hp="http://schemas.haansoft.com/office/presentation/8.0" lang="ko-KR" altLang="en-US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 향후 세미나 계획</a:t>
            </a:r>
            <a:endParaRPr xmlns:mc="http://schemas.openxmlformats.org/markup-compatibility/2006" xmlns:hp="http://schemas.haansoft.com/office/presentation/8.0" lang="ko-KR" altLang="en-US" sz="2800" b="0" i="0" kern="1200" spc="5" mc:Ignorable="hp" hp:hslEmbossed="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" name="텍스트 개체 틀 4"/>
          <p:cNvSpPr txBox="1"/>
          <p:nvPr/>
        </p:nvSpPr>
        <p:spPr>
          <a:xfrm>
            <a:off x="7452320" y="44624"/>
            <a:ext cx="2592387" cy="2905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lang="ko-KR"/>
            </a:pPr>
            <a:r>
              <a:rPr lang="ko-KR" altLang="en-US" sz="1400" b="1" kern="0">
                <a:latin typeface="나눔고딕"/>
                <a:ea typeface="나눔고딕"/>
              </a:rPr>
              <a:t>4</a:t>
            </a:r>
            <a:r>
              <a:rPr lang="en-US" altLang="ko-KR" sz="1400" b="1" kern="0">
                <a:latin typeface="나눔고딕"/>
                <a:ea typeface="나눔고딕"/>
              </a:rPr>
              <a:t>. </a:t>
            </a:r>
            <a:r>
              <a:rPr lang="ko-KR" altLang="en-US" sz="1400" b="1" kern="0">
                <a:latin typeface="나눔고딕"/>
                <a:ea typeface="나눔고딕"/>
              </a:rPr>
              <a:t>향후 세미나 계획</a:t>
            </a:r>
            <a:endParaRPr lang="ko-KR" altLang="en-US" sz="1400" b="1" kern="0">
              <a:latin typeface="나눔고딕"/>
              <a:ea typeface="나눔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47564" y="1844824"/>
            <a:ext cx="7848872" cy="3672408"/>
          </a:xfrm>
          <a:prstGeom prst="rect">
            <a:avLst/>
          </a:prstGeom>
        </p:spPr>
        <p:txBody>
          <a:bodyPr wrap="none"/>
          <a:p>
            <a:pPr>
              <a:defRPr lang="ko-KR" altLang="en-US"/>
            </a:pPr>
            <a:r>
              <a:rPr lang="ko-KR" altLang="en-US" sz="2000" b="1" kern="0">
                <a:solidFill>
                  <a:schemeClr val="tx1"/>
                </a:solidFill>
                <a:latin typeface="나눔고딕"/>
                <a:ea typeface="나눔고딕"/>
                <a:cs typeface="Nanum Gothic"/>
              </a:rPr>
              <a:t>1. 하둡 에코시스템(</a:t>
            </a:r>
            <a:r>
              <a:rPr lang="en-US" altLang="ko-KR" sz="2000" b="1" kern="0">
                <a:solidFill>
                  <a:schemeClr val="tx1"/>
                </a:solidFill>
                <a:latin typeface="나눔고딕"/>
                <a:ea typeface="나눔고딕"/>
                <a:cs typeface="Nanum Gothic"/>
              </a:rPr>
              <a:t>Hadoop-Ecosystem</a:t>
            </a:r>
            <a:r>
              <a:rPr lang="ko-KR" altLang="en-US" sz="2000" b="1" kern="0">
                <a:solidFill>
                  <a:schemeClr val="tx1"/>
                </a:solidFill>
                <a:latin typeface="나눔고딕"/>
                <a:ea typeface="나눔고딕"/>
                <a:cs typeface="Nanum Gothic"/>
              </a:rPr>
              <a:t>)</a:t>
            </a:r>
            <a:endParaRPr lang="ko-KR" altLang="en-US" sz="2000" b="1" kern="0">
              <a:solidFill>
                <a:schemeClr val="tx1"/>
              </a:solidFill>
              <a:latin typeface="나눔고딕"/>
              <a:ea typeface="나눔고딕"/>
              <a:cs typeface="Nanum Gothic"/>
            </a:endParaRPr>
          </a:p>
          <a:p>
            <a:pPr>
              <a:defRPr lang="ko-KR" altLang="en-US"/>
            </a:pPr>
            <a:endParaRPr lang="ko-KR" altLang="en-US" sz="2000" b="1" kern="0">
              <a:solidFill>
                <a:schemeClr val="tx1"/>
              </a:solidFill>
              <a:latin typeface="나눔고딕"/>
              <a:ea typeface="나눔고딕"/>
              <a:cs typeface="Nanum Gothic"/>
            </a:endParaRPr>
          </a:p>
          <a:p>
            <a:pPr>
              <a:defRPr lang="ko-KR" altLang="en-US"/>
            </a:pPr>
            <a:endParaRPr lang="ko-KR" altLang="en-US" sz="2000" b="1" kern="0">
              <a:solidFill>
                <a:schemeClr val="tx1"/>
              </a:solidFill>
              <a:latin typeface="나눔고딕"/>
              <a:ea typeface="나눔고딕"/>
              <a:cs typeface="Nanum Gothic"/>
            </a:endParaRPr>
          </a:p>
          <a:p>
            <a:pPr>
              <a:defRPr lang="ko-KR" altLang="en-US"/>
            </a:pPr>
            <a:r>
              <a:rPr lang="en-US" altLang="ko-KR" sz="2000" b="1" kern="0">
                <a:solidFill>
                  <a:schemeClr val="tx1"/>
                </a:solidFill>
                <a:latin typeface="나눔고딕"/>
                <a:ea typeface="나눔고딕"/>
                <a:cs typeface="Nanum Gothic"/>
              </a:rPr>
              <a:t>2. Kuda</a:t>
            </a:r>
            <a:endParaRPr lang="en-US" altLang="ko-KR" sz="2000" b="1" kern="0">
              <a:solidFill>
                <a:schemeClr val="tx1"/>
              </a:solidFill>
              <a:latin typeface="나눔고딕"/>
              <a:ea typeface="나눔고딕"/>
              <a:cs typeface="Nanum Gothic"/>
            </a:endParaRPr>
          </a:p>
          <a:p>
            <a:pPr>
              <a:defRPr lang="ko-KR" altLang="en-US"/>
            </a:pPr>
            <a:endParaRPr lang="en-US" altLang="ko-KR" sz="2000" b="1" kern="0">
              <a:solidFill>
                <a:schemeClr val="tx1"/>
              </a:solidFill>
              <a:latin typeface="나눔고딕"/>
              <a:ea typeface="나눔고딕"/>
              <a:cs typeface="Nanum Gothic"/>
            </a:endParaRPr>
          </a:p>
          <a:p>
            <a:pPr>
              <a:defRPr lang="ko-KR" altLang="en-US"/>
            </a:pPr>
            <a:endParaRPr lang="en-US" altLang="ko-KR" sz="2000" b="1" kern="0">
              <a:solidFill>
                <a:schemeClr val="tx1"/>
              </a:solidFill>
              <a:latin typeface="나눔고딕"/>
              <a:ea typeface="나눔고딕"/>
              <a:cs typeface="Nanum Gothic"/>
            </a:endParaRPr>
          </a:p>
          <a:p>
            <a:pPr>
              <a:defRPr lang="ko-KR" altLang="en-US"/>
            </a:pPr>
            <a:r>
              <a:rPr lang="en-US" altLang="ko-KR" sz="2000" b="1" kern="0">
                <a:solidFill>
                  <a:schemeClr val="tx1"/>
                </a:solidFill>
                <a:latin typeface="나눔고딕"/>
                <a:ea typeface="나눔고딕"/>
                <a:cs typeface="Nanum Gothic"/>
              </a:rPr>
              <a:t>3. NoSQL(MongoDB)</a:t>
            </a:r>
            <a:endParaRPr lang="en-US" altLang="ko-KR" sz="2000" b="1" kern="0">
              <a:solidFill>
                <a:schemeClr val="tx1"/>
              </a:solidFill>
              <a:latin typeface="나눔고딕"/>
              <a:ea typeface="나눔고딕"/>
              <a:cs typeface="Nanum Gothic"/>
            </a:endParaRPr>
          </a:p>
          <a:p>
            <a:pPr>
              <a:defRPr lang="ko-KR" altLang="en-US"/>
            </a:pPr>
            <a:endParaRPr lang="en-US" altLang="ko-KR" sz="2000" b="1" kern="0">
              <a:solidFill>
                <a:schemeClr val="tx1"/>
              </a:solidFill>
              <a:latin typeface="나눔고딕"/>
              <a:ea typeface="나눔고딕"/>
              <a:cs typeface="Nanum Gothic"/>
            </a:endParaRPr>
          </a:p>
          <a:p>
            <a:pPr>
              <a:defRPr lang="ko-KR" altLang="en-US"/>
            </a:pPr>
            <a:endParaRPr lang="en-US" altLang="ko-KR" sz="2000" b="1" kern="0">
              <a:solidFill>
                <a:schemeClr val="tx1"/>
              </a:solidFill>
              <a:latin typeface="나눔고딕"/>
              <a:ea typeface="나눔고딕"/>
              <a:cs typeface="Nanum Gothic"/>
            </a:endParaRPr>
          </a:p>
          <a:p>
            <a:pPr>
              <a:defRPr lang="ko-KR" altLang="en-US"/>
            </a:pPr>
            <a:r>
              <a:rPr lang="en-US" altLang="ko-KR" sz="2000" b="1" kern="0">
                <a:solidFill>
                  <a:schemeClr val="tx1"/>
                </a:solidFill>
                <a:latin typeface="나눔고딕"/>
                <a:ea typeface="나눔고딕"/>
                <a:cs typeface="Nanum Gothic"/>
              </a:rPr>
              <a:t>4. </a:t>
            </a:r>
            <a:r>
              <a:rPr lang="ko-KR" altLang="en-US" sz="2000" b="1" kern="0">
                <a:solidFill>
                  <a:schemeClr val="tx1"/>
                </a:solidFill>
                <a:latin typeface="나눔고딕"/>
                <a:ea typeface="나눔고딕"/>
                <a:cs typeface="Nanum Gothic"/>
              </a:rPr>
              <a:t>데이터 프로세싱(스파크, 추상화, 크런치, 캐스케이딩, 하이브, 임팔라)</a:t>
            </a:r>
            <a:endParaRPr lang="ko-KR" altLang="en-US" sz="2000" b="1" kern="0">
              <a:solidFill>
                <a:schemeClr val="tx1"/>
              </a:solidFill>
              <a:latin typeface="나눔고딕"/>
              <a:ea typeface="나눔고딕"/>
              <a:cs typeface="Nanum Gothic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2200" y="867749"/>
            <a:ext cx="2448272" cy="1114385"/>
          </a:xfrm>
          <a:prstGeom prst="rect">
            <a:avLst/>
          </a:prstGeom>
        </p:spPr>
      </p:pic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755650" y="188913"/>
            <a:ext cx="6840538" cy="522287"/>
          </a:xfrm>
          <a:prstGeom prst="rect">
            <a:avLst/>
          </a:prstGeom>
          <a:noFill/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en-US" altLang="ko-KR" sz="2800">
                <a:latin typeface="나눔고딕 ExtraBold"/>
                <a:ea typeface="나눔고딕 ExtraBold"/>
              </a:rPr>
              <a:t>1</a:t>
            </a:r>
            <a:r>
              <a:rPr lang="ko-KR" altLang="en-US" sz="2200">
                <a:latin typeface="나눔고딕 ExtraBold"/>
                <a:ea typeface="나눔고딕 ExtraBold"/>
              </a:rPr>
              <a:t>-1</a:t>
            </a:r>
            <a:r>
              <a:rPr lang="en-US" altLang="ko-KR" sz="2800">
                <a:latin typeface="나눔고딕 ExtraBold"/>
                <a:ea typeface="나눔고딕 ExtraBold"/>
              </a:rPr>
              <a:t>.</a:t>
            </a:r>
            <a:r>
              <a:rPr lang="ko-KR" altLang="en-US" sz="2800">
                <a:latin typeface="나눔고딕 ExtraBold"/>
                <a:ea typeface="나눔고딕 ExtraBold"/>
              </a:rPr>
              <a:t> 하둡이란?</a:t>
            </a:r>
            <a:endParaRPr lang="ko-KR" altLang="en-US" sz="2800">
              <a:latin typeface="나눔고딕 ExtraBold"/>
              <a:ea typeface="나눔고딕 ExtraBold"/>
            </a:endParaRPr>
          </a:p>
        </p:txBody>
      </p:sp>
      <p:sp>
        <p:nvSpPr>
          <p:cNvPr id="4" name="텍스트 개체 틀 4"/>
          <p:cNvSpPr txBox="1"/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 lang="ko-KR"/>
            </a:pPr>
            <a:r>
              <a:rPr lang="en-US" altLang="ko-KR" sz="1400" b="1" kern="0">
                <a:latin typeface="나눔고딕"/>
                <a:ea typeface="나눔고딕"/>
              </a:rPr>
              <a:t>1. </a:t>
            </a:r>
            <a:r>
              <a:rPr lang="ko-KR" altLang="en-US" sz="1400" b="1" kern="0">
                <a:latin typeface="나눔고딕"/>
                <a:ea typeface="나눔고딕"/>
              </a:rPr>
              <a:t>하둡소개</a:t>
            </a:r>
            <a:endParaRPr lang="ko-KR" altLang="en-US" sz="1400" b="1" kern="0">
              <a:latin typeface="나눔고딕"/>
              <a:ea typeface="나눔고딕"/>
            </a:endParaRPr>
          </a:p>
        </p:txBody>
      </p:sp>
      <p:sp>
        <p:nvSpPr>
          <p:cNvPr id="10246" name=""/>
          <p:cNvSpPr txBox="1"/>
          <p:nvPr/>
        </p:nvSpPr>
        <p:spPr>
          <a:xfrm>
            <a:off x="215516" y="4149080"/>
            <a:ext cx="4262772" cy="219624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/>
          <a:p>
            <a:pPr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나눔고딕"/>
                <a:ea typeface="나눔고딕"/>
              </a:rPr>
              <a:t>장점</a:t>
            </a:r>
            <a:endParaRPr lang="ko-KR" altLang="en-US" sz="1500" b="1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endParaRPr lang="ko-KR" altLang="en-US" sz="1000" b="1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r>
              <a:rPr lang="en-US" altLang="ko-KR" sz="1300">
                <a:solidFill>
                  <a:schemeClr val="tx1"/>
                </a:solidFill>
                <a:latin typeface="나눔고딕"/>
                <a:ea typeface="나눔고딕"/>
              </a:rPr>
              <a:t>- 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오픈소스로 라이선스에 대한 </a:t>
            </a: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비용 부담이 적음</a:t>
            </a:r>
            <a:endParaRPr lang="ko-KR" altLang="en-US" sz="13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r>
              <a:rPr lang="en-US" altLang="ko-KR" sz="500">
                <a:solidFill>
                  <a:schemeClr val="tx1"/>
                </a:solidFill>
                <a:latin typeface="나눔고딕"/>
                <a:ea typeface="나눔고딕"/>
              </a:rPr>
              <a:t> </a:t>
            </a:r>
            <a:endParaRPr lang="en-US" altLang="ko-KR" sz="5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r>
              <a:rPr lang="en-US" altLang="ko-KR" sz="1300">
                <a:solidFill>
                  <a:schemeClr val="tx1"/>
                </a:solidFill>
                <a:latin typeface="나눔고딕"/>
                <a:ea typeface="나눔고딕"/>
              </a:rPr>
              <a:t>- 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시스템을 중단하지 않고, </a:t>
            </a: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장비의 추가가 용이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(Scale Out)</a:t>
            </a:r>
            <a:r>
              <a:rPr lang="en-US" altLang="ko-KR" sz="1300">
                <a:solidFill>
                  <a:schemeClr val="tx1"/>
                </a:solidFill>
                <a:latin typeface="나눔고딕"/>
                <a:ea typeface="나눔고딕"/>
              </a:rPr>
              <a:t> </a:t>
            </a:r>
            <a:endParaRPr lang="en-US" altLang="ko-KR" sz="13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endParaRPr lang="en-US" altLang="ko-KR" sz="5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r>
              <a:rPr lang="en-US" altLang="ko-KR" sz="1300">
                <a:solidFill>
                  <a:schemeClr val="tx1"/>
                </a:solidFill>
                <a:latin typeface="나눔고딕"/>
                <a:ea typeface="나눔고딕"/>
              </a:rPr>
              <a:t>- 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일부 장비에 </a:t>
            </a: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장애가 발생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하더라도 </a:t>
            </a:r>
            <a:endParaRPr lang="ko-KR" altLang="en-US" sz="13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endParaRPr lang="ko-KR" altLang="en-US" sz="5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r>
              <a:rPr lang="en-US" altLang="ko-KR" sz="1300">
                <a:solidFill>
                  <a:schemeClr val="tx1"/>
                </a:solidFill>
                <a:latin typeface="나눔고딕"/>
                <a:ea typeface="나눔고딕"/>
              </a:rPr>
              <a:t>  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전체 시스템 </a:t>
            </a: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사용성에 영향이 적음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(Fault tolerance)</a:t>
            </a:r>
            <a:endParaRPr lang="ko-KR" altLang="en-US" sz="13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endParaRPr lang="ko-KR" altLang="en-US" sz="5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r>
              <a:rPr lang="en-US" altLang="ko-KR" sz="1300">
                <a:solidFill>
                  <a:schemeClr val="tx1"/>
                </a:solidFill>
                <a:latin typeface="나눔고딕"/>
                <a:ea typeface="나눔고딕"/>
              </a:rPr>
              <a:t>- 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저렴한 구축 비용과 </a:t>
            </a: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비용대비 빠른 데이터 처리</a:t>
            </a:r>
            <a:endParaRPr lang="ko-KR" altLang="en-US" sz="13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endParaRPr lang="ko-KR" altLang="en-US" sz="5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r>
              <a:rPr lang="en-US" altLang="ko-KR" sz="1300">
                <a:solidFill>
                  <a:schemeClr val="tx1"/>
                </a:solidFill>
                <a:latin typeface="나눔고딕"/>
                <a:ea typeface="나눔고딕"/>
              </a:rPr>
              <a:t>- </a:t>
            </a: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일괄처리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에 최적화</a:t>
            </a:r>
            <a:endParaRPr lang="ko-KR" altLang="en-US" sz="13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10247" name=""/>
          <p:cNvSpPr txBox="1"/>
          <p:nvPr/>
        </p:nvSpPr>
        <p:spPr>
          <a:xfrm>
            <a:off x="4622304" y="4149080"/>
            <a:ext cx="4262772" cy="2196244"/>
          </a:xfrm>
          <a:prstGeom prst="rect">
            <a:avLst/>
          </a:prstGeom>
          <a:noFill/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/>
          <a:lstStyle/>
          <a:p>
            <a:pPr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나눔고딕"/>
                <a:ea typeface="나눔고딕"/>
              </a:rPr>
              <a:t>단점</a:t>
            </a:r>
            <a:endParaRPr lang="ko-KR" altLang="en-US" sz="1500" b="1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endParaRPr lang="ko-KR" altLang="en-US" sz="1000" b="1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r>
              <a:rPr lang="en-US" altLang="ko-KR" sz="1300">
                <a:solidFill>
                  <a:schemeClr val="tx1"/>
                </a:solidFill>
                <a:latin typeface="나눔고딕"/>
                <a:ea typeface="나눔고딕"/>
              </a:rPr>
              <a:t>- 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HDFS에 저장된 </a:t>
            </a: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데이터를 변경 불가</a:t>
            </a:r>
            <a:endParaRPr lang="ko-KR" altLang="en-US" sz="13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endParaRPr lang="ko-KR" altLang="en-US" sz="5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r>
              <a:rPr lang="en-US" altLang="ko-KR" sz="1300">
                <a:solidFill>
                  <a:schemeClr val="tx1"/>
                </a:solidFill>
                <a:latin typeface="나눔고딕"/>
                <a:ea typeface="나눔고딕"/>
              </a:rPr>
              <a:t>- </a:t>
            </a: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신속하게 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처리해야</a:t>
            </a: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 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하는</a:t>
            </a: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 작업에는 부적합</a:t>
            </a:r>
            <a:endParaRPr lang="ko-KR" altLang="en-US" sz="13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endParaRPr lang="ko-KR" altLang="en-US" sz="5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r>
              <a:rPr lang="en-US" altLang="ko-KR" sz="1300">
                <a:solidFill>
                  <a:schemeClr val="tx1"/>
                </a:solidFill>
                <a:latin typeface="나눔고딕"/>
                <a:ea typeface="나눔고딕"/>
              </a:rPr>
              <a:t>- 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너무 많은 버전과 </a:t>
            </a: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부실한 서포트</a:t>
            </a:r>
            <a:endParaRPr lang="ko-KR" altLang="en-US" sz="13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endParaRPr lang="ko-KR" altLang="en-US" sz="5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r>
              <a:rPr lang="en-US" altLang="ko-KR" sz="1300">
                <a:solidFill>
                  <a:schemeClr val="tx1"/>
                </a:solidFill>
                <a:latin typeface="나눔고딕"/>
                <a:ea typeface="나눔고딕"/>
              </a:rPr>
              <a:t>- </a:t>
            </a: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설정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의 </a:t>
            </a: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어려움</a:t>
            </a:r>
            <a:endParaRPr lang="ko-KR" altLang="en-US" sz="1300" b="1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10245" name=""/>
          <p:cNvSpPr txBox="1"/>
          <p:nvPr/>
        </p:nvSpPr>
        <p:spPr>
          <a:xfrm>
            <a:off x="251520" y="1269004"/>
            <a:ext cx="8100000" cy="2196000"/>
          </a:xfrm>
          <a:prstGeom prst="rect">
            <a:avLst/>
          </a:prstGeom>
          <a:noFill/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p>
            <a:pPr>
              <a:defRPr lang="ko-KR" altLang="en-US"/>
            </a:pPr>
            <a:r>
              <a:rPr lang="ko-KR" altLang="en-US" sz="1600" b="1">
                <a:solidFill>
                  <a:schemeClr val="tx1"/>
                </a:solidFill>
                <a:latin typeface="나눔고딕"/>
                <a:ea typeface="나눔고딕"/>
              </a:rPr>
              <a:t>하둡</a:t>
            </a:r>
            <a:r>
              <a:rPr lang="ko-KR" altLang="en-US" sz="1400">
                <a:solidFill>
                  <a:schemeClr val="tx1"/>
                </a:solidFill>
                <a:latin typeface="나눔고딕"/>
                <a:ea typeface="나눔고딕"/>
              </a:rPr>
              <a:t>은 2006년 야후의 더그 커팅이 '넛치'라는 검색엔진을 개발하는 과정에서 </a:t>
            </a:r>
            <a:endParaRPr lang="ko-KR" altLang="en-US" sz="14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endParaRPr lang="ko-KR" altLang="en-US" sz="5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r>
              <a:rPr lang="ko-KR" altLang="en-US" sz="1400">
                <a:solidFill>
                  <a:schemeClr val="tx1"/>
                </a:solidFill>
                <a:latin typeface="나눔고딕"/>
                <a:ea typeface="나눔고딕"/>
              </a:rPr>
              <a:t>대용량의 비정형 데이터를</a:t>
            </a:r>
            <a:r>
              <a:rPr lang="en-US" altLang="ko-KR" sz="1400">
                <a:solidFill>
                  <a:schemeClr val="tx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나눔고딕"/>
                <a:ea typeface="나눔고딕"/>
              </a:rPr>
              <a:t>기존의 RDB</a:t>
            </a:r>
            <a:r>
              <a:rPr lang="en-US" altLang="ko-KR" sz="1400">
                <a:solidFill>
                  <a:schemeClr val="tx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나눔고딕"/>
                <a:ea typeface="나눔고딕"/>
              </a:rPr>
              <a:t> 기술로는 처리가 힘들다는 것을 깨닫고,</a:t>
            </a:r>
            <a:endParaRPr lang="ko-KR" altLang="en-US" sz="14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endParaRPr lang="ko-KR" altLang="en-US" sz="5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r>
              <a:rPr lang="ko-KR" altLang="en-US" sz="1400">
                <a:solidFill>
                  <a:schemeClr val="tx1"/>
                </a:solidFill>
                <a:latin typeface="나눔고딕"/>
                <a:ea typeface="나눔고딕"/>
              </a:rPr>
              <a:t>새로운 기술을 찾는 중 구글에서 발표한 GFS와 MapReduce 관련 논문을</a:t>
            </a:r>
            <a:r>
              <a:rPr lang="en-US" altLang="ko-KR" sz="1400">
                <a:solidFill>
                  <a:schemeClr val="tx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나눔고딕"/>
                <a:ea typeface="나눔고딕"/>
              </a:rPr>
              <a:t>참고하여</a:t>
            </a:r>
            <a:r>
              <a:rPr lang="en-US" altLang="ko-KR" sz="1400">
                <a:solidFill>
                  <a:schemeClr val="tx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나눔고딕"/>
                <a:ea typeface="나눔고딕"/>
              </a:rPr>
              <a:t> 개발하였습니다.</a:t>
            </a:r>
            <a:endParaRPr lang="ko-KR" altLang="en-US" sz="14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r>
              <a:rPr lang="ko-KR" altLang="en-US" sz="500">
                <a:solidFill>
                  <a:schemeClr val="tx1"/>
                </a:solidFill>
                <a:latin typeface="나눔고딕"/>
                <a:ea typeface="나눔고딕"/>
              </a:rPr>
              <a:t> </a:t>
            </a:r>
            <a:endParaRPr lang="ko-KR" altLang="en-US" sz="5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r>
              <a:rPr lang="ko-KR" altLang="en-US" sz="1400">
                <a:solidFill>
                  <a:schemeClr val="tx1"/>
                </a:solidFill>
                <a:latin typeface="나눔고딕"/>
                <a:ea typeface="나눔고딕"/>
              </a:rPr>
              <a:t>이후 아파치 재단의 오픈 소스로 공개 되었습니다.</a:t>
            </a:r>
            <a:endParaRPr lang="ko-KR" altLang="en-US" sz="14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endParaRPr lang="ko-KR" altLang="en-US" sz="14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r>
              <a:rPr lang="ko-KR" altLang="en-US" sz="1400" b="1">
                <a:solidFill>
                  <a:schemeClr val="tx1"/>
                </a:solidFill>
                <a:latin typeface="나눔고딕"/>
                <a:ea typeface="나눔고딕"/>
              </a:rPr>
              <a:t>하둡</a:t>
            </a:r>
            <a:r>
              <a:rPr lang="ko-KR" altLang="en-US" sz="1400">
                <a:solidFill>
                  <a:schemeClr val="tx1"/>
                </a:solidFill>
                <a:latin typeface="나눔고딕"/>
                <a:ea typeface="나눔고딕"/>
              </a:rPr>
              <a:t>은 </a:t>
            </a:r>
            <a:r>
              <a:rPr lang="ko-KR" altLang="en-US" sz="1400" b="1">
                <a:solidFill>
                  <a:schemeClr val="tx1"/>
                </a:solidFill>
                <a:latin typeface="나눔고딕"/>
                <a:ea typeface="나눔고딕"/>
              </a:rPr>
              <a:t>하나</a:t>
            </a:r>
            <a:r>
              <a:rPr lang="ko-KR" altLang="en-US" sz="1400">
                <a:solidFill>
                  <a:schemeClr val="tx1"/>
                </a:solidFill>
                <a:latin typeface="나눔고딕"/>
                <a:ea typeface="나눔고딕"/>
              </a:rPr>
              <a:t>의 </a:t>
            </a:r>
            <a:r>
              <a:rPr lang="ko-KR" altLang="en-US" sz="1400" b="1">
                <a:solidFill>
                  <a:schemeClr val="tx1"/>
                </a:solidFill>
                <a:latin typeface="나눔고딕"/>
                <a:ea typeface="나눔고딕"/>
              </a:rPr>
              <a:t>성능 좋은 컴퓨터</a:t>
            </a:r>
            <a:r>
              <a:rPr lang="ko-KR" altLang="en-US" sz="1400">
                <a:solidFill>
                  <a:schemeClr val="tx1"/>
                </a:solidFill>
                <a:latin typeface="나눔고딕"/>
                <a:ea typeface="나눔고딕"/>
              </a:rPr>
              <a:t>를 이용하여 데이터를 처리</a:t>
            </a:r>
            <a:r>
              <a:rPr lang="en-US" altLang="ko-KR" sz="1400">
                <a:solidFill>
                  <a:schemeClr val="tx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나눔고딕"/>
                <a:ea typeface="나눔고딕"/>
              </a:rPr>
              <a:t>하는 대신,</a:t>
            </a:r>
            <a:r>
              <a:rPr lang="en-US" altLang="ko-KR" sz="1400">
                <a:solidFill>
                  <a:schemeClr val="tx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 b="1">
                <a:solidFill>
                  <a:schemeClr val="tx1"/>
                </a:solidFill>
                <a:latin typeface="나눔고딕"/>
                <a:ea typeface="나눔고딕"/>
              </a:rPr>
              <a:t>적당한 성능의 범용 </a:t>
            </a:r>
            <a:endParaRPr lang="ko-KR" altLang="en-US" sz="1400" b="1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endParaRPr lang="ko-KR" altLang="en-US" sz="500" b="1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r>
              <a:rPr lang="ko-KR" altLang="en-US" sz="1400" b="1">
                <a:solidFill>
                  <a:schemeClr val="tx1"/>
                </a:solidFill>
                <a:latin typeface="나눔고딕"/>
                <a:ea typeface="나눔고딕"/>
              </a:rPr>
              <a:t>컴퓨터 여러 대</a:t>
            </a:r>
            <a:r>
              <a:rPr lang="ko-KR" altLang="en-US" sz="1400">
                <a:solidFill>
                  <a:schemeClr val="tx1"/>
                </a:solidFill>
                <a:latin typeface="나눔고딕"/>
                <a:ea typeface="나눔고딕"/>
              </a:rPr>
              <a:t>를 클러스터화하고, 큰 크기의 데이터를 클러스터에서 </a:t>
            </a:r>
            <a:r>
              <a:rPr lang="ko-KR" altLang="en-US" sz="1400" b="1">
                <a:solidFill>
                  <a:schemeClr val="tx1"/>
                </a:solidFill>
                <a:latin typeface="나눔고딕"/>
                <a:ea typeface="나눔고딕"/>
              </a:rPr>
              <a:t>병렬로 동시에 처리</a:t>
            </a:r>
            <a:r>
              <a:rPr lang="ko-KR" altLang="en-US" sz="1400">
                <a:solidFill>
                  <a:schemeClr val="tx1"/>
                </a:solidFill>
                <a:latin typeface="나눔고딕"/>
                <a:ea typeface="나눔고딕"/>
              </a:rPr>
              <a:t>하여</a:t>
            </a:r>
            <a:endParaRPr lang="ko-KR" altLang="en-US" sz="14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endParaRPr lang="ko-KR" altLang="en-US" sz="5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defRPr lang="ko-KR" altLang="en-US"/>
            </a:pPr>
            <a:r>
              <a:rPr lang="ko-KR" altLang="en-US" sz="1400">
                <a:solidFill>
                  <a:schemeClr val="tx1"/>
                </a:solidFill>
                <a:latin typeface="나눔고딕"/>
                <a:ea typeface="나눔고딕"/>
              </a:rPr>
              <a:t>처리 속도를 높이는 것을 목적으로 하는 </a:t>
            </a:r>
            <a:r>
              <a:rPr lang="ko-KR" altLang="en-US" sz="1400" b="1">
                <a:solidFill>
                  <a:schemeClr val="tx1"/>
                </a:solidFill>
                <a:latin typeface="나눔고딕"/>
                <a:ea typeface="나눔고딕"/>
              </a:rPr>
              <a:t>분산처리</a:t>
            </a:r>
            <a:r>
              <a:rPr lang="ko-KR" altLang="en-US" sz="1400">
                <a:solidFill>
                  <a:schemeClr val="tx1"/>
                </a:solidFill>
                <a:latin typeface="나눔고딕"/>
                <a:ea typeface="나눔고딕"/>
              </a:rPr>
              <a:t>를 위한</a:t>
            </a:r>
            <a:r>
              <a:rPr lang="en-US" altLang="ko-KR" sz="1400">
                <a:solidFill>
                  <a:schemeClr val="tx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 b="1">
                <a:solidFill>
                  <a:schemeClr val="tx1"/>
                </a:solidFill>
                <a:latin typeface="나눔고딕"/>
                <a:ea typeface="나눔고딕"/>
              </a:rPr>
              <a:t>오픈소스 프레임워크</a:t>
            </a:r>
            <a:r>
              <a:rPr lang="ko-KR" altLang="en-US" sz="1400">
                <a:solidFill>
                  <a:schemeClr val="tx1"/>
                </a:solidFill>
                <a:latin typeface="나눔고딕"/>
                <a:ea typeface="나눔고딕"/>
              </a:rPr>
              <a:t>라고 할 수 있습니다.</a:t>
            </a:r>
            <a:endParaRPr lang="ko-KR" altLang="en-US" sz="14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755650" y="188913"/>
            <a:ext cx="6840538" cy="522287"/>
          </a:xfrm>
          <a:prstGeom prst="rect">
            <a:avLst/>
          </a:prstGeom>
          <a:noFill/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en-US" altLang="ko-KR" sz="2800">
                <a:latin typeface="나눔고딕 ExtraBold"/>
                <a:ea typeface="나눔고딕 ExtraBold"/>
              </a:rPr>
              <a:t>1</a:t>
            </a:r>
            <a:r>
              <a:rPr lang="ko-KR" altLang="en-US" sz="2200">
                <a:latin typeface="나눔고딕 ExtraBold"/>
                <a:ea typeface="나눔고딕 ExtraBold"/>
              </a:rPr>
              <a:t>-2</a:t>
            </a:r>
            <a:r>
              <a:rPr lang="en-US" altLang="ko-KR" sz="2800">
                <a:latin typeface="나눔고딕 ExtraBold"/>
                <a:ea typeface="나눔고딕 ExtraBold"/>
              </a:rPr>
              <a:t>.</a:t>
            </a:r>
            <a:r>
              <a:rPr lang="ko-KR" altLang="en-US" sz="2800">
                <a:latin typeface="나눔고딕 ExtraBold"/>
                <a:ea typeface="나눔고딕 ExtraBold"/>
              </a:rPr>
              <a:t> 하둡을 사용하는 이유</a:t>
            </a:r>
            <a:endParaRPr lang="ko-KR" altLang="en-US" sz="2800">
              <a:latin typeface="나눔고딕 ExtraBold"/>
              <a:ea typeface="나눔고딕 ExtraBold"/>
            </a:endParaRPr>
          </a:p>
        </p:txBody>
      </p:sp>
      <p:sp>
        <p:nvSpPr>
          <p:cNvPr id="4" name="텍스트 개체 틀 4"/>
          <p:cNvSpPr txBox="1"/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 lang="ko-KR"/>
            </a:pPr>
            <a:r>
              <a:rPr lang="en-US" altLang="ko-KR" sz="1400" b="1" kern="0">
                <a:latin typeface="나눔고딕"/>
                <a:ea typeface="나눔고딕"/>
              </a:rPr>
              <a:t>1. </a:t>
            </a:r>
            <a:r>
              <a:rPr lang="ko-KR" altLang="en-US" sz="1400" b="1" kern="0">
                <a:latin typeface="나눔고딕"/>
                <a:ea typeface="나눔고딕"/>
              </a:rPr>
              <a:t>하둡소개</a:t>
            </a:r>
            <a:endParaRPr lang="ko-KR" altLang="en-US" sz="1400" b="1" kern="0">
              <a:latin typeface="나눔고딕"/>
              <a:ea typeface="나눔고딕"/>
            </a:endParaRPr>
          </a:p>
        </p:txBody>
      </p:sp>
      <p:sp>
        <p:nvSpPr>
          <p:cNvPr id="10245" name=""/>
          <p:cNvSpPr txBox="1"/>
          <p:nvPr/>
        </p:nvSpPr>
        <p:spPr>
          <a:xfrm>
            <a:off x="1367644" y="1124744"/>
            <a:ext cx="4716104" cy="2556284"/>
          </a:xfrm>
          <a:prstGeom prst="rect">
            <a:avLst/>
          </a:prstGeom>
          <a:noFill/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>
              <a:lnSpc>
                <a:spcPct val="170000"/>
              </a:lnSpc>
              <a:defRPr lang="ko-KR" altLang="en-US"/>
            </a:pP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1.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 </a:t>
            </a: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저비용 스토리지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, 데이터 변환 파이프라인 구축</a:t>
            </a:r>
            <a:endParaRPr lang="ko-KR" altLang="en-US" sz="13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lnSpc>
                <a:spcPct val="170000"/>
              </a:lnSpc>
              <a:defRPr lang="ko-KR" altLang="en-US"/>
            </a:pP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2.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 </a:t>
            </a: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스키마 온 리드 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모델 지향</a:t>
            </a:r>
            <a:endParaRPr lang="ko-KR" altLang="en-US" sz="1300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lnSpc>
                <a:spcPct val="170000"/>
              </a:lnSpc>
              <a:defRPr lang="ko-KR" altLang="en-US"/>
            </a:pP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3.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 </a:t>
            </a: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비정형 데이터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와 </a:t>
            </a: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반정형 데이터</a:t>
            </a:r>
            <a:endParaRPr lang="ko-KR" altLang="en-US" sz="1300" b="1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lnSpc>
                <a:spcPct val="170000"/>
              </a:lnSpc>
              <a:defRPr lang="ko-KR" altLang="en-US"/>
            </a:pP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4.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 </a:t>
            </a: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다양한 언어 지원</a:t>
            </a:r>
            <a:endParaRPr lang="ko-KR" altLang="en-US" sz="1300" b="1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lnSpc>
                <a:spcPct val="165000"/>
              </a:lnSpc>
              <a:defRPr lang="ko-KR" altLang="en-US"/>
            </a:pP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5.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 </a:t>
            </a: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견고한 스케줄링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과 </a:t>
            </a: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리소스 관리</a:t>
            </a:r>
            <a:endParaRPr lang="ko-KR" altLang="en-US" sz="1300" b="1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lnSpc>
                <a:spcPct val="170000"/>
              </a:lnSpc>
              <a:defRPr lang="ko-KR" altLang="en-US"/>
            </a:pP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6.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 </a:t>
            </a: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분산 시스템 추상화</a:t>
            </a:r>
            <a:endParaRPr lang="ko-KR" altLang="en-US" sz="1300" b="1">
              <a:solidFill>
                <a:schemeClr val="tx1"/>
              </a:solidFill>
              <a:latin typeface="나눔고딕"/>
              <a:ea typeface="나눔고딕"/>
            </a:endParaRPr>
          </a:p>
          <a:p>
            <a:pPr>
              <a:lnSpc>
                <a:spcPct val="170000"/>
              </a:lnSpc>
              <a:defRPr lang="ko-KR" altLang="en-US"/>
            </a:pP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7.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 </a:t>
            </a: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대규모 데이터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에 기반한 모델 </a:t>
            </a: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구축</a:t>
            </a:r>
            <a:r>
              <a:rPr lang="ko-KR" altLang="en-US" sz="1300">
                <a:solidFill>
                  <a:schemeClr val="tx1"/>
                </a:solidFill>
                <a:latin typeface="나눔고딕"/>
                <a:ea typeface="나눔고딕"/>
              </a:rPr>
              <a:t> 및 </a:t>
            </a:r>
            <a:r>
              <a:rPr lang="ko-KR" altLang="en-US" sz="1300" b="1">
                <a:solidFill>
                  <a:schemeClr val="tx1"/>
                </a:solidFill>
                <a:latin typeface="나눔고딕"/>
                <a:ea typeface="나눔고딕"/>
              </a:rPr>
              <a:t>적용</a:t>
            </a:r>
            <a:endParaRPr lang="ko-KR" altLang="en-US" sz="1300" b="1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pic>
        <p:nvPicPr>
          <p:cNvPr id="102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616" y="3645024"/>
            <a:ext cx="6912768" cy="2415808"/>
          </a:xfrm>
          <a:prstGeom prst="rect">
            <a:avLst/>
          </a:prstGeom>
        </p:spPr>
      </p:pic>
      <p:sp>
        <p:nvSpPr>
          <p:cNvPr id="10247" name=""/>
          <p:cNvSpPr txBox="1"/>
          <p:nvPr/>
        </p:nvSpPr>
        <p:spPr>
          <a:xfrm>
            <a:off x="3815916" y="6093296"/>
            <a:ext cx="1512168" cy="360040"/>
          </a:xfrm>
          <a:prstGeom prst="rect">
            <a:avLst/>
          </a:prstGeom>
        </p:spPr>
        <p:txBody>
          <a:bodyPr wrap="none"/>
          <a:lstStyle/>
          <a:p>
            <a:pPr>
              <a:defRPr lang="ko-KR" altLang="en-US"/>
            </a:pPr>
            <a:r>
              <a:rPr lang="ko-KR" altLang="en-US" sz="1400" b="1">
                <a:latin typeface="나눔고딕"/>
                <a:ea typeface="나눔고딕"/>
              </a:rPr>
              <a:t>&lt;기존 서버 방식&gt;</a:t>
            </a:r>
            <a:endParaRPr lang="ko-KR" altLang="en-US" sz="1400" b="1">
              <a:latin typeface="나눔고딕"/>
              <a:ea typeface="나눔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755650" y="188913"/>
            <a:ext cx="6840538" cy="522287"/>
          </a:xfrm>
          <a:prstGeom prst="rect">
            <a:avLst/>
          </a:prstGeom>
          <a:noFill/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en-US" altLang="ko-KR" sz="2800">
                <a:latin typeface="나눔고딕 ExtraBold"/>
                <a:ea typeface="나눔고딕 ExtraBold"/>
              </a:rPr>
              <a:t>1</a:t>
            </a:r>
            <a:r>
              <a:rPr lang="ko-KR" altLang="en-US" sz="2200">
                <a:latin typeface="나눔고딕 ExtraBold"/>
                <a:ea typeface="나눔고딕 ExtraBold"/>
              </a:rPr>
              <a:t>-3</a:t>
            </a:r>
            <a:r>
              <a:rPr lang="en-US" altLang="ko-KR" sz="2800">
                <a:latin typeface="나눔고딕 ExtraBold"/>
                <a:ea typeface="나눔고딕 ExtraBold"/>
              </a:rPr>
              <a:t>.</a:t>
            </a:r>
            <a:r>
              <a:rPr lang="ko-KR" altLang="en-US" sz="2800">
                <a:latin typeface="나눔고딕 ExtraBold"/>
                <a:ea typeface="나눔고딕 ExtraBold"/>
              </a:rPr>
              <a:t> </a:t>
            </a:r>
            <a:r>
              <a:rPr lang="en-US" altLang="ko-KR" sz="2800">
                <a:latin typeface="나눔고딕 ExtraBold"/>
                <a:ea typeface="나눔고딕 ExtraBold"/>
              </a:rPr>
              <a:t>HDFS</a:t>
            </a:r>
            <a:endParaRPr lang="en-US" altLang="ko-KR" sz="2800">
              <a:latin typeface="나눔고딕 ExtraBold"/>
              <a:ea typeface="나눔고딕 ExtraBold"/>
            </a:endParaRPr>
          </a:p>
        </p:txBody>
      </p:sp>
      <p:sp>
        <p:nvSpPr>
          <p:cNvPr id="4" name="텍스트 개체 틀 4"/>
          <p:cNvSpPr txBox="1"/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 lang="ko-KR"/>
            </a:pPr>
            <a:r>
              <a:rPr lang="en-US" altLang="ko-KR" sz="1400" b="1" kern="0">
                <a:latin typeface="나눔고딕"/>
                <a:ea typeface="나눔고딕"/>
              </a:rPr>
              <a:t>1. </a:t>
            </a:r>
            <a:r>
              <a:rPr lang="ko-KR" altLang="en-US" sz="1400" b="1" kern="0">
                <a:latin typeface="나눔고딕"/>
                <a:ea typeface="나눔고딕"/>
              </a:rPr>
              <a:t>하둡소개</a:t>
            </a:r>
            <a:endParaRPr lang="ko-KR" altLang="en-US" sz="1400" b="1" kern="0">
              <a:latin typeface="나눔고딕"/>
              <a:ea typeface="나눔고딕"/>
            </a:endParaRPr>
          </a:p>
        </p:txBody>
      </p:sp>
      <p:sp>
        <p:nvSpPr>
          <p:cNvPr id="10243" name=""/>
          <p:cNvSpPr txBox="1"/>
          <p:nvPr/>
        </p:nvSpPr>
        <p:spPr>
          <a:xfrm>
            <a:off x="509468" y="1664803"/>
            <a:ext cx="8125063" cy="1800200"/>
          </a:xfrm>
          <a:prstGeom prst="rect">
            <a:avLst/>
          </a:prstGeom>
        </p:spPr>
        <p:txBody>
          <a:bodyPr wrap="none"/>
          <a:p>
            <a:pPr>
              <a:lnSpc>
                <a:spcPct val="110000"/>
              </a:lnSpc>
              <a:defRPr lang="ko-KR" altLang="en-US"/>
            </a:pPr>
            <a:r>
              <a:rPr lang="ko-KR" altLang="en-US" sz="1600" b="1">
                <a:latin typeface="나눔고딕"/>
                <a:ea typeface="나눔고딕"/>
              </a:rPr>
              <a:t>1. HDFS(Hadoop Distributed File System)</a:t>
            </a:r>
            <a:endParaRPr lang="ko-KR" altLang="en-US" sz="1600" b="1">
              <a:latin typeface="나눔고딕"/>
              <a:ea typeface="나눔고딕"/>
            </a:endParaRPr>
          </a:p>
          <a:p>
            <a:pPr>
              <a:lnSpc>
                <a:spcPct val="110000"/>
              </a:lnSpc>
              <a:defRPr lang="ko-KR" altLang="en-US"/>
            </a:pP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 lang="ko-KR" altLang="en-US"/>
            </a:pPr>
            <a:r>
              <a:rPr lang="ko-KR" altLang="en-US" sz="1300">
                <a:latin typeface="나눔고딕"/>
                <a:ea typeface="나눔고딕"/>
              </a:rPr>
              <a:t>수십  테라바이트 또는 페타바이트 이상의 </a:t>
            </a:r>
            <a:r>
              <a:rPr lang="ko-KR" altLang="en-US" sz="1300" b="1">
                <a:latin typeface="나눔고딕"/>
                <a:ea typeface="나눔고딕"/>
              </a:rPr>
              <a:t>대용량 파일</a:t>
            </a:r>
            <a:r>
              <a:rPr lang="ko-KR" altLang="en-US" sz="1300">
                <a:latin typeface="나눔고딕"/>
                <a:ea typeface="나눔고딕"/>
              </a:rPr>
              <a:t>을 </a:t>
            </a:r>
            <a:r>
              <a:rPr lang="ko-KR" altLang="en-US" sz="1300" b="1">
                <a:latin typeface="나눔고딕"/>
                <a:ea typeface="나눔고딕"/>
              </a:rPr>
              <a:t>분산된 서버</a:t>
            </a:r>
            <a:r>
              <a:rPr lang="ko-KR" altLang="en-US" sz="1300">
                <a:latin typeface="나눔고딕"/>
                <a:ea typeface="나눔고딕"/>
              </a:rPr>
              <a:t>에 </a:t>
            </a:r>
            <a:r>
              <a:rPr lang="ko-KR" altLang="en-US" sz="1300" b="1">
                <a:latin typeface="나눔고딕"/>
                <a:ea typeface="나눔고딕"/>
              </a:rPr>
              <a:t>저장</a:t>
            </a:r>
            <a:r>
              <a:rPr lang="ko-KR" altLang="en-US" sz="1300">
                <a:latin typeface="나눔고딕"/>
                <a:ea typeface="나눔고딕"/>
              </a:rPr>
              <a:t>하고,  그 저장된 데이터를 </a:t>
            </a:r>
            <a:r>
              <a:rPr lang="ko-KR" altLang="en-US" sz="1300" b="1">
                <a:latin typeface="나눔고딕"/>
                <a:ea typeface="나눔고딕"/>
              </a:rPr>
              <a:t>빠르게 처리</a:t>
            </a:r>
            <a:endParaRPr lang="ko-KR" altLang="en-US" sz="1300" b="1"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 lang="ko-KR" altLang="en-US"/>
            </a:pPr>
            <a:r>
              <a:rPr lang="ko-KR" altLang="en-US" sz="1300">
                <a:latin typeface="나눔고딕"/>
                <a:ea typeface="나눔고딕"/>
              </a:rPr>
              <a:t>할  수 있게 하는 </a:t>
            </a:r>
            <a:r>
              <a:rPr lang="ko-KR" altLang="en-US" sz="1300" b="1">
                <a:latin typeface="나눔고딕"/>
                <a:ea typeface="나눔고딕"/>
              </a:rPr>
              <a:t>파일시스템</a:t>
            </a:r>
            <a:r>
              <a:rPr lang="ko-KR" altLang="en-US" sz="1300">
                <a:latin typeface="나눔고딕"/>
                <a:ea typeface="나눔고딕"/>
              </a:rPr>
              <a:t>입니다.  또한 저사양의 서버를 이용해서 스토리지를 구성할 수 있어 기존의 대용량파일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 lang="ko-KR" altLang="en-US"/>
            </a:pPr>
            <a:r>
              <a:rPr lang="ko-KR" altLang="en-US" sz="1300">
                <a:latin typeface="나눔고딕"/>
                <a:ea typeface="나눔고딕"/>
              </a:rPr>
              <a:t>시스템(NAS, DAS, SAN등)에 비해 장점을 가집니다.  HDFS는 블록 구조의 파일 시스템으로 파일을 특정크기의 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25000"/>
              </a:lnSpc>
              <a:defRPr lang="ko-KR" altLang="en-US"/>
            </a:pPr>
            <a:r>
              <a:rPr lang="ko-KR" altLang="en-US" sz="1300">
                <a:latin typeface="나눔고딕"/>
                <a:ea typeface="나눔고딕"/>
              </a:rPr>
              <a:t>블록으로 나누어 분산된 서버에 저장됩니다. </a:t>
            </a:r>
            <a:endParaRPr lang="ko-KR" altLang="en-US" sz="1300">
              <a:latin typeface="나눔고딕"/>
              <a:ea typeface="나눔고딕"/>
            </a:endParaRPr>
          </a:p>
          <a:p>
            <a:pPr>
              <a:lnSpc>
                <a:spcPct val="110000"/>
              </a:lnSpc>
              <a:defRPr lang="ko-KR" altLang="en-US"/>
            </a:pPr>
            <a:endParaRPr lang="ko-KR" altLang="en-US" sz="1300">
              <a:latin typeface="나눔고딕"/>
              <a:ea typeface="나눔고딕"/>
            </a:endParaRPr>
          </a:p>
        </p:txBody>
      </p:sp>
      <p:sp>
        <p:nvSpPr>
          <p:cNvPr id="10248" name=""/>
          <p:cNvSpPr/>
          <p:nvPr/>
        </p:nvSpPr>
        <p:spPr>
          <a:xfrm>
            <a:off x="5004048" y="3969060"/>
            <a:ext cx="1908212" cy="5400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>
            <a:normAutofit lnSpcReduction="0"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 sz="1800" b="0" i="0">
                <a:solidFill>
                  <a:schemeClr val="tx1"/>
                </a:solidFill>
                <a:latin typeface="굴림"/>
                <a:ea typeface="굴림"/>
                <a:cs typeface="+mn-cs"/>
              </a:defRPr>
            </a:pPr>
            <a:r>
              <a:rPr lang="en-US" altLang="ko-KR" sz="1300" b="0" i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NameNode (Master)</a:t>
            </a:r>
            <a:endParaRPr lang="en-US" altLang="ko-KR" sz="1300" b="0" i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0249" name=""/>
          <p:cNvSpPr/>
          <p:nvPr/>
        </p:nvSpPr>
        <p:spPr>
          <a:xfrm>
            <a:off x="3563888" y="5049180"/>
            <a:ext cx="147616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 sz="1800" b="0" i="0">
                <a:solidFill>
                  <a:schemeClr val="tx1"/>
                </a:solidFill>
                <a:latin typeface="굴림"/>
                <a:ea typeface="굴림"/>
                <a:cs typeface="+mn-cs"/>
              </a:defRPr>
            </a:pPr>
            <a:r>
              <a:rPr lang="en-US" altLang="ko-KR" sz="1100" b="0" i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DataNode1 (Slave)</a:t>
            </a:r>
            <a:endParaRPr lang="en-US" altLang="ko-KR" sz="1100" b="0" i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0251" name=""/>
          <p:cNvSpPr/>
          <p:nvPr/>
        </p:nvSpPr>
        <p:spPr>
          <a:xfrm>
            <a:off x="6804248" y="5049180"/>
            <a:ext cx="147616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 sz="1800" b="0" i="0">
                <a:solidFill>
                  <a:schemeClr val="tx1"/>
                </a:solidFill>
                <a:latin typeface="굴림"/>
                <a:ea typeface="굴림"/>
                <a:cs typeface="+mn-cs"/>
              </a:defRPr>
            </a:pPr>
            <a:r>
              <a:rPr lang="en-US" altLang="ko-KR" sz="1100" b="0" i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DataNode3 (Slave)</a:t>
            </a:r>
            <a:endParaRPr lang="en-US" altLang="ko-KR" sz="1100" b="0" i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0253" name=""/>
          <p:cNvSpPr/>
          <p:nvPr/>
        </p:nvSpPr>
        <p:spPr>
          <a:xfrm>
            <a:off x="5220072" y="5049180"/>
            <a:ext cx="147616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 sz="1800" b="0" i="0">
                <a:solidFill>
                  <a:schemeClr val="tx1"/>
                </a:solidFill>
                <a:latin typeface="굴림"/>
                <a:ea typeface="굴림"/>
                <a:cs typeface="+mn-cs"/>
              </a:defRPr>
            </a:pPr>
            <a:r>
              <a:rPr lang="en-US" altLang="ko-KR" sz="1100" b="0" i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DataNode2 (Slave)</a:t>
            </a:r>
            <a:endParaRPr lang="en-US" altLang="ko-KR" sz="1100" b="0" i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0254" name=""/>
          <p:cNvSpPr/>
          <p:nvPr/>
        </p:nvSpPr>
        <p:spPr>
          <a:xfrm>
            <a:off x="3599892" y="4022018"/>
            <a:ext cx="1080120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 sz="1800" b="0" i="0">
                <a:solidFill>
                  <a:schemeClr val="tx1"/>
                </a:solidFill>
                <a:latin typeface="굴림"/>
                <a:ea typeface="굴림"/>
                <a:cs typeface="+mn-cs"/>
              </a:defRPr>
            </a:pPr>
            <a:r>
              <a:rPr lang="en-US" altLang="ko-KR" sz="1100" b="0" i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Secondary NameNode</a:t>
            </a:r>
            <a:endParaRPr lang="en-US" altLang="ko-KR" sz="1100" b="0" i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0256" name=""/>
          <p:cNvCxnSpPr>
            <a:stCxn id="10254" idx="3"/>
            <a:endCxn id="10248" idx="1"/>
          </p:cNvCxnSpPr>
          <p:nvPr/>
        </p:nvCxnSpPr>
        <p:spPr>
          <a:xfrm>
            <a:off x="4680012" y="4238042"/>
            <a:ext cx="324036" cy="1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10258" name=""/>
          <p:cNvCxnSpPr>
            <a:stCxn id="10249" idx="0"/>
            <a:endCxn id="10248" idx="2"/>
          </p:cNvCxnSpPr>
          <p:nvPr/>
        </p:nvCxnSpPr>
        <p:spPr>
          <a:xfrm flipV="1">
            <a:off x="4301970" y="4509120"/>
            <a:ext cx="1656184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10259" name=""/>
          <p:cNvCxnSpPr>
            <a:stCxn id="10248" idx="2"/>
            <a:endCxn id="10253" idx="0"/>
          </p:cNvCxnSpPr>
          <p:nvPr/>
        </p:nvCxnSpPr>
        <p:spPr>
          <a:xfrm rot="16200000" flipH="1">
            <a:off x="5688124" y="4779150"/>
            <a:ext cx="540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10260" name=""/>
          <p:cNvCxnSpPr>
            <a:stCxn id="10248" idx="2"/>
            <a:endCxn id="10251" idx="0"/>
          </p:cNvCxnSpPr>
          <p:nvPr/>
        </p:nvCxnSpPr>
        <p:spPr>
          <a:xfrm>
            <a:off x="5958154" y="4509120"/>
            <a:ext cx="1584176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grpSp>
        <p:nvGrpSpPr>
          <p:cNvPr id="10262" name=""/>
          <p:cNvGrpSpPr/>
          <p:nvPr/>
        </p:nvGrpSpPr>
        <p:grpSpPr>
          <a:xfrm rot="0">
            <a:off x="773577" y="3897052"/>
            <a:ext cx="1962218" cy="1681336"/>
            <a:chOff x="737573" y="4123928"/>
            <a:chExt cx="1962218" cy="1681336"/>
          </a:xfrm>
        </p:grpSpPr>
        <p:sp>
          <p:nvSpPr>
            <p:cNvPr id="10246" name=""/>
            <p:cNvSpPr txBox="1"/>
            <p:nvPr/>
          </p:nvSpPr>
          <p:spPr>
            <a:xfrm>
              <a:off x="737573" y="4329100"/>
              <a:ext cx="1962218" cy="1476164"/>
            </a:xfrm>
            <a:prstGeom prst="rect">
              <a:avLst/>
            </a:prstGeom>
          </p:spPr>
          <p:txBody>
            <a:bodyPr wrap="none"/>
            <a:p>
              <a:pPr>
                <a:lnSpc>
                  <a:spcPct val="110000"/>
                </a:lnSpc>
                <a:defRPr lang="ko-KR" altLang="en-US"/>
              </a:pPr>
              <a:r>
                <a:rPr lang="ko-KR" altLang="en-US" sz="1300">
                  <a:latin typeface="나눔고딕"/>
                  <a:ea typeface="나눔고딕"/>
                </a:rPr>
                <a:t> </a:t>
              </a:r>
              <a:endParaRPr lang="ko-KR" altLang="en-US" sz="1300">
                <a:latin typeface="나눔고딕"/>
                <a:ea typeface="나눔고딕"/>
              </a:endParaRPr>
            </a:p>
            <a:p>
              <a:pPr>
                <a:lnSpc>
                  <a:spcPct val="120000"/>
                </a:lnSpc>
                <a:defRPr lang="ko-KR" altLang="en-US"/>
              </a:pPr>
              <a:r>
                <a:rPr lang="ko-KR" altLang="en-US" sz="1300">
                  <a:latin typeface="나눔고딕"/>
                  <a:ea typeface="나눔고딕"/>
                </a:rPr>
                <a:t> </a:t>
              </a:r>
              <a:r>
                <a:rPr lang="en-US" altLang="ko-KR" sz="1300" b="1">
                  <a:latin typeface="나눔고딕"/>
                  <a:ea typeface="나눔고딕"/>
                </a:rPr>
                <a:t>1. </a:t>
              </a:r>
              <a:r>
                <a:rPr lang="ko-KR" altLang="en-US" sz="1300" b="1">
                  <a:latin typeface="나눔고딕"/>
                  <a:ea typeface="나눔고딕"/>
                </a:rPr>
                <a:t>데이터 유실 방지</a:t>
              </a:r>
              <a:endParaRPr lang="ko-KR" altLang="en-US" sz="1300" b="1">
                <a:latin typeface="나눔고딕"/>
                <a:ea typeface="나눔고딕"/>
              </a:endParaRPr>
            </a:p>
            <a:p>
              <a:pPr>
                <a:lnSpc>
                  <a:spcPct val="120000"/>
                </a:lnSpc>
                <a:defRPr lang="ko-KR" altLang="en-US"/>
              </a:pPr>
              <a:r>
                <a:rPr lang="en-US" altLang="ko-KR" sz="1300">
                  <a:latin typeface="나눔고딕"/>
                  <a:ea typeface="나눔고딕"/>
                </a:rPr>
                <a:t> </a:t>
              </a:r>
              <a:r>
                <a:rPr lang="en-US" altLang="ko-KR" sz="1300" b="1">
                  <a:latin typeface="나눔고딕"/>
                  <a:ea typeface="나눔고딕"/>
                </a:rPr>
                <a:t>2.</a:t>
              </a:r>
              <a:r>
                <a:rPr lang="en-US" altLang="ko-KR" sz="1300">
                  <a:latin typeface="나눔고딕"/>
                  <a:ea typeface="나눔고딕"/>
                </a:rPr>
                <a:t> </a:t>
              </a:r>
              <a:r>
                <a:rPr lang="ko-KR" altLang="en-US" sz="1300" b="1">
                  <a:latin typeface="나눔고딕"/>
                  <a:ea typeface="나눔고딕"/>
                </a:rPr>
                <a:t>스트리밍 방식</a:t>
              </a:r>
              <a:endParaRPr lang="ko-KR" altLang="en-US" sz="1300" b="1">
                <a:latin typeface="나눔고딕"/>
                <a:ea typeface="나눔고딕"/>
              </a:endParaRPr>
            </a:p>
            <a:p>
              <a:pPr>
                <a:lnSpc>
                  <a:spcPct val="120000"/>
                </a:lnSpc>
                <a:defRPr lang="ko-KR" altLang="en-US"/>
              </a:pPr>
              <a:r>
                <a:rPr lang="en-US" altLang="ko-KR" sz="1300">
                  <a:latin typeface="나눔고딕"/>
                  <a:ea typeface="나눔고딕"/>
                </a:rPr>
                <a:t> </a:t>
              </a:r>
              <a:r>
                <a:rPr lang="en-US" altLang="ko-KR" sz="1300" b="1">
                  <a:latin typeface="나눔고딕"/>
                  <a:ea typeface="나눔고딕"/>
                </a:rPr>
                <a:t>3.</a:t>
              </a:r>
              <a:r>
                <a:rPr lang="en-US" altLang="ko-KR" sz="1300">
                  <a:latin typeface="나눔고딕"/>
                  <a:ea typeface="나눔고딕"/>
                </a:rPr>
                <a:t> </a:t>
              </a:r>
              <a:r>
                <a:rPr lang="ko-KR" altLang="en-US" sz="1300" b="1">
                  <a:latin typeface="나눔고딕"/>
                  <a:ea typeface="나눔고딕"/>
                </a:rPr>
                <a:t>무결성 유지</a:t>
              </a:r>
              <a:endParaRPr lang="ko-KR" altLang="en-US" sz="1300" b="1">
                <a:latin typeface="나눔고딕"/>
                <a:ea typeface="나눔고딕"/>
              </a:endParaRPr>
            </a:p>
            <a:p>
              <a:pPr>
                <a:lnSpc>
                  <a:spcPct val="120000"/>
                </a:lnSpc>
                <a:defRPr lang="ko-KR" altLang="en-US"/>
              </a:pPr>
              <a:r>
                <a:rPr lang="ko-KR" altLang="en-US" sz="1300">
                  <a:latin typeface="나눔고딕"/>
                  <a:ea typeface="나눔고딕"/>
                </a:rPr>
                <a:t> </a:t>
              </a:r>
              <a:r>
                <a:rPr lang="ko-KR" altLang="en-US" sz="1300" b="1">
                  <a:latin typeface="나눔고딕"/>
                  <a:ea typeface="나눔고딕"/>
                </a:rPr>
                <a:t>4.</a:t>
              </a:r>
              <a:r>
                <a:rPr lang="ko-KR" altLang="en-US" sz="1300">
                  <a:latin typeface="나눔고딕"/>
                  <a:ea typeface="나눔고딕"/>
                </a:rPr>
                <a:t> </a:t>
              </a:r>
              <a:r>
                <a:rPr lang="ko-KR" altLang="en-US" sz="1300" b="1">
                  <a:latin typeface="나눔고딕"/>
                  <a:ea typeface="나눔고딕"/>
                </a:rPr>
                <a:t>이동, 삭제, 복사 제공</a:t>
              </a:r>
              <a:endParaRPr lang="ko-KR" altLang="en-US" sz="1300" b="1">
                <a:latin typeface="나눔고딕"/>
                <a:ea typeface="나눔고딕"/>
              </a:endParaRPr>
            </a:p>
          </p:txBody>
        </p:sp>
        <p:sp>
          <p:nvSpPr>
            <p:cNvPr id="10261" name=""/>
            <p:cNvSpPr txBox="1"/>
            <p:nvPr/>
          </p:nvSpPr>
          <p:spPr>
            <a:xfrm>
              <a:off x="1029308" y="4123928"/>
              <a:ext cx="914400" cy="457200"/>
            </a:xfrm>
            <a:prstGeom prst="rect">
              <a:avLst/>
            </a:prstGeom>
          </p:spPr>
          <p:txBody>
            <a:bodyPr wrap="none"/>
            <a:p>
              <a:pPr>
                <a:defRPr lang="ko-KR" altLang="en-US"/>
              </a:pPr>
              <a:r>
                <a:rPr lang="en-US" altLang="ko-KR" sz="1400" b="1">
                  <a:latin typeface="나눔고딕"/>
                  <a:ea typeface="나눔고딕"/>
                </a:rPr>
                <a:t>HDFS </a:t>
              </a:r>
              <a:r>
                <a:rPr lang="ko-KR" altLang="en-US" sz="1400" b="1">
                  <a:latin typeface="나눔고딕"/>
                  <a:ea typeface="나눔고딕"/>
                </a:rPr>
                <a:t>특징</a:t>
              </a:r>
              <a:endParaRPr lang="en-US" altLang="ko-KR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9592" y="1700808"/>
            <a:ext cx="6807472" cy="4080847"/>
          </a:xfrm>
          <a:prstGeom prst="rect">
            <a:avLst/>
          </a:prstGeom>
        </p:spPr>
      </p:pic>
      <p:sp>
        <p:nvSpPr>
          <p:cNvPr id="2" name="텍스트 개체 틀 3"/>
          <p:cNvSpPr>
            <a:spLocks noGrp="1" noChangeArrowheads="1"/>
          </p:cNvSpPr>
          <p:nvPr/>
        </p:nvSpPr>
        <p:spPr>
          <a:xfrm>
            <a:off x="755650" y="188913"/>
            <a:ext cx="6840538" cy="522287"/>
          </a:xfrm>
          <a:prstGeom prst="rect">
            <a:avLst/>
          </a:prstGeom>
          <a:noFill/>
          <a:ln/>
        </p:spPr>
        <p:txBody>
          <a:bodyPr/>
          <a:p>
            <a:pPr marL="0" indent="0" algn="l" eaLnBrk="0" latinLnBrk="1" hangingPunct="0"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1</a:t>
            </a:r>
            <a:r>
              <a:rPr xmlns:mc="http://schemas.openxmlformats.org/markup-compatibility/2006" xmlns:hp="http://schemas.haansoft.com/office/presentation/8.0" lang="ko-KR" altLang="en-US" sz="22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-3</a:t>
            </a: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.</a:t>
            </a:r>
            <a:r>
              <a:rPr xmlns:mc="http://schemas.openxmlformats.org/markup-compatibility/2006" xmlns:hp="http://schemas.haansoft.com/office/presentation/8.0" lang="ko-KR" altLang="en-US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HDFS</a:t>
            </a:r>
            <a:endParaRPr xmlns:mc="http://schemas.openxmlformats.org/markup-compatibility/2006" xmlns:hp="http://schemas.haansoft.com/office/presentation/8.0" lang="en-US" altLang="ko-KR" sz="2800" b="0" i="0" kern="1200" spc="5" mc:Ignorable="hp" hp:hslEmbossed="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3" name="텍스트 개체 틀 4"/>
          <p:cNvSpPr txBox="1"/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lang="ko-KR"/>
            </a:pPr>
            <a:r>
              <a:rPr lang="en-US" altLang="ko-KR" sz="1400" b="1" kern="0">
                <a:latin typeface="나눔고딕"/>
                <a:ea typeface="나눔고딕"/>
              </a:rPr>
              <a:t>1. </a:t>
            </a:r>
            <a:r>
              <a:rPr lang="ko-KR" altLang="en-US" sz="1400" b="1" kern="0">
                <a:latin typeface="나눔고딕"/>
                <a:ea typeface="나눔고딕"/>
              </a:rPr>
              <a:t>하둡소개</a:t>
            </a:r>
            <a:endParaRPr lang="ko-KR" altLang="en-US" sz="1400" b="1" kern="0">
              <a:latin typeface="나눔고딕"/>
              <a:ea typeface="나눔고딕"/>
            </a:endParaRPr>
          </a:p>
        </p:txBody>
      </p:sp>
      <p:sp>
        <p:nvSpPr>
          <p:cNvPr id="7" name=""/>
          <p:cNvSpPr/>
          <p:nvPr/>
        </p:nvSpPr>
        <p:spPr>
          <a:xfrm>
            <a:off x="3779912" y="2276872"/>
            <a:ext cx="1296144" cy="432048"/>
          </a:xfrm>
          <a:prstGeom prst="roundRect">
            <a:avLst>
              <a:gd name="adj" fmla="val 16667"/>
            </a:avLst>
          </a:prstGeom>
          <a:solidFill>
            <a:schemeClr val="bg1">
              <a:lumMod val="80000"/>
            </a:schemeClr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 sz="1800" b="0" i="0">
                <a:solidFill>
                  <a:schemeClr val="tx1"/>
                </a:solidFill>
                <a:latin typeface="굴림"/>
                <a:ea typeface="굴림"/>
              </a:defRPr>
            </a:pPr>
            <a:r>
              <a:rPr lang="ko-KR" altLang="en-US" sz="1100" i="0">
                <a:ln w="9525">
                  <a:solidFill>
                    <a:schemeClr val="bg1">
                      <a:lumMod val="50000"/>
                    </a:schemeClr>
                  </a:solidFill>
                </a:ln>
                <a:latin typeface="굴림"/>
                <a:ea typeface="굴림"/>
              </a:rPr>
              <a:t>보조 네임 노드</a:t>
            </a:r>
            <a:endParaRPr lang="ko-KR" altLang="en-US" sz="1100" i="0">
              <a:ln w="9525">
                <a:solidFill>
                  <a:schemeClr val="bg1">
                    <a:lumMod val="50000"/>
                  </a:schemeClr>
                </a:solidFill>
              </a:ln>
              <a:latin typeface="굴림"/>
              <a:ea typeface="굴림"/>
            </a:endParaRPr>
          </a:p>
        </p:txBody>
      </p:sp>
      <p:cxnSp>
        <p:nvCxnSpPr>
          <p:cNvPr id="9" name=""/>
          <p:cNvCxnSpPr>
            <a:stCxn id="7" idx="2"/>
          </p:cNvCxnSpPr>
          <p:nvPr/>
        </p:nvCxnSpPr>
        <p:spPr>
          <a:xfrm rot="16200000" flipH="1">
            <a:off x="4265966" y="2870938"/>
            <a:ext cx="3240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606060"/>
            </a:solidFill>
            <a:prstDash val="solid"/>
            <a:round/>
            <a:tailEnd type="triangle" w="med" len="med"/>
          </a:ln>
          <a:effectLst/>
        </p:spPr>
      </p:cxnSp>
      <p:sp>
        <p:nvSpPr>
          <p:cNvPr id="11" name=""/>
          <p:cNvSpPr txBox="1"/>
          <p:nvPr/>
        </p:nvSpPr>
        <p:spPr>
          <a:xfrm>
            <a:off x="5076056" y="2276872"/>
            <a:ext cx="1512168" cy="446348"/>
          </a:xfrm>
          <a:prstGeom prst="rect">
            <a:avLst/>
          </a:prstGeom>
        </p:spPr>
        <p:txBody>
          <a:bodyPr wrap="none"/>
          <a:p>
            <a:pPr>
              <a:defRPr lang="ko-KR" altLang="en-US"/>
            </a:pPr>
            <a:r>
              <a:rPr lang="ko-KR" altLang="en-US" sz="1100" i="0">
                <a:ln w="9525">
                  <a:solidFill>
                    <a:schemeClr val="bg1">
                      <a:lumMod val="50000"/>
                    </a:schemeClr>
                  </a:solidFill>
                </a:ln>
                <a:latin typeface="굴림"/>
                <a:ea typeface="굴림"/>
              </a:rPr>
              <a:t>- 체크포인팅 서버</a:t>
            </a:r>
            <a:endParaRPr lang="ko-KR" altLang="en-US" sz="1100" i="0">
              <a:ln w="9525">
                <a:solidFill>
                  <a:schemeClr val="bg1">
                    <a:lumMod val="50000"/>
                  </a:schemeClr>
                </a:solidFill>
              </a:ln>
              <a:latin typeface="굴림"/>
              <a:ea typeface="굴림"/>
            </a:endParaRPr>
          </a:p>
          <a:p>
            <a:pPr>
              <a:defRPr lang="ko-KR" altLang="en-US"/>
            </a:pPr>
            <a:r>
              <a:rPr lang="ko-KR" altLang="en-US" sz="1100" i="0">
                <a:ln w="9525">
                  <a:solidFill>
                    <a:schemeClr val="bg1">
                      <a:lumMod val="50000"/>
                    </a:schemeClr>
                  </a:solidFill>
                </a:ln>
                <a:latin typeface="굴림"/>
                <a:ea typeface="굴림"/>
              </a:rPr>
              <a:t>- </a:t>
            </a:r>
            <a:r>
              <a:rPr lang="en-US" altLang="ko-KR" sz="1100" i="0">
                <a:ln w="9525">
                  <a:solidFill>
                    <a:schemeClr val="bg1">
                      <a:lumMod val="50000"/>
                    </a:schemeClr>
                  </a:solidFill>
                </a:ln>
                <a:latin typeface="굴림"/>
                <a:ea typeface="굴림"/>
              </a:rPr>
              <a:t>fsimage </a:t>
            </a:r>
            <a:r>
              <a:rPr lang="ko-KR" altLang="en-US" sz="1100" i="0">
                <a:ln w="9525">
                  <a:solidFill>
                    <a:schemeClr val="bg1">
                      <a:lumMod val="50000"/>
                    </a:schemeClr>
                  </a:solidFill>
                </a:ln>
                <a:latin typeface="굴림"/>
                <a:ea typeface="굴림"/>
              </a:rPr>
              <a:t>갱신/감소</a:t>
            </a:r>
            <a:endParaRPr lang="ko-KR" altLang="en-US" sz="1100" i="0">
              <a:ln w="9525">
                <a:solidFill>
                  <a:schemeClr val="bg1">
                    <a:lumMod val="50000"/>
                  </a:schemeClr>
                </a:solidFill>
              </a:ln>
              <a:latin typeface="굴림"/>
              <a:ea typeface="굴림"/>
            </a:endParaRPr>
          </a:p>
          <a:p>
            <a:pPr>
              <a:defRPr lang="ko-KR" altLang="en-US"/>
            </a:pPr>
            <a:endParaRPr lang="ko-KR" altLang="en-US" sz="1100" i="0">
              <a:ln w="9525">
                <a:solidFill>
                  <a:schemeClr val="bg1">
                    <a:lumMod val="50000"/>
                  </a:schemeClr>
                </a:solidFill>
              </a:ln>
              <a:latin typeface="굴림"/>
              <a:ea typeface="굴림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5256076" y="2982652"/>
            <a:ext cx="1692188" cy="626368"/>
          </a:xfrm>
          <a:prstGeom prst="rect">
            <a:avLst/>
          </a:prstGeom>
        </p:spPr>
        <p:txBody>
          <a:bodyPr wrap="none"/>
          <a:lstStyle/>
          <a:p>
            <a:pPr>
              <a:defRPr lang="ko-KR" altLang="en-US"/>
            </a:pPr>
            <a:r>
              <a:rPr lang="ko-KR" altLang="en-US" sz="1100" i="0">
                <a:ln w="9525">
                  <a:solidFill>
                    <a:schemeClr val="bg1">
                      <a:lumMod val="50000"/>
                    </a:schemeClr>
                  </a:solidFill>
                </a:ln>
                <a:latin typeface="굴림"/>
                <a:ea typeface="굴림"/>
              </a:rPr>
              <a:t>- 데이터노드 모니터링</a:t>
            </a:r>
            <a:endParaRPr lang="ko-KR" altLang="en-US" sz="1100" i="0">
              <a:ln w="9525">
                <a:solidFill>
                  <a:schemeClr val="bg1">
                    <a:lumMod val="50000"/>
                  </a:schemeClr>
                </a:solidFill>
              </a:ln>
              <a:latin typeface="굴림"/>
              <a:ea typeface="굴림"/>
            </a:endParaRPr>
          </a:p>
          <a:p>
            <a:pPr>
              <a:defRPr lang="ko-KR" altLang="en-US"/>
            </a:pPr>
            <a:r>
              <a:rPr lang="ko-KR" altLang="en-US" sz="1100" i="0">
                <a:ln w="9525">
                  <a:solidFill>
                    <a:schemeClr val="bg1">
                      <a:lumMod val="50000"/>
                    </a:schemeClr>
                  </a:solidFill>
                </a:ln>
                <a:latin typeface="굴림"/>
                <a:ea typeface="굴림"/>
              </a:rPr>
              <a:t>- 블록관리</a:t>
            </a:r>
            <a:endParaRPr lang="ko-KR" altLang="en-US" sz="1100" i="0">
              <a:ln w="9525">
                <a:solidFill>
                  <a:schemeClr val="bg1">
                    <a:lumMod val="50000"/>
                  </a:schemeClr>
                </a:solidFill>
              </a:ln>
              <a:latin typeface="굴림"/>
              <a:ea typeface="굴림"/>
            </a:endParaRPr>
          </a:p>
          <a:p>
            <a:pPr>
              <a:defRPr lang="ko-KR" altLang="en-US"/>
            </a:pPr>
            <a:r>
              <a:rPr lang="ko-KR" altLang="en-US" sz="1100" i="0">
                <a:ln w="9525">
                  <a:solidFill>
                    <a:schemeClr val="bg1">
                      <a:lumMod val="50000"/>
                    </a:schemeClr>
                  </a:solidFill>
                </a:ln>
                <a:latin typeface="굴림"/>
                <a:ea typeface="굴림"/>
              </a:rPr>
              <a:t>- 클라이언트 요청 접수</a:t>
            </a:r>
            <a:endParaRPr lang="ko-KR" altLang="en-US" sz="1100" i="0">
              <a:ln w="9525">
                <a:solidFill>
                  <a:schemeClr val="bg1">
                    <a:lumMod val="50000"/>
                  </a:schemeClr>
                </a:solidFill>
              </a:ln>
              <a:latin typeface="굴림"/>
              <a:ea typeface="굴림"/>
            </a:endParaRPr>
          </a:p>
          <a:p>
            <a:pPr>
              <a:defRPr lang="ko-KR" altLang="en-US"/>
            </a:pPr>
            <a:endParaRPr lang="ko-KR" altLang="en-US" sz="1100" i="0">
              <a:ln w="9525">
                <a:solidFill>
                  <a:schemeClr val="bg1">
                    <a:lumMod val="50000"/>
                  </a:schemeClr>
                </a:solidFill>
              </a:ln>
              <a:latin typeface="굴림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>
            <a:spLocks noGrp="1" noChangeArrowheads="1"/>
          </p:cNvSpPr>
          <p:nvPr/>
        </p:nvSpPr>
        <p:spPr>
          <a:xfrm>
            <a:off x="755650" y="188913"/>
            <a:ext cx="6840538" cy="522287"/>
          </a:xfrm>
          <a:prstGeom prst="rect">
            <a:avLst/>
          </a:prstGeom>
          <a:noFill/>
          <a:ln/>
        </p:spPr>
        <p:txBody>
          <a:bodyPr/>
          <a:p>
            <a:pPr marL="0" indent="0" algn="l" eaLnBrk="0" latinLnBrk="1" hangingPunct="0"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1</a:t>
            </a:r>
            <a:r>
              <a:rPr xmlns:mc="http://schemas.openxmlformats.org/markup-compatibility/2006" xmlns:hp="http://schemas.haansoft.com/office/presentation/8.0" lang="ko-KR" altLang="en-US" sz="22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-3</a:t>
            </a: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.</a:t>
            </a:r>
            <a:r>
              <a:rPr xmlns:mc="http://schemas.openxmlformats.org/markup-compatibility/2006" xmlns:hp="http://schemas.haansoft.com/office/presentation/8.0" lang="ko-KR" altLang="en-US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HDFS</a:t>
            </a:r>
            <a:endParaRPr xmlns:mc="http://schemas.openxmlformats.org/markup-compatibility/2006" xmlns:hp="http://schemas.haansoft.com/office/presentation/8.0" lang="en-US" altLang="ko-KR" sz="2800" b="0" i="0" kern="1200" spc="5" mc:Ignorable="hp" hp:hslEmbossed="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3" name="텍스트 개체 틀 4"/>
          <p:cNvSpPr txBox="1"/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lang="ko-KR"/>
            </a:pPr>
            <a:r>
              <a:rPr lang="en-US" altLang="ko-KR" sz="1400" b="1" kern="0">
                <a:latin typeface="나눔고딕"/>
                <a:ea typeface="나눔고딕"/>
              </a:rPr>
              <a:t>1. </a:t>
            </a:r>
            <a:r>
              <a:rPr lang="ko-KR" altLang="en-US" sz="1400" b="1" kern="0">
                <a:latin typeface="나눔고딕"/>
                <a:ea typeface="나눔고딕"/>
              </a:rPr>
              <a:t>하둡소개</a:t>
            </a:r>
            <a:endParaRPr lang="ko-KR" altLang="en-US" sz="1400" b="1" kern="0">
              <a:latin typeface="나눔고딕"/>
              <a:ea typeface="나눔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9592" y="1592796"/>
            <a:ext cx="6697550" cy="440864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3635896" y="2586608"/>
            <a:ext cx="1548172" cy="302332"/>
          </a:xfrm>
          <a:prstGeom prst="rect">
            <a:avLst/>
          </a:prstGeom>
        </p:spPr>
        <p:txBody>
          <a:bodyPr wrap="none"/>
          <a:lstStyle/>
          <a:p>
            <a:pPr>
              <a:defRPr lang="ko-KR" altLang="en-US"/>
            </a:pPr>
            <a:r>
              <a:rPr lang="ko-KR" altLang="en-US" sz="1100" i="0">
                <a:ln w="9525">
                  <a:solidFill>
                    <a:schemeClr val="bg1">
                      <a:lumMod val="50000"/>
                    </a:schemeClr>
                  </a:solidFill>
                </a:ln>
                <a:latin typeface="굴림"/>
                <a:ea typeface="굴림"/>
              </a:rPr>
              <a:t>1. 파일 업로드 요청</a:t>
            </a:r>
            <a:endParaRPr lang="ko-KR" altLang="en-US" sz="1100" i="0">
              <a:ln w="9525">
                <a:solidFill>
                  <a:schemeClr val="bg1">
                    <a:lumMod val="50000"/>
                  </a:schemeClr>
                </a:solidFill>
              </a:ln>
              <a:latin typeface="굴림"/>
              <a:ea typeface="굴림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3743908" y="3126668"/>
            <a:ext cx="1350150" cy="302332"/>
          </a:xfrm>
          <a:prstGeom prst="rect">
            <a:avLst/>
          </a:prstGeom>
        </p:spPr>
        <p:txBody>
          <a:bodyPr wrap="none"/>
          <a:lstStyle/>
          <a:p>
            <a:pPr>
              <a:defRPr lang="ko-KR" altLang="en-US"/>
            </a:pPr>
            <a:r>
              <a:rPr lang="ko-KR" altLang="en-US" sz="1100" i="0">
                <a:ln w="9525">
                  <a:solidFill>
                    <a:schemeClr val="bg1">
                      <a:lumMod val="50000"/>
                    </a:schemeClr>
                  </a:solidFill>
                </a:ln>
                <a:latin typeface="굴림"/>
                <a:ea typeface="굴림"/>
              </a:rPr>
              <a:t>2. 노드 목록 제공  </a:t>
            </a:r>
            <a:endParaRPr lang="ko-KR" altLang="en-US" sz="1100" i="0">
              <a:ln w="9525">
                <a:solidFill>
                  <a:schemeClr val="bg1">
                    <a:lumMod val="50000"/>
                  </a:schemeClr>
                </a:solidFill>
              </a:ln>
              <a:latin typeface="굴림"/>
              <a:ea typeface="굴림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367644" y="4149080"/>
            <a:ext cx="1116124" cy="288032"/>
          </a:xfrm>
          <a:prstGeom prst="rect">
            <a:avLst/>
          </a:prstGeom>
        </p:spPr>
        <p:txBody>
          <a:bodyPr wrap="none"/>
          <a:lstStyle/>
          <a:p>
            <a:pPr>
              <a:defRPr lang="ko-KR" altLang="en-US"/>
            </a:pPr>
            <a:r>
              <a:rPr lang="ko-KR" altLang="en-US" sz="1100" i="0">
                <a:ln w="9525">
                  <a:solidFill>
                    <a:schemeClr val="bg1">
                      <a:lumMod val="50000"/>
                    </a:schemeClr>
                  </a:solidFill>
                </a:ln>
                <a:latin typeface="굴림"/>
                <a:ea typeface="굴림"/>
              </a:rPr>
              <a:t>3.</a:t>
            </a:r>
            <a:r>
              <a:rPr lang="en-US" altLang="ko-KR" sz="1100" i="0">
                <a:ln w="9525">
                  <a:solidFill>
                    <a:schemeClr val="bg1">
                      <a:lumMod val="50000"/>
                    </a:schemeClr>
                  </a:solidFill>
                </a:ln>
                <a:latin typeface="굴림"/>
                <a:ea typeface="굴림"/>
              </a:rPr>
              <a:t> </a:t>
            </a:r>
            <a:r>
              <a:rPr lang="ko-KR" altLang="en-US" sz="1100" i="0">
                <a:ln w="9525">
                  <a:solidFill>
                    <a:schemeClr val="bg1">
                      <a:lumMod val="50000"/>
                    </a:schemeClr>
                  </a:solidFill>
                </a:ln>
                <a:latin typeface="굴림"/>
                <a:ea typeface="굴림"/>
              </a:rPr>
              <a:t>데이터 쓰기  </a:t>
            </a:r>
            <a:endParaRPr lang="ko-KR" altLang="en-US" sz="1100" i="0">
              <a:ln w="9525">
                <a:solidFill>
                  <a:schemeClr val="bg1">
                    <a:lumMod val="50000"/>
                  </a:schemeClr>
                </a:solidFill>
              </a:ln>
              <a:latin typeface="굴림"/>
              <a:ea typeface="굴림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5184068" y="4797152"/>
            <a:ext cx="612068" cy="252028"/>
          </a:xfrm>
          <a:prstGeom prst="rect">
            <a:avLst/>
          </a:prstGeom>
        </p:spPr>
        <p:txBody>
          <a:bodyPr wrap="none"/>
          <a:lstStyle/>
          <a:p>
            <a:pPr>
              <a:defRPr lang="ko-KR" altLang="en-US"/>
            </a:pPr>
            <a:r>
              <a:rPr lang="ko-KR" altLang="en-US" sz="1100" i="0">
                <a:ln w="9525">
                  <a:solidFill>
                    <a:schemeClr val="bg1">
                      <a:lumMod val="50000"/>
                    </a:schemeClr>
                  </a:solidFill>
                </a:ln>
                <a:latin typeface="굴림"/>
                <a:ea typeface="굴림"/>
              </a:rPr>
              <a:t>4. 복제  </a:t>
            </a:r>
            <a:endParaRPr lang="ko-KR" altLang="en-US" sz="1100" i="0">
              <a:ln w="9525">
                <a:solidFill>
                  <a:schemeClr val="bg1">
                    <a:lumMod val="50000"/>
                  </a:schemeClr>
                </a:solidFill>
              </a:ln>
              <a:latin typeface="굴림"/>
              <a:ea typeface="굴림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3131840" y="4797152"/>
            <a:ext cx="612068" cy="252028"/>
          </a:xfrm>
          <a:prstGeom prst="rect">
            <a:avLst/>
          </a:prstGeom>
        </p:spPr>
        <p:txBody>
          <a:bodyPr wrap="none"/>
          <a:lstStyle/>
          <a:p>
            <a:pPr>
              <a:defRPr lang="ko-KR" altLang="en-US"/>
            </a:pPr>
            <a:r>
              <a:rPr lang="ko-KR" altLang="en-US" sz="1100" i="0">
                <a:ln w="9525">
                  <a:solidFill>
                    <a:schemeClr val="bg1">
                      <a:lumMod val="50000"/>
                    </a:schemeClr>
                  </a:solidFill>
                </a:ln>
                <a:latin typeface="굴림"/>
                <a:ea typeface="굴림"/>
              </a:rPr>
              <a:t>4. 복제  </a:t>
            </a:r>
            <a:endParaRPr lang="ko-KR" altLang="en-US" sz="1100" i="0">
              <a:ln w="9525">
                <a:solidFill>
                  <a:schemeClr val="bg1">
                    <a:lumMod val="50000"/>
                  </a:schemeClr>
                </a:solidFill>
              </a:ln>
              <a:latin typeface="굴림"/>
              <a:ea typeface="굴림"/>
            </a:endParaRPr>
          </a:p>
        </p:txBody>
      </p:sp>
      <p:grpSp>
        <p:nvGrpSpPr>
          <p:cNvPr id="21" name=""/>
          <p:cNvGrpSpPr/>
          <p:nvPr/>
        </p:nvGrpSpPr>
        <p:grpSpPr>
          <a:xfrm rot="0">
            <a:off x="1799692" y="5841267"/>
            <a:ext cx="3276364" cy="396044"/>
            <a:chOff x="1799692" y="5975464"/>
            <a:chExt cx="3276364" cy="288032"/>
          </a:xfrm>
        </p:grpSpPr>
        <p:sp>
          <p:nvSpPr>
            <p:cNvPr id="18" name=""/>
            <p:cNvSpPr/>
            <p:nvPr/>
          </p:nvSpPr>
          <p:spPr>
            <a:xfrm rot="16200000">
              <a:off x="3347874" y="4437122"/>
              <a:ext cx="180000" cy="3276364"/>
            </a:xfrm>
            <a:prstGeom prst="leftBracket">
              <a:avLst>
                <a:gd name="adj" fmla="val 698979"/>
              </a:avLst>
            </a:prstGeom>
            <a:solidFill>
              <a:schemeClr val="bg1">
                <a:lumMod val="80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ctr" anchorCtr="0">
              <a:normAutofit lnSpcReduction="0"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 sz="1800" b="0" i="0">
                  <a:solidFill>
                    <a:schemeClr val="tx1"/>
                  </a:solidFill>
                  <a:latin typeface="굴림"/>
                  <a:ea typeface="굴림"/>
                </a:defRPr>
              </a:pPr>
              <a:endParaRPr lang="ko-KR" altLang="en-US" sz="1800" b="0" i="0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  <p:sp>
          <p:nvSpPr>
            <p:cNvPr id="19" name=""/>
            <p:cNvSpPr txBox="1"/>
            <p:nvPr/>
          </p:nvSpPr>
          <p:spPr>
            <a:xfrm>
              <a:off x="3239851" y="5975464"/>
              <a:ext cx="468052" cy="288032"/>
            </a:xfrm>
            <a:prstGeom prst="rect">
              <a:avLst/>
            </a:prstGeom>
          </p:spPr>
          <p:txBody>
            <a:bodyPr wrap="none"/>
            <a:lstStyle/>
            <a:p>
              <a:pPr>
                <a:defRPr lang="ko-KR" altLang="en-US"/>
              </a:pPr>
              <a:r>
                <a:rPr lang="ko-KR" altLang="en-US" sz="1200" i="0">
                  <a:ln w="9525">
                    <a:solidFill>
                      <a:schemeClr val="bg1">
                        <a:lumMod val="50000"/>
                      </a:schemeClr>
                    </a:solidFill>
                  </a:ln>
                  <a:latin typeface="굴림"/>
                  <a:ea typeface="굴림"/>
                </a:rPr>
                <a:t>랙1</a:t>
              </a:r>
              <a:endParaRPr lang="ko-KR" altLang="en-US" sz="1200" i="0">
                <a:ln w="9525">
                  <a:solidFill>
                    <a:schemeClr val="bg1">
                      <a:lumMod val="50000"/>
                    </a:schemeClr>
                  </a:solidFill>
                </a:ln>
                <a:latin typeface="굴림"/>
                <a:ea typeface="굴림"/>
              </a:endParaRPr>
            </a:p>
          </p:txBody>
        </p:sp>
      </p:grpSp>
      <p:grpSp>
        <p:nvGrpSpPr>
          <p:cNvPr id="22" name=""/>
          <p:cNvGrpSpPr/>
          <p:nvPr/>
        </p:nvGrpSpPr>
        <p:grpSpPr>
          <a:xfrm rot="0">
            <a:off x="5760132" y="5841268"/>
            <a:ext cx="1548172" cy="396044"/>
            <a:chOff x="1799692" y="5975465"/>
            <a:chExt cx="3276364" cy="288032"/>
          </a:xfrm>
        </p:grpSpPr>
        <p:sp>
          <p:nvSpPr>
            <p:cNvPr id="23" name=""/>
            <p:cNvSpPr/>
            <p:nvPr/>
          </p:nvSpPr>
          <p:spPr>
            <a:xfrm rot="16200000">
              <a:off x="3347874" y="4437122"/>
              <a:ext cx="180000" cy="3276364"/>
            </a:xfrm>
            <a:prstGeom prst="leftBracket">
              <a:avLst>
                <a:gd name="adj" fmla="val 698979"/>
              </a:avLst>
            </a:prstGeom>
            <a:solidFill>
              <a:schemeClr val="bg1">
                <a:lumMod val="80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ctr" anchorCtr="0">
              <a:normAutofit lnSpcReduction="0"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 sz="1800" b="0" i="0">
                  <a:solidFill>
                    <a:schemeClr val="tx1"/>
                  </a:solidFill>
                  <a:latin typeface="굴림"/>
                  <a:ea typeface="굴림"/>
                </a:defRPr>
              </a:pPr>
              <a:endParaRPr lang="ko-KR" altLang="en-US" sz="1800" b="0" i="0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  <p:sp>
          <p:nvSpPr>
            <p:cNvPr id="24" name=""/>
            <p:cNvSpPr txBox="1"/>
            <p:nvPr/>
          </p:nvSpPr>
          <p:spPr>
            <a:xfrm>
              <a:off x="3018804" y="5975465"/>
              <a:ext cx="468051" cy="288032"/>
            </a:xfrm>
            <a:prstGeom prst="rect">
              <a:avLst/>
            </a:prstGeom>
          </p:spPr>
          <p:txBody>
            <a:bodyPr wrap="none"/>
            <a:lstStyle/>
            <a:p>
              <a:pPr>
                <a:defRPr lang="ko-KR" altLang="en-US"/>
              </a:pPr>
              <a:r>
                <a:rPr lang="ko-KR" altLang="en-US" sz="1200" i="0">
                  <a:ln w="9525">
                    <a:solidFill>
                      <a:schemeClr val="bg1">
                        <a:lumMod val="50000"/>
                      </a:schemeClr>
                    </a:solidFill>
                  </a:ln>
                  <a:latin typeface="굴림"/>
                  <a:ea typeface="굴림"/>
                </a:rPr>
                <a:t>랙2</a:t>
              </a:r>
              <a:endParaRPr lang="ko-KR" altLang="en-US" sz="1200" i="0">
                <a:ln w="9525">
                  <a:solidFill>
                    <a:schemeClr val="bg1">
                      <a:lumMod val="50000"/>
                    </a:schemeClr>
                  </a:solidFill>
                </a:ln>
                <a:latin typeface="굴림"/>
                <a:ea typeface="굴림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4"/>
          <p:cNvSpPr txBox="1"/>
          <p:nvPr/>
        </p:nvSpPr>
        <p:spPr>
          <a:xfrm>
            <a:off x="8027988" y="44450"/>
            <a:ext cx="2592387" cy="2905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lang="ko-KR"/>
            </a:pPr>
            <a:r>
              <a:rPr lang="en-US" altLang="ko-KR" sz="1400" b="1" kern="0">
                <a:latin typeface="나눔고딕"/>
                <a:ea typeface="나눔고딕"/>
              </a:rPr>
              <a:t>1. </a:t>
            </a:r>
            <a:r>
              <a:rPr lang="ko-KR" altLang="en-US" sz="1400" b="1" kern="0">
                <a:latin typeface="나눔고딕"/>
                <a:ea typeface="나눔고딕"/>
              </a:rPr>
              <a:t>하둡소개</a:t>
            </a:r>
            <a:endParaRPr lang="ko-KR" altLang="en-US" sz="1400" b="1" kern="0">
              <a:latin typeface="나눔고딕"/>
              <a:ea typeface="나눔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3588" y="1664804"/>
            <a:ext cx="6972300" cy="436245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3635896" y="2874640"/>
            <a:ext cx="1548172" cy="302332"/>
          </a:xfrm>
          <a:prstGeom prst="rect">
            <a:avLst/>
          </a:prstGeom>
        </p:spPr>
        <p:txBody>
          <a:bodyPr wrap="none"/>
          <a:lstStyle/>
          <a:p>
            <a:pPr>
              <a:defRPr lang="ko-KR" altLang="en-US"/>
            </a:pPr>
            <a:r>
              <a:rPr lang="ko-KR" altLang="en-US" sz="1100" i="0">
                <a:ln w="9525">
                  <a:solidFill>
                    <a:schemeClr val="bg1">
                      <a:lumMod val="50000"/>
                    </a:schemeClr>
                  </a:solidFill>
                </a:ln>
                <a:latin typeface="굴림"/>
                <a:ea typeface="굴림"/>
              </a:rPr>
              <a:t>1. 파일 블록 위치 요청</a:t>
            </a:r>
            <a:endParaRPr lang="ko-KR" altLang="en-US" sz="1100" i="0">
              <a:ln w="9525">
                <a:solidFill>
                  <a:schemeClr val="bg1">
                    <a:lumMod val="50000"/>
                  </a:schemeClr>
                </a:solidFill>
              </a:ln>
              <a:latin typeface="굴림"/>
              <a:ea typeface="굴림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3743908" y="3414700"/>
            <a:ext cx="1350150" cy="302332"/>
          </a:xfrm>
          <a:prstGeom prst="rect">
            <a:avLst/>
          </a:prstGeom>
        </p:spPr>
        <p:txBody>
          <a:bodyPr wrap="none"/>
          <a:lstStyle/>
          <a:p>
            <a:pPr>
              <a:defRPr lang="ko-KR" altLang="en-US"/>
            </a:pPr>
            <a:r>
              <a:rPr lang="ko-KR" altLang="en-US" sz="1100" i="0">
                <a:ln w="9525">
                  <a:solidFill>
                    <a:schemeClr val="bg1">
                      <a:lumMod val="50000"/>
                    </a:schemeClr>
                  </a:solidFill>
                </a:ln>
                <a:latin typeface="굴림"/>
                <a:ea typeface="굴림"/>
              </a:rPr>
              <a:t>2. 노드 목록 제공  </a:t>
            </a:r>
            <a:endParaRPr lang="ko-KR" altLang="en-US" sz="1100" i="0">
              <a:ln w="9525">
                <a:solidFill>
                  <a:schemeClr val="bg1">
                    <a:lumMod val="50000"/>
                  </a:schemeClr>
                </a:solidFill>
              </a:ln>
              <a:latin typeface="굴림"/>
              <a:ea typeface="굴림"/>
            </a:endParaRPr>
          </a:p>
        </p:txBody>
      </p:sp>
      <p:sp>
        <p:nvSpPr>
          <p:cNvPr id="11" name="텍스트 개체 틀 3"/>
          <p:cNvSpPr>
            <a:spLocks noGrp="1" noChangeArrowheads="1"/>
          </p:cNvSpPr>
          <p:nvPr/>
        </p:nvSpPr>
        <p:spPr>
          <a:xfrm>
            <a:off x="755650" y="188913"/>
            <a:ext cx="6840538" cy="522287"/>
          </a:xfrm>
          <a:prstGeom prst="rect">
            <a:avLst/>
          </a:prstGeom>
          <a:noFill/>
          <a:ln/>
        </p:spPr>
        <p:txBody>
          <a:bodyPr/>
          <a:lstStyle/>
          <a:p>
            <a:pPr marL="0" indent="0" algn="l" eaLnBrk="0" latinLnBrk="1" hangingPunct="0"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1</a:t>
            </a:r>
            <a:r>
              <a:rPr xmlns:mc="http://schemas.openxmlformats.org/markup-compatibility/2006" xmlns:hp="http://schemas.haansoft.com/office/presentation/8.0" lang="ko-KR" altLang="en-US" sz="22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-3</a:t>
            </a: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.</a:t>
            </a:r>
            <a:r>
              <a:rPr xmlns:mc="http://schemas.openxmlformats.org/markup-compatibility/2006" xmlns:hp="http://schemas.haansoft.com/office/presentation/8.0" lang="ko-KR" altLang="en-US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800" b="0" i="0" kern="1200" spc="5" mc:Ignorable="hp" hp:hslEmbossed="0">
                <a:solidFill>
                  <a:schemeClr val="tx1"/>
                </a:solidFill>
                <a:latin typeface="나눔고딕 ExtraBold"/>
                <a:ea typeface="나눔고딕 ExtraBold"/>
              </a:rPr>
              <a:t>HDFS</a:t>
            </a:r>
            <a:endParaRPr xmlns:mc="http://schemas.openxmlformats.org/markup-compatibility/2006" xmlns:hp="http://schemas.haansoft.com/office/presentation/8.0" lang="en-US" altLang="ko-KR" sz="2800" b="0" i="0" kern="1200" spc="5" mc:Ignorable="hp" hp:hslEmbossed="0">
              <a:solidFill>
                <a:schemeClr val="tx1"/>
              </a:solidFill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latin typeface="굴림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latin typeface="굴림"/>
            <a:ea typeface="굴림"/>
          </a:defRPr>
        </a:defPPr>
      </a:lstStyle>
    </a:ln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통로이미지</ep:Company>
  <ep:Words>85</ep:Words>
  <ep:PresentationFormat>화면 슬라이드 쇼(4:3)</ep:PresentationFormat>
  <ep:Paragraphs>25</ep:Paragraphs>
  <ep:Slides>31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ep:HeadingPairs>
  <ep:TitlesOfParts>
    <vt:vector size="32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2007-11-11T16:17:21.000</dcterms:created>
  <dc:creator>클립아트코리아</dc:creator>
  <cp:lastModifiedBy>kwak su name</cp:lastModifiedBy>
  <dcterms:modified xsi:type="dcterms:W3CDTF">2019-12-06T08:08:15.125</dcterms:modified>
  <cp:revision>662</cp:revision>
  <dc:title>슬라이드 1</dc:title>
</cp:coreProperties>
</file>