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270" r:id="rId5"/>
    <p:sldId id="300" r:id="rId6"/>
    <p:sldId id="272" r:id="rId7"/>
    <p:sldId id="280" r:id="rId8"/>
    <p:sldId id="281" r:id="rId9"/>
    <p:sldId id="282" r:id="rId10"/>
    <p:sldId id="283" r:id="rId11"/>
    <p:sldId id="297" r:id="rId12"/>
    <p:sldId id="284" r:id="rId13"/>
    <p:sldId id="273" r:id="rId14"/>
    <p:sldId id="298" r:id="rId15"/>
    <p:sldId id="286" r:id="rId16"/>
    <p:sldId id="287" r:id="rId17"/>
    <p:sldId id="274" r:id="rId18"/>
    <p:sldId id="289" r:id="rId19"/>
    <p:sldId id="292" r:id="rId20"/>
    <p:sldId id="291" r:id="rId21"/>
    <p:sldId id="293" r:id="rId22"/>
    <p:sldId id="295" r:id="rId23"/>
    <p:sldId id="275" r:id="rId24"/>
    <p:sldId id="294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862" autoAdjust="0"/>
  </p:normalViewPr>
  <p:slideViewPr>
    <p:cSldViewPr>
      <p:cViewPr varScale="1">
        <p:scale>
          <a:sx n="91" d="100"/>
          <a:sy n="91" d="100"/>
        </p:scale>
        <p:origin x="20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88-4B10-83CD-938279C5C8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83.6</c:v>
                </c:pt>
                <c:pt idx="1">
                  <c:v>88.2</c:v>
                </c:pt>
                <c:pt idx="2">
                  <c:v>92.8</c:v>
                </c:pt>
                <c:pt idx="3">
                  <c:v>97.4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50863"/>
        <c:axId val="1350371663"/>
      </c:scatterChart>
      <c:valAx>
        <c:axId val="135035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71663"/>
        <c:crosses val="autoZero"/>
        <c:crossBetween val="midCat"/>
      </c:valAx>
      <c:valAx>
        <c:axId val="135037166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50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2013059033468E-2"/>
          <c:y val="5.3564636450639247E-2"/>
          <c:w val="0.72947244968953506"/>
          <c:h val="0.82313930946479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</c:v>
                </c:pt>
                <c:pt idx="1">
                  <c:v>88</c:v>
                </c:pt>
                <c:pt idx="2">
                  <c:v>94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50863"/>
        <c:axId val="1350371663"/>
      </c:scatterChart>
      <c:valAx>
        <c:axId val="135035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71663"/>
        <c:crosses val="autoZero"/>
        <c:crossBetween val="midCat"/>
      </c:valAx>
      <c:valAx>
        <c:axId val="135037166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50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B9-4815-88C2-C4706B6038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74-46F6-B59D-E5768B9B4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기울기를 구해서 기울기가 </a:t>
            </a:r>
            <a:r>
              <a:rPr kumimoji="1" lang="ko-KR" altLang="en-US" dirty="0" err="1" smtClean="0"/>
              <a:t>낮은쪽으로</a:t>
            </a:r>
            <a:r>
              <a:rPr kumimoji="1" lang="ko-KR" altLang="en-US" dirty="0" smtClean="0"/>
              <a:t> 계속 이동시켜서 </a:t>
            </a:r>
            <a:r>
              <a:rPr kumimoji="1" lang="ko-KR" altLang="en-US" dirty="0" err="1" smtClean="0"/>
              <a:t>극값에</a:t>
            </a:r>
            <a:r>
              <a:rPr kumimoji="1" lang="ko-KR" altLang="en-US" dirty="0" smtClean="0"/>
              <a:t> 이를 때까지 </a:t>
            </a:r>
            <a:r>
              <a:rPr kumimoji="1" lang="ko-KR" altLang="en-US" dirty="0" err="1" smtClean="0"/>
              <a:t>반복하는것인데요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오차에는 상관관계가 있다고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커지면 오차도 무한대로 커지고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작아져도 오차도 역시 무한대로 커지는 이러한 관계는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이차 함수로 </a:t>
            </a:r>
            <a:r>
              <a:rPr kumimoji="1" lang="ko-KR" altLang="en-US" dirty="0" err="1" smtClean="0"/>
              <a:t>그래표로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그러면 이 그래프에서 오차가 가장 작을 때는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의 값이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이 되는 지점입니다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다시 말해서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위치에서 오차가 가장 </a:t>
            </a:r>
            <a:r>
              <a:rPr kumimoji="1" lang="ko-KR" altLang="en-US" dirty="0" err="1" smtClean="0"/>
              <a:t>작은것입니다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처음 임의의 기울기인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값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a3</a:t>
            </a:r>
            <a:r>
              <a:rPr kumimoji="1" lang="ko-KR" altLang="en-US" baseline="0" dirty="0" smtClean="0"/>
              <a:t> 라는 것을 컴퓨터가 알아야 하는데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그래프에서 오차를 비교해서 가장 작은 방향으로 이동시키는 방법이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미분 기울기를 이용하는 경사 </a:t>
            </a:r>
            <a:r>
              <a:rPr kumimoji="1" lang="ko-KR" altLang="en-US" baseline="0" dirty="0" err="1" smtClean="0"/>
              <a:t>하강법입니다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기울기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인 점에서 미분을 하면 순간 변화율이 나오는데 이게 이 직선의 기울기 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그러면 우리가 알아야할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의 순간 변화율을 알아야 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이차함수에서 꼭지점의 기울기는 </a:t>
            </a:r>
            <a:r>
              <a:rPr kumimoji="1" lang="en-US" altLang="ko-KR" baseline="0" dirty="0" smtClean="0"/>
              <a:t>x</a:t>
            </a:r>
            <a:r>
              <a:rPr kumimoji="1" lang="ko-KR" altLang="en-US" baseline="0" dirty="0" smtClean="0"/>
              <a:t>축과 평행한 선이 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선은 기울기가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선입니다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따리서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점을 찾기 위해서 </a:t>
            </a:r>
            <a:r>
              <a:rPr kumimoji="1" lang="ko-KR" altLang="en-US" baseline="0" dirty="0" err="1" smtClean="0"/>
              <a:t>미분값이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지점을 찾으면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094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 과정을 한번 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처음 정한 임의의 기울기임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구해진 기울기의 반대 방향으로 얼마간 </a:t>
            </a:r>
            <a:r>
              <a:rPr kumimoji="1" lang="ko-KR" altLang="en-US" dirty="0" err="1" smtClean="0"/>
              <a:t>이동시킨뒤</a:t>
            </a:r>
            <a:endParaRPr kumimoji="1" lang="en-US" altLang="ko-KR" dirty="0" smtClean="0"/>
          </a:p>
          <a:p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의 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다시 이동해서 </a:t>
            </a:r>
            <a:r>
              <a:rPr kumimoji="1" lang="en-US" altLang="ko-KR" dirty="0" smtClean="0"/>
              <a:t>a3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또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</a:t>
            </a:r>
            <a:r>
              <a:rPr kumimoji="1" lang="en-US" altLang="ko-KR" dirty="0" smtClean="0"/>
              <a:t>a4</a:t>
            </a:r>
            <a:r>
              <a:rPr kumimoji="1" lang="ko-KR" altLang="en-US" dirty="0" smtClean="0"/>
              <a:t>로 이동해서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구하는 과정을 반복합니다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기울기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변화시켜서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값을 </a:t>
            </a:r>
            <a:r>
              <a:rPr kumimoji="1" lang="ko-KR" altLang="en-US" dirty="0" err="1" smtClean="0"/>
              <a:t>찾는것이</a:t>
            </a:r>
            <a:r>
              <a:rPr kumimoji="1" lang="ko-KR" altLang="en-US" dirty="0" smtClean="0"/>
              <a:t>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625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회귀의 정의를 보면 독립 변수의 선형 결합을 이용해서 사건의 발생 가능성을 예측하는 통계 기법이라고 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이도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마찬가지로 적절한 선을 그려가는 과정이라고 보시면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단지 선형회귀에서는 직선을 그렸다면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회귀는 곡선을 그려주는 작업이라고 보시면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앞서 본 점수의 데이터가 아니라 합격과 불합격이 있는 데이터가 있다면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불합격을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합격을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좌표 평면에 나타내면 왼쪽에 있는 그림처럼 나타납니다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사이에 값이 없기 </a:t>
            </a:r>
            <a:r>
              <a:rPr kumimoji="1" lang="ko-KR" altLang="en-US" dirty="0" err="1" smtClean="0"/>
              <a:t>때무에</a:t>
            </a:r>
            <a:r>
              <a:rPr kumimoji="1" lang="ko-KR" altLang="en-US" dirty="0" smtClean="0"/>
              <a:t> 직선을 그리기가 어렵습니다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점들의 특성을 담아내려면 이처럼 곡선을 그려야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곡선을 나타내는 함수가 바로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일차함수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y=</a:t>
            </a:r>
            <a:r>
              <a:rPr kumimoji="1" lang="en-US" altLang="ko-KR" dirty="0" err="1" smtClean="0"/>
              <a:t>ax+b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</a:t>
            </a:r>
            <a:r>
              <a:rPr kumimoji="1" lang="ko-KR" altLang="en-US" dirty="0" err="1" smtClean="0"/>
              <a:t>구했듯이</a:t>
            </a:r>
            <a:r>
              <a:rPr kumimoji="1" lang="ko-KR" altLang="en-US" dirty="0" smtClean="0"/>
              <a:t> 이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 방정식에서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구하면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여기에 있는 </a:t>
            </a:r>
            <a:r>
              <a:rPr kumimoji="1" lang="en-US" altLang="ko-KR" dirty="0" smtClean="0"/>
              <a:t>e</a:t>
            </a:r>
            <a:r>
              <a:rPr kumimoji="1" lang="ko-KR" altLang="en-US" dirty="0" smtClean="0"/>
              <a:t>는 </a:t>
            </a:r>
            <a:r>
              <a:rPr kumimoji="1" lang="ko-KR" altLang="en-US" dirty="0" err="1" smtClean="0"/>
              <a:t>상수값으로</a:t>
            </a:r>
            <a:r>
              <a:rPr kumimoji="1" lang="ko-KR" altLang="en-US" dirty="0" smtClean="0"/>
              <a:t> 파이와 비슷한 개념입니다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값에 따라 오차와 어떤 관계가 있는지 </a:t>
            </a:r>
            <a:r>
              <a:rPr kumimoji="1" lang="ko-KR" altLang="en-US" dirty="0" err="1" smtClean="0"/>
              <a:t>알아봐야하는데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663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보면 작아지면 그래프가 왼쪽으로 이동하게 되고 커지면 오른쪽으로 이동하게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값이 커지게 되면 그래프가 오른쪽으로 이동하게 되면서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작아져도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선형회귀에서 봤던 </a:t>
            </a:r>
            <a:r>
              <a:rPr kumimoji="1" lang="ko-KR" altLang="en-US" dirty="0" err="1" smtClean="0"/>
              <a:t>이차함수로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있고 최적의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앞서 했던 방식 그대로 </a:t>
            </a:r>
            <a:r>
              <a:rPr kumimoji="1" lang="ko-KR" altLang="en-US" dirty="0" err="1" smtClean="0"/>
              <a:t>이차함수에</a:t>
            </a:r>
            <a:r>
              <a:rPr kumimoji="1" lang="ko-KR" altLang="en-US" dirty="0" smtClean="0"/>
              <a:t> 경사하강법을 사용해서</a:t>
            </a:r>
            <a:endParaRPr kumimoji="1" lang="en-US" altLang="ko-KR" dirty="0" smtClean="0"/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구하면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558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문제는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값인데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이전에 봤던 오차와의 상관관계가 조금 다릅니다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작으면 작을수록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많아 지면서 오차는 증가하게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크면 클수록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줄어들면서 오차는 줄어들게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값에 따라서 오차의 변화는 지금 보시는 그래프와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경사도를 의미합니다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클수록 경사도는 심해지고 </a:t>
            </a:r>
            <a:r>
              <a:rPr kumimoji="1" lang="ko-KR" altLang="en-US" dirty="0" err="1" smtClean="0"/>
              <a:t>작아질수로</a:t>
            </a:r>
            <a:r>
              <a:rPr kumimoji="1" lang="ko-KR" altLang="en-US" dirty="0" smtClean="0"/>
              <a:t> 경사도는 </a:t>
            </a:r>
            <a:r>
              <a:rPr kumimoji="1" lang="ko-KR" altLang="en-US" dirty="0" err="1" smtClean="0"/>
              <a:t>완만해집니다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커질수록 </a:t>
            </a:r>
            <a:r>
              <a:rPr kumimoji="1" lang="ko-KR" altLang="en-US" dirty="0" err="1" smtClean="0"/>
              <a:t>실제값과</a:t>
            </a:r>
            <a:r>
              <a:rPr kumimoji="1" lang="ko-KR" altLang="en-US" dirty="0" smtClean="0"/>
              <a:t> 그래프가 거의 비슷하게 그려지기 때문에 오차는 작아지게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작아지면 이렇게 완만한 그래프가 되면서 실제 값과 멀어지면서 오차가 커지게 됩니다</a:t>
            </a:r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6893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두가지 경우를 나눠서</a:t>
            </a:r>
            <a:r>
              <a:rPr kumimoji="1" lang="ko-KR" altLang="en-US" baseline="0" dirty="0" smtClean="0"/>
              <a:t> 생각해봐야하는데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그래프를 사용해야합니다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반대로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사용해야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그래프를 선택해서 사용해야하는데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다음과 같은 공식으로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실제값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부분이 없어지고 반대로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 </a:t>
            </a:r>
            <a:r>
              <a:rPr kumimoji="1" lang="ko-KR" altLang="en-US" baseline="0" dirty="0" smtClean="0"/>
              <a:t>부분이 없어집니다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각각 사용할 수 있게 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20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 내용을 </a:t>
            </a:r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통해 출력 값을 구하는 함수로 표현하면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Y = a1x1 + a2x2 + b</a:t>
            </a:r>
            <a:r>
              <a:rPr kumimoji="1" lang="ko-KR" altLang="en-US" dirty="0" smtClean="0"/>
              <a:t>로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저희가 가지고 있는 값은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입력값이라고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계산으로 얻은 값은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출력값이라고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출력 값을 </a:t>
            </a:r>
            <a:r>
              <a:rPr kumimoji="1" lang="ko-KR" altLang="en-US" dirty="0" err="1" smtClean="0"/>
              <a:t>구할라면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의 값이 필요합니다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그림을 보시면 </a:t>
            </a:r>
            <a:r>
              <a:rPr kumimoji="1" lang="en-US" altLang="ko-KR" dirty="0" smtClean="0"/>
              <a:t>x1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x2</a:t>
            </a:r>
            <a:r>
              <a:rPr kumimoji="1" lang="ko-KR" altLang="en-US" dirty="0" smtClean="0"/>
              <a:t>가 입력되고 각각 가중치 </a:t>
            </a:r>
            <a:r>
              <a:rPr kumimoji="1" lang="en-US" altLang="ko-KR" dirty="0" smtClean="0"/>
              <a:t>a1, a2</a:t>
            </a:r>
            <a:r>
              <a:rPr kumimoji="1" lang="ko-KR" altLang="en-US" dirty="0" smtClean="0"/>
              <a:t>를 만나고 여기에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더한 후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거쳐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값으로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를 출력합니다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그림을 발표한 사람이 </a:t>
            </a:r>
            <a:r>
              <a:rPr kumimoji="1" lang="en-US" altLang="ko-KR" dirty="0" smtClean="0"/>
              <a:t>1957</a:t>
            </a:r>
            <a:r>
              <a:rPr kumimoji="1" lang="ko-KR" altLang="en-US" dirty="0" smtClean="0"/>
              <a:t>년 </a:t>
            </a:r>
            <a:r>
              <a:rPr kumimoji="1" lang="ko-KR" altLang="en-US" dirty="0" err="1" smtClean="0"/>
              <a:t>코넬</a:t>
            </a:r>
            <a:r>
              <a:rPr kumimoji="1" lang="ko-KR" altLang="en-US" dirty="0" smtClean="0"/>
              <a:t> 항공 연구소의 프랑크 </a:t>
            </a:r>
            <a:r>
              <a:rPr kumimoji="1" lang="ko-KR" altLang="en-US" dirty="0" err="1" smtClean="0"/>
              <a:t>로젠블라트라는</a:t>
            </a:r>
            <a:r>
              <a:rPr kumimoji="1" lang="ko-KR" altLang="en-US" dirty="0" smtClean="0"/>
              <a:t> 사람이 이 개념을 </a:t>
            </a:r>
            <a:r>
              <a:rPr kumimoji="1" lang="ko-KR" altLang="en-US" dirty="0" err="1" smtClean="0"/>
              <a:t>퍼셉트론이라고</a:t>
            </a:r>
            <a:r>
              <a:rPr kumimoji="1" lang="ko-KR" altLang="en-US" dirty="0" smtClean="0"/>
              <a:t> 이름을 붙였습니다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인공 신경망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오차역전파</a:t>
            </a:r>
            <a:r>
              <a:rPr kumimoji="1" lang="ko-KR" altLang="en-US" dirty="0" smtClean="0"/>
              <a:t> 등의 발전을 통해서 지금의 </a:t>
            </a:r>
            <a:r>
              <a:rPr kumimoji="1" lang="ko-KR" altLang="en-US" dirty="0" err="1" smtClean="0"/>
              <a:t>딥러닝으로</a:t>
            </a:r>
            <a:r>
              <a:rPr kumimoji="1" lang="ko-KR" altLang="en-US" dirty="0" smtClean="0"/>
              <a:t> 이어지게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다음으로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골격인 신경망을 구성하게 되는지 알아보겠습니다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86212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kumimoji="1" lang="ko-KR" altLang="en-US" dirty="0" smtClean="0"/>
              <a:t>인간의 뇌는 약 </a:t>
            </a:r>
            <a:r>
              <a:rPr kumimoji="1" lang="en-US" altLang="ko-KR" dirty="0" smtClean="0"/>
              <a:t>1000</a:t>
            </a:r>
            <a:r>
              <a:rPr kumimoji="1" lang="ko-KR" altLang="en-US" dirty="0" err="1" smtClean="0"/>
              <a:t>억개의</a:t>
            </a:r>
            <a:r>
              <a:rPr kumimoji="1" lang="ko-KR" altLang="en-US" dirty="0" smtClean="0"/>
              <a:t> 뉴런으로 이루어져 있다고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신경 말단에서 자극을 받으면 시냅스에서 화학물질이 나와 전위를 변화 시키고 그 전위가 </a:t>
            </a:r>
            <a:r>
              <a:rPr kumimoji="1" lang="ko-KR" altLang="en-US" dirty="0" err="1" smtClean="0"/>
              <a:t>임계값을</a:t>
            </a:r>
            <a:r>
              <a:rPr kumimoji="1" lang="ko-KR" altLang="en-US" dirty="0" smtClean="0"/>
              <a:t> 넘으면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다음 뉴런으로 보내고 넘지 못하면 아무것도 하지 않습니다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매커니즘은</a:t>
            </a:r>
            <a:r>
              <a:rPr kumimoji="1" lang="ko-KR" altLang="en-US" dirty="0" smtClean="0"/>
              <a:t> 앞서 살펴본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회귀와 흡사합니다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입력 값을 넣고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활성화 함수에 의해 일정한 수준을 넘으면 참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그렇지 않으면 거짓을 내보내는 이 간단한 회로가 </a:t>
            </a:r>
            <a:r>
              <a:rPr kumimoji="1" lang="ko-KR" altLang="en-US" dirty="0" err="1" smtClean="0"/>
              <a:t>하는일이</a:t>
            </a:r>
            <a:r>
              <a:rPr kumimoji="1" lang="ko-KR" altLang="en-US" dirty="0" smtClean="0"/>
              <a:t> 뉴런과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 </a:t>
            </a:r>
            <a:r>
              <a:rPr kumimoji="1" lang="ko-KR" altLang="en-US" dirty="0" err="1" smtClean="0"/>
              <a:t>몸안에</a:t>
            </a:r>
            <a:r>
              <a:rPr kumimoji="1" lang="ko-KR" altLang="en-US" dirty="0" smtClean="0"/>
              <a:t> 수많은 뉴런과 역할들이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복잡하고 어려운 조합의 결과가 바로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뉴런과 비슷한 </a:t>
            </a:r>
            <a:r>
              <a:rPr kumimoji="1" lang="ko-KR" altLang="en-US" dirty="0" err="1" smtClean="0"/>
              <a:t>매커니즘을</a:t>
            </a:r>
            <a:r>
              <a:rPr kumimoji="1" lang="ko-KR" altLang="en-US" dirty="0" smtClean="0"/>
              <a:t> 사용하면 인공적으로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하는 것을 </a:t>
            </a:r>
            <a:r>
              <a:rPr kumimoji="1" lang="ko-KR" altLang="en-US" dirty="0" err="1" smtClean="0"/>
              <a:t>만들수</a:t>
            </a:r>
            <a:r>
              <a:rPr kumimoji="1" lang="ko-KR" altLang="en-US" dirty="0" smtClean="0"/>
              <a:t> 있지 않을까</a:t>
            </a:r>
            <a:r>
              <a:rPr kumimoji="1" lang="en-US" altLang="ko-KR" dirty="0" smtClean="0"/>
              <a:t>?</a:t>
            </a:r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라고 생각해서 출발한 연구가 바로 인공 신경망 연구 </a:t>
            </a:r>
            <a:r>
              <a:rPr kumimoji="1" lang="ko-KR" altLang="en-US" dirty="0" err="1" smtClean="0"/>
              <a:t>입니이루는</a:t>
            </a:r>
            <a:r>
              <a:rPr kumimoji="1" lang="ko-KR" altLang="en-US" dirty="0" smtClean="0"/>
              <a:t> 가장 중요한 기본 단위는 </a:t>
            </a:r>
            <a:r>
              <a:rPr kumimoji="1" lang="ko-KR" altLang="en-US" dirty="0" err="1" smtClean="0"/>
              <a:t>퍼셉트론이고</a:t>
            </a:r>
            <a:r>
              <a:rPr kumimoji="1" lang="ko-KR" altLang="en-US" dirty="0" smtClean="0"/>
              <a:t> 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신경망을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퍼셉트론은</a:t>
            </a:r>
            <a:r>
              <a:rPr kumimoji="1" lang="ko-KR" altLang="en-US" dirty="0" smtClean="0"/>
              <a:t> 입력 값과 활성화 함수를 사용해 출력 값을 다음으로 넘기는 가장 작은 신경망 단위라고 볼 수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 다음으로 용어를 좀 정리를 해보자면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가중치 </a:t>
            </a:r>
            <a:r>
              <a:rPr kumimoji="1" lang="en-US" altLang="ko-KR" dirty="0" smtClean="0"/>
              <a:t>w, </a:t>
            </a:r>
            <a:r>
              <a:rPr kumimoji="1" lang="ko-KR" altLang="en-US" dirty="0" smtClean="0"/>
              <a:t>절편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편향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선입견이라는 뜻의 </a:t>
            </a:r>
            <a:r>
              <a:rPr kumimoji="1" lang="en-US" altLang="ko-KR" dirty="0" smtClean="0"/>
              <a:t>bias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b</a:t>
            </a:r>
          </a:p>
          <a:p>
            <a:r>
              <a:rPr kumimoji="1" lang="ko-KR" altLang="en-US" dirty="0" err="1" smtClean="0"/>
              <a:t>가중합</a:t>
            </a:r>
            <a:r>
              <a:rPr kumimoji="1" lang="ko-KR" altLang="en-US" dirty="0" smtClean="0"/>
              <a:t> 이렇게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가중합의</a:t>
            </a:r>
            <a:r>
              <a:rPr kumimoji="1" lang="ko-KR" altLang="en-US" dirty="0" smtClean="0"/>
              <a:t> 결과를 놓고 </a:t>
            </a:r>
            <a:r>
              <a:rPr kumimoji="1" lang="en-US" altLang="ko-KR" dirty="0" smtClean="0"/>
              <a:t>1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을 출력해서 다음으로 보내는데 여기서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판단하는 함수가 활성화 </a:t>
            </a:r>
            <a:r>
              <a:rPr kumimoji="1" lang="ko-KR" altLang="en-US" dirty="0" err="1" smtClean="0"/>
              <a:t>함수고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함수는 대표적인 </a:t>
            </a:r>
            <a:r>
              <a:rPr kumimoji="1" lang="ko-KR" altLang="en-US" dirty="0" err="1" smtClean="0"/>
              <a:t>활성화함수</a:t>
            </a:r>
            <a:r>
              <a:rPr kumimoji="1" lang="ko-KR" altLang="en-US" dirty="0" smtClean="0"/>
              <a:t> 중에 하나입니다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586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앞서 </a:t>
            </a:r>
            <a:r>
              <a:rPr kumimoji="1" lang="ko-KR" altLang="en-US" dirty="0" err="1" smtClean="0"/>
              <a:t>본것처럼</a:t>
            </a:r>
            <a:r>
              <a:rPr kumimoji="1" lang="ko-KR" altLang="en-US" dirty="0" smtClean="0"/>
              <a:t> 가장 훌륭한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이것을 설명하기 위해 공부한 시간과 성적의 데이터를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데이터를 집합으로</a:t>
            </a:r>
            <a:r>
              <a:rPr kumimoji="1" lang="ko-KR" altLang="en-US" baseline="0" dirty="0" smtClean="0"/>
              <a:t> 나타내면 </a:t>
            </a:r>
            <a:r>
              <a:rPr kumimoji="1" lang="en-US" altLang="ko-KR" baseline="0" dirty="0" smtClean="0"/>
              <a:t>2,4,6,8 81,93,91,97</a:t>
            </a:r>
            <a:r>
              <a:rPr kumimoji="1" lang="ko-KR" altLang="en-US" baseline="0" dirty="0" smtClean="0"/>
              <a:t>로 </a:t>
            </a:r>
            <a:r>
              <a:rPr kumimoji="1" lang="ko-KR" altLang="en-US" baseline="0" dirty="0" err="1" smtClean="0"/>
              <a:t>표현할수</a:t>
            </a:r>
            <a:r>
              <a:rPr kumimoji="1" lang="ko-KR" altLang="en-US" baseline="0" dirty="0" smtClean="0"/>
              <a:t> 있고 이를 좌표 평면에 표시를 하게 되면 </a:t>
            </a:r>
            <a:r>
              <a:rPr kumimoji="1" lang="ko-KR" altLang="en-US" baseline="0" dirty="0" err="1" smtClean="0"/>
              <a:t>보시는거와</a:t>
            </a:r>
            <a:r>
              <a:rPr kumimoji="1" lang="ko-KR" altLang="en-US" baseline="0" dirty="0" smtClean="0"/>
              <a:t> 같게 나타납니다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그렇다면 여기서 우리가 가장 </a:t>
            </a:r>
            <a:r>
              <a:rPr kumimoji="1" lang="ko-KR" altLang="en-US" baseline="0" dirty="0" err="1" smtClean="0"/>
              <a:t>궁금하점은</a:t>
            </a:r>
            <a:r>
              <a:rPr kumimoji="1" lang="ko-KR" altLang="en-US" baseline="0" dirty="0" smtClean="0"/>
              <a:t> 바로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어떻게 구하냐는 것인데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</a:t>
            </a:r>
            <a:r>
              <a:rPr kumimoji="1" lang="ko-KR" altLang="en-US" baseline="0" dirty="0" err="1" smtClean="0"/>
              <a:t>최소제곱법이라는</a:t>
            </a:r>
            <a:r>
              <a:rPr kumimoji="1" lang="ko-KR" altLang="en-US" baseline="0" dirty="0" smtClean="0"/>
              <a:t> 공식을 통해서 간단하게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</a:t>
            </a:r>
            <a:r>
              <a:rPr kumimoji="1" lang="ko-KR" altLang="en-US" baseline="0" dirty="0" err="1" smtClean="0"/>
              <a:t>구할수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577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앞에 </a:t>
            </a:r>
            <a:r>
              <a:rPr kumimoji="1" lang="ko-KR" altLang="en-US" dirty="0" err="1" smtClean="0"/>
              <a:t>보시는게</a:t>
            </a:r>
            <a:r>
              <a:rPr kumimoji="1" lang="ko-KR" altLang="en-US" dirty="0" smtClean="0"/>
              <a:t>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구하는 공식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구하는 공식이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공식에 대입만 하면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2.3, b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79</a:t>
            </a:r>
            <a:r>
              <a:rPr kumimoji="1" lang="ko-KR" altLang="en-US" baseline="0" dirty="0" smtClean="0"/>
              <a:t>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 = 2.3x + 79</a:t>
            </a:r>
            <a:r>
              <a:rPr kumimoji="1" lang="ko-KR" altLang="en-US" baseline="0" dirty="0" smtClean="0"/>
              <a:t>로 가장 훌륭한 선을 </a:t>
            </a:r>
            <a:r>
              <a:rPr kumimoji="1" lang="ko-KR" altLang="en-US" baseline="0" dirty="0" err="1" smtClean="0"/>
              <a:t>그을수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3663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최소제곱법을 통해 구한 그래프로 공부한 시간만 알면 대충 이 학생이 몇 점을 </a:t>
            </a:r>
            <a:r>
              <a:rPr kumimoji="1" lang="ko-KR" altLang="en-US" dirty="0" err="1" smtClean="0"/>
              <a:t>받을수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있을것인지</a:t>
            </a:r>
            <a:r>
              <a:rPr kumimoji="1" lang="ko-KR" altLang="en-US" dirty="0" smtClean="0"/>
              <a:t> 예측을 할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편리하게 공식을 통해서 기울기와 절편을 구했지만 이 공식만으로 모든 상황을 해결할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단순히 공부한 시간으로만 성적을 예측했지만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실제로는 수많은 변수들이 있고 데이터가 있기때문에 처리하기에는 무리가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보통 여러 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있기 때문에 이때는 임의의 선을 그리고 난 후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선이 얼마나 잘 그려졌는지 평가하여 조금씩 수정해 가는 방법을 사용합니다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그것을 위해서 오차를 평가하는 오차 평가 알고리즘이 필요한데 그것이 바로 평균 제곱근 오차입니다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69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평균 제곱근 오차는 오차를 평가하는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가장 많이 사용하는 방법인데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앞서서 알아본 최소제곱법을 통해 점들의 특성을 가장 잘 나타내는 최적의 직선을 구했지만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이번엔 최소제곱법을 사용하지 않고 임의로 </a:t>
            </a:r>
            <a:r>
              <a:rPr kumimoji="1" lang="ko-KR" altLang="en-US" dirty="0" err="1" smtClean="0"/>
              <a:t>기울기외</a:t>
            </a:r>
            <a:r>
              <a:rPr kumimoji="1" lang="ko-KR" altLang="en-US" dirty="0" smtClean="0"/>
              <a:t> 절편을 </a:t>
            </a:r>
            <a:r>
              <a:rPr kumimoji="1" lang="en-US" altLang="ko-KR" dirty="0" smtClean="0"/>
              <a:t>y = 3x + 76</a:t>
            </a:r>
            <a:r>
              <a:rPr kumimoji="1" lang="ko-KR" altLang="en-US" dirty="0" smtClean="0"/>
              <a:t>을 대입해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그래프를 그리고 어느 정도의 오차가 있는지 확인하려면 직선에서 </a:t>
            </a:r>
            <a:r>
              <a:rPr kumimoji="1" lang="ko-KR" altLang="en-US" dirty="0" err="1" smtClean="0"/>
              <a:t>실제값까지</a:t>
            </a:r>
            <a:r>
              <a:rPr kumimoji="1" lang="ko-KR" altLang="en-US" dirty="0" smtClean="0"/>
              <a:t> 거리를 재면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거리의 합이 작을수록 잘 그어진 직선이고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합이 클수록 잘못 그어진 직선이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548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여기서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다르게 설정해보면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커지면 오차도 무한대로 커지고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작아지면 오차는 무한대로 커지는 상관관계가 있음을 </a:t>
            </a:r>
            <a:r>
              <a:rPr kumimoji="1" lang="ko-KR" altLang="en-US" dirty="0" err="1" smtClean="0"/>
              <a:t>알수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090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임의의선에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구해보면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오차를 다 더하면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가 나오는데 이는 실제로</a:t>
            </a:r>
            <a:r>
              <a:rPr kumimoji="1" lang="ko-KR" altLang="en-US" baseline="0" dirty="0" smtClean="0"/>
              <a:t> 오차가 얼마나 큰지를 가늠하기에는 적합하지 않습니다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왜냐하면 음수와 양수가 섞여 있기 때문입니다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따라서 오차 값을 제곱을 해서 </a:t>
            </a:r>
            <a:r>
              <a:rPr kumimoji="1" lang="ko-KR" altLang="en-US" baseline="0" dirty="0" err="1" smtClean="0"/>
              <a:t>갯수만큰</a:t>
            </a:r>
            <a:r>
              <a:rPr kumimoji="1" lang="ko-KR" altLang="en-US" baseline="0" dirty="0" smtClean="0"/>
              <a:t> 나눠준 것이 평균 제곱 </a:t>
            </a:r>
            <a:r>
              <a:rPr kumimoji="1" lang="ko-KR" altLang="en-US" baseline="0" dirty="0" err="1" smtClean="0"/>
              <a:t>오차고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제곱을 해줬으니 다시 루트를 </a:t>
            </a:r>
            <a:r>
              <a:rPr kumimoji="1" lang="ko-KR" altLang="en-US" baseline="0" dirty="0" err="1" smtClean="0"/>
              <a:t>씌여준것이</a:t>
            </a:r>
            <a:r>
              <a:rPr kumimoji="1" lang="ko-KR" altLang="en-US" baseline="0" dirty="0" smtClean="0"/>
              <a:t> 평균 제곱근 오차입니다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우리하</a:t>
            </a:r>
            <a:r>
              <a:rPr kumimoji="1" lang="ko-KR" altLang="en-US" baseline="0" dirty="0" smtClean="0"/>
              <a:t> 다시 해야할 일이 이 평균 제곱근 오차의 결과가 가장 작은 선을 찾는 작업이라고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다시 말해서 선형 </a:t>
            </a:r>
            <a:r>
              <a:rPr kumimoji="1" lang="ko-KR" altLang="en-US" baseline="0" dirty="0" err="1" smtClean="0"/>
              <a:t>회귀란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직선을 그어 이에 대한 평균 제곱근 오차를 구하고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이 값을 가장 작게 만들어 주는 기울기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절편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찾아가는 작업이라고 </a:t>
            </a:r>
            <a:r>
              <a:rPr kumimoji="1" lang="ko-KR" altLang="en-US" baseline="0" dirty="0" err="1" smtClean="0"/>
              <a:t>볼수있습니다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또한 이 임의로 정한 직선의 평균 제곱근 오차가 </a:t>
            </a:r>
            <a:r>
              <a:rPr kumimoji="1" lang="en-US" altLang="ko-KR" baseline="0" dirty="0" smtClean="0"/>
              <a:t>3.3166 </a:t>
            </a:r>
            <a:r>
              <a:rPr kumimoji="1" lang="ko-KR" altLang="en-US" baseline="0" dirty="0" smtClean="0"/>
              <a:t>이 나왔는데 이 오차가 가장 작은 오차인지 더 줄여야 하는지를 판단하는 것은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 경사 </a:t>
            </a:r>
            <a:r>
              <a:rPr kumimoji="1" lang="ko-KR" altLang="en-US" baseline="0" dirty="0" err="1" smtClean="0"/>
              <a:t>하강법에서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79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제곱근 오차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평가하는 방법 중 가장 많이 사용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96869" y="2258616"/>
            <a:ext cx="6264696" cy="3673018"/>
            <a:chOff x="1115616" y="2348880"/>
            <a:chExt cx="5496272" cy="2608064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85692251"/>
                </p:ext>
              </p:extLst>
            </p:nvPr>
          </p:nvGraphicFramePr>
          <p:xfrm>
            <a:off x="1115616" y="2348880"/>
            <a:ext cx="5496272" cy="2608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직선 연결선 2"/>
            <p:cNvCxnSpPr/>
            <p:nvPr/>
          </p:nvCxnSpPr>
          <p:spPr bwMode="auto">
            <a:xfrm>
              <a:off x="4788024" y="293447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982418" y="3432191"/>
              <a:ext cx="0" cy="255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3178346" y="3510377"/>
              <a:ext cx="0" cy="460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2383182" y="4471016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699792" y="1738703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609329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작을수록 잘 그어진 직선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클수록 잘못 그어진 직선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94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"/>
          <p:cNvSpPr txBox="1">
            <a:spLocks/>
          </p:cNvSpPr>
          <p:nvPr/>
        </p:nvSpPr>
        <p:spPr>
          <a:xfrm>
            <a:off x="863588" y="5187388"/>
            <a:ext cx="30963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커질수록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4752020" y="5187388"/>
            <a:ext cx="30963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작을수록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44" y="1745189"/>
            <a:ext cx="3888432" cy="3123971"/>
            <a:chOff x="467544" y="1745189"/>
            <a:chExt cx="3888432" cy="3123971"/>
          </a:xfrm>
        </p:grpSpPr>
        <p:grpSp>
          <p:nvGrpSpPr>
            <p:cNvPr id="8" name="그룹 7"/>
            <p:cNvGrpSpPr/>
            <p:nvPr/>
          </p:nvGrpSpPr>
          <p:grpSpPr>
            <a:xfrm>
              <a:off x="467544" y="1745189"/>
              <a:ext cx="3888432" cy="3123971"/>
              <a:chOff x="467544" y="853611"/>
              <a:chExt cx="6096000" cy="4015549"/>
            </a:xfrm>
          </p:grpSpPr>
          <p:graphicFrame>
            <p:nvGraphicFramePr>
              <p:cNvPr id="10" name="차트 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5" name="직선 연결선 4"/>
              <p:cNvCxnSpPr/>
              <p:nvPr/>
            </p:nvCxnSpPr>
            <p:spPr bwMode="auto">
              <a:xfrm flipV="1">
                <a:off x="1563252" y="853611"/>
                <a:ext cx="3766227" cy="29475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2051718" y="2019317"/>
              <a:ext cx="936105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 flipH="1" flipV="1">
              <a:off x="1573064" y="3658380"/>
              <a:ext cx="1" cy="3403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2208436" y="3046735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2846983" y="2436763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1822599"/>
              <a:ext cx="0" cy="13819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55976" y="2017124"/>
            <a:ext cx="3888432" cy="2852037"/>
            <a:chOff x="4355976" y="2017124"/>
            <a:chExt cx="3888432" cy="2852037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5976" y="2460302"/>
              <a:ext cx="3888432" cy="2408859"/>
              <a:chOff x="467544" y="1772816"/>
              <a:chExt cx="6096000" cy="3096344"/>
            </a:xfrm>
          </p:grpSpPr>
          <p:graphicFrame>
            <p:nvGraphicFramePr>
              <p:cNvPr id="20" name="차트 1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1525851" y="3873274"/>
                <a:ext cx="4586136" cy="4484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6133664" y="2017124"/>
              <a:ext cx="1030623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5458321" y="3990691"/>
              <a:ext cx="0" cy="398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100043" y="3448050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738590" y="3510533"/>
              <a:ext cx="0" cy="7314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7377137" y="3239455"/>
              <a:ext cx="0" cy="9223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오차의 관계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선의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5551"/>
              </p:ext>
            </p:extLst>
          </p:nvPr>
        </p:nvGraphicFramePr>
        <p:xfrm>
          <a:off x="395535" y="2039972"/>
          <a:ext cx="4608513" cy="1311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,y)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28982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78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5" y="3717032"/>
            <a:ext cx="3271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1 + (-5) + 3 + 3 =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026584" y="1511279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560" y="4365104"/>
            <a:ext cx="6382388" cy="931656"/>
            <a:chOff x="388560" y="4550583"/>
            <a:chExt cx="6382388" cy="931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(Mean Squared Error, MSE)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blipFill>
                  <a:blip r:embed="rId3"/>
                  <a:stretch>
                    <a:fillRect l="-2292" t="-109375" b="-1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82−81)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93−88)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91−94)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100−97)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11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blipFill>
                  <a:blip r:embed="rId4"/>
                  <a:stretch>
                    <a:fillRect l="-2787" r="-1045" b="-183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388560" y="5547777"/>
            <a:ext cx="7599196" cy="903504"/>
            <a:chOff x="388560" y="5733256"/>
            <a:chExt cx="7599196" cy="903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근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(Root Mean Squared Error, RMSE)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blipFill>
                  <a:blip r:embed="rId5"/>
                  <a:stretch>
                    <a:fillRect l="-1926" b="-2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RMSE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3.3166…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blipFill>
                  <a:blip r:embed="rId6"/>
                  <a:stretch>
                    <a:fillRect l="-5607" t="-16000" r="-3738"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055_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5148064" y="1578135"/>
            <a:ext cx="3757392" cy="21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경사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하강법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783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2348880"/>
            <a:ext cx="4029684" cy="3026922"/>
            <a:chOff x="323528" y="3429000"/>
            <a:chExt cx="4029684" cy="30269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74451" y="2348880"/>
            <a:ext cx="4029684" cy="3026922"/>
            <a:chOff x="323528" y="3429000"/>
            <a:chExt cx="4029684" cy="30269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9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880706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51520" y="5782906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점에서 미분한 값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접선의 기울기 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803401" cy="3240360"/>
          </a:xfrm>
          <a:prstGeom prst="rect">
            <a:avLst/>
          </a:prstGeom>
        </p:spPr>
      </p:pic>
      <p:pic>
        <p:nvPicPr>
          <p:cNvPr id="1028" name="Picture 4" descr="0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5076056" y="2668071"/>
            <a:ext cx="3624206" cy="31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909673" y="1896485"/>
            <a:ext cx="2775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→a2 →a3 → m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80314" y="1896485"/>
            <a:ext cx="341568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3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4644008" y="1589257"/>
            <a:ext cx="3888779" cy="28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구해진 기울기의 반대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기울기가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음의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-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양의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얼마간 이동시킨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구한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미분값이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아니면 위 과정을 반복한다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170" name="Picture 2" descr="경사하강법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04539" y="1412776"/>
            <a:ext cx="354168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55896" y="5315077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55896" y="5877272"/>
            <a:ext cx="518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 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←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오차가 더 작은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로지스틱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독립 변수의 선형 결합을 이용하여 사건의 발생 가능성을 예측하는 통계 기법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선형회귀와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마찬가지로 적절한 선을 그려가는 과정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85241"/>
              </p:ext>
            </p:extLst>
          </p:nvPr>
        </p:nvGraphicFramePr>
        <p:xfrm>
          <a:off x="395536" y="1685610"/>
          <a:ext cx="806489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91420496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60103450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59291418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합격여부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4098" name="Picture 2" descr="0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"/>
          <a:stretch/>
        </p:blipFill>
        <p:spPr bwMode="auto">
          <a:xfrm>
            <a:off x="539552" y="3284984"/>
            <a:ext cx="3158289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81_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 bwMode="auto">
          <a:xfrm>
            <a:off x="4716016" y="3284984"/>
            <a:ext cx="3158290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6056" y="5517232"/>
            <a:ext cx="4419725" cy="637097"/>
            <a:chOff x="731133" y="5784505"/>
            <a:chExt cx="4419725" cy="63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731133" y="5784505"/>
              <a:ext cx="2184683" cy="63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시그모이드</a:t>
              </a: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함수</a:t>
              </a:r>
              <a:endPara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algn="ctr">
                <a:defRPr/>
              </a:pP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(Sigmoid function)</a:t>
              </a:r>
              <a:endPara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2290" name="Picture 2" descr="08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/>
          <a:stretch/>
        </p:blipFill>
        <p:spPr bwMode="auto">
          <a:xfrm>
            <a:off x="217917" y="2492896"/>
            <a:ext cx="46622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74" y="1988840"/>
            <a:ext cx="4012974" cy="332763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75856" y="5500507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5536" y="1772816"/>
            <a:ext cx="8748464" cy="3456384"/>
            <a:chOff x="395536" y="1988840"/>
            <a:chExt cx="8748464" cy="3456384"/>
          </a:xfrm>
        </p:grpSpPr>
        <p:pic>
          <p:nvPicPr>
            <p:cNvPr id="3" name="Picture 2" descr="082_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2"/>
            <a:stretch/>
          </p:blipFill>
          <p:spPr bwMode="auto">
            <a:xfrm>
              <a:off x="395536" y="2744924"/>
              <a:ext cx="3921924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082_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4590783" y="1988840"/>
              <a:ext cx="4553217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5572515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↓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로그함수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2348880"/>
            <a:ext cx="4029809" cy="3960441"/>
            <a:chOff x="611560" y="2348880"/>
            <a:chExt cx="4029809" cy="3960441"/>
          </a:xfrm>
        </p:grpSpPr>
        <p:pic>
          <p:nvPicPr>
            <p:cNvPr id="13314" name="Picture 2" descr="084_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"/>
            <a:stretch/>
          </p:blipFill>
          <p:spPr bwMode="auto">
            <a:xfrm>
              <a:off x="611560" y="2348880"/>
              <a:ext cx="4029809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837016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91880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1,  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blipFill>
                <a:blip r:embed="rId4"/>
                <a:stretch>
                  <a:fillRect l="-6076" t="-32609" r="-354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제값이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blipFill>
                <a:blip r:embed="rId5"/>
                <a:stretch>
                  <a:fillRect l="-4839" t="-33333" r="-282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220072" y="3573016"/>
            <a:ext cx="3104183" cy="792088"/>
            <a:chOff x="5220072" y="3573016"/>
            <a:chExt cx="3104183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𝑦𝑙𝑜𝑔h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61" b="-413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연결선 7"/>
            <p:cNvCxnSpPr/>
            <p:nvPr/>
          </p:nvCxnSpPr>
          <p:spPr bwMode="auto">
            <a:xfrm>
              <a:off x="5508104" y="39330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444208" y="3933056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직사각형 17"/>
            <p:cNvSpPr/>
            <p:nvPr/>
          </p:nvSpPr>
          <p:spPr bwMode="auto">
            <a:xfrm>
              <a:off x="5585679" y="3920815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093599" y="3933056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0" name="텍스트 개체 틀 2"/>
          <p:cNvSpPr txBox="1">
            <a:spLocks/>
          </p:cNvSpPr>
          <p:nvPr/>
        </p:nvSpPr>
        <p:spPr>
          <a:xfrm>
            <a:off x="251520" y="122473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특징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사이의 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35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6386" name="Picture 2" descr="0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"/>
          <a:stretch/>
        </p:blipFill>
        <p:spPr bwMode="auto">
          <a:xfrm>
            <a:off x="2003167" y="2348880"/>
            <a:ext cx="5137666" cy="24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/>
          <p:cNvSpPr txBox="1">
            <a:spLocks/>
          </p:cNvSpPr>
          <p:nvPr/>
        </p:nvSpPr>
        <p:spPr>
          <a:xfrm>
            <a:off x="0" y="5400857"/>
            <a:ext cx="91440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1957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프랑크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로젠블라트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”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발표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8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pic>
        <p:nvPicPr>
          <p:cNvPr id="14338" name="Picture 2" descr="09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 bwMode="auto">
          <a:xfrm>
            <a:off x="827584" y="1484784"/>
            <a:ext cx="4449971" cy="3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39736" y="5386486"/>
            <a:ext cx="4025666" cy="808439"/>
            <a:chOff x="1979712" y="5517232"/>
            <a:chExt cx="4025666" cy="80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dirty="0" smtClean="0"/>
                    <a:t> 기울기</a:t>
                  </a:r>
                  <a:r>
                    <a:rPr lang="en-US" altLang="ko-KR" dirty="0" smtClean="0"/>
                    <a:t>, b</a:t>
                  </a:r>
                  <a:r>
                    <a:rPr lang="ko-KR" altLang="en-US" dirty="0" smtClean="0"/>
                    <a:t>는 </a:t>
                  </a:r>
                  <a:r>
                    <a:rPr lang="en-US" altLang="ko-KR" dirty="0" smtClean="0"/>
                    <a:t>y</a:t>
                  </a:r>
                  <a:r>
                    <a:rPr lang="ko-KR" altLang="en-US" dirty="0" smtClean="0"/>
                    <a:t>절편</a:t>
                  </a:r>
                  <a:r>
                    <a:rPr lang="en-US" altLang="ko-KR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77" t="-33333" r="-3396" b="-4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</m:oMath>
                  </a14:m>
                  <a:r>
                    <a:rPr lang="ko-KR" altLang="en-US" dirty="0" smtClean="0"/>
                    <a:t>이어스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82" t="-32609" r="-354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 bwMode="auto">
            <a:xfrm>
              <a:off x="1979712" y="6187171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796136" y="1514394"/>
            <a:ext cx="33478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약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1000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억개의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전위가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임계값을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넘으면 다른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반응이 없음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96136" y="3429000"/>
            <a:ext cx="334786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넣고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함수에 의해 일정한 수준을 넘으면 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1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거짓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0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7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나눔고딕" panose="020D0604000000000000" pitchFamily="50" charset="-127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나눔고딕" panose="020D0604000000000000" pitchFamily="50" charset="-127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선형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849"/>
              </p:ext>
            </p:extLst>
          </p:nvPr>
        </p:nvGraphicFramePr>
        <p:xfrm>
          <a:off x="395536" y="1700808"/>
          <a:ext cx="54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80596957"/>
              </p:ext>
            </p:extLst>
          </p:nvPr>
        </p:nvGraphicFramePr>
        <p:xfrm>
          <a:off x="403920" y="3042980"/>
          <a:ext cx="539221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588224" y="1850049"/>
            <a:ext cx="237626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 = {2, 4, 6, 8}</a:t>
            </a:r>
          </a:p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{81, 93, 91, 97}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03920" y="10611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가장 훌륭한 예측선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588224" y="4378786"/>
            <a:ext cx="208823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패턴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우상향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ax + b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331640" y="3042980"/>
            <a:ext cx="3240360" cy="2330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2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회귀 분석에서 사용되는 표준 방식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667"/>
              </p:ext>
            </p:extLst>
          </p:nvPr>
        </p:nvGraphicFramePr>
        <p:xfrm>
          <a:off x="395536" y="168561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1026" name="Picture 2" descr="047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9" t="2683" r="21881" b="29903"/>
          <a:stretch/>
        </p:blipFill>
        <p:spPr bwMode="auto">
          <a:xfrm>
            <a:off x="611560" y="2636912"/>
            <a:ext cx="32403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의합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ko-KR" altLang="en-US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평균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합</m:t>
                        </m:r>
                      </m:den>
                    </m:f>
                  </m:oMath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blipFill>
                <a:blip r:embed="rId4"/>
                <a:stretch>
                  <a:fillRect l="-4580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𝟗𝟑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𝟗𝟕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blipFill>
                <a:blip r:embed="rId5"/>
                <a:stretch>
                  <a:fillRect l="-2118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𝟒𝟔</m:t>
                        </m:r>
                      </m:num>
                      <m:den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𝟐𝟎</m:t>
                        </m:r>
                      </m:den>
                    </m:f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𝟐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.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𝟑</m:t>
                    </m:r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blipFill>
                <a:blip r:embed="rId6"/>
                <a:stretch>
                  <a:fillRect l="-2118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𝐛</m:t>
                      </m:r>
                      <m:r>
                        <a:rPr lang="en-US" altLang="ko-KR" b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−(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∗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𝐚</m:t>
                      </m:r>
                    </m:oMath>
                  </m:oMathPara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blipFill>
                <a:blip r:embed="rId7"/>
                <a:stretch>
                  <a:fillRect l="-1538" r="-577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𝑦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𝑥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∗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기울기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blipFill>
                <a:blip r:embed="rId8"/>
                <a:stretch>
                  <a:fillRect l="-2115" t="-5714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=90.5 −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23 ∗5</m:t>
                          </m:r>
                        </m:e>
                      </m:d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=79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blipFill>
                <a:blip r:embed="rId9"/>
                <a:stretch>
                  <a:fillRect l="-211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 txBox="1">
            <a:spLocks/>
          </p:cNvSpPr>
          <p:nvPr/>
        </p:nvSpPr>
        <p:spPr>
          <a:xfrm>
            <a:off x="899592" y="5877272"/>
            <a:ext cx="165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9277"/>
              </p:ext>
            </p:extLst>
          </p:nvPr>
        </p:nvGraphicFramePr>
        <p:xfrm>
          <a:off x="395536" y="1556792"/>
          <a:ext cx="6096000" cy="919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88.2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92.8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4369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952398570"/>
              </p:ext>
            </p:extLst>
          </p:nvPr>
        </p:nvGraphicFramePr>
        <p:xfrm>
          <a:off x="395536" y="2708920"/>
          <a:ext cx="6096000" cy="30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예측선 긋기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61653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보통 여러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존재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938027" y="3582124"/>
            <a:ext cx="19442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</a:p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적절한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7845</TotalTime>
  <Words>2466</Words>
  <Application>Microsoft Office PowerPoint</Application>
  <PresentationFormat>화면 슬라이드 쇼(4:3)</PresentationFormat>
  <Paragraphs>403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KoPub돋움체 Bold</vt:lpstr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548</cp:revision>
  <dcterms:created xsi:type="dcterms:W3CDTF">2007-11-11T16:17:21Z</dcterms:created>
  <dcterms:modified xsi:type="dcterms:W3CDTF">2019-12-10T00:38:00Z</dcterms:modified>
</cp:coreProperties>
</file>