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8" r:id="rId2"/>
    <p:sldId id="271" r:id="rId3"/>
    <p:sldId id="269" r:id="rId4"/>
    <p:sldId id="348" r:id="rId5"/>
    <p:sldId id="341" r:id="rId6"/>
    <p:sldId id="307" r:id="rId7"/>
    <p:sldId id="329" r:id="rId8"/>
    <p:sldId id="330" r:id="rId9"/>
    <p:sldId id="331" r:id="rId10"/>
    <p:sldId id="332" r:id="rId11"/>
    <p:sldId id="333" r:id="rId12"/>
    <p:sldId id="334" r:id="rId13"/>
    <p:sldId id="349" r:id="rId14"/>
    <p:sldId id="350" r:id="rId15"/>
    <p:sldId id="351" r:id="rId16"/>
    <p:sldId id="352" r:id="rId17"/>
    <p:sldId id="353" r:id="rId18"/>
    <p:sldId id="343" r:id="rId19"/>
    <p:sldId id="344" r:id="rId20"/>
    <p:sldId id="336" r:id="rId21"/>
    <p:sldId id="345" r:id="rId22"/>
    <p:sldId id="354" r:id="rId23"/>
    <p:sldId id="346" r:id="rId24"/>
    <p:sldId id="347" r:id="rId25"/>
    <p:sldId id="277" r:id="rId26"/>
    <p:sldId id="299" r:id="rId27"/>
    <p:sldId id="260" r:id="rId28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FCC00"/>
    <a:srgbClr val="1B6AD3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9" autoAdjust="0"/>
    <p:restoredTop sz="58653" autoAdjust="0"/>
  </p:normalViewPr>
  <p:slideViewPr>
    <p:cSldViewPr>
      <p:cViewPr varScale="1">
        <p:scale>
          <a:sx n="67" d="100"/>
          <a:sy n="67" d="100"/>
        </p:scale>
        <p:origin x="277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2019-12-27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다음 개념은 드롭 아웃인데 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이는 </a:t>
            </a:r>
            <a:r>
              <a:rPr kumimoji="1" lang="ko-KR" altLang="en-US" dirty="0" err="1" smtClean="0"/>
              <a:t>은닉층에</a:t>
            </a:r>
            <a:r>
              <a:rPr kumimoji="1" lang="ko-KR" altLang="en-US" dirty="0" smtClean="0"/>
              <a:t> 배치된 노드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채널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를 일부 랜덤으로 꺼주는 역할입니다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이는 채널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노드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수가 많아질수록 </a:t>
            </a:r>
            <a:r>
              <a:rPr kumimoji="1" lang="ko-KR" altLang="en-US" dirty="0" err="1" smtClean="0"/>
              <a:t>과적합이</a:t>
            </a:r>
            <a:r>
              <a:rPr kumimoji="1" lang="ko-KR" altLang="en-US" dirty="0" smtClean="0"/>
              <a:t> 일어날 가능성이 있는데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이렇게 </a:t>
            </a:r>
            <a:r>
              <a:rPr kumimoji="1" lang="ko-KR" altLang="en-US" dirty="0" err="1" smtClean="0"/>
              <a:t>랜덤하게</a:t>
            </a:r>
            <a:r>
              <a:rPr kumimoji="1" lang="ko-KR" altLang="en-US" dirty="0" smtClean="0"/>
              <a:t> 노드를 끔으로써 </a:t>
            </a:r>
            <a:r>
              <a:rPr kumimoji="1" lang="ko-KR" altLang="en-US" dirty="0" err="1" smtClean="0"/>
              <a:t>학습할때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과적합이</a:t>
            </a:r>
            <a:r>
              <a:rPr kumimoji="1" lang="ko-KR" altLang="en-US" dirty="0" smtClean="0"/>
              <a:t> 일어나지 않게 해주는 역할을 하게 됩니다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43941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지금까지 배운 개념으로 </a:t>
            </a:r>
            <a:r>
              <a:rPr kumimoji="1" lang="en-US" altLang="ko-KR" dirty="0" smtClean="0"/>
              <a:t>CNN</a:t>
            </a:r>
            <a:r>
              <a:rPr kumimoji="1" lang="ko-KR" altLang="en-US" dirty="0" smtClean="0"/>
              <a:t>을 </a:t>
            </a:r>
            <a:r>
              <a:rPr kumimoji="1" lang="ko-KR" altLang="en-US" dirty="0" err="1" smtClean="0"/>
              <a:t>구현한번</a:t>
            </a:r>
            <a:r>
              <a:rPr kumimoji="1" lang="ko-KR" altLang="en-US" dirty="0" smtClean="0"/>
              <a:t> 해보면</a:t>
            </a:r>
            <a:endParaRPr kumimoji="1" lang="en-US" altLang="ko-KR" dirty="0" smtClean="0"/>
          </a:p>
          <a:p>
            <a:r>
              <a:rPr kumimoji="1" lang="en-US" altLang="ko-KR" dirty="0" smtClean="0"/>
              <a:t>CNN </a:t>
            </a:r>
            <a:r>
              <a:rPr kumimoji="1" lang="ko-KR" altLang="en-US" dirty="0" err="1" smtClean="0"/>
              <a:t>모델중</a:t>
            </a:r>
            <a:r>
              <a:rPr kumimoji="1" lang="ko-KR" altLang="en-US" dirty="0" smtClean="0"/>
              <a:t> 하나인 </a:t>
            </a:r>
            <a:r>
              <a:rPr kumimoji="1" lang="en-US" altLang="ko-KR" dirty="0" err="1" smtClean="0"/>
              <a:t>AlexNet</a:t>
            </a:r>
            <a:r>
              <a:rPr kumimoji="1" lang="ko-KR" altLang="en-US" dirty="0" smtClean="0"/>
              <a:t>은 어떻게 구현을 했는지 살펴보겠습니다</a:t>
            </a:r>
            <a:r>
              <a:rPr kumimoji="1" lang="en-US" altLang="ko-KR" dirty="0" smtClean="0"/>
              <a:t>. </a:t>
            </a:r>
          </a:p>
          <a:p>
            <a:endParaRPr kumimoji="1" lang="en-US" altLang="ko-KR" dirty="0" smtClean="0"/>
          </a:p>
          <a:p>
            <a:r>
              <a:rPr kumimoji="1" lang="ko-KR" altLang="en-US" dirty="0" err="1" smtClean="0"/>
              <a:t>컨볼루션층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개와 </a:t>
            </a:r>
            <a:r>
              <a:rPr kumimoji="1" lang="ko-KR" altLang="en-US" dirty="0" err="1" smtClean="0"/>
              <a:t>완전연결층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개로 총 </a:t>
            </a:r>
            <a:r>
              <a:rPr kumimoji="1" lang="en-US" altLang="ko-KR" dirty="0" smtClean="0"/>
              <a:t>8</a:t>
            </a:r>
            <a:r>
              <a:rPr kumimoji="1" lang="ko-KR" altLang="en-US" dirty="0" smtClean="0"/>
              <a:t>개의 층으로 이루어진 모델입니다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이미지 데이터를 입력하면 어떻게 계산되는지 한번 보겠습니다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97052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4103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30675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521330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지금까지 본 계산이 지금 보시는 그림과 같은데</a:t>
            </a:r>
            <a:endParaRPr kumimoji="1" lang="en-US" altLang="ko-KR" dirty="0" smtClean="0"/>
          </a:p>
          <a:p>
            <a:r>
              <a:rPr kumimoji="1" lang="ko-KR" altLang="en-US" dirty="0" err="1" smtClean="0"/>
              <a:t>은닉층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층까지는 </a:t>
            </a:r>
            <a:r>
              <a:rPr kumimoji="1" lang="ko-KR" altLang="en-US" dirty="0" err="1" smtClean="0"/>
              <a:t>컨볼루션을</a:t>
            </a:r>
            <a:r>
              <a:rPr kumimoji="1" lang="ko-KR" altLang="en-US" dirty="0" smtClean="0"/>
              <a:t> 한 과정이고</a:t>
            </a:r>
            <a:endParaRPr kumimoji="1" lang="en-US" altLang="ko-KR" dirty="0" smtClean="0"/>
          </a:p>
          <a:p>
            <a:r>
              <a:rPr kumimoji="1" lang="en-US" altLang="ko-KR" dirty="0" smtClean="0"/>
              <a:t>6</a:t>
            </a:r>
            <a:r>
              <a:rPr kumimoji="1" lang="ko-KR" altLang="en-US" dirty="0" smtClean="0"/>
              <a:t>층부터는 어떻게 보면 이차원적인 데이터로 바꿔서 층을 만들었다고 </a:t>
            </a:r>
            <a:r>
              <a:rPr kumimoji="1" lang="ko-KR" altLang="en-US" dirty="0" err="1" smtClean="0"/>
              <a:t>볼수</a:t>
            </a:r>
            <a:r>
              <a:rPr kumimoji="1" lang="ko-KR" altLang="en-US" dirty="0" smtClean="0"/>
              <a:t> 있습니다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이렇게 개념을 한</a:t>
            </a:r>
            <a:r>
              <a:rPr kumimoji="1" lang="ko-KR" altLang="en-US" baseline="0" dirty="0" smtClean="0"/>
              <a:t> 번 </a:t>
            </a:r>
            <a:r>
              <a:rPr kumimoji="1" lang="en-US" altLang="ko-KR" baseline="0" dirty="0" err="1" smtClean="0"/>
              <a:t>AlexNet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모델을 가지고 적용을 해 보았습니다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이렇게 알렉스넷처럼 </a:t>
            </a:r>
            <a:r>
              <a:rPr kumimoji="1" lang="en-US" altLang="ko-KR" baseline="0" dirty="0" smtClean="0"/>
              <a:t>CNN</a:t>
            </a:r>
            <a:r>
              <a:rPr kumimoji="1" lang="ko-KR" altLang="en-US" baseline="0" dirty="0" smtClean="0"/>
              <a:t>모델들이 몇가지 있는데 그 모델이 뭐가 있는지 한번 보겠습니다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23232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처음으로 </a:t>
            </a:r>
            <a:r>
              <a:rPr kumimoji="1" lang="en-US" altLang="ko-KR" dirty="0" err="1" smtClean="0"/>
              <a:t>LeNet</a:t>
            </a:r>
            <a:r>
              <a:rPr kumimoji="1" lang="ko-KR" altLang="en-US" dirty="0" smtClean="0"/>
              <a:t>인데</a:t>
            </a:r>
            <a:endParaRPr kumimoji="1" lang="en-US" altLang="ko-KR" dirty="0" smtClean="0"/>
          </a:p>
          <a:p>
            <a:r>
              <a:rPr kumimoji="1" lang="ko-KR" altLang="en-US" dirty="0" err="1" smtClean="0"/>
              <a:t>레넷은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손글시</a:t>
            </a:r>
            <a:r>
              <a:rPr kumimoji="1" lang="ko-KR" altLang="en-US" dirty="0" smtClean="0"/>
              <a:t> 숫자를 인식하는 네트워크로 </a:t>
            </a:r>
            <a:r>
              <a:rPr kumimoji="1" lang="en-US" altLang="ko-KR" dirty="0" smtClean="0"/>
              <a:t>1998</a:t>
            </a:r>
            <a:r>
              <a:rPr kumimoji="1" lang="ko-KR" altLang="en-US" dirty="0" smtClean="0"/>
              <a:t>년에 제안되었고</a:t>
            </a:r>
            <a:endParaRPr kumimoji="1" lang="en-US" altLang="ko-KR" dirty="0" smtClean="0"/>
          </a:p>
          <a:p>
            <a:r>
              <a:rPr kumimoji="1" lang="ko-KR" altLang="en-US" dirty="0" err="1" smtClean="0"/>
              <a:t>합성곱</a:t>
            </a:r>
            <a:r>
              <a:rPr kumimoji="1" lang="ko-KR" altLang="en-US" dirty="0" smtClean="0"/>
              <a:t> 계층과 </a:t>
            </a:r>
            <a:r>
              <a:rPr kumimoji="1" lang="ko-KR" altLang="en-US" dirty="0" err="1" smtClean="0"/>
              <a:t>풀링</a:t>
            </a:r>
            <a:r>
              <a:rPr kumimoji="1" lang="ko-KR" altLang="en-US" dirty="0" smtClean="0"/>
              <a:t> 계층을 반복하고 마지막으로 완전연결계층</a:t>
            </a:r>
            <a:r>
              <a:rPr kumimoji="1" lang="en-US" altLang="ko-KR" dirty="0" smtClean="0"/>
              <a:t>(1</a:t>
            </a:r>
            <a:r>
              <a:rPr kumimoji="1" lang="ko-KR" altLang="en-US" dirty="0" smtClean="0"/>
              <a:t>차원적으로</a:t>
            </a:r>
            <a:r>
              <a:rPr kumimoji="1" lang="en-US" altLang="ko-KR" dirty="0" smtClean="0"/>
              <a:t>) </a:t>
            </a:r>
            <a:r>
              <a:rPr kumimoji="1" lang="ko-KR" altLang="en-US" dirty="0" smtClean="0"/>
              <a:t>거치면서 결과를 출력합니다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 모델의 특징은 우리가 배웠던 활성화함수로 </a:t>
            </a:r>
            <a:r>
              <a:rPr kumimoji="1" lang="ko-KR" altLang="en-US" dirty="0" err="1" smtClean="0"/>
              <a:t>렐루가</a:t>
            </a:r>
            <a:r>
              <a:rPr kumimoji="1" lang="ko-KR" altLang="en-US" dirty="0" smtClean="0"/>
              <a:t> 아닌 이 당시에는 </a:t>
            </a:r>
            <a:r>
              <a:rPr kumimoji="1" lang="ko-KR" altLang="en-US" dirty="0" err="1" smtClean="0"/>
              <a:t>시그모이드</a:t>
            </a:r>
            <a:r>
              <a:rPr kumimoji="1" lang="ko-KR" altLang="en-US" dirty="0" smtClean="0"/>
              <a:t> 함수를 사용했고</a:t>
            </a:r>
            <a:endParaRPr kumimoji="1" lang="en-US" altLang="ko-KR" dirty="0" smtClean="0"/>
          </a:p>
          <a:p>
            <a:r>
              <a:rPr kumimoji="1" lang="ko-KR" altLang="en-US" dirty="0" smtClean="0"/>
              <a:t>처음으로 제안된 </a:t>
            </a:r>
            <a:r>
              <a:rPr kumimoji="1" lang="en-US" altLang="ko-KR" dirty="0" smtClean="0"/>
              <a:t>CNN </a:t>
            </a:r>
            <a:r>
              <a:rPr kumimoji="1" lang="ko-KR" altLang="en-US" dirty="0" smtClean="0"/>
              <a:t>모델입니다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 모델이 최근에 나온 </a:t>
            </a:r>
            <a:r>
              <a:rPr kumimoji="1" lang="en-US" altLang="ko-KR" dirty="0" smtClean="0"/>
              <a:t>CNN </a:t>
            </a:r>
            <a:r>
              <a:rPr kumimoji="1" lang="ko-KR" altLang="en-US" dirty="0" smtClean="0"/>
              <a:t>모델의 기본이 된다고 볼 수 있습니다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62775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다음으로 우리가 앞서 봤던 </a:t>
            </a:r>
            <a:r>
              <a:rPr kumimoji="1" lang="en-US" altLang="ko-KR" dirty="0" err="1" smtClean="0"/>
              <a:t>alexnet</a:t>
            </a:r>
            <a:r>
              <a:rPr kumimoji="1" lang="ko-KR" altLang="en-US" dirty="0" smtClean="0"/>
              <a:t>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 모델은 </a:t>
            </a:r>
            <a:r>
              <a:rPr kumimoji="1" lang="en-US" altLang="ko-KR" dirty="0" smtClean="0"/>
              <a:t>2012</a:t>
            </a:r>
            <a:r>
              <a:rPr kumimoji="1" lang="ko-KR" altLang="en-US" dirty="0" smtClean="0"/>
              <a:t>년에 </a:t>
            </a:r>
            <a:r>
              <a:rPr kumimoji="1" lang="ko-KR" altLang="en-US" dirty="0" err="1" smtClean="0"/>
              <a:t>발표되서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딥러닝의</a:t>
            </a:r>
            <a:r>
              <a:rPr kumimoji="1" lang="ko-KR" altLang="en-US" dirty="0" smtClean="0"/>
              <a:t> 열풍을 일으키게 되는데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이미지 인식 경진대회인 </a:t>
            </a:r>
            <a:r>
              <a:rPr kumimoji="1" lang="en-US" altLang="ko-KR" dirty="0" smtClean="0"/>
              <a:t>ILSVRC(ImageNet Large</a:t>
            </a:r>
            <a:r>
              <a:rPr kumimoji="1" lang="en-US" altLang="ko-KR" baseline="0" dirty="0" smtClean="0"/>
              <a:t> Scale Visual Recognition Challenge)</a:t>
            </a:r>
            <a:r>
              <a:rPr kumimoji="1" lang="ko-KR" altLang="en-US" baseline="0" dirty="0" smtClean="0"/>
              <a:t>에서</a:t>
            </a:r>
            <a:endParaRPr kumimoji="1" lang="en-US" altLang="ko-KR" baseline="0" dirty="0" smtClean="0"/>
          </a:p>
          <a:p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위를 차지했는데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우리가 </a:t>
            </a:r>
            <a:r>
              <a:rPr kumimoji="1" lang="en-US" altLang="ko-KR" baseline="0" dirty="0" err="1" smtClean="0"/>
              <a:t>ReLu</a:t>
            </a:r>
            <a:r>
              <a:rPr kumimoji="1" lang="ko-KR" altLang="en-US" baseline="0" dirty="0" smtClean="0"/>
              <a:t>함수를 </a:t>
            </a:r>
            <a:r>
              <a:rPr kumimoji="1" lang="ko-KR" altLang="en-US" baseline="0" dirty="0" err="1" smtClean="0"/>
              <a:t>설명할때</a:t>
            </a:r>
            <a:r>
              <a:rPr kumimoji="1" lang="ko-KR" altLang="en-US" baseline="0" dirty="0" smtClean="0"/>
              <a:t> 들었던 </a:t>
            </a:r>
            <a:r>
              <a:rPr kumimoji="1" lang="ko-KR" altLang="en-US" baseline="0" dirty="0" err="1" smtClean="0"/>
              <a:t>제프리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힌튼교수팀의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err="1" smtClean="0"/>
              <a:t>AlexNet</a:t>
            </a:r>
            <a:r>
              <a:rPr kumimoji="1" lang="ko-KR" altLang="en-US" baseline="0" dirty="0" smtClean="0"/>
              <a:t>이 </a:t>
            </a:r>
            <a:r>
              <a:rPr kumimoji="1" lang="ko-KR" altLang="en-US" baseline="0" dirty="0" err="1" smtClean="0"/>
              <a:t>오차률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15%</a:t>
            </a:r>
            <a:r>
              <a:rPr kumimoji="1" lang="ko-KR" altLang="en-US" baseline="0" dirty="0" smtClean="0"/>
              <a:t>로 </a:t>
            </a:r>
            <a:r>
              <a:rPr kumimoji="1" lang="en-US" altLang="ko-KR" baseline="0" dirty="0" smtClean="0"/>
              <a:t>2</a:t>
            </a:r>
            <a:r>
              <a:rPr kumimoji="1" lang="ko-KR" altLang="en-US" baseline="0" dirty="0" smtClean="0"/>
              <a:t>위인 </a:t>
            </a:r>
            <a:r>
              <a:rPr kumimoji="1" lang="en-US" altLang="ko-KR" baseline="0" dirty="0" smtClean="0"/>
              <a:t>26%</a:t>
            </a:r>
            <a:r>
              <a:rPr kumimoji="1" lang="ko-KR" altLang="en-US" baseline="0" dirty="0" smtClean="0"/>
              <a:t>를 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크게 따돌린 모델입니다</a:t>
            </a:r>
            <a:r>
              <a:rPr kumimoji="1" lang="en-US" altLang="ko-KR" baseline="0" dirty="0" smtClean="0"/>
              <a:t>. 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 모델의 특징은 활성화함수로 </a:t>
            </a:r>
            <a:r>
              <a:rPr kumimoji="1" lang="en-US" altLang="ko-KR" baseline="0" dirty="0" err="1" smtClean="0"/>
              <a:t>ReLu</a:t>
            </a:r>
            <a:r>
              <a:rPr kumimoji="1" lang="ko-KR" altLang="en-US" baseline="0" dirty="0" smtClean="0"/>
              <a:t>를 사용하였고 그래서 이 시기 이후에 활성화 함수로는 </a:t>
            </a:r>
            <a:r>
              <a:rPr kumimoji="1" lang="en-US" altLang="ko-KR" baseline="0" dirty="0" err="1" smtClean="0"/>
              <a:t>ReLu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사용하고 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그리고 </a:t>
            </a:r>
            <a:r>
              <a:rPr kumimoji="1" lang="en-US" altLang="ko-KR" baseline="0" dirty="0" smtClean="0"/>
              <a:t>LRN</a:t>
            </a:r>
            <a:r>
              <a:rPr kumimoji="1" lang="ko-KR" altLang="en-US" baseline="0" dirty="0" smtClean="0"/>
              <a:t>이라는 국소적 정규화를 실시하는 계층을 통해서 </a:t>
            </a:r>
            <a:r>
              <a:rPr kumimoji="1" lang="ko-KR" altLang="en-US" baseline="0" dirty="0" err="1" smtClean="0"/>
              <a:t>렐루함수를</a:t>
            </a:r>
            <a:r>
              <a:rPr kumimoji="1" lang="ko-KR" altLang="en-US" baseline="0" dirty="0" smtClean="0"/>
              <a:t> 나온 </a:t>
            </a:r>
            <a:r>
              <a:rPr kumimoji="1" lang="ko-KR" altLang="en-US" baseline="0" dirty="0" err="1" smtClean="0"/>
              <a:t>결괏값이</a:t>
            </a:r>
            <a:r>
              <a:rPr kumimoji="1" lang="ko-KR" altLang="en-US" baseline="0" dirty="0" smtClean="0"/>
              <a:t> 양수 방향으로 무한히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커질 가능성이 있어서 주변 값을 </a:t>
            </a:r>
            <a:r>
              <a:rPr kumimoji="1" lang="ko-KR" altLang="en-US" baseline="0" dirty="0" err="1" smtClean="0"/>
              <a:t>무시할수</a:t>
            </a:r>
            <a:r>
              <a:rPr kumimoji="1" lang="ko-KR" altLang="en-US" baseline="0" dirty="0" smtClean="0"/>
              <a:t> 있는 가능성을 </a:t>
            </a:r>
            <a:r>
              <a:rPr kumimoji="1" lang="ko-KR" altLang="en-US" baseline="0" dirty="0" err="1" smtClean="0"/>
              <a:t>없애줬습니다</a:t>
            </a:r>
            <a:r>
              <a:rPr kumimoji="1" lang="en-US" altLang="ko-KR" baseline="0" dirty="0" smtClean="0"/>
              <a:t>. 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마지막으로 </a:t>
            </a:r>
            <a:r>
              <a:rPr kumimoji="1" lang="ko-KR" altLang="en-US" baseline="0" dirty="0" err="1" smtClean="0"/>
              <a:t>드롭아웃을</a:t>
            </a:r>
            <a:r>
              <a:rPr kumimoji="1" lang="ko-KR" altLang="en-US" baseline="0" dirty="0" smtClean="0"/>
              <a:t> 통해서 과적합문제를 해결했다는 특징이 있습니다</a:t>
            </a:r>
            <a:r>
              <a:rPr kumimoji="1" lang="en-US" altLang="ko-KR" baseline="0" dirty="0" smtClean="0"/>
              <a:t>. </a:t>
            </a:r>
          </a:p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91534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en-US" altLang="ko-KR" dirty="0" err="1" smtClean="0"/>
              <a:t>GoogLeNet</a:t>
            </a:r>
            <a:r>
              <a:rPr kumimoji="1" lang="ko-KR" altLang="en-US" dirty="0" smtClean="0"/>
              <a:t>은 </a:t>
            </a:r>
            <a:r>
              <a:rPr kumimoji="1" lang="en-US" altLang="ko-KR" dirty="0" smtClean="0"/>
              <a:t>2014</a:t>
            </a:r>
            <a:r>
              <a:rPr kumimoji="1" lang="ko-KR" altLang="en-US" dirty="0" smtClean="0"/>
              <a:t>년 이 대회에서 우승을 차지한 모델이고</a:t>
            </a:r>
            <a:endParaRPr kumimoji="1" lang="en-US" altLang="ko-KR" dirty="0" smtClean="0"/>
          </a:p>
          <a:p>
            <a:r>
              <a:rPr kumimoji="1" lang="en-US" altLang="ko-KR" dirty="0" smtClean="0"/>
              <a:t>VGG</a:t>
            </a:r>
            <a:r>
              <a:rPr kumimoji="1" lang="ko-KR" altLang="en-US" dirty="0" smtClean="0"/>
              <a:t>라는 모델이 있는데 이 모델은 </a:t>
            </a:r>
            <a:r>
              <a:rPr kumimoji="1" lang="en-US" altLang="ko-KR" dirty="0" smtClean="0"/>
              <a:t>19</a:t>
            </a:r>
            <a:r>
              <a:rPr kumimoji="1" lang="ko-KR" altLang="en-US" dirty="0" smtClean="0"/>
              <a:t>층인데 이보다 더 깊은 </a:t>
            </a:r>
            <a:r>
              <a:rPr kumimoji="1" lang="en-US" altLang="ko-KR" dirty="0" smtClean="0"/>
              <a:t>22</a:t>
            </a:r>
            <a:r>
              <a:rPr kumimoji="1" lang="ko-KR" altLang="en-US" dirty="0" smtClean="0"/>
              <a:t>층으로 이루어진 모델입니다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 모델의 특징을 보면</a:t>
            </a:r>
            <a:endParaRPr kumimoji="1" lang="en-US" altLang="ko-KR" dirty="0" smtClean="0"/>
          </a:p>
          <a:p>
            <a:r>
              <a:rPr kumimoji="1" lang="en-US" altLang="ko-KR" dirty="0" smtClean="0"/>
              <a:t>1*1 </a:t>
            </a:r>
            <a:r>
              <a:rPr kumimoji="1" lang="ko-KR" altLang="en-US" dirty="0" smtClean="0"/>
              <a:t>사이즈 필터를 </a:t>
            </a:r>
            <a:r>
              <a:rPr kumimoji="1" lang="ko-KR" altLang="en-US" dirty="0" err="1" smtClean="0"/>
              <a:t>컨볼루션해서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특성맵의</a:t>
            </a:r>
            <a:r>
              <a:rPr kumimoji="1" lang="ko-KR" altLang="en-US" dirty="0" smtClean="0"/>
              <a:t> 개수를 줄여 </a:t>
            </a:r>
            <a:r>
              <a:rPr kumimoji="1" lang="ko-KR" altLang="en-US" dirty="0" err="1" smtClean="0"/>
              <a:t>연산량을</a:t>
            </a:r>
            <a:r>
              <a:rPr kumimoji="1" lang="ko-KR" altLang="en-US" dirty="0" smtClean="0"/>
              <a:t> 줄이는 효과가 있다고 합니다 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그 다음 </a:t>
            </a:r>
            <a:r>
              <a:rPr kumimoji="1" lang="en-US" altLang="ko-KR" dirty="0" smtClean="0"/>
              <a:t>inception</a:t>
            </a:r>
            <a:r>
              <a:rPr kumimoji="1" lang="ko-KR" altLang="en-US" dirty="0" smtClean="0"/>
              <a:t>모듈을 사용했는데 이는 한 층에서 다양한 필터를 사용해 더 다양한 종류의 특성을 도출을 한 특징이 있습니다</a:t>
            </a:r>
            <a:r>
              <a:rPr kumimoji="1" lang="en-US" altLang="ko-KR" dirty="0" smtClean="0"/>
              <a:t>. 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마지막으로 후반부 층을 </a:t>
            </a:r>
            <a:r>
              <a:rPr kumimoji="1" lang="ko-KR" altLang="en-US" dirty="0" err="1" smtClean="0"/>
              <a:t>완전연결로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하는대신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global</a:t>
            </a:r>
            <a:r>
              <a:rPr kumimoji="1" lang="en-US" altLang="ko-KR" baseline="0" dirty="0" smtClean="0"/>
              <a:t> average pooling</a:t>
            </a:r>
            <a:r>
              <a:rPr kumimoji="1" lang="ko-KR" altLang="en-US" baseline="0" dirty="0" smtClean="0"/>
              <a:t>으로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차원 벡터를 생생합니다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959125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dirty="0" smtClean="0"/>
          </a:p>
          <a:p>
            <a:r>
              <a:rPr kumimoji="1" lang="ko-KR" altLang="en-US" dirty="0" err="1" smtClean="0"/>
              <a:t>완전연결인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FC</a:t>
            </a:r>
            <a:r>
              <a:rPr kumimoji="1" lang="ko-KR" altLang="en-US" dirty="0" smtClean="0"/>
              <a:t>방식은 앞서 </a:t>
            </a:r>
            <a:r>
              <a:rPr kumimoji="1" lang="en-US" altLang="ko-KR" dirty="0" err="1" smtClean="0"/>
              <a:t>alexnet</a:t>
            </a:r>
            <a:r>
              <a:rPr kumimoji="1" lang="ko-KR" altLang="en-US" dirty="0" smtClean="0"/>
              <a:t>에서도 봤듯이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차원 벡터를 </a:t>
            </a:r>
            <a:r>
              <a:rPr kumimoji="1" lang="ko-KR" altLang="en-US" dirty="0" err="1" smtClean="0"/>
              <a:t>만들대</a:t>
            </a:r>
            <a:r>
              <a:rPr kumimoji="1" lang="ko-KR" altLang="en-US" dirty="0" smtClean="0"/>
              <a:t> 같은 사이즈의 필터를 사용하여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차원 벡터를 만들었지만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 모델은 </a:t>
            </a:r>
            <a:r>
              <a:rPr kumimoji="1" lang="ko-KR" altLang="en-US" dirty="0" err="1" smtClean="0"/>
              <a:t>풀링</a:t>
            </a:r>
            <a:r>
              <a:rPr kumimoji="1" lang="ko-KR" altLang="en-US" dirty="0" smtClean="0"/>
              <a:t> 개념을 이용해서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차원 벡터를 생성합니다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이는 </a:t>
            </a:r>
            <a:r>
              <a:rPr kumimoji="1" lang="en-US" altLang="ko-KR" dirty="0" smtClean="0"/>
              <a:t>FC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방식은 가중치가 필요하지만 </a:t>
            </a:r>
            <a:r>
              <a:rPr kumimoji="1" lang="en-US" altLang="ko-KR" baseline="0" dirty="0" smtClean="0"/>
              <a:t>global average pooling</a:t>
            </a:r>
            <a:r>
              <a:rPr kumimoji="1" lang="ko-KR" altLang="en-US" baseline="0" dirty="0" smtClean="0"/>
              <a:t>은 </a:t>
            </a:r>
            <a:r>
              <a:rPr kumimoji="1" lang="ko-KR" altLang="en-US" baseline="0" dirty="0" err="1" smtClean="0"/>
              <a:t>가중지가</a:t>
            </a:r>
            <a:r>
              <a:rPr kumimoji="1" lang="ko-KR" altLang="en-US" baseline="0" dirty="0" smtClean="0"/>
              <a:t> 없이 </a:t>
            </a:r>
            <a:r>
              <a:rPr kumimoji="1" lang="ko-KR" altLang="en-US" baseline="0" dirty="0" err="1" smtClean="0"/>
              <a:t>계산할수</a:t>
            </a:r>
            <a:r>
              <a:rPr kumimoji="1" lang="ko-KR" altLang="en-US" baseline="0" dirty="0" smtClean="0"/>
              <a:t> 있다는 장점이 있습니다</a:t>
            </a:r>
            <a:r>
              <a:rPr kumimoji="1" lang="en-US" altLang="ko-KR" baseline="0" dirty="0" smtClean="0"/>
              <a:t>. 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16702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en-US" altLang="ko-KR" dirty="0" smtClean="0"/>
              <a:t>CNN</a:t>
            </a:r>
            <a:r>
              <a:rPr kumimoji="1" lang="ko-KR" altLang="en-US" dirty="0" smtClean="0"/>
              <a:t>은 </a:t>
            </a:r>
            <a:r>
              <a:rPr kumimoji="1" lang="en-US" altLang="ko-KR" dirty="0" smtClean="0"/>
              <a:t>convolution</a:t>
            </a:r>
            <a:r>
              <a:rPr kumimoji="1" lang="en-US" altLang="ko-KR" baseline="0" dirty="0" smtClean="0"/>
              <a:t> </a:t>
            </a:r>
            <a:r>
              <a:rPr kumimoji="1" lang="en-US" altLang="ko-KR" baseline="0" dirty="0" err="1" smtClean="0"/>
              <a:t>neral</a:t>
            </a:r>
            <a:r>
              <a:rPr kumimoji="1" lang="en-US" altLang="ko-KR" baseline="0" dirty="0" smtClean="0"/>
              <a:t> network</a:t>
            </a:r>
            <a:r>
              <a:rPr kumimoji="1" lang="ko-KR" altLang="en-US" baseline="0" dirty="0" err="1" smtClean="0"/>
              <a:t>라해서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합성곱</a:t>
            </a:r>
            <a:r>
              <a:rPr kumimoji="1" lang="ko-KR" altLang="en-US" baseline="0" dirty="0" smtClean="0"/>
              <a:t> 신경망이라고 하는데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이미지 인식과 음성 인식 등 다양한 분야에서 사용하고 있고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특히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이미지 인식 분야에서 </a:t>
            </a:r>
            <a:r>
              <a:rPr kumimoji="1" lang="ko-KR" altLang="en-US" baseline="0" dirty="0" err="1" smtClean="0"/>
              <a:t>딥러닝을</a:t>
            </a:r>
            <a:r>
              <a:rPr kumimoji="1" lang="ko-KR" altLang="en-US" baseline="0" dirty="0" smtClean="0"/>
              <a:t> 활용한 기법은 거의 </a:t>
            </a:r>
            <a:r>
              <a:rPr kumimoji="1" lang="en-US" altLang="ko-KR" baseline="0" dirty="0" smtClean="0"/>
              <a:t>CNN</a:t>
            </a:r>
            <a:r>
              <a:rPr kumimoji="1" lang="ko-KR" altLang="en-US" baseline="0" dirty="0" smtClean="0"/>
              <a:t>을 기초로 하고 있습니다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우리가 앞서 봤던 구조는 </a:t>
            </a:r>
            <a:r>
              <a:rPr kumimoji="1" lang="ko-KR" altLang="en-US" baseline="0" dirty="0" err="1" smtClean="0"/>
              <a:t>입력값과</a:t>
            </a:r>
            <a:r>
              <a:rPr kumimoji="1" lang="ko-KR" altLang="en-US" baseline="0" dirty="0" smtClean="0"/>
              <a:t> 가중치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그리고 바이어스 값이 계산이 되어 나온 </a:t>
            </a:r>
            <a:r>
              <a:rPr kumimoji="1" lang="ko-KR" altLang="en-US" baseline="0" dirty="0" err="1" smtClean="0"/>
              <a:t>가중합을</a:t>
            </a:r>
            <a:r>
              <a:rPr kumimoji="1" lang="ko-KR" altLang="en-US" baseline="0" dirty="0" smtClean="0"/>
              <a:t> 활성화함수로 활성화시키는 구조였는데</a:t>
            </a:r>
            <a:endParaRPr kumimoji="1" lang="en-US" altLang="ko-KR" baseline="0" dirty="0" smtClean="0"/>
          </a:p>
          <a:p>
            <a:r>
              <a:rPr kumimoji="1" lang="en-US" altLang="ko-KR" dirty="0" smtClean="0"/>
              <a:t>CNN</a:t>
            </a:r>
            <a:r>
              <a:rPr kumimoji="1" lang="ko-KR" altLang="en-US" dirty="0" smtClean="0"/>
              <a:t>은 </a:t>
            </a:r>
            <a:r>
              <a:rPr kumimoji="1" lang="ko-KR" altLang="en-US" dirty="0" err="1" smtClean="0"/>
              <a:t>합성곱</a:t>
            </a:r>
            <a:r>
              <a:rPr kumimoji="1" lang="ko-KR" altLang="en-US" dirty="0" smtClean="0"/>
              <a:t> 계층</a:t>
            </a:r>
            <a:r>
              <a:rPr kumimoji="1" lang="en-US" altLang="ko-KR" dirty="0" smtClean="0"/>
              <a:t>,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활성화 함수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그리고 풀링계층으로 이어지 구조입니다</a:t>
            </a:r>
            <a:endParaRPr kumimoji="1" lang="en-US" altLang="ko-KR" baseline="0" dirty="0" smtClean="0"/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그럼 두 구조의 차이점이 무엇인지 한번 보겠습니다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176082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그 다음으로 </a:t>
            </a:r>
            <a:r>
              <a:rPr kumimoji="1" lang="en-US" altLang="ko-KR" dirty="0" err="1" smtClean="0"/>
              <a:t>ResNet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모델은 대회에서 </a:t>
            </a:r>
            <a:r>
              <a:rPr kumimoji="1" lang="ko-KR" altLang="en-US" dirty="0" err="1" smtClean="0"/>
              <a:t>오류율을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3.6%</a:t>
            </a:r>
            <a:r>
              <a:rPr kumimoji="1" lang="ko-KR" altLang="en-US" dirty="0" smtClean="0"/>
              <a:t>로</a:t>
            </a:r>
            <a:r>
              <a:rPr kumimoji="1" lang="en-US" altLang="ko-KR" dirty="0" smtClean="0"/>
              <a:t> 1</a:t>
            </a:r>
            <a:r>
              <a:rPr kumimoji="1" lang="ko-KR" altLang="en-US" dirty="0" smtClean="0"/>
              <a:t>위를 </a:t>
            </a:r>
            <a:r>
              <a:rPr kumimoji="1" lang="ko-KR" altLang="en-US" dirty="0" err="1" smtClean="0"/>
              <a:t>햇는데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인간의 분류 오차가 보통 평균적으로 </a:t>
            </a:r>
            <a:r>
              <a:rPr kumimoji="1" lang="en-US" altLang="ko-KR" dirty="0" smtClean="0"/>
              <a:t>5~10%</a:t>
            </a:r>
            <a:r>
              <a:rPr kumimoji="1" lang="ko-KR" altLang="en-US" dirty="0" smtClean="0"/>
              <a:t>라고 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어떻게 보면 인간보다 더 정확히 이미지를 </a:t>
            </a:r>
            <a:r>
              <a:rPr kumimoji="1" lang="ko-KR" altLang="en-US" dirty="0" err="1" smtClean="0"/>
              <a:t>모델인겁니다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en-US" altLang="ko-KR" dirty="0" err="1" smtClean="0"/>
              <a:t>AlexNet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이후에 </a:t>
            </a:r>
            <a:r>
              <a:rPr kumimoji="1" lang="en-US" altLang="ko-KR" baseline="0" dirty="0" smtClean="0"/>
              <a:t>CNN </a:t>
            </a:r>
            <a:r>
              <a:rPr kumimoji="1" lang="ko-KR" altLang="en-US" baseline="0" dirty="0" smtClean="0"/>
              <a:t>아키텍처의 층이 점점 늘어났는데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앞서 봤듯이 </a:t>
            </a:r>
            <a:r>
              <a:rPr kumimoji="1" lang="en-US" altLang="ko-KR" baseline="0" dirty="0" smtClean="0"/>
              <a:t>VGG19 </a:t>
            </a:r>
            <a:r>
              <a:rPr kumimoji="1" lang="ko-KR" altLang="en-US" baseline="0" dirty="0" smtClean="0"/>
              <a:t>모델은 </a:t>
            </a:r>
            <a:r>
              <a:rPr kumimoji="1" lang="en-US" altLang="ko-KR" baseline="0" dirty="0" smtClean="0"/>
              <a:t>19</a:t>
            </a:r>
            <a:r>
              <a:rPr kumimoji="1" lang="ko-KR" altLang="en-US" baseline="0" dirty="0" smtClean="0"/>
              <a:t>층 </a:t>
            </a:r>
            <a:r>
              <a:rPr kumimoji="1" lang="en-US" altLang="ko-KR" baseline="0" dirty="0" err="1" smtClean="0"/>
              <a:t>GoogLeNet</a:t>
            </a:r>
            <a:r>
              <a:rPr kumimoji="1" lang="ko-KR" altLang="en-US" baseline="0" dirty="0" smtClean="0"/>
              <a:t>은 </a:t>
            </a:r>
            <a:r>
              <a:rPr kumimoji="1" lang="en-US" altLang="ko-KR" baseline="0" dirty="0" smtClean="0"/>
              <a:t>22</a:t>
            </a:r>
            <a:r>
              <a:rPr kumimoji="1" lang="ko-KR" altLang="en-US" baseline="0" dirty="0" smtClean="0"/>
              <a:t>층입니다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이렇게 층을 늘릴수록 </a:t>
            </a:r>
            <a:r>
              <a:rPr kumimoji="1" lang="en-US" altLang="ko-KR" baseline="0" dirty="0" smtClean="0"/>
              <a:t>degradation </a:t>
            </a:r>
            <a:r>
              <a:rPr kumimoji="1" lang="ko-KR" altLang="en-US" baseline="0" dirty="0" smtClean="0"/>
              <a:t>문제가 발생했는데 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앞에서 봤던 과적합문제는 테스트 성능에 대한 문제였지만 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 </a:t>
            </a:r>
            <a:r>
              <a:rPr kumimoji="1" lang="en-US" altLang="ko-KR" baseline="0" dirty="0" smtClean="0"/>
              <a:t>degradation</a:t>
            </a:r>
            <a:r>
              <a:rPr kumimoji="1" lang="ko-KR" altLang="en-US" baseline="0" dirty="0" smtClean="0"/>
              <a:t>은 훈련용 데이터에 대한 </a:t>
            </a:r>
            <a:r>
              <a:rPr kumimoji="1" lang="ko-KR" altLang="en-US" baseline="0" dirty="0" err="1" smtClean="0"/>
              <a:t>성능문제</a:t>
            </a:r>
            <a:r>
              <a:rPr kumimoji="1" lang="ko-KR" altLang="en-US" baseline="0" dirty="0" smtClean="0"/>
              <a:t> 말을 합니다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이를 해결하기 위해 </a:t>
            </a:r>
            <a:r>
              <a:rPr kumimoji="1" lang="en-US" altLang="ko-KR" baseline="0" dirty="0" smtClean="0"/>
              <a:t>skip connection</a:t>
            </a:r>
            <a:r>
              <a:rPr kumimoji="1" lang="ko-KR" altLang="en-US" baseline="0" dirty="0" smtClean="0"/>
              <a:t>을 만들어 지름길 </a:t>
            </a:r>
            <a:r>
              <a:rPr kumimoji="1" lang="ko-KR" altLang="en-US" baseline="0" dirty="0" err="1" smtClean="0"/>
              <a:t>역할하게</a:t>
            </a:r>
            <a:r>
              <a:rPr kumimoji="1" lang="ko-KR" altLang="en-US" baseline="0" dirty="0" smtClean="0"/>
              <a:t> 해서 기울기 </a:t>
            </a:r>
            <a:r>
              <a:rPr kumimoji="1" lang="ko-KR" altLang="en-US" baseline="0" dirty="0" err="1" smtClean="0"/>
              <a:t>소실문제를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해결를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하게되었습니다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00516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그래서 </a:t>
            </a:r>
            <a:r>
              <a:rPr kumimoji="1" lang="en-US" altLang="ko-KR" dirty="0" smtClean="0"/>
              <a:t>2016</a:t>
            </a:r>
            <a:r>
              <a:rPr kumimoji="1" lang="ko-KR" altLang="en-US" dirty="0" smtClean="0"/>
              <a:t>년에 나온 </a:t>
            </a:r>
            <a:r>
              <a:rPr kumimoji="1" lang="en-US" altLang="ko-KR" dirty="0" err="1" smtClean="0"/>
              <a:t>DenseNet</a:t>
            </a:r>
            <a:r>
              <a:rPr kumimoji="1" lang="ko-KR" altLang="en-US" dirty="0" smtClean="0"/>
              <a:t>은 </a:t>
            </a:r>
            <a:r>
              <a:rPr kumimoji="1" lang="en-US" altLang="ko-KR" dirty="0" err="1" smtClean="0"/>
              <a:t>ResNet</a:t>
            </a:r>
            <a:r>
              <a:rPr kumimoji="1" lang="ko-KR" altLang="en-US" dirty="0" smtClean="0"/>
              <a:t>보다 한발 더 나아가 </a:t>
            </a:r>
            <a:endParaRPr kumimoji="1" lang="en-US" altLang="ko-KR" dirty="0" smtClean="0"/>
          </a:p>
          <a:p>
            <a:r>
              <a:rPr kumimoji="1" lang="ko-KR" altLang="en-US" dirty="0" smtClean="0"/>
              <a:t>전체 네트워크의 모든 층과 통하는 지름길을 만들어 준 모델입니다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</a:t>
            </a:r>
            <a:r>
              <a:rPr kumimoji="1" lang="ko-KR" altLang="en-US" baseline="0" dirty="0" smtClean="0"/>
              <a:t> 효과로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이미지에서 </a:t>
            </a:r>
            <a:r>
              <a:rPr kumimoji="1" lang="ko-KR" altLang="en-US" baseline="0" dirty="0" err="1" smtClean="0"/>
              <a:t>저수준의</a:t>
            </a:r>
            <a:r>
              <a:rPr kumimoji="1" lang="ko-KR" altLang="en-US" baseline="0" dirty="0" smtClean="0"/>
              <a:t> 특징들이 잘 보존이 되고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기울기가 수월하게 흘러 기울기 </a:t>
            </a:r>
            <a:r>
              <a:rPr kumimoji="1" lang="ko-KR" altLang="en-US" baseline="0" dirty="0" err="1" smtClean="0"/>
              <a:t>소실문제가</a:t>
            </a:r>
            <a:r>
              <a:rPr kumimoji="1" lang="ko-KR" altLang="en-US" baseline="0" dirty="0" smtClean="0"/>
              <a:t> 발생하지 않았습니다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또 깊이에 비해 </a:t>
            </a:r>
            <a:r>
              <a:rPr kumimoji="1" lang="ko-KR" altLang="en-US" baseline="0" dirty="0" err="1" smtClean="0"/>
              <a:t>파라미터</a:t>
            </a:r>
            <a:r>
              <a:rPr kumimoji="1" lang="ko-KR" altLang="en-US" baseline="0" dirty="0" smtClean="0"/>
              <a:t> 수가 적고 그에 따라 </a:t>
            </a:r>
            <a:r>
              <a:rPr kumimoji="1" lang="ko-KR" altLang="en-US" baseline="0" dirty="0" err="1" smtClean="0"/>
              <a:t>연산량이</a:t>
            </a:r>
            <a:r>
              <a:rPr kumimoji="1" lang="ko-KR" altLang="en-US" baseline="0" dirty="0" smtClean="0"/>
              <a:t> 절약되는 효과와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적은 데이터셋에도 비교적 잘 </a:t>
            </a:r>
            <a:r>
              <a:rPr kumimoji="1" lang="ko-KR" altLang="en-US" baseline="0" dirty="0" err="1" smtClean="0"/>
              <a:t>학습할수</a:t>
            </a:r>
            <a:r>
              <a:rPr kumimoji="1" lang="ko-KR" altLang="en-US" baseline="0" dirty="0" smtClean="0"/>
              <a:t> 있는 특징을 가지고 있습니다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8842468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42059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kumimoji="1" lang="ko-KR" altLang="en-US" dirty="0" smtClean="0"/>
              <a:t>앞에서 본 </a:t>
            </a:r>
            <a:r>
              <a:rPr kumimoji="1" lang="ko-KR" altLang="en-US" dirty="0" err="1" smtClean="0"/>
              <a:t>첫번재</a:t>
            </a:r>
            <a:r>
              <a:rPr kumimoji="1" lang="ko-KR" altLang="en-US" dirty="0" smtClean="0"/>
              <a:t> 구조인 </a:t>
            </a:r>
            <a:r>
              <a:rPr kumimoji="1" lang="en-US" altLang="ko-KR" dirty="0" smtClean="0"/>
              <a:t>fully connected layer</a:t>
            </a:r>
            <a:r>
              <a:rPr kumimoji="1" lang="ko-KR" altLang="en-US" dirty="0" smtClean="0"/>
              <a:t>으로만 이루어진 인공 신경망은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차원 형태인 입력데이터를 사용했습니다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하지만 한 장의 컬러 사진은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차원으로 이루어져 있고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배치 모드에 사용되는 </a:t>
            </a:r>
            <a:r>
              <a:rPr kumimoji="1" lang="ko-KR" altLang="en-US" dirty="0" err="1" smtClean="0"/>
              <a:t>여러장의</a:t>
            </a:r>
            <a:r>
              <a:rPr kumimoji="1" lang="ko-KR" altLang="en-US" dirty="0" smtClean="0"/>
              <a:t> 사진은 </a:t>
            </a:r>
            <a:r>
              <a:rPr kumimoji="1" lang="en-US" altLang="ko-KR" dirty="0" smtClean="0"/>
              <a:t>4</a:t>
            </a:r>
            <a:r>
              <a:rPr kumimoji="1" lang="ko-KR" altLang="en-US" dirty="0" smtClean="0"/>
              <a:t>차원입니다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 사진데이터를 </a:t>
            </a:r>
            <a:r>
              <a:rPr kumimoji="1" lang="ko-KR" altLang="en-US" dirty="0" err="1" smtClean="0"/>
              <a:t>첫번재</a:t>
            </a:r>
            <a:r>
              <a:rPr kumimoji="1" lang="ko-KR" altLang="en-US" dirty="0" smtClean="0"/>
              <a:t> 구조인 </a:t>
            </a:r>
            <a:r>
              <a:rPr kumimoji="1" lang="en-US" altLang="ko-KR" dirty="0" smtClean="0"/>
              <a:t>fully connected layer </a:t>
            </a:r>
            <a:r>
              <a:rPr kumimoji="1" lang="ko-KR" altLang="en-US" dirty="0" smtClean="0"/>
              <a:t>신경망으로 학습을 할 경우에</a:t>
            </a:r>
            <a:endParaRPr kumimoji="1" lang="en-US" altLang="ko-KR" dirty="0" smtClean="0"/>
          </a:p>
          <a:p>
            <a:r>
              <a:rPr kumimoji="1" lang="en-US" altLang="ko-KR" dirty="0" smtClean="0"/>
              <a:t>3</a:t>
            </a:r>
            <a:r>
              <a:rPr kumimoji="1" lang="ko-KR" altLang="en-US" dirty="0" smtClean="0"/>
              <a:t>차원 형태의 사진 데이터를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차원으로 </a:t>
            </a:r>
            <a:r>
              <a:rPr kumimoji="1" lang="ko-KR" altLang="en-US" dirty="0" err="1" smtClean="0"/>
              <a:t>평면화</a:t>
            </a:r>
            <a:r>
              <a:rPr kumimoji="1" lang="ko-KR" altLang="en-US" dirty="0" smtClean="0"/>
              <a:t> 시켜서 학습을 </a:t>
            </a:r>
            <a:r>
              <a:rPr kumimoji="1" lang="ko-KR" altLang="en-US" dirty="0" err="1" smtClean="0"/>
              <a:t>진행해야합니다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이렇게 되면 이 과정에서 공간정보 유실이 되는 문제가 발생합니다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 사진을 보면 이렇게 위치가 있는 정보가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차원인 형태로 바꾸면 그 위치가 사라진다는 뜻입니다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CNN</a:t>
            </a:r>
            <a:r>
              <a:rPr kumimoji="1" lang="ko-KR" altLang="en-US" dirty="0" smtClean="0"/>
              <a:t>인 </a:t>
            </a:r>
            <a:r>
              <a:rPr kumimoji="1" lang="ko-KR" altLang="en-US" dirty="0" err="1" smtClean="0"/>
              <a:t>합성곱</a:t>
            </a:r>
            <a:r>
              <a:rPr kumimoji="1" lang="ko-KR" altLang="en-US" dirty="0" smtClean="0"/>
              <a:t> 신경망은 이 공간정보를 유지합니다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이미지도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차원 데이터로 입력을 받고</a:t>
            </a:r>
            <a:endParaRPr kumimoji="1" lang="en-US" altLang="ko-KR" dirty="0" smtClean="0"/>
          </a:p>
          <a:p>
            <a:r>
              <a:rPr kumimoji="1" lang="ko-KR" altLang="en-US" dirty="0" smtClean="0"/>
              <a:t>다음계층에도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차원 형태로 전달합니다</a:t>
            </a:r>
            <a:r>
              <a:rPr kumimoji="1" lang="en-US" altLang="ko-KR" dirty="0" smtClean="0"/>
              <a:t>. 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그래서 </a:t>
            </a:r>
            <a:r>
              <a:rPr kumimoji="1" lang="en-US" altLang="ko-KR" dirty="0" smtClean="0"/>
              <a:t>CNN</a:t>
            </a:r>
            <a:r>
              <a:rPr kumimoji="1" lang="ko-KR" altLang="en-US" dirty="0" smtClean="0"/>
              <a:t>에서는 이미지처럼 형상을 가진 데이터를 제대로 이해할 가능성이 있는 겁니다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그럼 </a:t>
            </a:r>
            <a:r>
              <a:rPr kumimoji="1" lang="en-US" altLang="ko-KR" dirty="0" smtClean="0"/>
              <a:t>CNN</a:t>
            </a:r>
            <a:r>
              <a:rPr kumimoji="1" lang="ko-KR" altLang="en-US" dirty="0" smtClean="0"/>
              <a:t>은 계산이 어떻게 이루어지는지 한번 보겠습니다</a:t>
            </a:r>
            <a:r>
              <a:rPr kumimoji="1" lang="en-US" altLang="ko-KR" dirty="0" smtClean="0"/>
              <a:t>.</a:t>
            </a:r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80562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err="1" smtClean="0"/>
              <a:t>합성곱</a:t>
            </a:r>
            <a:r>
              <a:rPr kumimoji="1" lang="ko-KR" altLang="en-US" dirty="0" smtClean="0"/>
              <a:t> 연산은 이미지 처리에서 말하는 필터 연산인데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구체적인 예를 보면서 설명을 하자면</a:t>
            </a:r>
            <a:endParaRPr kumimoji="1" lang="en-US" altLang="ko-KR" dirty="0" smtClean="0"/>
          </a:p>
          <a:p>
            <a:r>
              <a:rPr kumimoji="1" lang="ko-KR" altLang="en-US" dirty="0" err="1" smtClean="0"/>
              <a:t>합성곱</a:t>
            </a:r>
            <a:r>
              <a:rPr kumimoji="1" lang="ko-KR" altLang="en-US" dirty="0" smtClean="0"/>
              <a:t> 연산은 입력 데이터에 필터를 적용하는 것입니다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 예에서는 보시는 그림 모두가 세로와 가로</a:t>
            </a:r>
            <a:r>
              <a:rPr kumimoji="1" lang="ko-KR" altLang="en-US" baseline="0" dirty="0" smtClean="0"/>
              <a:t> 방향의 형상을 가지고 있고 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입력 데이터는 </a:t>
            </a:r>
            <a:r>
              <a:rPr kumimoji="1" lang="en-US" altLang="ko-KR" baseline="0" dirty="0" smtClean="0"/>
              <a:t>(4,4) </a:t>
            </a:r>
            <a:r>
              <a:rPr kumimoji="1" lang="ko-KR" altLang="en-US" baseline="0" dirty="0" smtClean="0"/>
              <a:t>필터는 </a:t>
            </a:r>
            <a:r>
              <a:rPr kumimoji="1" lang="en-US" altLang="ko-KR" baseline="0" dirty="0" smtClean="0"/>
              <a:t>(3,3) </a:t>
            </a:r>
            <a:r>
              <a:rPr kumimoji="1" lang="ko-KR" altLang="en-US" baseline="0" dirty="0" smtClean="0"/>
              <a:t>출력은 </a:t>
            </a:r>
            <a:r>
              <a:rPr kumimoji="1" lang="en-US" altLang="ko-KR" baseline="0" dirty="0" smtClean="0"/>
              <a:t>(2,2)</a:t>
            </a:r>
            <a:r>
              <a:rPr kumimoji="1" lang="ko-KR" altLang="en-US" baseline="0" dirty="0" smtClean="0"/>
              <a:t>라고 </a:t>
            </a:r>
            <a:r>
              <a:rPr kumimoji="1" lang="ko-KR" altLang="en-US" baseline="0" dirty="0" err="1" smtClean="0"/>
              <a:t>말할수</a:t>
            </a:r>
            <a:r>
              <a:rPr kumimoji="1" lang="ko-KR" altLang="en-US" baseline="0" dirty="0" smtClean="0"/>
              <a:t> 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여기서 필터는 문헌에 따라서 </a:t>
            </a:r>
            <a:r>
              <a:rPr kumimoji="1" lang="ko-KR" altLang="en-US" baseline="0" dirty="0" err="1" smtClean="0"/>
              <a:t>커널이라고도</a:t>
            </a:r>
            <a:r>
              <a:rPr kumimoji="1" lang="ko-KR" altLang="en-US" baseline="0" dirty="0" smtClean="0"/>
              <a:t> 합니다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err="1" smtClean="0"/>
              <a:t>합성공의</a:t>
            </a:r>
            <a:r>
              <a:rPr kumimoji="1" lang="ko-KR" altLang="en-US" baseline="0" dirty="0" smtClean="0"/>
              <a:t> 연산이 어떤 계산이 이루어 지는지 한번 보겠습니다</a:t>
            </a:r>
            <a:r>
              <a:rPr kumimoji="1" lang="en-US" altLang="ko-KR" baseline="0" dirty="0" smtClean="0"/>
              <a:t>.</a:t>
            </a:r>
          </a:p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28288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err="1" smtClean="0"/>
              <a:t>합성곱</a:t>
            </a:r>
            <a:r>
              <a:rPr kumimoji="1" lang="ko-KR" altLang="en-US" dirty="0" smtClean="0"/>
              <a:t> 연산은 필터의 윈도우를 일정 간격으로 이동해가며 입력 데이터에 적용을 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여기서 윈도우는 그림에서 보이는 </a:t>
            </a:r>
            <a:r>
              <a:rPr kumimoji="1" lang="en-US" altLang="ko-KR" dirty="0" smtClean="0"/>
              <a:t>(3,3)</a:t>
            </a:r>
            <a:r>
              <a:rPr kumimoji="1" lang="ko-KR" altLang="en-US" dirty="0" smtClean="0"/>
              <a:t>의 부분을 </a:t>
            </a:r>
            <a:r>
              <a:rPr kumimoji="1" lang="ko-KR" altLang="en-US" dirty="0" err="1" smtClean="0"/>
              <a:t>가르킵니다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계산은 입력과 필터에서 대응하는 </a:t>
            </a:r>
            <a:r>
              <a:rPr kumimoji="1" lang="ko-KR" altLang="en-US" dirty="0" err="1" smtClean="0"/>
              <a:t>원소끼리</a:t>
            </a:r>
            <a:r>
              <a:rPr kumimoji="1" lang="ko-KR" altLang="en-US" dirty="0" smtClean="0"/>
              <a:t> 곱한 후 그 총합을 구합니다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60480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신경망에서는 입력데이터에 가중치와 편향을 만나서 </a:t>
            </a:r>
            <a:r>
              <a:rPr kumimoji="1" lang="ko-KR" altLang="en-US" dirty="0" err="1" smtClean="0"/>
              <a:t>가중합의</a:t>
            </a:r>
            <a:r>
              <a:rPr kumimoji="1" lang="ko-KR" altLang="en-US" dirty="0" smtClean="0"/>
              <a:t> 결과를 가져오는데</a:t>
            </a:r>
            <a:endParaRPr kumimoji="1" lang="en-US" altLang="ko-KR" dirty="0" smtClean="0"/>
          </a:p>
          <a:p>
            <a:r>
              <a:rPr kumimoji="1" lang="en-US" altLang="ko-KR" dirty="0" smtClean="0"/>
              <a:t>CNN</a:t>
            </a:r>
            <a:r>
              <a:rPr kumimoji="1" lang="ko-KR" altLang="en-US" dirty="0" smtClean="0"/>
              <a:t>에서도 가중치와 편향이 존재합니다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여기서 봤던 필터 혹은 커널이 가중치가 되고 이렇게 뒤에 편향이 존재하게 됩니다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53257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그 다음 개념은 패딩이라는 개념입니다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패딩은 </a:t>
            </a:r>
            <a:r>
              <a:rPr kumimoji="1" lang="ko-KR" altLang="en-US" dirty="0" err="1" smtClean="0"/>
              <a:t>합성곱을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하기전에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입력데이터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주변값을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특정값으로</a:t>
            </a:r>
            <a:r>
              <a:rPr kumimoji="1" lang="ko-KR" altLang="en-US" dirty="0" smtClean="0"/>
              <a:t> 채우는 것을 말합니다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패딩은 주로 출력 데이터의 크기를 설정하기 위해 사용이 되는데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앞서 패딩이 없던 구조를 보면 </a:t>
            </a:r>
            <a:r>
              <a:rPr kumimoji="1" lang="ko-KR" altLang="en-US" dirty="0" err="1" smtClean="0"/>
              <a:t>입력데이터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4,4</a:t>
            </a:r>
            <a:r>
              <a:rPr kumimoji="1" lang="ko-KR" altLang="en-US" dirty="0" smtClean="0"/>
              <a:t>에 필터 </a:t>
            </a:r>
            <a:r>
              <a:rPr kumimoji="1" lang="en-US" altLang="ko-KR" dirty="0" smtClean="0"/>
              <a:t>3,3</a:t>
            </a:r>
            <a:r>
              <a:rPr kumimoji="1" lang="ko-KR" altLang="en-US" dirty="0" smtClean="0"/>
              <a:t>을 적용하면 </a:t>
            </a:r>
            <a:r>
              <a:rPr kumimoji="1" lang="ko-KR" altLang="en-US" dirty="0" err="1" smtClean="0"/>
              <a:t>출력값은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2,2</a:t>
            </a:r>
            <a:r>
              <a:rPr kumimoji="1" lang="ko-KR" altLang="en-US" dirty="0" smtClean="0"/>
              <a:t>가 되었습니다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이는 층이 많아질수록 어느 시점에서 출력 크기가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이 </a:t>
            </a:r>
            <a:r>
              <a:rPr kumimoji="1" lang="ko-KR" altLang="en-US" dirty="0" err="1" smtClean="0"/>
              <a:t>될수가</a:t>
            </a:r>
            <a:r>
              <a:rPr kumimoji="1" lang="ko-KR" altLang="en-US" dirty="0" smtClean="0"/>
              <a:t> 있어 더 이상 </a:t>
            </a:r>
            <a:r>
              <a:rPr kumimoji="1" lang="ko-KR" altLang="en-US" dirty="0" err="1" smtClean="0"/>
              <a:t>합성곱</a:t>
            </a:r>
            <a:r>
              <a:rPr kumimoji="1" lang="ko-KR" altLang="en-US" dirty="0" smtClean="0"/>
              <a:t> 연산을 할 수가 없게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이를 방지하고 하는 개념이 패딩이라는 개념입니다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94322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err="1" smtClean="0"/>
              <a:t>출력값의</a:t>
            </a:r>
            <a:r>
              <a:rPr kumimoji="1" lang="ko-KR" altLang="en-US" dirty="0" smtClean="0"/>
              <a:t> 크기를 조정해 주는 역할을 하는게 하나 더 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err="1" smtClean="0"/>
              <a:t>스트라이드라는</a:t>
            </a:r>
            <a:r>
              <a:rPr kumimoji="1" lang="ko-KR" altLang="en-US" dirty="0" smtClean="0"/>
              <a:t> 건데 이는 필터를 적용하는 위치의 간격을 조정해서 </a:t>
            </a:r>
            <a:r>
              <a:rPr kumimoji="1" lang="ko-KR" altLang="en-US" dirty="0" err="1" smtClean="0"/>
              <a:t>출력값의</a:t>
            </a:r>
            <a:r>
              <a:rPr kumimoji="1" lang="ko-KR" altLang="en-US" dirty="0" smtClean="0"/>
              <a:t> 크기를 조정합니다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우리가 앞서 계산을 할 때 </a:t>
            </a:r>
            <a:r>
              <a:rPr kumimoji="1" lang="ko-KR" altLang="en-US" dirty="0" err="1" smtClean="0"/>
              <a:t>한칸씩</a:t>
            </a:r>
            <a:r>
              <a:rPr kumimoji="1" lang="ko-KR" altLang="en-US" dirty="0" smtClean="0"/>
              <a:t> 옮겨가면서 계산을 했는데 이 때 </a:t>
            </a:r>
            <a:r>
              <a:rPr kumimoji="1" lang="ko-KR" altLang="en-US" dirty="0" err="1" smtClean="0"/>
              <a:t>한칸씩옮기는게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스트라이드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err="1" smtClean="0"/>
              <a:t>스트라이드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를 적용하면 이렇게 계산을 하고 </a:t>
            </a:r>
            <a:r>
              <a:rPr kumimoji="1" lang="ko-KR" altLang="en-US" dirty="0" err="1" smtClean="0"/>
              <a:t>두칸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이동후</a:t>
            </a:r>
            <a:r>
              <a:rPr kumimoji="1" lang="ko-KR" altLang="en-US" dirty="0" smtClean="0"/>
              <a:t> 계산을 하게 됩니다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363082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err="1" smtClean="0"/>
              <a:t>풀링에는</a:t>
            </a:r>
            <a:r>
              <a:rPr kumimoji="1" lang="ko-KR" altLang="en-US" dirty="0" smtClean="0"/>
              <a:t> 크게 </a:t>
            </a:r>
            <a:r>
              <a:rPr kumimoji="1" lang="ko-KR" altLang="en-US" dirty="0" err="1" smtClean="0"/>
              <a:t>맥스풀링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평균풀링이</a:t>
            </a:r>
            <a:r>
              <a:rPr kumimoji="1" lang="ko-KR" altLang="en-US" dirty="0" smtClean="0"/>
              <a:t> 있는데</a:t>
            </a:r>
            <a:endParaRPr kumimoji="1" lang="en-US" altLang="ko-KR" dirty="0" smtClean="0"/>
          </a:p>
          <a:p>
            <a:r>
              <a:rPr kumimoji="1" lang="ko-KR" altLang="en-US" dirty="0" err="1" smtClean="0"/>
              <a:t>풀링은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세로가로</a:t>
            </a:r>
            <a:r>
              <a:rPr kumimoji="1" lang="ko-KR" altLang="en-US" dirty="0" smtClean="0"/>
              <a:t> 방향의 공간을 줄이는 연산을 하게 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연산은 이 영역에서 </a:t>
            </a:r>
            <a:r>
              <a:rPr kumimoji="1" lang="ko-KR" altLang="en-US" dirty="0" err="1" smtClean="0"/>
              <a:t>가장큰</a:t>
            </a:r>
            <a:r>
              <a:rPr kumimoji="1" lang="ko-KR" altLang="en-US" dirty="0" smtClean="0"/>
              <a:t> 수</a:t>
            </a:r>
            <a:r>
              <a:rPr kumimoji="1" lang="en-US" altLang="ko-KR" dirty="0" smtClean="0"/>
              <a:t>, </a:t>
            </a:r>
            <a:r>
              <a:rPr kumimoji="1" lang="ko-KR" altLang="en-US" dirty="0" err="1" smtClean="0"/>
              <a:t>가장큰</a:t>
            </a:r>
            <a:r>
              <a:rPr kumimoji="1" lang="ko-KR" altLang="en-US" dirty="0" smtClean="0"/>
              <a:t> 수</a:t>
            </a:r>
            <a:r>
              <a:rPr kumimoji="1" lang="en-US" altLang="ko-KR" dirty="0" smtClean="0"/>
              <a:t>, </a:t>
            </a:r>
            <a:r>
              <a:rPr kumimoji="1" lang="ko-KR" altLang="en-US" dirty="0" err="1" smtClean="0"/>
              <a:t>가장큰</a:t>
            </a:r>
            <a:r>
              <a:rPr kumimoji="1" lang="ko-KR" altLang="en-US" dirty="0" smtClean="0"/>
              <a:t> 수로 계산을 하게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err="1" smtClean="0"/>
              <a:t>풀링의</a:t>
            </a:r>
            <a:r>
              <a:rPr kumimoji="1" lang="ko-KR" altLang="en-US" dirty="0" smtClean="0"/>
              <a:t> 특징은 앞서 </a:t>
            </a:r>
            <a:r>
              <a:rPr kumimoji="1" lang="ko-KR" altLang="en-US" dirty="0" err="1" smtClean="0"/>
              <a:t>봤던거와는</a:t>
            </a:r>
            <a:r>
              <a:rPr kumimoji="1" lang="ko-KR" altLang="en-US" dirty="0" smtClean="0"/>
              <a:t> 다르게 가중치가 없이 계산이 된다는 것입니다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그리고 입력된 채널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노드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수</a:t>
            </a:r>
            <a:r>
              <a:rPr kumimoji="1" lang="ko-KR" altLang="en-US" baseline="0" dirty="0" smtClean="0"/>
              <a:t> 그대로 출력 데이터로 나온다는 특징이 있습니다</a:t>
            </a:r>
            <a:r>
              <a:rPr kumimoji="1" lang="en-US" altLang="ko-KR" baseline="0" dirty="0" smtClean="0"/>
              <a:t>. 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59717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2019.12.27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pic>
        <p:nvPicPr>
          <p:cNvPr id="6147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16675"/>
            <a:ext cx="12239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30021"/>
            <a:ext cx="8645525" cy="137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3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 charset="-127"/>
              </a:rPr>
              <a:t>Deep Learning</a:t>
            </a:r>
          </a:p>
          <a:p>
            <a:pPr eaLnBrk="1" latinLnBrk="1" hangingPunct="1">
              <a:spcBef>
                <a:spcPts val="600"/>
              </a:spcBef>
              <a:defRPr/>
            </a:pP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스트라이드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(Stride)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필터를 적용하는 위치의 간격</a:t>
            </a:r>
            <a:endParaRPr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272411"/>
              </p:ext>
            </p:extLst>
          </p:nvPr>
        </p:nvGraphicFramePr>
        <p:xfrm>
          <a:off x="705677" y="1844824"/>
          <a:ext cx="2044014" cy="2123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0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1070243361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4190900804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3808087286"/>
                    </a:ext>
                  </a:extLst>
                </a:gridCol>
              </a:tblGrid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7811" marR="67811" marT="33906" marB="33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7811" marR="67811" marT="33906" marB="33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7811" marR="67811" marT="33906" marB="33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581494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755544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188945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274031"/>
              </p:ext>
            </p:extLst>
          </p:nvPr>
        </p:nvGraphicFramePr>
        <p:xfrm>
          <a:off x="3945245" y="2420888"/>
          <a:ext cx="1338873" cy="1127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91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41" name="텍스트 개체 틀 2"/>
          <p:cNvSpPr txBox="1">
            <a:spLocks/>
          </p:cNvSpPr>
          <p:nvPr/>
        </p:nvSpPr>
        <p:spPr>
          <a:xfrm>
            <a:off x="2879416" y="2721809"/>
            <a:ext cx="9361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45" name="오른쪽 화살표 44"/>
          <p:cNvSpPr/>
          <p:nvPr/>
        </p:nvSpPr>
        <p:spPr bwMode="auto">
          <a:xfrm>
            <a:off x="5580112" y="2722720"/>
            <a:ext cx="648072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909133"/>
              </p:ext>
            </p:extLst>
          </p:nvPr>
        </p:nvGraphicFramePr>
        <p:xfrm>
          <a:off x="705677" y="4167199"/>
          <a:ext cx="2044014" cy="2123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0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1070243361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4190900804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3808087286"/>
                    </a:ext>
                  </a:extLst>
                </a:gridCol>
              </a:tblGrid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7811" marR="67811" marT="33906" marB="33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7811" marR="67811" marT="33906" marB="33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7811" marR="67811" marT="33906" marB="33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581494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755544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188945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461426"/>
              </p:ext>
            </p:extLst>
          </p:nvPr>
        </p:nvGraphicFramePr>
        <p:xfrm>
          <a:off x="6479672" y="2420888"/>
          <a:ext cx="1338873" cy="1127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91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55068"/>
              </p:ext>
            </p:extLst>
          </p:nvPr>
        </p:nvGraphicFramePr>
        <p:xfrm>
          <a:off x="3945245" y="4741397"/>
          <a:ext cx="1338873" cy="1127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91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21" name="텍스트 개체 틀 2"/>
          <p:cNvSpPr txBox="1">
            <a:spLocks/>
          </p:cNvSpPr>
          <p:nvPr/>
        </p:nvSpPr>
        <p:spPr>
          <a:xfrm>
            <a:off x="2879416" y="5042318"/>
            <a:ext cx="9361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2" name="오른쪽 화살표 21"/>
          <p:cNvSpPr/>
          <p:nvPr/>
        </p:nvSpPr>
        <p:spPr bwMode="auto">
          <a:xfrm>
            <a:off x="5580112" y="5043229"/>
            <a:ext cx="648072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825938"/>
              </p:ext>
            </p:extLst>
          </p:nvPr>
        </p:nvGraphicFramePr>
        <p:xfrm>
          <a:off x="6479672" y="4741397"/>
          <a:ext cx="1338873" cy="1127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91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20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풀링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(pooling)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827812"/>
              </p:ext>
            </p:extLst>
          </p:nvPr>
        </p:nvGraphicFramePr>
        <p:xfrm>
          <a:off x="378486" y="1732342"/>
          <a:ext cx="1676332" cy="1411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083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623314"/>
              </p:ext>
            </p:extLst>
          </p:nvPr>
        </p:nvGraphicFramePr>
        <p:xfrm>
          <a:off x="3106701" y="2176112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 bwMode="auto">
          <a:xfrm>
            <a:off x="2393092" y="2340663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29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풀링은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세로ㆍ가로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방향의 공간을 줄이는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530671"/>
              </p:ext>
            </p:extLst>
          </p:nvPr>
        </p:nvGraphicFramePr>
        <p:xfrm>
          <a:off x="378486" y="3356992"/>
          <a:ext cx="1676332" cy="1411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083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583898"/>
              </p:ext>
            </p:extLst>
          </p:nvPr>
        </p:nvGraphicFramePr>
        <p:xfrm>
          <a:off x="3106701" y="3802084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27" name="오른쪽 화살표 26"/>
          <p:cNvSpPr/>
          <p:nvPr/>
        </p:nvSpPr>
        <p:spPr bwMode="auto">
          <a:xfrm>
            <a:off x="2393092" y="3964473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729702"/>
              </p:ext>
            </p:extLst>
          </p:nvPr>
        </p:nvGraphicFramePr>
        <p:xfrm>
          <a:off x="4789480" y="1732342"/>
          <a:ext cx="1676332" cy="1411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083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197040"/>
              </p:ext>
            </p:extLst>
          </p:nvPr>
        </p:nvGraphicFramePr>
        <p:xfrm>
          <a:off x="7517695" y="2176112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34" name="오른쪽 화살표 33"/>
          <p:cNvSpPr/>
          <p:nvPr/>
        </p:nvSpPr>
        <p:spPr bwMode="auto">
          <a:xfrm>
            <a:off x="6804086" y="2340663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578539"/>
              </p:ext>
            </p:extLst>
          </p:nvPr>
        </p:nvGraphicFramePr>
        <p:xfrm>
          <a:off x="4789480" y="3356992"/>
          <a:ext cx="1676332" cy="1411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083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680046"/>
              </p:ext>
            </p:extLst>
          </p:nvPr>
        </p:nvGraphicFramePr>
        <p:xfrm>
          <a:off x="7517695" y="3802084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37" name="오른쪽 화살표 36"/>
          <p:cNvSpPr/>
          <p:nvPr/>
        </p:nvSpPr>
        <p:spPr bwMode="auto">
          <a:xfrm>
            <a:off x="6804086" y="3964473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텍스트 개체 틀 2"/>
          <p:cNvSpPr txBox="1">
            <a:spLocks/>
          </p:cNvSpPr>
          <p:nvPr/>
        </p:nvSpPr>
        <p:spPr>
          <a:xfrm>
            <a:off x="251520" y="5157192"/>
            <a:ext cx="864096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(2, 2)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맥스풀링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2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스트라이드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적용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맥스풀링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(ma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pooling) –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필터의 영역에서 가장 큰 값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평균풀링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(average pooling) –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필터의 영역에서 평균값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80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드롭아웃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(drop out)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29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드롭아웃은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은닉층에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배치된 노드 중 일부를 임의로 꺼주는 역할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텍스트 개체 틀 2"/>
          <p:cNvSpPr txBox="1">
            <a:spLocks/>
          </p:cNvSpPr>
          <p:nvPr/>
        </p:nvSpPr>
        <p:spPr>
          <a:xfrm>
            <a:off x="251520" y="5590981"/>
            <a:ext cx="86409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과적합을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피해주는 기법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랜덤하게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노드를 끔으로써 학습 데이터에 지나치게 치우쳐서 학습되는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과적합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방지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911898"/>
            <a:ext cx="6682507" cy="319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구현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339" y="1299797"/>
            <a:ext cx="5618446" cy="53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2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1556792"/>
            <a:ext cx="86409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입력층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(224 * 224 * 3)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2414317"/>
            <a:ext cx="864096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(96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(224 * 224 * 3)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- 96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(11 * 11 * 3)   (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zero-padding = 0, stride =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(55 * 55 * 96)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 함수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(max pooling = (3, 3), stride = 2)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(27 * 27 * 96)</a:t>
            </a: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4602206"/>
            <a:ext cx="864096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(256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(27 * 27 * 96)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- 256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(5 * 5 * 96)   (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zero-padding =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stride = 1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(27 * 27 * 256)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 함수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(max pooling = (3, 3), stride = 2)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(13 * 13 * 256)</a:t>
            </a: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구현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06448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1628800"/>
            <a:ext cx="864096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(384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(13 * 13 * 256)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- 384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 * 3 * 256)   (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zero-padding =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stride =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(13 * 13 * 384)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 함수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(13 * 13 * 384)</a:t>
            </a: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3816689"/>
            <a:ext cx="864096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(384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(13 * 13 * 384)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- 384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 * 3 * 384)   (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zero-padding =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stride = 1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(13 * 13 * 384)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 함수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(13 * 13 * 384)</a:t>
            </a: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구현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72602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1700808"/>
            <a:ext cx="864096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(256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(13 * 13 * 384)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- 256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 * 3 * 384)   (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zero-padding =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stride =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(13 * 13 * 256)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 함수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(max pooling = (3, 3), stride = 2)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(6 * 6 * 256)</a:t>
            </a: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3888697"/>
            <a:ext cx="864096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 (4096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(6 * 6 * 256)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- 4096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(6 * 6 * 256)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(1 * 1 * 4096)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 함수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(1 * 1 * 4096)</a:t>
            </a: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구현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41925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1700808"/>
            <a:ext cx="864096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(4096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(1 * 1 * 4096)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활성화 함수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(1 * 1 * 4096)</a:t>
            </a: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843808" y="1700808"/>
            <a:ext cx="864096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(1000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–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출력층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(1 * 1 * 4096)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 함수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Softmax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(1000)</a:t>
            </a: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구현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8194" name="Picture 2" descr="ALEXNET 이미지 검색결과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79" y="3573016"/>
            <a:ext cx="8160841" cy="286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60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CNN </a:t>
            </a: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주요 모델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02.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4905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CNN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모델</a:t>
            </a: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60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LeNet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손글씨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숫자를 인식하는 네트워크로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1998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년에 제안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합성곱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계층과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풀링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계층을 반복하고 마지막으로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완전연결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계층을 거치면서 결과 출력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5446965"/>
            <a:ext cx="86409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 함수로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Sigmoid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 사용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처음으로 제안된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‘CNN’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10" y="2414383"/>
            <a:ext cx="8397379" cy="2587115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LeNet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27517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8" y="1745027"/>
            <a:ext cx="6264275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01. </a:t>
            </a: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CNN</a:t>
            </a:r>
            <a:endParaRPr lang="en-US" altLang="ko-KR" sz="21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7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7" y="2293422"/>
            <a:ext cx="6264275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02. CNN 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주요 모델</a:t>
            </a:r>
            <a:endParaRPr lang="en-US" altLang="ko-KR" sz="21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AlexNet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27" y="2135919"/>
            <a:ext cx="6627162" cy="3165289"/>
          </a:xfrm>
          <a:prstGeom prst="rect">
            <a:avLst/>
          </a:prstGeom>
        </p:spPr>
      </p:pic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1360289"/>
            <a:ext cx="86409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AlexNet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2012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년에 발표되어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열풍을 일으킴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ILSVRC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대회에서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제프리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힌튼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교수팀의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AlexNet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 error 15.4%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기록으로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위는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26.2%) 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5411832"/>
            <a:ext cx="864096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 함수로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 사용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LRN(Local Response Normalization)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이라는 국소적 정규화를 실시하는 계층을 이용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드롭아웃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(dropout)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사용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CNN 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모델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904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GoogLeNet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1360289"/>
            <a:ext cx="8640960" cy="60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2014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ILSVRC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대회 우승을 차지한 알고리즘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GoogLeNet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VGG19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층보다 더 깊은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층으로 이루어진 모델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5411832"/>
            <a:ext cx="864096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 * 1)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 필터로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컨볼루션하여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특성맵의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개수를 줄임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연산량을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줄이는 효과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Inception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 사용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층에서 다양한 필터 사용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좀 더 다양한 종류의 특성이 도출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후반부 층을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fully connected (FC)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연결하는 대신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global average pooling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 벡터를 생성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7" y="2204864"/>
            <a:ext cx="9118147" cy="2016224"/>
          </a:xfrm>
          <a:prstGeom prst="rect">
            <a:avLst/>
          </a:prstGeom>
        </p:spPr>
      </p:pic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CNN 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모델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057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GoogLeNet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1360289"/>
            <a:ext cx="8640960" cy="60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2014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ILSVRC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대회 우승을 차지한 알고리즘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GoogLeNet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VGG19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층보다 더 깊은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층으로 이루어진 모델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5411832"/>
            <a:ext cx="864096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 * 1)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 필터로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컨볼루션하여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특성맵의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개수를 줄임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연산량을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줄이는 효과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Inception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 사용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층에서 다양한 필터 사용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좀 더 다양한 종류의 특성이 도출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후반부 층을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fully connected (FC)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연결하는 대신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global average pooling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 벡터를 생성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- FC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방식은 가중치가 필요하지만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global average pooling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가중치가 필요 없음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201301"/>
            <a:ext cx="7488832" cy="2979097"/>
          </a:xfrm>
          <a:prstGeom prst="rect">
            <a:avLst/>
          </a:prstGeom>
        </p:spPr>
      </p:pic>
      <p:sp>
        <p:nvSpPr>
          <p:cNvPr id="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CNN 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모델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06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ResNet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1360289"/>
            <a:ext cx="86409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ILSVRC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대회에서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오류율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3.6%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인간의 분류 오차가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 ~ 10%)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AlexNet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이후로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CNN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아키텍처의 층은 점점 더 깊어짐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VGGnet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19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GoogLeNet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22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5411832"/>
            <a:ext cx="864096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층을 깊게 할수록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degradation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발생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과적합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문제는 테스트 성능에 대한 문제이지만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degradation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훈련용 데이터에 대한 성능 문제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일종의 지름길인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skip connection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만들어 이 문제를 해결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146" name="Picture 2" descr="https://datascienceschool.net/upfiles/6182312059774a81a2a26246bd4e83f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2"/>
          <a:stretch/>
        </p:blipFill>
        <p:spPr bwMode="auto">
          <a:xfrm>
            <a:off x="683716" y="2204864"/>
            <a:ext cx="7056636" cy="305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CNN 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모델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35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DenseNet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1360289"/>
            <a:ext cx="8640960" cy="60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DenseNet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년에 제안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ResNet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한발 더 나아가 전체 네트워크의 모든 층과 통하는 지름길을 만듦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5411832"/>
            <a:ext cx="864096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이미지에서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저수준의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특징들이 잘 보존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Gradient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수월하게 흘러 기울기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소실문제가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발생하지 않음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깊이에 비해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수가 적고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연산량이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절약됨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적은 데이터셋에서도 비교적 잘 학습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122" name="Picture 2" descr="https://i.imgur.com/EITg2B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698" y="2218465"/>
            <a:ext cx="4560441" cy="325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CNN </a:t>
            </a:r>
            <a:r>
              <a:rPr lang="ko-KR" altLang="en-US" sz="2800" kern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모델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1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향후 세미나 계획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03.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972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세미나 계획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755650" y="1196752"/>
            <a:ext cx="7488832" cy="2151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하둡</a:t>
            </a:r>
            <a:r>
              <a:rPr lang="ko-KR" altLang="en-US" sz="2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설치</a:t>
            </a:r>
            <a:endParaRPr lang="en-US" altLang="ko-KR" sz="2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457200" indent="-457200" algn="l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분산 환경 설정</a:t>
            </a:r>
            <a:endParaRPr lang="en-US" altLang="ko-KR" sz="2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457200" indent="-457200" algn="l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Mxnet</a:t>
            </a:r>
            <a:r>
              <a:rPr lang="en-US" altLang="ko-KR" sz="2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2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설치</a:t>
            </a:r>
            <a:endParaRPr lang="en-US" altLang="ko-KR" sz="2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457200" indent="-457200" algn="l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402986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CNN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01.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합성곱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신경망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60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CNN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이미지 인식과 음성 인식 등 다양한 곳에서 사용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특히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인식 분야에서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딥러닝을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활용한 기법은 거의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CNN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기초로 함</a:t>
            </a:r>
            <a:endParaRPr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170" name="Picture 2" descr="http://wiki.hash.kr/images/thumb/6/64/CNN%EA%B5%AC%EC%A1%B01.PNG/500px-CNN%EA%B5%AC%EC%A1%B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32" y="1975545"/>
            <a:ext cx="7369196" cy="244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iki.hash.kr/images/thumb/6/68/CNN%EA%B5%AC%EC%A1%B02.PNG/500px-CNN%EA%B5%AC%EC%A1%B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32" y="4409332"/>
            <a:ext cx="7369200" cy="247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72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이미지 분류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Fully Connected Layer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만으로 구성된 인공 신경망의 입력 데이터는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 형태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장의 컬러 사진은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배치 모드에 사용되는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여러장의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사진은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사진 데이터로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Fully Connected Layer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신경망 학습을 할 경우에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차원으로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평면화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과정에서 공간 정보 유실 문제가 발생</a:t>
            </a:r>
            <a:endParaRPr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02" y="2924944"/>
            <a:ext cx="4608562" cy="36575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78" y="2924944"/>
            <a:ext cx="3788758" cy="366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합성곱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연산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035365"/>
              </p:ext>
            </p:extLst>
          </p:nvPr>
        </p:nvGraphicFramePr>
        <p:xfrm>
          <a:off x="929172" y="2160496"/>
          <a:ext cx="2327920" cy="1959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980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279086"/>
              </p:ext>
            </p:extLst>
          </p:nvPr>
        </p:nvGraphicFramePr>
        <p:xfrm>
          <a:off x="4295800" y="2405495"/>
          <a:ext cx="1745940" cy="146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980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11" name="텍스트 개체 틀 2"/>
          <p:cNvSpPr txBox="1">
            <a:spLocks/>
          </p:cNvSpPr>
          <p:nvPr/>
        </p:nvSpPr>
        <p:spPr>
          <a:xfrm>
            <a:off x="3308394" y="2955826"/>
            <a:ext cx="9361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1168860" y="4248728"/>
            <a:ext cx="1848544" cy="33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데이터</a:t>
            </a:r>
            <a:endParaRPr sz="1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4244498" y="4251135"/>
            <a:ext cx="1848544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</a:t>
            </a:r>
            <a:endParaRPr sz="1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877691"/>
              </p:ext>
            </p:extLst>
          </p:nvPr>
        </p:nvGraphicFramePr>
        <p:xfrm>
          <a:off x="7080448" y="2650494"/>
          <a:ext cx="1163960" cy="97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980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 bwMode="auto">
          <a:xfrm>
            <a:off x="6237058" y="2955826"/>
            <a:ext cx="648072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합성곱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연산은 이미지 처리에서 말하는 필터 연산</a:t>
            </a:r>
            <a:endParaRPr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51520" y="4960688"/>
            <a:ext cx="8640960" cy="125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합성곱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연산은 입력 데이터에 필터를 적용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데이터는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세로ㆍ가로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높이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너비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방향의 형상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→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(4, 4)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 데이터는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세로ㆍ가로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높이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너비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방향의 형상 →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(3, 3)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 데이터는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세로ㆍ가로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높이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너비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방향의 형상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(2, 2)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66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합성곱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연산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462012"/>
              </p:ext>
            </p:extLst>
          </p:nvPr>
        </p:nvGraphicFramePr>
        <p:xfrm>
          <a:off x="597608" y="1916832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91336"/>
              </p:ext>
            </p:extLst>
          </p:nvPr>
        </p:nvGraphicFramePr>
        <p:xfrm>
          <a:off x="2771800" y="2045811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11" name="텍스트 개체 틀 2"/>
          <p:cNvSpPr txBox="1">
            <a:spLocks/>
          </p:cNvSpPr>
          <p:nvPr/>
        </p:nvSpPr>
        <p:spPr>
          <a:xfrm>
            <a:off x="2054818" y="2252048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19875"/>
              </p:ext>
            </p:extLst>
          </p:nvPr>
        </p:nvGraphicFramePr>
        <p:xfrm>
          <a:off x="4782915" y="2176112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15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 bwMode="auto">
          <a:xfrm>
            <a:off x="4069306" y="2340663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합성곱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연산은 필터의 윈도우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(window)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일정 간격으로 이동해가며 입력 데이터에 적용</a:t>
            </a:r>
            <a:endParaRPr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697170"/>
              </p:ext>
            </p:extLst>
          </p:nvPr>
        </p:nvGraphicFramePr>
        <p:xfrm>
          <a:off x="597608" y="3074286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225429"/>
              </p:ext>
            </p:extLst>
          </p:nvPr>
        </p:nvGraphicFramePr>
        <p:xfrm>
          <a:off x="597608" y="4231740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02383"/>
              </p:ext>
            </p:extLst>
          </p:nvPr>
        </p:nvGraphicFramePr>
        <p:xfrm>
          <a:off x="597608" y="5389194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445959"/>
              </p:ext>
            </p:extLst>
          </p:nvPr>
        </p:nvGraphicFramePr>
        <p:xfrm>
          <a:off x="2771800" y="3204587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21" name="텍스트 개체 틀 2"/>
          <p:cNvSpPr txBox="1">
            <a:spLocks/>
          </p:cNvSpPr>
          <p:nvPr/>
        </p:nvSpPr>
        <p:spPr>
          <a:xfrm>
            <a:off x="2054818" y="3410824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14134"/>
              </p:ext>
            </p:extLst>
          </p:nvPr>
        </p:nvGraphicFramePr>
        <p:xfrm>
          <a:off x="2771800" y="4384934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23" name="텍스트 개체 틀 2"/>
          <p:cNvSpPr txBox="1">
            <a:spLocks/>
          </p:cNvSpPr>
          <p:nvPr/>
        </p:nvSpPr>
        <p:spPr>
          <a:xfrm>
            <a:off x="2054818" y="4591171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899215"/>
              </p:ext>
            </p:extLst>
          </p:nvPr>
        </p:nvGraphicFramePr>
        <p:xfrm>
          <a:off x="2771799" y="5543710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25" name="텍스트 개체 틀 2"/>
          <p:cNvSpPr txBox="1">
            <a:spLocks/>
          </p:cNvSpPr>
          <p:nvPr/>
        </p:nvSpPr>
        <p:spPr>
          <a:xfrm>
            <a:off x="2054817" y="5749947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2019"/>
              </p:ext>
            </p:extLst>
          </p:nvPr>
        </p:nvGraphicFramePr>
        <p:xfrm>
          <a:off x="4782915" y="3334129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27" name="오른쪽 화살표 26"/>
          <p:cNvSpPr/>
          <p:nvPr/>
        </p:nvSpPr>
        <p:spPr bwMode="auto">
          <a:xfrm>
            <a:off x="4069306" y="3499908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029004"/>
              </p:ext>
            </p:extLst>
          </p:nvPr>
        </p:nvGraphicFramePr>
        <p:xfrm>
          <a:off x="4782915" y="4492146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29" name="오른쪽 화살표 28"/>
          <p:cNvSpPr/>
          <p:nvPr/>
        </p:nvSpPr>
        <p:spPr bwMode="auto">
          <a:xfrm>
            <a:off x="4069306" y="4654535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923881"/>
              </p:ext>
            </p:extLst>
          </p:nvPr>
        </p:nvGraphicFramePr>
        <p:xfrm>
          <a:off x="4782915" y="5669489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31" name="오른쪽 화살표 30"/>
          <p:cNvSpPr/>
          <p:nvPr/>
        </p:nvSpPr>
        <p:spPr bwMode="auto">
          <a:xfrm>
            <a:off x="4069306" y="5831878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450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합성곱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연산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97608" y="1916832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771800" y="2045811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11" name="텍스트 개체 틀 2"/>
          <p:cNvSpPr txBox="1">
            <a:spLocks/>
          </p:cNvSpPr>
          <p:nvPr/>
        </p:nvSpPr>
        <p:spPr>
          <a:xfrm>
            <a:off x="2054818" y="2252048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403938"/>
              </p:ext>
            </p:extLst>
          </p:nvPr>
        </p:nvGraphicFramePr>
        <p:xfrm>
          <a:off x="6437737" y="2176112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18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 bwMode="auto">
          <a:xfrm>
            <a:off x="5724128" y="2340663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필터의 매개변수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가중치</a:t>
            </a:r>
            <a:endParaRPr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597608" y="3074286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597608" y="4231740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597608" y="5389194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2771800" y="3204587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21" name="텍스트 개체 틀 2"/>
          <p:cNvSpPr txBox="1">
            <a:spLocks/>
          </p:cNvSpPr>
          <p:nvPr/>
        </p:nvSpPr>
        <p:spPr>
          <a:xfrm>
            <a:off x="2054818" y="3410824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2771800" y="4384934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23" name="텍스트 개체 틀 2"/>
          <p:cNvSpPr txBox="1">
            <a:spLocks/>
          </p:cNvSpPr>
          <p:nvPr/>
        </p:nvSpPr>
        <p:spPr>
          <a:xfrm>
            <a:off x="2054818" y="4591171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2771799" y="5543710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25" name="텍스트 개체 틀 2"/>
          <p:cNvSpPr txBox="1">
            <a:spLocks/>
          </p:cNvSpPr>
          <p:nvPr/>
        </p:nvSpPr>
        <p:spPr>
          <a:xfrm>
            <a:off x="2054817" y="5749947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988915"/>
              </p:ext>
            </p:extLst>
          </p:nvPr>
        </p:nvGraphicFramePr>
        <p:xfrm>
          <a:off x="6437737" y="3334129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27" name="오른쪽 화살표 26"/>
          <p:cNvSpPr/>
          <p:nvPr/>
        </p:nvSpPr>
        <p:spPr bwMode="auto">
          <a:xfrm>
            <a:off x="5724128" y="3499908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665595"/>
              </p:ext>
            </p:extLst>
          </p:nvPr>
        </p:nvGraphicFramePr>
        <p:xfrm>
          <a:off x="6437737" y="4492146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29" name="오른쪽 화살표 28"/>
          <p:cNvSpPr/>
          <p:nvPr/>
        </p:nvSpPr>
        <p:spPr bwMode="auto">
          <a:xfrm>
            <a:off x="5724128" y="4654535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735392"/>
              </p:ext>
            </p:extLst>
          </p:nvPr>
        </p:nvGraphicFramePr>
        <p:xfrm>
          <a:off x="6437737" y="5669489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31" name="오른쪽 화살표 30"/>
          <p:cNvSpPr/>
          <p:nvPr/>
        </p:nvSpPr>
        <p:spPr bwMode="auto">
          <a:xfrm>
            <a:off x="5724128" y="5831878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텍스트 개체 틀 2"/>
          <p:cNvSpPr txBox="1">
            <a:spLocks/>
          </p:cNvSpPr>
          <p:nvPr/>
        </p:nvSpPr>
        <p:spPr>
          <a:xfrm>
            <a:off x="3919490" y="2252048"/>
            <a:ext cx="4978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+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33" name="텍스트 개체 틀 2"/>
          <p:cNvSpPr txBox="1">
            <a:spLocks/>
          </p:cNvSpPr>
          <p:nvPr/>
        </p:nvSpPr>
        <p:spPr>
          <a:xfrm>
            <a:off x="3919490" y="3410824"/>
            <a:ext cx="4978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+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34" name="텍스트 개체 틀 2"/>
          <p:cNvSpPr txBox="1">
            <a:spLocks/>
          </p:cNvSpPr>
          <p:nvPr/>
        </p:nvSpPr>
        <p:spPr>
          <a:xfrm>
            <a:off x="3919490" y="4591171"/>
            <a:ext cx="4978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+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35" name="텍스트 개체 틀 2"/>
          <p:cNvSpPr txBox="1">
            <a:spLocks/>
          </p:cNvSpPr>
          <p:nvPr/>
        </p:nvSpPr>
        <p:spPr>
          <a:xfrm>
            <a:off x="3919489" y="5749947"/>
            <a:ext cx="4978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+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940543"/>
              </p:ext>
            </p:extLst>
          </p:nvPr>
        </p:nvGraphicFramePr>
        <p:xfrm>
          <a:off x="4747223" y="2259736"/>
          <a:ext cx="367898" cy="33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98">
                  <a:extLst>
                    <a:ext uri="{9D8B030D-6E8A-4147-A177-3AD203B41FA5}">
                      <a16:colId xmlns:a16="http://schemas.microsoft.com/office/drawing/2014/main" val="1949204810"/>
                    </a:ext>
                  </a:extLst>
                </a:gridCol>
              </a:tblGrid>
              <a:tr h="330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1743" marR="61743" marT="30872" marB="30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121295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607895"/>
              </p:ext>
            </p:extLst>
          </p:nvPr>
        </p:nvGraphicFramePr>
        <p:xfrm>
          <a:off x="4747223" y="3429298"/>
          <a:ext cx="367898" cy="33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98">
                  <a:extLst>
                    <a:ext uri="{9D8B030D-6E8A-4147-A177-3AD203B41FA5}">
                      <a16:colId xmlns:a16="http://schemas.microsoft.com/office/drawing/2014/main" val="1949204810"/>
                    </a:ext>
                  </a:extLst>
                </a:gridCol>
              </a:tblGrid>
              <a:tr h="330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1743" marR="61743" marT="30872" marB="30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121295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538861"/>
              </p:ext>
            </p:extLst>
          </p:nvPr>
        </p:nvGraphicFramePr>
        <p:xfrm>
          <a:off x="4747223" y="4620272"/>
          <a:ext cx="367898" cy="33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98">
                  <a:extLst>
                    <a:ext uri="{9D8B030D-6E8A-4147-A177-3AD203B41FA5}">
                      <a16:colId xmlns:a16="http://schemas.microsoft.com/office/drawing/2014/main" val="1949204810"/>
                    </a:ext>
                  </a:extLst>
                </a:gridCol>
              </a:tblGrid>
              <a:tr h="330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1743" marR="61743" marT="30872" marB="30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121295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121002"/>
              </p:ext>
            </p:extLst>
          </p:nvPr>
        </p:nvGraphicFramePr>
        <p:xfrm>
          <a:off x="4747223" y="5789834"/>
          <a:ext cx="367898" cy="33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98">
                  <a:extLst>
                    <a:ext uri="{9D8B030D-6E8A-4147-A177-3AD203B41FA5}">
                      <a16:colId xmlns:a16="http://schemas.microsoft.com/office/drawing/2014/main" val="1949204810"/>
                    </a:ext>
                  </a:extLst>
                </a:gridCol>
              </a:tblGrid>
              <a:tr h="330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1743" marR="61743" marT="30872" marB="30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121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14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패딩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(Padding)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합성곱을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수행하기전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데이터 주변을 특정 값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(0)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채움</a:t>
            </a:r>
            <a:endParaRPr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249936"/>
              </p:ext>
            </p:extLst>
          </p:nvPr>
        </p:nvGraphicFramePr>
        <p:xfrm>
          <a:off x="467544" y="2132856"/>
          <a:ext cx="2415588" cy="261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98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val="1070243361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val="4190900804"/>
                    </a:ext>
                  </a:extLst>
                </a:gridCol>
              </a:tblGrid>
              <a:tr h="43645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581494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755544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995986"/>
              </p:ext>
            </p:extLst>
          </p:nvPr>
        </p:nvGraphicFramePr>
        <p:xfrm>
          <a:off x="4174254" y="2878591"/>
          <a:ext cx="1338873" cy="1127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91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41" name="텍스트 개체 틀 2"/>
          <p:cNvSpPr txBox="1">
            <a:spLocks/>
          </p:cNvSpPr>
          <p:nvPr/>
        </p:nvSpPr>
        <p:spPr>
          <a:xfrm>
            <a:off x="3060641" y="3257557"/>
            <a:ext cx="9361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42" name="텍스트 개체 틀 2"/>
          <p:cNvSpPr txBox="1">
            <a:spLocks/>
          </p:cNvSpPr>
          <p:nvPr/>
        </p:nvSpPr>
        <p:spPr>
          <a:xfrm>
            <a:off x="467544" y="4869160"/>
            <a:ext cx="2415588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(4, 4)</a:t>
            </a:r>
          </a:p>
          <a:p>
            <a:pPr algn="ctr">
              <a:defRPr/>
            </a:pPr>
            <a:r>
              <a:rPr lang="ko-KR" alt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데이터</a:t>
            </a:r>
            <a:r>
              <a:rPr lang="en-US" altLang="ko-KR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패딩</a:t>
            </a:r>
            <a:r>
              <a:rPr lang="en-US" altLang="ko-KR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1)</a:t>
            </a:r>
            <a:endParaRPr sz="1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오른쪽 화살표 44"/>
          <p:cNvSpPr/>
          <p:nvPr/>
        </p:nvSpPr>
        <p:spPr bwMode="auto">
          <a:xfrm>
            <a:off x="5881460" y="3257557"/>
            <a:ext cx="648072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176569"/>
              </p:ext>
            </p:extLst>
          </p:nvPr>
        </p:nvGraphicFramePr>
        <p:xfrm>
          <a:off x="6897866" y="2569312"/>
          <a:ext cx="1610392" cy="1745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98">
                  <a:extLst>
                    <a:ext uri="{9D8B030D-6E8A-4147-A177-3AD203B41FA5}">
                      <a16:colId xmlns:a16="http://schemas.microsoft.com/office/drawing/2014/main" val="1670156613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val="2796834441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val="3784489807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val="982988145"/>
                    </a:ext>
                  </a:extLst>
                </a:gridCol>
              </a:tblGrid>
              <a:tr h="436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013254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235292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880594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388569"/>
                  </a:ext>
                </a:extLst>
              </a:tr>
            </a:tbl>
          </a:graphicData>
        </a:graphic>
      </p:graphicFrame>
      <p:sp>
        <p:nvSpPr>
          <p:cNvPr id="12" name="텍스트 개체 틀 2"/>
          <p:cNvSpPr txBox="1">
            <a:spLocks/>
          </p:cNvSpPr>
          <p:nvPr/>
        </p:nvSpPr>
        <p:spPr>
          <a:xfrm>
            <a:off x="3635896" y="4869160"/>
            <a:ext cx="2415588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(3, 3)</a:t>
            </a:r>
          </a:p>
          <a:p>
            <a:pPr algn="ctr">
              <a:defRPr/>
            </a:pPr>
            <a:r>
              <a:rPr lang="ko-KR" alt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</a:t>
            </a:r>
            <a:endParaRPr sz="1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6495268" y="4869160"/>
            <a:ext cx="2415588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(4, 4)</a:t>
            </a:r>
          </a:p>
          <a:p>
            <a:pPr algn="ctr">
              <a:defRPr/>
            </a:pPr>
            <a:r>
              <a:rPr lang="ko-KR" alt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 데이터</a:t>
            </a:r>
            <a:endParaRPr sz="1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251520" y="5735917"/>
            <a:ext cx="864096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패딩은 주로 출력 크기를 조정할 목적으로 사용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데이터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(4, 4)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필터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(3, 3)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적용하면 출력은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(2, 2)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심층 신경망에서는 어느 시점에서 출력 크기가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될 수 있음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→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 이상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합성곱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연산을 적용 할 수 없음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96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11483</TotalTime>
  <Words>2804</Words>
  <Application>Microsoft Office PowerPoint</Application>
  <PresentationFormat>화면 슬라이드 쇼(4:3)</PresentationFormat>
  <Paragraphs>824</Paragraphs>
  <Slides>27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Nanum Gothic</vt:lpstr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695</cp:revision>
  <dcterms:created xsi:type="dcterms:W3CDTF">2007-11-11T16:17:21Z</dcterms:created>
  <dcterms:modified xsi:type="dcterms:W3CDTF">2019-12-27T08:07:57Z</dcterms:modified>
</cp:coreProperties>
</file>