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8" r:id="rId2"/>
    <p:sldId id="271" r:id="rId3"/>
    <p:sldId id="269" r:id="rId4"/>
    <p:sldId id="270" r:id="rId5"/>
    <p:sldId id="300" r:id="rId6"/>
    <p:sldId id="301" r:id="rId7"/>
    <p:sldId id="303" r:id="rId8"/>
    <p:sldId id="302" r:id="rId9"/>
    <p:sldId id="304" r:id="rId10"/>
    <p:sldId id="305" r:id="rId11"/>
    <p:sldId id="306" r:id="rId12"/>
    <p:sldId id="307" r:id="rId13"/>
    <p:sldId id="272" r:id="rId14"/>
    <p:sldId id="308" r:id="rId15"/>
    <p:sldId id="273" r:id="rId16"/>
    <p:sldId id="298" r:id="rId17"/>
    <p:sldId id="309" r:id="rId18"/>
    <p:sldId id="310" r:id="rId19"/>
    <p:sldId id="311" r:id="rId20"/>
    <p:sldId id="312" r:id="rId21"/>
    <p:sldId id="313" r:id="rId22"/>
    <p:sldId id="314" r:id="rId23"/>
    <p:sldId id="274" r:id="rId24"/>
    <p:sldId id="315" r:id="rId25"/>
    <p:sldId id="316" r:id="rId26"/>
    <p:sldId id="317" r:id="rId27"/>
    <p:sldId id="318" r:id="rId28"/>
    <p:sldId id="319" r:id="rId29"/>
    <p:sldId id="320" r:id="rId30"/>
    <p:sldId id="277" r:id="rId31"/>
    <p:sldId id="299" r:id="rId32"/>
    <p:sldId id="260" r:id="rId3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78629" autoAdjust="0"/>
  </p:normalViewPr>
  <p:slideViewPr>
    <p:cSldViewPr>
      <p:cViewPr varScale="1">
        <p:scale>
          <a:sx n="90" d="100"/>
          <a:sy n="90" d="100"/>
        </p:scale>
        <p:origin x="21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2019-12-13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 가중치와 바이어스에 </a:t>
            </a:r>
            <a:r>
              <a:rPr kumimoji="1" lang="en-US" altLang="ko-KR" dirty="0" smtClean="0"/>
              <a:t>x1, x2</a:t>
            </a:r>
            <a:r>
              <a:rPr kumimoji="1" lang="ko-KR" altLang="en-US" dirty="0" smtClean="0"/>
              <a:t>값을 넣어보면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에서 값이 </a:t>
            </a:r>
            <a:r>
              <a:rPr kumimoji="1" lang="en-US" altLang="ko-KR" dirty="0" smtClean="0"/>
              <a:t>1,1,1,0</a:t>
            </a:r>
          </a:p>
          <a:p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에서 값이 </a:t>
            </a:r>
            <a:r>
              <a:rPr kumimoji="1" lang="en-US" altLang="ko-KR" dirty="0" smtClean="0"/>
              <a:t>0,1,1,1</a:t>
            </a:r>
            <a:r>
              <a:rPr kumimoji="1" lang="ko-KR" altLang="en-US" dirty="0" smtClean="0"/>
              <a:t>이 나오게 되고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값들이 다시 가중치와 바이어스를 만나서 계산이 되면 </a:t>
            </a:r>
            <a:r>
              <a:rPr kumimoji="1" lang="en-US" altLang="ko-KR" dirty="0" smtClean="0"/>
              <a:t>0,1,1,0 </a:t>
            </a:r>
            <a:r>
              <a:rPr kumimoji="1" lang="ko-KR" altLang="en-US" dirty="0" smtClean="0"/>
              <a:t>값이 나오게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실제로 계산해 보니 우리가 원했던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의 </a:t>
            </a:r>
            <a:r>
              <a:rPr kumimoji="1" lang="ko-KR" altLang="en-US" dirty="0" err="1" smtClean="0"/>
              <a:t>결괏값을</a:t>
            </a:r>
            <a:r>
              <a:rPr kumimoji="1" lang="ko-KR" altLang="en-US" dirty="0" smtClean="0"/>
              <a:t> 구할 수 있었습니다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숨어있는 두 개의 노드를 둔 다층 </a:t>
            </a:r>
            <a:r>
              <a:rPr kumimoji="1" lang="ko-KR" altLang="en-US" dirty="0" err="1" smtClean="0"/>
              <a:t>퍼셉트론을</a:t>
            </a:r>
            <a:r>
              <a:rPr kumimoji="1" lang="ko-KR" altLang="en-US" dirty="0" smtClean="0"/>
              <a:t> 통해서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문제가 해결할 수 있었습니다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ko-KR" altLang="en-US" dirty="0" err="1" smtClean="0"/>
              <a:t>퍼셉트론으로</a:t>
            </a:r>
            <a:r>
              <a:rPr kumimoji="1" lang="ko-KR" altLang="en-US" dirty="0" smtClean="0"/>
              <a:t> 해결되지 않던 문제를 다층 </a:t>
            </a:r>
            <a:r>
              <a:rPr kumimoji="1" lang="ko-KR" altLang="en-US" dirty="0" err="1" smtClean="0"/>
              <a:t>퍼셉트론을</a:t>
            </a:r>
            <a:r>
              <a:rPr kumimoji="1" lang="ko-KR" altLang="en-US" dirty="0" smtClean="0"/>
              <a:t> 이용해 해결했습니다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그래서 이 </a:t>
            </a:r>
            <a:r>
              <a:rPr kumimoji="1" lang="ko-KR" altLang="en-US" dirty="0" err="1" smtClean="0"/>
              <a:t>다층퍼셉트론의</a:t>
            </a:r>
            <a:r>
              <a:rPr kumimoji="1" lang="ko-KR" altLang="en-US" dirty="0" smtClean="0"/>
              <a:t> 가중치는 오차 </a:t>
            </a:r>
            <a:r>
              <a:rPr kumimoji="1" lang="ko-KR" altLang="en-US" dirty="0" err="1" smtClean="0"/>
              <a:t>역전파라는</a:t>
            </a:r>
            <a:r>
              <a:rPr kumimoji="1" lang="ko-KR" altLang="en-US" dirty="0" smtClean="0"/>
              <a:t> 계산을 이용해서 </a:t>
            </a:r>
            <a:r>
              <a:rPr kumimoji="1" lang="ko-KR" altLang="en-US" dirty="0" err="1" smtClean="0"/>
              <a:t>구하게됩니다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앞서 배웠던 경사 </a:t>
            </a:r>
            <a:r>
              <a:rPr kumimoji="1" lang="ko-KR" altLang="en-US" dirty="0" err="1" smtClean="0"/>
              <a:t>하강법의</a:t>
            </a:r>
            <a:r>
              <a:rPr kumimoji="1" lang="ko-KR" altLang="en-US" dirty="0" smtClean="0"/>
              <a:t> 확장 개념이라고 생각하시면 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단일 </a:t>
            </a:r>
            <a:r>
              <a:rPr kumimoji="1" lang="ko-KR" altLang="en-US" dirty="0" err="1" smtClean="0"/>
              <a:t>퍼셉트론에서는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결괏값을</a:t>
            </a:r>
            <a:r>
              <a:rPr kumimoji="1" lang="ko-KR" altLang="en-US" dirty="0" smtClean="0"/>
              <a:t> 얻으면 오차를 구해 이를 토대로 앞 </a:t>
            </a:r>
            <a:r>
              <a:rPr kumimoji="1" lang="ko-KR" altLang="en-US" dirty="0" err="1" smtClean="0"/>
              <a:t>단게에서</a:t>
            </a:r>
            <a:r>
              <a:rPr kumimoji="1" lang="ko-KR" altLang="en-US" dirty="0" smtClean="0"/>
              <a:t> 정한 가중치를 조정합니다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이와 마찬가지로 다층 </a:t>
            </a:r>
            <a:r>
              <a:rPr kumimoji="1" lang="ko-KR" altLang="en-US" dirty="0" err="1" smtClean="0"/>
              <a:t>퍼셉트론에서도</a:t>
            </a:r>
            <a:r>
              <a:rPr kumimoji="1" lang="ko-KR" altLang="en-US" dirty="0" smtClean="0"/>
              <a:t> 역시 결과값의 오차를 구해 이를 토대로 하나 앞선 가중치를 차례로 거슬러 올라가며 조정해 갑니다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그러다 보니 최적화의 계산 방향이 </a:t>
            </a:r>
            <a:r>
              <a:rPr kumimoji="1" lang="ko-KR" altLang="en-US" dirty="0" err="1" smtClean="0"/>
              <a:t>출력층에서</a:t>
            </a:r>
            <a:r>
              <a:rPr kumimoji="1" lang="ko-KR" altLang="en-US" dirty="0" smtClean="0"/>
              <a:t> 시작해 앞으로 진행해 </a:t>
            </a:r>
            <a:r>
              <a:rPr kumimoji="1" lang="ko-KR" altLang="en-US" dirty="0" err="1" smtClean="0"/>
              <a:t>다층퍼셉트론에서는</a:t>
            </a:r>
            <a:r>
              <a:rPr kumimoji="1" lang="ko-KR" altLang="en-US" dirty="0" smtClean="0"/>
              <a:t> 이 최적화 과정을 오차 </a:t>
            </a:r>
            <a:r>
              <a:rPr kumimoji="1" lang="ko-KR" altLang="en-US" dirty="0" err="1" smtClean="0"/>
              <a:t>역전파라고</a:t>
            </a:r>
            <a:r>
              <a:rPr kumimoji="1" lang="ko-KR" altLang="en-US" dirty="0" smtClean="0"/>
              <a:t> 부릅니다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오차 </a:t>
            </a:r>
            <a:r>
              <a:rPr kumimoji="1" lang="ko-KR" altLang="en-US" dirty="0" err="1" smtClean="0"/>
              <a:t>역전파가</a:t>
            </a:r>
            <a:r>
              <a:rPr kumimoji="1" lang="ko-KR" altLang="en-US" dirty="0" smtClean="0"/>
              <a:t> 구동하는 과정을 한번 보면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임의의 초기 가중치를 정하고 계산을 통해서 결과를 계산해 산출합니다</a:t>
            </a:r>
            <a:r>
              <a:rPr kumimoji="1"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결과값과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오차를 구합니다</a:t>
            </a:r>
            <a:r>
              <a:rPr kumimoji="1"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이용해서 앞 가중치가 작아지는 쪽으로 업데이트합니다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ko-KR" altLang="en-US" dirty="0" smtClean="0"/>
              <a:t>여기서 업데이트 한다는 얘기는 미분한 값이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에 가까워지는 방향을 말합니다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en-US" altLang="ko-KR" dirty="0" smtClean="0"/>
              <a:t>4. </a:t>
            </a:r>
            <a:r>
              <a:rPr kumimoji="1" lang="ko-KR" altLang="en-US" dirty="0" smtClean="0"/>
              <a:t>위 과정을 더 이상 오차가 줄어들지 않을 때까지 반복합니다</a:t>
            </a:r>
            <a:r>
              <a:rPr kumimoji="1" lang="en-US" altLang="ko-KR" dirty="0" smtClean="0"/>
              <a:t>. </a:t>
            </a:r>
          </a:p>
          <a:p>
            <a:pPr marL="0" indent="0">
              <a:buNone/>
            </a:pPr>
            <a:r>
              <a:rPr kumimoji="1" lang="ko-KR" altLang="en-US" dirty="0" smtClean="0"/>
              <a:t>이 식을 보시면 즉 기울기가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되는 방향으로 나아가야하는데 </a:t>
            </a:r>
            <a:r>
              <a:rPr kumimoji="1" lang="ko-KR" altLang="en-US" dirty="0" err="1" smtClean="0"/>
              <a:t>이말은</a:t>
            </a:r>
            <a:r>
              <a:rPr kumimoji="1" lang="ko-KR" altLang="en-US" dirty="0" smtClean="0"/>
              <a:t> 가중치에서 기울기를 뺐을 때 가중치의 변화가 전혀 없는 상태를 말합니다</a:t>
            </a:r>
            <a:r>
              <a:rPr kumimoji="1" lang="en-US" altLang="ko-KR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5670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이렇게 다층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오차 </a:t>
            </a:r>
            <a:r>
              <a:rPr kumimoji="1" lang="ko-KR" altLang="en-US" dirty="0" err="1" smtClean="0"/>
              <a:t>역전파를</a:t>
            </a:r>
            <a:r>
              <a:rPr kumimoji="1" lang="ko-KR" altLang="en-US" dirty="0" smtClean="0"/>
              <a:t> 만나 신경망이 되었고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신경망은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간단하게 해결했습니다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이제 사람들은 신경망을 그림처럼 차곡차곡 </a:t>
            </a:r>
            <a:r>
              <a:rPr kumimoji="1" lang="ko-KR" altLang="en-US" dirty="0" err="1" smtClean="0"/>
              <a:t>쌓아올리면</a:t>
            </a:r>
            <a:r>
              <a:rPr kumimoji="1" lang="ko-KR" altLang="en-US" dirty="0" smtClean="0"/>
              <a:t> 마치 사람처럼 생각하고 판단하는 인공지능이 금방이라도 완성될것처럼 보였습니다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기대만큼 결과가 좋지는 않았는데 어떤 문제가 있었고 어떻게 해결이 되었는지 살펴보겠습니다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기울기 </a:t>
            </a:r>
            <a:r>
              <a:rPr kumimoji="1" lang="ko-KR" altLang="en-US" dirty="0" err="1" smtClean="0"/>
              <a:t>소실문제가</a:t>
            </a:r>
            <a:r>
              <a:rPr kumimoji="1" lang="ko-KR" altLang="en-US" dirty="0" smtClean="0"/>
              <a:t> 발생했습니다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가중치를 수정하려면 </a:t>
            </a:r>
            <a:r>
              <a:rPr kumimoji="1" lang="ko-KR" altLang="en-US" dirty="0" err="1" smtClean="0"/>
              <a:t>미분한값이</a:t>
            </a:r>
            <a:r>
              <a:rPr kumimoji="1" lang="ko-KR" altLang="en-US" dirty="0" smtClean="0"/>
              <a:t> 필요하다고 했는데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층이 늘어나면서 기울기가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되어버리는 기울기 </a:t>
            </a:r>
            <a:r>
              <a:rPr kumimoji="1" lang="ko-KR" altLang="en-US" dirty="0" err="1" smtClean="0"/>
              <a:t>소실문제가</a:t>
            </a:r>
            <a:r>
              <a:rPr kumimoji="1" lang="ko-KR" altLang="en-US" dirty="0" smtClean="0"/>
              <a:t> 발생했습니다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활성화 함수로 사용된 </a:t>
            </a:r>
            <a:r>
              <a:rPr kumimoji="1" lang="ko-KR" altLang="en-US" dirty="0" err="1" smtClean="0"/>
              <a:t>시그모이드함수의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특성때문인데요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6002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시그모이드를</a:t>
            </a:r>
            <a:r>
              <a:rPr kumimoji="1" lang="ko-KR" altLang="en-US" dirty="0" smtClean="0"/>
              <a:t> 미분하면 최대치가 </a:t>
            </a:r>
            <a:r>
              <a:rPr kumimoji="1" lang="en-US" altLang="ko-KR" dirty="0" smtClean="0"/>
              <a:t>0.3</a:t>
            </a:r>
            <a:r>
              <a:rPr kumimoji="1" lang="ko-KR" altLang="en-US" dirty="0" smtClean="0"/>
              <a:t>이 됩니다</a:t>
            </a:r>
            <a:r>
              <a:rPr kumimoji="1" lang="en-US" altLang="ko-KR" dirty="0" smtClean="0"/>
              <a:t>. 1</a:t>
            </a:r>
            <a:r>
              <a:rPr kumimoji="1" lang="ko-KR" altLang="en-US" dirty="0" smtClean="0"/>
              <a:t>보다 작으므로 계속 곱하다 보면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에 가까워집니다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따라서 층을 거쳐 갈수록 기울기가 사라져 가중치를 수정하기가 어려지는 겁니다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이를 해결하기 위해서 활성화 함수를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baseline="0" dirty="0" smtClean="0"/>
              <a:t> 함수가 아닌 여러 함수로 대체하기 시작했습니다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541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함수의 범위를 </a:t>
            </a:r>
            <a:r>
              <a:rPr kumimoji="1" lang="en-US" altLang="ko-KR" dirty="0" smtClean="0"/>
              <a:t>-1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로 확장한 개념이 </a:t>
            </a:r>
            <a:r>
              <a:rPr kumimoji="1" lang="ko-KR" altLang="en-US" dirty="0" err="1" smtClean="0"/>
              <a:t>하이퍼볼릭</a:t>
            </a:r>
            <a:r>
              <a:rPr kumimoji="1" lang="ko-KR" altLang="en-US" dirty="0" smtClean="0"/>
              <a:t> 탄젠트 함수는 </a:t>
            </a:r>
            <a:endParaRPr kumimoji="1" lang="en-US" altLang="ko-KR" dirty="0" smtClean="0"/>
          </a:p>
          <a:p>
            <a:r>
              <a:rPr kumimoji="1" lang="ko-KR" altLang="en-US" dirty="0" smtClean="0"/>
              <a:t>미분한 범위가 함께 확장되는 효과를 가져왔지만 여전히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보다 작은 값이 존재하므로 기울기 소실 </a:t>
            </a:r>
            <a:r>
              <a:rPr kumimoji="1" lang="ko-KR" altLang="en-US" dirty="0" err="1" smtClean="0"/>
              <a:t>문제는사라지지</a:t>
            </a:r>
            <a:r>
              <a:rPr kumimoji="1" lang="ko-KR" altLang="en-US" dirty="0" smtClean="0"/>
              <a:t> 않았습니다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토론톤대학교의 </a:t>
            </a:r>
            <a:r>
              <a:rPr kumimoji="1" lang="ko-KR" altLang="en-US" dirty="0" err="1" smtClean="0"/>
              <a:t>제프리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힌튼교수가</a:t>
            </a:r>
            <a:r>
              <a:rPr kumimoji="1" lang="ko-KR" altLang="en-US" dirty="0" smtClean="0"/>
              <a:t> 제안한 </a:t>
            </a:r>
            <a:r>
              <a:rPr kumimoji="1" lang="ko-KR" altLang="en-US" dirty="0" err="1" smtClean="0"/>
              <a:t>렐루는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시그모이드의</a:t>
            </a:r>
            <a:r>
              <a:rPr kumimoji="1" lang="ko-KR" altLang="en-US" dirty="0" smtClean="0"/>
              <a:t> 대안으로 떠오르며 현재 가장 많이 사용하고 있는 활성화 함수인데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함수는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</a:t>
            </a:r>
            <a:r>
              <a:rPr kumimoji="1" lang="ko-KR" altLang="en-US" dirty="0" err="1" smtClean="0"/>
              <a:t>작을때는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으로</a:t>
            </a:r>
            <a:r>
              <a:rPr kumimoji="1" lang="en-US" altLang="ko-KR" dirty="0" smtClean="0"/>
              <a:t>, 0</a:t>
            </a:r>
            <a:r>
              <a:rPr kumimoji="1" lang="ko-KR" altLang="en-US" dirty="0" smtClean="0"/>
              <a:t>보다 크면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를 그대로 사용하는 함수로</a:t>
            </a:r>
            <a:endParaRPr kumimoji="1" lang="en-US" altLang="ko-KR" dirty="0" smtClean="0"/>
          </a:p>
          <a:p>
            <a:r>
              <a:rPr kumimoji="1" lang="ko-KR" altLang="en-US" dirty="0" smtClean="0"/>
              <a:t>값이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</a:t>
            </a:r>
            <a:r>
              <a:rPr kumimoji="1" lang="ko-KR" altLang="en-US" dirty="0" err="1" smtClean="0"/>
              <a:t>크기만하면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미분값이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되어 기울기 </a:t>
            </a:r>
            <a:r>
              <a:rPr kumimoji="1" lang="ko-KR" altLang="en-US" dirty="0" err="1" smtClean="0"/>
              <a:t>소실문제를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해결할수</a:t>
            </a:r>
            <a:r>
              <a:rPr kumimoji="1" lang="ko-KR" altLang="en-US" dirty="0" smtClean="0"/>
              <a:t> 있었습니다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이후에 </a:t>
            </a:r>
            <a:r>
              <a:rPr kumimoji="1" lang="ko-KR" altLang="en-US" dirty="0" err="1" smtClean="0"/>
              <a:t>렐루의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되는 순간을 완화한 소프트플러스 등 </a:t>
            </a:r>
            <a:r>
              <a:rPr kumimoji="1" lang="ko-KR" altLang="en-US" dirty="0" err="1" smtClean="0"/>
              <a:t>렐루를</a:t>
            </a:r>
            <a:r>
              <a:rPr kumimoji="1" lang="ko-KR" altLang="en-US" dirty="0" smtClean="0"/>
              <a:t> 변형한 함수도 개발 중이고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좀 더 나은 활성화 함수를 만들기 위해 </a:t>
            </a:r>
            <a:r>
              <a:rPr kumimoji="1" lang="ko-KR" altLang="en-US" dirty="0" err="1" smtClean="0"/>
              <a:t>노력중입니다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5897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kumimoji="1" lang="ko-KR" altLang="en-US" dirty="0" smtClean="0"/>
              <a:t>그리고 속도와 정확도에도 문제가 있었습니다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가중치를 업데이트 하는 방법으로 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배웠는데 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정확하게 가중치를 찾아가지만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한번 업데이트를 할 때마다 전체 데이터를 미분해야 하므로 </a:t>
            </a:r>
            <a:r>
              <a:rPr kumimoji="1" lang="ko-KR" altLang="en-US" dirty="0" err="1" smtClean="0"/>
              <a:t>계산량이</a:t>
            </a:r>
            <a:r>
              <a:rPr kumimoji="1" lang="ko-KR" altLang="en-US" dirty="0" smtClean="0"/>
              <a:t> 매우 많다는 단점이 있었습니다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이러한 점을 보완한 여러가지 방법이 나왔는데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먼저 확률적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경사하강법은 불필요하게 많은 </a:t>
            </a:r>
            <a:r>
              <a:rPr kumimoji="1" lang="ko-KR" altLang="en-US" dirty="0" err="1" smtClean="0"/>
              <a:t>계산량은</a:t>
            </a:r>
            <a:r>
              <a:rPr kumimoji="1" lang="ko-KR" altLang="en-US" dirty="0" smtClean="0"/>
              <a:t> 속도를 느리게 할 뿐만 아니라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최적 해를 찾기 전에 최적화과정이 멈출 수도 있었습니다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그래서 이러한 속도의 단점을 보완한 방법이 확률적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전체 데이터를 다 사용하는 것이 아니라 </a:t>
            </a:r>
            <a:r>
              <a:rPr kumimoji="1" lang="ko-KR" altLang="en-US" dirty="0" err="1" smtClean="0"/>
              <a:t>랜던하게</a:t>
            </a:r>
            <a:r>
              <a:rPr kumimoji="1" lang="ko-KR" altLang="en-US" dirty="0" smtClean="0"/>
              <a:t> 추출한 일부 데이터를 사용해 더 빨리 더 자주 업데이트를 </a:t>
            </a:r>
            <a:r>
              <a:rPr kumimoji="1" lang="ko-KR" altLang="en-US" dirty="0" err="1" smtClean="0"/>
              <a:t>하는것이</a:t>
            </a:r>
            <a:r>
              <a:rPr kumimoji="1" lang="ko-KR" altLang="en-US" dirty="0" smtClean="0"/>
              <a:t> 가능해졌습니다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보이는 그림은 경사하강법과 확률적 경사하강법의 차이를 보여주는데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err="1" smtClean="0"/>
              <a:t>랜덤한</a:t>
            </a:r>
            <a:r>
              <a:rPr kumimoji="1" lang="ko-KR" altLang="en-US" dirty="0" smtClean="0"/>
              <a:t> 일부 데이터를 사용하는 만큼 확률적 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중간 결과의 진폭이 크고 불안정해 </a:t>
            </a:r>
            <a:r>
              <a:rPr kumimoji="1" lang="ko-KR" altLang="en-US" dirty="0" err="1" smtClean="0"/>
              <a:t>보일수도</a:t>
            </a:r>
            <a:r>
              <a:rPr kumimoji="1" lang="ko-KR" altLang="en-US" dirty="0" smtClean="0"/>
              <a:t> 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속도가 확연히 빠르면서 최적 해에 근사한 값을 찾아낸다는 장점이 있습니다</a:t>
            </a:r>
            <a:r>
              <a:rPr kumimoji="1" lang="en-US" altLang="ko-KR" dirty="0" smtClean="0"/>
              <a:t>. 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4997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다음은 모멘텀으로 말 그대로 경사 </a:t>
            </a:r>
            <a:r>
              <a:rPr kumimoji="1" lang="ko-KR" altLang="en-US" dirty="0" err="1" smtClean="0"/>
              <a:t>하강법에</a:t>
            </a:r>
            <a:r>
              <a:rPr kumimoji="1" lang="ko-KR" altLang="en-US" dirty="0" smtClean="0"/>
              <a:t> 탄력을 더해 준 것입니다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다시 말해서 경사 </a:t>
            </a:r>
            <a:r>
              <a:rPr kumimoji="1" lang="ko-KR" altLang="en-US" dirty="0" err="1" smtClean="0"/>
              <a:t>하강법과</a:t>
            </a:r>
            <a:r>
              <a:rPr kumimoji="1" lang="ko-KR" altLang="en-US" dirty="0" smtClean="0"/>
              <a:t> 마찬가지로 매번 기울기를 구하지만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이를 통해 오차를 수정하기 전 바로 앞 </a:t>
            </a:r>
            <a:r>
              <a:rPr kumimoji="1" lang="ko-KR" altLang="en-US" baseline="0" dirty="0" err="1" smtClean="0"/>
              <a:t>수정값과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뱡향</a:t>
            </a:r>
            <a:r>
              <a:rPr kumimoji="1" lang="en-US" altLang="ko-KR" baseline="0" dirty="0" smtClean="0"/>
              <a:t>(+,-)</a:t>
            </a:r>
            <a:r>
              <a:rPr kumimoji="1" lang="ko-KR" altLang="en-US" baseline="0" dirty="0" smtClean="0"/>
              <a:t>을 참고하여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같은 방향으로 일정한 비율만 수정되게 하는 방법입니다</a:t>
            </a:r>
            <a:r>
              <a:rPr kumimoji="1" lang="en-US" altLang="ko-KR" baseline="0" dirty="0" smtClean="0"/>
              <a:t>. 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따라서 </a:t>
            </a:r>
            <a:r>
              <a:rPr kumimoji="1" lang="ko-KR" altLang="en-US" baseline="0" dirty="0" err="1" smtClean="0"/>
              <a:t>수정방향이</a:t>
            </a:r>
            <a:r>
              <a:rPr kumimoji="1" lang="ko-KR" altLang="en-US" baseline="0" dirty="0" smtClean="0"/>
              <a:t> 양수</a:t>
            </a:r>
            <a:r>
              <a:rPr kumimoji="1" lang="en-US" altLang="ko-KR" baseline="0" dirty="0" smtClean="0"/>
              <a:t>(+) </a:t>
            </a:r>
            <a:r>
              <a:rPr kumimoji="1" lang="ko-KR" altLang="en-US" baseline="0" dirty="0" smtClean="0"/>
              <a:t>방향으로 한 번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음수</a:t>
            </a:r>
            <a:r>
              <a:rPr kumimoji="1" lang="en-US" altLang="ko-KR" baseline="0" dirty="0" smtClean="0"/>
              <a:t>(-) </a:t>
            </a:r>
            <a:r>
              <a:rPr kumimoji="1" lang="ko-KR" altLang="en-US" baseline="0" dirty="0" smtClean="0"/>
              <a:t>방향으로 한 번 지그재그로 일어나는 현상이 줄어들고</a:t>
            </a:r>
            <a:r>
              <a:rPr kumimoji="1" lang="en-US" altLang="ko-KR" baseline="0" dirty="0" smtClean="0"/>
              <a:t>,</a:t>
            </a:r>
          </a:p>
          <a:p>
            <a:r>
              <a:rPr kumimoji="1" lang="ko-KR" altLang="en-US" baseline="0" dirty="0" smtClean="0"/>
              <a:t>이전 이동 값을 고려하여 일정 비율만큼만 다음 값을 결정하므로 관성의 효과를 낼 수 있습니다</a:t>
            </a:r>
            <a:r>
              <a:rPr kumimoji="1" lang="en-US" altLang="ko-KR" baseline="0" dirty="0" smtClean="0"/>
              <a:t>. 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49248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그래서 각 방법이 개발된 순서대로 정리를 해보았습니다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각각은 먼저 나온 방법의 단점을 보완해서 다음 방법이 </a:t>
            </a:r>
            <a:r>
              <a:rPr kumimoji="1" lang="ko-KR" altLang="en-US" dirty="0" err="1" smtClean="0"/>
              <a:t>나온만큼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마지막에 기재된 아담</a:t>
            </a:r>
            <a:r>
              <a:rPr kumimoji="1" lang="en-US" altLang="ko-KR" dirty="0" smtClean="0"/>
              <a:t>(Adam)</a:t>
            </a:r>
            <a:r>
              <a:rPr kumimoji="1" lang="ko-KR" altLang="en-US" dirty="0" smtClean="0"/>
              <a:t>은 현재 가장 많이 사용되는 고급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99171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폐암 수술 환자의 생존율 예측하기를 </a:t>
            </a:r>
            <a:r>
              <a:rPr kumimoji="1" lang="ko-KR" altLang="en-US" dirty="0" err="1" smtClean="0"/>
              <a:t>해볼텐데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여기서 </a:t>
            </a:r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모델을 설정하고 </a:t>
            </a:r>
            <a:r>
              <a:rPr kumimoji="1" lang="ko-KR" altLang="en-US" dirty="0" err="1" smtClean="0"/>
              <a:t>구동하는거는</a:t>
            </a:r>
            <a:endParaRPr kumimoji="1" lang="en-US" altLang="ko-KR" dirty="0" smtClean="0"/>
          </a:p>
          <a:p>
            <a:r>
              <a:rPr kumimoji="1" lang="ko-KR" altLang="en-US" dirty="0" smtClean="0"/>
              <a:t>먼저 </a:t>
            </a:r>
            <a:r>
              <a:rPr kumimoji="1" lang="en-US" altLang="ko-KR" dirty="0" smtClean="0"/>
              <a:t>sequential()</a:t>
            </a:r>
            <a:r>
              <a:rPr kumimoji="1" lang="ko-KR" altLang="en-US" dirty="0" smtClean="0"/>
              <a:t>함수를 </a:t>
            </a:r>
            <a:r>
              <a:rPr kumimoji="1" lang="en-US" altLang="ko-KR" dirty="0" smtClean="0"/>
              <a:t>model</a:t>
            </a:r>
            <a:r>
              <a:rPr kumimoji="1" lang="ko-KR" altLang="en-US" dirty="0" smtClean="0"/>
              <a:t>로 선언을 하고 시작되는 부분은 </a:t>
            </a:r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구조를 짜고 층을 설정하는 부분입니다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컴파일 부분은 위에서 정해진 모델을 컴퓨터가 알아들을 수 있게끔 컴파일하는 부분이고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마지막으로 모델을 실제로 수행하는 부분입니다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kumimoji="1" lang="ko-KR" altLang="en-US" dirty="0" smtClean="0"/>
              <a:t>지난 세미나에서</a:t>
            </a:r>
            <a:r>
              <a:rPr kumimoji="1" lang="ko-KR" altLang="en-US" baseline="0" dirty="0" smtClean="0"/>
              <a:t> 배웠던 내용을 간략하게 설명하겠습니다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먼저 </a:t>
            </a:r>
            <a:r>
              <a:rPr kumimoji="1" lang="ko-KR" altLang="en-US" baseline="0" dirty="0" err="1" smtClean="0"/>
              <a:t>딥러닝을</a:t>
            </a:r>
            <a:r>
              <a:rPr kumimoji="1" lang="ko-KR" altLang="en-US" baseline="0" dirty="0" smtClean="0"/>
              <a:t> 배우기 전에 가장 기본이 되는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회귀를 알아봤습니다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먼저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선형회귀는</a:t>
            </a:r>
            <a:r>
              <a:rPr kumimoji="1" lang="ko-KR" altLang="en-US" dirty="0" smtClean="0"/>
              <a:t> 가장 훌륭한 예측선 </a:t>
            </a:r>
            <a:r>
              <a:rPr kumimoji="1" lang="ko-KR" altLang="en-US" dirty="0" err="1" smtClean="0"/>
              <a:t>긋기라고</a:t>
            </a:r>
            <a:r>
              <a:rPr kumimoji="1" lang="ko-KR" altLang="en-US" dirty="0" smtClean="0"/>
              <a:t>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 </a:t>
            </a:r>
            <a:r>
              <a:rPr kumimoji="1" lang="ko-KR" altLang="en-US" dirty="0" err="1" smtClean="0"/>
              <a:t>예측선을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긋는데는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일차함수인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y = ax +b </a:t>
            </a:r>
            <a:r>
              <a:rPr kumimoji="1" lang="ko-KR" altLang="en-US" dirty="0" smtClean="0"/>
              <a:t>직선을 표현하는 이 함수를 사용했고 우리는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는 최소 </a:t>
            </a:r>
            <a:r>
              <a:rPr kumimoji="1" lang="ko-KR" altLang="en-US" dirty="0" err="1" smtClean="0"/>
              <a:t>제곱법을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간단하게 구할 수 있었습니다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하지만 변수가 많아질수록 최소 제곱법으로만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</a:t>
            </a:r>
            <a:r>
              <a:rPr kumimoji="1" lang="ko-KR" altLang="en-US" dirty="0" err="1" smtClean="0"/>
              <a:t>구하는데는</a:t>
            </a:r>
            <a:r>
              <a:rPr kumimoji="1" lang="ko-KR" altLang="en-US" dirty="0" smtClean="0"/>
              <a:t> 한계가 있어서 </a:t>
            </a:r>
            <a:r>
              <a:rPr kumimoji="1" lang="ko-KR" altLang="en-US" dirty="0" err="1" smtClean="0"/>
              <a:t>오차값을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구하는 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설명했습니다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경사하강법은 직선과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거리가 가장 작은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다시 말해서 오차가 가작 작은 값이 가장 훌륭한 </a:t>
            </a:r>
            <a:r>
              <a:rPr kumimoji="1" lang="ko-KR" altLang="en-US" baseline="0" dirty="0" err="1" smtClean="0"/>
              <a:t>예측선이</a:t>
            </a:r>
            <a:r>
              <a:rPr kumimoji="1" lang="ko-KR" altLang="en-US" baseline="0" dirty="0" smtClean="0"/>
              <a:t> 된다고 했는데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그러면 가장 작은 </a:t>
            </a:r>
            <a:r>
              <a:rPr kumimoji="1" lang="ko-KR" altLang="en-US" baseline="0" dirty="0" err="1" smtClean="0"/>
              <a:t>오차값을</a:t>
            </a:r>
            <a:r>
              <a:rPr kumimoji="1" lang="ko-KR" altLang="en-US" baseline="0" dirty="0" smtClean="0"/>
              <a:t> 어떻게 구하냐 이는 </a:t>
            </a:r>
            <a:r>
              <a:rPr kumimoji="1" lang="ko-KR" altLang="en-US" baseline="0" dirty="0" err="1" smtClean="0"/>
              <a:t>이차함수를</a:t>
            </a:r>
            <a:r>
              <a:rPr kumimoji="1" lang="ko-KR" altLang="en-US" baseline="0" dirty="0" smtClean="0"/>
              <a:t> 이용해서 이차함수에서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</a:t>
            </a:r>
            <a:r>
              <a:rPr kumimoji="1" lang="ko-KR" altLang="en-US" baseline="0" dirty="0" err="1" smtClean="0"/>
              <a:t>했을때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값이 오차가 가장 작은 선이라고 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회귀도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마찬가지로 가장 훌륭한 </a:t>
            </a:r>
            <a:r>
              <a:rPr kumimoji="1" lang="ko-KR" altLang="en-US" baseline="0" dirty="0" err="1" smtClean="0"/>
              <a:t>예측선을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긋는거지만</a:t>
            </a:r>
            <a:r>
              <a:rPr kumimoji="1" lang="ko-KR" altLang="en-US" baseline="0" dirty="0" smtClean="0"/>
              <a:t> 선형회귀와는 달리 곡선을 그리는 작업입니다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그래서 곡선을 나타내는 </a:t>
            </a:r>
            <a:r>
              <a:rPr kumimoji="1" lang="ko-KR" altLang="en-US" baseline="0" dirty="0" err="1" smtClean="0"/>
              <a:t>시그모이드</a:t>
            </a:r>
            <a:r>
              <a:rPr kumimoji="1" lang="ko-KR" altLang="en-US" baseline="0" dirty="0" smtClean="0"/>
              <a:t> 함수를 이용했고 여기서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구하는 방법을 알아봤습니다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값은 선형회귀에서 구했던 방법 그대로 하면 됐고</a:t>
            </a:r>
            <a:endParaRPr kumimoji="1" lang="en-US" altLang="ko-KR" dirty="0" smtClean="0"/>
          </a:p>
          <a:p>
            <a:r>
              <a:rPr kumimoji="1" lang="en-US" altLang="ko-KR" dirty="0" smtClean="0"/>
              <a:t>A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값은 </a:t>
            </a:r>
            <a:r>
              <a:rPr kumimoji="1" lang="ko-KR" altLang="en-US" baseline="0" dirty="0" err="1" smtClean="0"/>
              <a:t>로그함수를</a:t>
            </a:r>
            <a:r>
              <a:rPr kumimoji="1" lang="ko-KR" altLang="en-US" baseline="0" dirty="0" smtClean="0"/>
              <a:t> 변형해서 만든 공식을 이용해서 똑같이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했을 때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값을 구해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값을 구했습니다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로지스틱의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입력값을</a:t>
            </a:r>
            <a:r>
              <a:rPr kumimoji="1" lang="ko-KR" altLang="en-US" baseline="0" dirty="0" smtClean="0"/>
              <a:t> 통해 </a:t>
            </a:r>
            <a:r>
              <a:rPr kumimoji="1" lang="ko-KR" altLang="en-US" baseline="0" dirty="0" err="1" smtClean="0"/>
              <a:t>출력값을</a:t>
            </a:r>
            <a:r>
              <a:rPr kumimoji="1" lang="ko-KR" altLang="en-US" baseline="0" dirty="0" smtClean="0"/>
              <a:t> 구하는 함수를 표현하면 </a:t>
            </a:r>
            <a:r>
              <a:rPr kumimoji="1" lang="ko-KR" altLang="en-US" baseline="0" dirty="0" err="1" smtClean="0"/>
              <a:t>이와같고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인간의 뇌에 뉴런이 하는 </a:t>
            </a:r>
            <a:r>
              <a:rPr kumimoji="1" lang="ko-KR" altLang="en-US" baseline="0" dirty="0" err="1" smtClean="0"/>
              <a:t>매커니즘과</a:t>
            </a:r>
            <a:r>
              <a:rPr kumimoji="1" lang="ko-KR" altLang="en-US" baseline="0" dirty="0" smtClean="0"/>
              <a:t> 동일하다고 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내용이 </a:t>
            </a:r>
            <a:r>
              <a:rPr kumimoji="1" lang="en-US" altLang="ko-KR" baseline="0" dirty="0" smtClean="0"/>
              <a:t>1957</a:t>
            </a:r>
            <a:r>
              <a:rPr kumimoji="1" lang="ko-KR" altLang="en-US" baseline="0" dirty="0" smtClean="0"/>
              <a:t>년에 </a:t>
            </a:r>
            <a:r>
              <a:rPr kumimoji="1" lang="ko-KR" altLang="en-US" baseline="0" dirty="0" err="1" smtClean="0"/>
              <a:t>퍼셉트론이라</a:t>
            </a:r>
            <a:r>
              <a:rPr kumimoji="1" lang="ko-KR" altLang="en-US" baseline="0" dirty="0" smtClean="0"/>
              <a:t> 하여 논문으로 발표가 되었고 이는 나중에 인공신경망의 가장 중요한 기본 단위가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구조를 짜고 층을 설정하는 부분을 보면</a:t>
            </a:r>
            <a:endParaRPr kumimoji="1" lang="en-US" altLang="ko-KR" dirty="0" smtClean="0"/>
          </a:p>
          <a:p>
            <a:r>
              <a:rPr kumimoji="1" lang="en-US" altLang="ko-KR" dirty="0" smtClean="0"/>
              <a:t>Sequential() </a:t>
            </a:r>
            <a:r>
              <a:rPr kumimoji="1" lang="ko-KR" altLang="en-US" dirty="0" smtClean="0"/>
              <a:t>함수를 </a:t>
            </a:r>
            <a:r>
              <a:rPr kumimoji="1" lang="en-US" altLang="ko-KR" dirty="0" smtClean="0"/>
              <a:t>model</a:t>
            </a:r>
            <a:r>
              <a:rPr kumimoji="1" lang="ko-KR" altLang="en-US" dirty="0" smtClean="0"/>
              <a:t>로 선언하고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Model.add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로 층을 새로 추가합니다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err="1" smtClean="0"/>
              <a:t>여기기서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Dense </a:t>
            </a:r>
            <a:r>
              <a:rPr kumimoji="1" lang="ko-KR" altLang="en-US" baseline="0" dirty="0" smtClean="0"/>
              <a:t>함수를 통해서 구체적인 설정을 해주는데 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30</a:t>
            </a:r>
            <a:r>
              <a:rPr kumimoji="1" lang="ko-KR" altLang="en-US" baseline="0" dirty="0" smtClean="0"/>
              <a:t>개의 노드 그리고 </a:t>
            </a:r>
            <a:r>
              <a:rPr kumimoji="1" lang="en-US" altLang="ko-KR" baseline="0" dirty="0" err="1" smtClean="0"/>
              <a:t>input_dim</a:t>
            </a:r>
            <a:r>
              <a:rPr kumimoji="1" lang="ko-KR" altLang="en-US" baseline="0" dirty="0" smtClean="0"/>
              <a:t>을 </a:t>
            </a:r>
            <a:r>
              <a:rPr kumimoji="1" lang="en-US" altLang="ko-KR" baseline="0" dirty="0" smtClean="0"/>
              <a:t>17</a:t>
            </a:r>
            <a:r>
              <a:rPr kumimoji="1" lang="ko-KR" altLang="en-US" baseline="0" dirty="0" smtClean="0"/>
              <a:t>개로 설정합니다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err="1" smtClean="0"/>
              <a:t>Keras</a:t>
            </a:r>
            <a:r>
              <a:rPr kumimoji="1" lang="ko-KR" altLang="en-US" baseline="0" dirty="0" smtClean="0"/>
              <a:t>에서는 </a:t>
            </a:r>
            <a:r>
              <a:rPr kumimoji="1" lang="ko-KR" altLang="en-US" baseline="0" dirty="0" err="1" smtClean="0"/>
              <a:t>입력층을</a:t>
            </a:r>
            <a:r>
              <a:rPr kumimoji="1" lang="ko-KR" altLang="en-US" baseline="0" dirty="0" smtClean="0"/>
              <a:t> 따로 만들지 않고 첫번째 층을 </a:t>
            </a:r>
            <a:r>
              <a:rPr kumimoji="1" lang="ko-KR" altLang="en-US" baseline="0" dirty="0" err="1" smtClean="0"/>
              <a:t>만들때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입력층을</a:t>
            </a:r>
            <a:r>
              <a:rPr kumimoji="1" lang="ko-KR" altLang="en-US" baseline="0" dirty="0" smtClean="0"/>
              <a:t> 같이 만들어 주게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Activation</a:t>
            </a:r>
            <a:r>
              <a:rPr kumimoji="1" lang="ko-KR" altLang="en-US" baseline="0" dirty="0" smtClean="0"/>
              <a:t>은 활성화 함수를 무엇을 쓰지 입력하는 부분인데 여기서는 </a:t>
            </a:r>
            <a:r>
              <a:rPr kumimoji="1" lang="ko-KR" altLang="en-US" baseline="0" dirty="0" err="1" smtClean="0"/>
              <a:t>렐루함수를</a:t>
            </a:r>
            <a:r>
              <a:rPr kumimoji="1" lang="ko-KR" altLang="en-US" baseline="0" dirty="0" smtClean="0"/>
              <a:t> 사용하겠습니다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마지막으로 </a:t>
            </a:r>
            <a:r>
              <a:rPr kumimoji="1" lang="ko-KR" altLang="en-US" baseline="0" dirty="0" err="1" smtClean="0"/>
              <a:t>출력층으로</a:t>
            </a:r>
            <a:r>
              <a:rPr kumimoji="1" lang="ko-KR" altLang="en-US" baseline="0" dirty="0" smtClean="0"/>
              <a:t>  </a:t>
            </a:r>
            <a:r>
              <a:rPr kumimoji="1" lang="ko-KR" altLang="en-US" baseline="0" dirty="0" err="1" smtClean="0"/>
              <a:t>출력값을</a:t>
            </a:r>
            <a:r>
              <a:rPr kumimoji="1" lang="ko-KR" altLang="en-US" baseline="0" dirty="0" smtClean="0"/>
              <a:t> 하나로 정해서 보여줘야하니 노드는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개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출력층의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활설화</a:t>
            </a:r>
            <a:r>
              <a:rPr kumimoji="1" lang="ko-KR" altLang="en-US" baseline="0" dirty="0" smtClean="0"/>
              <a:t> 함수는 </a:t>
            </a:r>
            <a:r>
              <a:rPr kumimoji="1" lang="ko-KR" altLang="en-US" baseline="0" dirty="0" err="1" smtClean="0"/>
              <a:t>시그모이드로</a:t>
            </a:r>
            <a:r>
              <a:rPr kumimoji="1" lang="ko-KR" altLang="en-US" baseline="0" dirty="0" smtClean="0"/>
              <a:t> 정했습니다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27705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다음은 컴파일 부분입니다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이 부분은 앞서 지정한 모델이 효과적으로 구현될 수 있게 하는 환경을 설정하는 부분으로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오차함수와</a:t>
            </a:r>
            <a:r>
              <a:rPr kumimoji="1" lang="ko-KR" altLang="en-US" dirty="0" smtClean="0"/>
              <a:t> 최적화 함수를 설정합니다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먼저 </a:t>
            </a:r>
            <a:r>
              <a:rPr kumimoji="1" lang="ko-KR" altLang="en-US" dirty="0" err="1" smtClean="0"/>
              <a:t>오차함수는</a:t>
            </a:r>
            <a:r>
              <a:rPr kumimoji="1" lang="ko-KR" altLang="en-US" dirty="0" smtClean="0"/>
              <a:t> 우리가 앞에서 배웠던 평균제곱오차 함수를 정했고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최적화 방법은 경사하강법에서 가장 최근에 나온 </a:t>
            </a:r>
            <a:r>
              <a:rPr kumimoji="1" lang="ko-KR" altLang="en-US" dirty="0" err="1" smtClean="0"/>
              <a:t>아담함수를</a:t>
            </a:r>
            <a:r>
              <a:rPr kumimoji="1" lang="ko-KR" altLang="en-US" dirty="0" smtClean="0"/>
              <a:t> 사용하겠습니다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Metrics </a:t>
            </a:r>
            <a:r>
              <a:rPr kumimoji="1" lang="ko-KR" altLang="en-US" dirty="0" smtClean="0"/>
              <a:t>함수는 모델이 </a:t>
            </a:r>
            <a:r>
              <a:rPr kumimoji="1" lang="ko-KR" altLang="en-US" dirty="0" err="1" smtClean="0"/>
              <a:t>컴파일될</a:t>
            </a:r>
            <a:r>
              <a:rPr kumimoji="1" lang="ko-KR" altLang="en-US" dirty="0" smtClean="0"/>
              <a:t> 때 모델 수행 결과를 나타나게끔 설정하는 부분인데 우리가 </a:t>
            </a:r>
            <a:r>
              <a:rPr kumimoji="1" lang="ko-KR" altLang="en-US" dirty="0" err="1" smtClean="0"/>
              <a:t>궁금한건</a:t>
            </a:r>
            <a:r>
              <a:rPr kumimoji="1" lang="ko-KR" altLang="en-US" dirty="0" smtClean="0"/>
              <a:t> 정확도이기 때문에 </a:t>
            </a:r>
            <a:r>
              <a:rPr kumimoji="1" lang="en-US" altLang="ko-KR" dirty="0" smtClean="0"/>
              <a:t>accuracy</a:t>
            </a:r>
            <a:r>
              <a:rPr kumimoji="1" lang="ko-KR" altLang="en-US" dirty="0" smtClean="0"/>
              <a:t>을 입력하겠습니다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93714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이를 도식으로 나타내면 그림과 같습니다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17</a:t>
            </a:r>
            <a:r>
              <a:rPr kumimoji="1" lang="ko-KR" altLang="en-US" dirty="0" smtClean="0"/>
              <a:t>개의 </a:t>
            </a:r>
            <a:r>
              <a:rPr kumimoji="1" lang="ko-KR" altLang="en-US" dirty="0" err="1" smtClean="0"/>
              <a:t>입력값이</a:t>
            </a:r>
            <a:r>
              <a:rPr kumimoji="1" lang="ko-KR" altLang="en-US" dirty="0" smtClean="0"/>
              <a:t> 있고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각각 </a:t>
            </a:r>
            <a:r>
              <a:rPr kumimoji="1" lang="ko-KR" altLang="en-US" dirty="0" err="1" smtClean="0"/>
              <a:t>입력값은</a:t>
            </a:r>
            <a:r>
              <a:rPr kumimoji="1" lang="ko-KR" altLang="en-US" dirty="0" smtClean="0"/>
              <a:t> 가중치를 만나 </a:t>
            </a:r>
            <a:r>
              <a:rPr kumimoji="1" lang="ko-KR" altLang="en-US" dirty="0" err="1" smtClean="0"/>
              <a:t>렐루라는</a:t>
            </a:r>
            <a:r>
              <a:rPr kumimoji="1" lang="ko-KR" altLang="en-US" dirty="0" smtClean="0"/>
              <a:t> 활성화 함수를 통해 값이 출력이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또 </a:t>
            </a:r>
            <a:r>
              <a:rPr kumimoji="1" lang="ko-KR" altLang="en-US" dirty="0" err="1" smtClean="0"/>
              <a:t>이출력된</a:t>
            </a:r>
            <a:r>
              <a:rPr kumimoji="1" lang="ko-KR" altLang="en-US" dirty="0" smtClean="0"/>
              <a:t> 값이 다시 가중치를 만나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통해서 </a:t>
            </a:r>
            <a:r>
              <a:rPr kumimoji="1" lang="ko-KR" altLang="en-US" dirty="0" err="1" smtClean="0"/>
              <a:t>결괏값이</a:t>
            </a:r>
            <a:r>
              <a:rPr kumimoji="1" lang="ko-KR" altLang="en-US" dirty="0" smtClean="0"/>
              <a:t> 나오게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나온 </a:t>
            </a:r>
            <a:r>
              <a:rPr kumimoji="1" lang="ko-KR" altLang="en-US" dirty="0" err="1" smtClean="0"/>
              <a:t>결괏값은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실제값과의</a:t>
            </a:r>
            <a:r>
              <a:rPr kumimoji="1" lang="ko-KR" altLang="en-US" dirty="0" smtClean="0"/>
              <a:t> 오차를 구해 아담이라는 경사하강법의 최적화방법을 통해 </a:t>
            </a:r>
            <a:endParaRPr kumimoji="1" lang="en-US" altLang="ko-KR" dirty="0" smtClean="0"/>
          </a:p>
          <a:p>
            <a:r>
              <a:rPr kumimoji="1" lang="ko-KR" altLang="en-US" dirty="0" smtClean="0"/>
              <a:t>가중치를 거슬러 올라가면서 수정하게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err="1" smtClean="0"/>
              <a:t>이런식으로</a:t>
            </a:r>
            <a:r>
              <a:rPr kumimoji="1" lang="ko-KR" altLang="en-US" dirty="0" smtClean="0"/>
              <a:t> 동작을 하게끔 모델을</a:t>
            </a:r>
            <a:r>
              <a:rPr kumimoji="1" lang="ko-KR" altLang="en-US" baseline="0" dirty="0" smtClean="0"/>
              <a:t> 설계했습니다</a:t>
            </a:r>
            <a:r>
              <a:rPr kumimoji="1" lang="en-US" altLang="ko-KR" baseline="0" dirty="0" smtClean="0"/>
              <a:t>.</a:t>
            </a:r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35116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그리고 </a:t>
            </a:r>
            <a:r>
              <a:rPr kumimoji="1" lang="ko-KR" altLang="en-US" dirty="0" err="1" smtClean="0"/>
              <a:t>하나더</a:t>
            </a:r>
            <a:r>
              <a:rPr kumimoji="1" lang="ko-KR" altLang="en-US" dirty="0" smtClean="0"/>
              <a:t> 살펴보자면 오차를 구하는 공식은 크게 두가지로 평균 제곱</a:t>
            </a:r>
            <a:r>
              <a:rPr kumimoji="1" lang="ko-KR" altLang="en-US" baseline="0" dirty="0" smtClean="0"/>
              <a:t> 계열과 교차 엔트로피 계열로 </a:t>
            </a:r>
            <a:r>
              <a:rPr kumimoji="1" lang="ko-KR" altLang="en-US" baseline="0" dirty="0" err="1" smtClean="0"/>
              <a:t>나눌수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지금 우리가 배웠던 내용인 평균 제곱 </a:t>
            </a:r>
            <a:r>
              <a:rPr kumimoji="1" lang="ko-KR" altLang="en-US" baseline="0" dirty="0" err="1" smtClean="0"/>
              <a:t>오차라는게</a:t>
            </a:r>
            <a:r>
              <a:rPr kumimoji="1" lang="ko-KR" altLang="en-US" baseline="0" dirty="0" smtClean="0"/>
              <a:t> 있고 평균 절대 오차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평균 절대 백분율 오차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평균 제곱 로그 오차가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교차 엔트로피 계열은 주로 분류문제에서 많이 사용되는데</a:t>
            </a:r>
            <a:endParaRPr kumimoji="1" lang="en-US" altLang="ko-KR" baseline="0" dirty="0" smtClean="0"/>
          </a:p>
          <a:p>
            <a:r>
              <a:rPr kumimoji="1" lang="en-US" altLang="ko-KR" baseline="0" dirty="0" err="1" smtClean="0"/>
              <a:t>Categorical_crossentropy</a:t>
            </a:r>
            <a:r>
              <a:rPr kumimoji="1" lang="ko-KR" altLang="en-US" baseline="0" dirty="0" smtClean="0"/>
              <a:t>는 범주형 교차 엔트로피에 쓰이고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이항 교차 엔트로피인 두 개의 클래스 중에서 예측할 때는 </a:t>
            </a:r>
            <a:r>
              <a:rPr kumimoji="1" lang="en-US" altLang="ko-KR" baseline="0" dirty="0" err="1" smtClean="0"/>
              <a:t>binary_crossentropy</a:t>
            </a:r>
            <a:r>
              <a:rPr kumimoji="1" lang="ko-KR" altLang="en-US" baseline="0" dirty="0" smtClean="0"/>
              <a:t>를 주로 사용합니다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이제 실제로 앞서 설정한 모델을 실행해보겠습니다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20723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kumimoji="1" lang="ko-KR" altLang="en-US" dirty="0" smtClean="0"/>
              <a:t>이렇게 </a:t>
            </a:r>
            <a:r>
              <a:rPr kumimoji="1" lang="ko-KR" altLang="en-US" dirty="0" err="1" smtClean="0"/>
              <a:t>케라스를</a:t>
            </a:r>
            <a:r>
              <a:rPr kumimoji="1" lang="ko-KR" altLang="en-US" dirty="0" smtClean="0"/>
              <a:t> 이용해서 </a:t>
            </a:r>
            <a:r>
              <a:rPr kumimoji="1" lang="ko-KR" altLang="en-US" dirty="0" err="1" smtClean="0"/>
              <a:t>딥러닝을</a:t>
            </a:r>
            <a:r>
              <a:rPr kumimoji="1" lang="ko-KR" altLang="en-US" dirty="0" smtClean="0"/>
              <a:t> 한 </a:t>
            </a:r>
            <a:r>
              <a:rPr kumimoji="1" lang="ko-KR" altLang="en-US" dirty="0" err="1" smtClean="0"/>
              <a:t>구동시켜봤습니다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하지만 여기서 간과해서는 안되는 것이 바로 데이터를 알아야 하는 것입니다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방금 학습은 했지만 사실 데이터에 대한 정보는 아무것도 알아보지 </a:t>
            </a:r>
            <a:r>
              <a:rPr kumimoji="1" lang="ko-KR" altLang="en-US" dirty="0" err="1" smtClean="0"/>
              <a:t>않은채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딥러닝을</a:t>
            </a:r>
            <a:r>
              <a:rPr kumimoji="1" lang="ko-KR" altLang="en-US" dirty="0" smtClean="0"/>
              <a:t> 돌렸습니다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우리가 사용하려는 </a:t>
            </a:r>
            <a:r>
              <a:rPr kumimoji="1" lang="ko-KR" altLang="en-US" dirty="0" err="1" smtClean="0"/>
              <a:t>머신러닝과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딥러닝은</a:t>
            </a:r>
            <a:r>
              <a:rPr kumimoji="1" lang="ko-KR" altLang="en-US" dirty="0" smtClean="0"/>
              <a:t> 데이터가 얼마나 효율적으로 사용되게끔 </a:t>
            </a:r>
            <a:r>
              <a:rPr kumimoji="1" lang="ko-KR" altLang="en-US" dirty="0" err="1" smtClean="0"/>
              <a:t>가공됐는지가</a:t>
            </a:r>
            <a:r>
              <a:rPr kumimoji="1" lang="ko-KR" altLang="en-US" dirty="0" smtClean="0"/>
              <a:t> 중요합니다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어떻게 보면 </a:t>
            </a:r>
            <a:r>
              <a:rPr kumimoji="1" lang="ko-KR" altLang="en-US" dirty="0" err="1" smtClean="0"/>
              <a:t>머신러닝</a:t>
            </a:r>
            <a:r>
              <a:rPr kumimoji="1" lang="ko-KR" altLang="en-US" dirty="0" smtClean="0"/>
              <a:t> 프로젝트의 성공과 실패는 얼마나 좋은 데이터를 가지고 시작하느냐에 많은 영향을 받기도 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그래서 </a:t>
            </a:r>
            <a:r>
              <a:rPr kumimoji="1" lang="ko-KR" altLang="en-US" dirty="0" err="1" smtClean="0"/>
              <a:t>머신러닝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딥러닝을</a:t>
            </a:r>
            <a:r>
              <a:rPr kumimoji="1" lang="ko-KR" altLang="en-US" dirty="0" smtClean="0"/>
              <a:t> 하고싶다면 데이터를</a:t>
            </a:r>
            <a:r>
              <a:rPr kumimoji="1" lang="ko-KR" altLang="en-US" baseline="0" dirty="0" smtClean="0"/>
              <a:t> 들여다 보고 분석할 수 있어야 합니다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smtClean="0"/>
              <a:t>하고자 하는 목적에 맞춰 가능한 한 많은 정보를 모았다면 이를 </a:t>
            </a:r>
            <a:r>
              <a:rPr kumimoji="1" lang="ko-KR" altLang="en-US" baseline="0" dirty="0" err="1" smtClean="0"/>
              <a:t>머신러닝과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딥러닝에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사용할수</a:t>
            </a:r>
            <a:r>
              <a:rPr kumimoji="1" lang="ko-KR" altLang="en-US" baseline="0" dirty="0" smtClean="0"/>
              <a:t> 있게 잘 정제된 데이터 형식으로 바꿔야 하고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또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내가 무슨 목적으로 </a:t>
            </a:r>
            <a:r>
              <a:rPr kumimoji="1" lang="ko-KR" altLang="en-US" baseline="0" dirty="0" err="1" smtClean="0"/>
              <a:t>딥러닝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err="1" smtClean="0"/>
              <a:t>머신러닝을</a:t>
            </a:r>
            <a:r>
              <a:rPr kumimoji="1" lang="ko-KR" altLang="en-US" baseline="0" dirty="0" smtClean="0"/>
              <a:t> 하려고 하는지</a:t>
            </a:r>
            <a:r>
              <a:rPr kumimoji="1" lang="en-US" altLang="ko-KR" baseline="0" dirty="0" smtClean="0"/>
              <a:t>?</a:t>
            </a:r>
          </a:p>
          <a:p>
            <a:r>
              <a:rPr kumimoji="1" lang="ko-KR" altLang="en-US" baseline="0" dirty="0" smtClean="0"/>
              <a:t>그럼 그 목적에 맞게 데이터 정보가 잘 들어가 있는지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데이터는 사용할 수 있게끔 잘 정제 되었는지 확인을 하고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학습을 진행하는 방향으로 하도록 하겠습니다</a:t>
            </a:r>
            <a:r>
              <a:rPr kumimoji="1" lang="en-US" altLang="ko-KR" baseline="0" dirty="0" smtClean="0"/>
              <a:t>. </a:t>
            </a:r>
            <a:endParaRPr kumimoji="1" lang="en-US" altLang="ko-KR" dirty="0" smtClean="0"/>
          </a:p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61372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 그림에서 임의의 선을 그려서 한쪽에는 </a:t>
            </a:r>
            <a:r>
              <a:rPr kumimoji="1" lang="ko-KR" altLang="en-US" dirty="0" err="1" smtClean="0"/>
              <a:t>검은점만</a:t>
            </a:r>
            <a:r>
              <a:rPr kumimoji="1" lang="ko-KR" altLang="en-US" dirty="0" smtClean="0"/>
              <a:t> 다른 한쪽에는 </a:t>
            </a:r>
            <a:r>
              <a:rPr kumimoji="1" lang="ko-KR" altLang="en-US" dirty="0" err="1" smtClean="0"/>
              <a:t>흰점만</a:t>
            </a:r>
            <a:r>
              <a:rPr kumimoji="1" lang="ko-KR" altLang="en-US" dirty="0" smtClean="0"/>
              <a:t> 오게끔 선을 </a:t>
            </a:r>
            <a:r>
              <a:rPr kumimoji="1" lang="ko-KR" altLang="en-US" dirty="0" err="1" smtClean="0"/>
              <a:t>그릴수</a:t>
            </a:r>
            <a:r>
              <a:rPr kumimoji="1" lang="ko-KR" altLang="en-US" dirty="0" smtClean="0"/>
              <a:t> 있을까요</a:t>
            </a:r>
            <a:r>
              <a:rPr kumimoji="1" lang="en-US" altLang="ko-KR" dirty="0" smtClean="0"/>
              <a:t>?</a:t>
            </a:r>
          </a:p>
          <a:p>
            <a:r>
              <a:rPr kumimoji="1" lang="ko-KR" altLang="en-US" dirty="0" smtClean="0"/>
              <a:t>여러 개의 선을 아무리 그려도 </a:t>
            </a:r>
            <a:r>
              <a:rPr kumimoji="1" lang="ko-KR" altLang="en-US" dirty="0" err="1" smtClean="0"/>
              <a:t>흰점과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검은점을</a:t>
            </a:r>
            <a:r>
              <a:rPr kumimoji="1" lang="ko-KR" altLang="en-US" dirty="0" smtClean="0"/>
              <a:t> 구분할 수는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앞서 </a:t>
            </a:r>
            <a:r>
              <a:rPr kumimoji="1" lang="ko-KR" altLang="en-US" dirty="0" err="1" smtClean="0"/>
              <a:t>선형회귀와</a:t>
            </a:r>
            <a:r>
              <a:rPr kumimoji="1" lang="ko-KR" altLang="en-US" dirty="0" smtClean="0"/>
              <a:t> 로지스틱회귀를 통해 </a:t>
            </a:r>
            <a:r>
              <a:rPr kumimoji="1" lang="ko-KR" altLang="en-US" dirty="0" err="1" smtClean="0"/>
              <a:t>머신러닝이</a:t>
            </a:r>
            <a:r>
              <a:rPr kumimoji="1" lang="ko-KR" altLang="en-US" dirty="0" smtClean="0"/>
              <a:t> 선이나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평면을 그리는 작업이라고 배웠는데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이처럼 경우에 </a:t>
            </a:r>
            <a:r>
              <a:rPr kumimoji="1" lang="ko-KR" altLang="en-US" dirty="0" err="1" smtClean="0"/>
              <a:t>다라서는</a:t>
            </a:r>
            <a:r>
              <a:rPr kumimoji="1" lang="ko-KR" altLang="en-US" dirty="0" smtClean="0"/>
              <a:t> 선을 아무리 그어도 해결되지 않는 상황이 있었습니다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5974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이것이 </a:t>
            </a:r>
            <a:r>
              <a:rPr kumimoji="1" lang="ko-KR" altLang="en-US" dirty="0" err="1" smtClean="0"/>
              <a:t>퍼셉트론의</a:t>
            </a:r>
            <a:r>
              <a:rPr kumimoji="1" lang="ko-KR" altLang="en-US" dirty="0" smtClean="0"/>
              <a:t> 한계를 </a:t>
            </a:r>
            <a:r>
              <a:rPr kumimoji="1" lang="ko-KR" altLang="en-US" dirty="0" err="1" smtClean="0"/>
              <a:t>설명할때</a:t>
            </a:r>
            <a:r>
              <a:rPr kumimoji="1" lang="ko-KR" altLang="en-US" dirty="0" smtClean="0"/>
              <a:t> 등장하는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컴퓨터는 두 가지의 디지털 값</a:t>
            </a:r>
            <a:r>
              <a:rPr kumimoji="1" lang="en-US" altLang="ko-KR" dirty="0" smtClean="0"/>
              <a:t>, 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을 </a:t>
            </a:r>
            <a:r>
              <a:rPr kumimoji="1" lang="ko-KR" altLang="en-US" dirty="0" err="1" smtClean="0"/>
              <a:t>입려해</a:t>
            </a:r>
            <a:r>
              <a:rPr kumimoji="1" lang="ko-KR" altLang="en-US" dirty="0" smtClean="0"/>
              <a:t> 값을 출력하는 회로가 모여 만들어지는데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 회로를 </a:t>
            </a:r>
            <a:r>
              <a:rPr kumimoji="1" lang="en-US" altLang="ko-KR" baseline="0" dirty="0" smtClean="0"/>
              <a:t>‘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’</a:t>
            </a:r>
            <a:r>
              <a:rPr kumimoji="1" lang="ko-KR" altLang="en-US" baseline="0" dirty="0" smtClean="0"/>
              <a:t>라고 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표를 보시면 </a:t>
            </a:r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, OR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, XOR</a:t>
            </a:r>
            <a:r>
              <a:rPr kumimoji="1" lang="ko-KR" altLang="en-US" baseline="0" dirty="0" smtClean="0"/>
              <a:t>게이트가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둘다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Or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 중 하나라도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</a:t>
            </a:r>
            <a:endParaRPr kumimoji="1" lang="en-US" altLang="ko-KR" baseline="0" dirty="0" smtClean="0"/>
          </a:p>
          <a:p>
            <a:r>
              <a:rPr kumimoji="1" lang="en-US" altLang="ko-KR" baseline="0" dirty="0" err="1" smtClean="0"/>
              <a:t>Xor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 중 하나만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 출력합니다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5515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앞서 보았던 표를 </a:t>
            </a:r>
            <a:r>
              <a:rPr kumimoji="1" lang="ko-KR" altLang="en-US" dirty="0" err="1" smtClean="0"/>
              <a:t>좌표평면에</a:t>
            </a:r>
            <a:r>
              <a:rPr kumimoji="1" lang="ko-KR" altLang="en-US" dirty="0" smtClean="0"/>
              <a:t> 나타내 보면</a:t>
            </a:r>
            <a:r>
              <a:rPr kumimoji="1" lang="ko-KR" altLang="en-US" baseline="0" dirty="0" smtClean="0"/>
              <a:t> 보시는 바와 같습니다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 </a:t>
            </a:r>
            <a:r>
              <a:rPr kumimoji="1" lang="ko-KR" altLang="en-US" baseline="0" dirty="0" err="1" smtClean="0"/>
              <a:t>검은점</a:t>
            </a:r>
            <a:r>
              <a:rPr kumimoji="1" lang="en-US" altLang="ko-KR" baseline="0" dirty="0" smtClean="0"/>
              <a:t>, 0</a:t>
            </a:r>
            <a:r>
              <a:rPr kumimoji="1" lang="ko-KR" altLang="en-US" baseline="0" dirty="0" smtClean="0"/>
              <a:t>을 </a:t>
            </a:r>
            <a:r>
              <a:rPr kumimoji="1" lang="ko-KR" altLang="en-US" baseline="0" dirty="0" err="1" smtClean="0"/>
              <a:t>흰점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게이트와 </a:t>
            </a:r>
            <a:r>
              <a:rPr kumimoji="1" lang="en-US" altLang="ko-KR" baseline="0" dirty="0" smtClean="0"/>
              <a:t>OR</a:t>
            </a:r>
            <a:r>
              <a:rPr kumimoji="1" lang="ko-KR" altLang="en-US" baseline="0" dirty="0" smtClean="0"/>
              <a:t>게이트는 직선을 그어 </a:t>
            </a:r>
            <a:r>
              <a:rPr kumimoji="1" lang="ko-KR" altLang="en-US" baseline="0" dirty="0" err="1" smtClean="0"/>
              <a:t>결괏값을</a:t>
            </a:r>
            <a:r>
              <a:rPr kumimoji="1" lang="ko-KR" altLang="en-US" baseline="0" dirty="0" smtClean="0"/>
              <a:t> 구별할 수가 있는 반면에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XOR</a:t>
            </a:r>
            <a:r>
              <a:rPr kumimoji="1" lang="ko-KR" altLang="en-US" baseline="0" dirty="0" smtClean="0"/>
              <a:t>게이트는 선을 그어 구별할 수가 없습니다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인공지능 분야의 선구자였던 마빈 </a:t>
            </a:r>
            <a:r>
              <a:rPr kumimoji="1" lang="ko-KR" altLang="en-US" baseline="0" dirty="0" err="1" smtClean="0"/>
              <a:t>민스키</a:t>
            </a:r>
            <a:r>
              <a:rPr kumimoji="1" lang="ko-KR" altLang="en-US" baseline="0" dirty="0" smtClean="0"/>
              <a:t> 교수가 </a:t>
            </a:r>
            <a:r>
              <a:rPr kumimoji="1" lang="en-US" altLang="ko-KR" baseline="0" dirty="0" smtClean="0"/>
              <a:t>1969</a:t>
            </a:r>
            <a:r>
              <a:rPr kumimoji="1" lang="ko-KR" altLang="en-US" baseline="0" dirty="0" smtClean="0"/>
              <a:t>년에 발표한 </a:t>
            </a:r>
            <a:r>
              <a:rPr kumimoji="1" lang="en-US" altLang="ko-KR" baseline="0" dirty="0" smtClean="0"/>
              <a:t>&lt;</a:t>
            </a:r>
            <a:r>
              <a:rPr kumimoji="1" lang="ko-KR" altLang="en-US" baseline="0" dirty="0" err="1" smtClean="0"/>
              <a:t>퍼셉트론즈</a:t>
            </a:r>
            <a:r>
              <a:rPr kumimoji="1" lang="en-US" altLang="ko-KR" baseline="0" dirty="0" smtClean="0"/>
              <a:t>&gt;</a:t>
            </a:r>
            <a:r>
              <a:rPr kumimoji="1" lang="ko-KR" altLang="en-US" baseline="0" dirty="0" smtClean="0"/>
              <a:t>라는 논문에 나오는 내용입니다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뉴런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신경망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지능의 도식을 따라서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퍼셉트론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인공 신경망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인공지능이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가능하리라 했던 당시 많은 사람들이 이것이 생각처럼 쉽지 않다는 사실을 깨달았습니다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err="1" smtClean="0"/>
              <a:t>알고보니</a:t>
            </a:r>
            <a:r>
              <a:rPr kumimoji="1" lang="ko-KR" altLang="en-US" baseline="0" dirty="0" smtClean="0"/>
              <a:t> 간단한 </a:t>
            </a:r>
            <a:r>
              <a:rPr kumimoji="1" lang="en-US" altLang="ko-KR" baseline="0" dirty="0" smtClean="0"/>
              <a:t>XOR </a:t>
            </a:r>
            <a:r>
              <a:rPr kumimoji="1" lang="ko-KR" altLang="en-US" baseline="0" dirty="0" smtClean="0"/>
              <a:t>문제조차 </a:t>
            </a:r>
            <a:r>
              <a:rPr kumimoji="1" lang="ko-KR" altLang="en-US" baseline="0" dirty="0" err="1" smtClean="0"/>
              <a:t>해결할수</a:t>
            </a:r>
            <a:r>
              <a:rPr kumimoji="1" lang="ko-KR" altLang="en-US" baseline="0" dirty="0" smtClean="0"/>
              <a:t> 없었던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논문 이후 한동한 </a:t>
            </a:r>
            <a:r>
              <a:rPr kumimoji="1" lang="ko-KR" altLang="en-US" baseline="0" dirty="0" err="1" smtClean="0"/>
              <a:t>침제기를</a:t>
            </a:r>
            <a:r>
              <a:rPr kumimoji="1" lang="ko-KR" altLang="en-US" baseline="0" dirty="0" smtClean="0"/>
              <a:t> 겪고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여 년이 지난 후에야 이 문제가 해결이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이를 해결한 개념이 바로 다층 </a:t>
            </a:r>
            <a:r>
              <a:rPr kumimoji="1" lang="ko-KR" altLang="en-US" baseline="0" dirty="0" err="1" smtClean="0"/>
              <a:t>퍼셉트론입니다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4401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인공지능 학자들은 인공 신경망을 개발하기 위해서 반드시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문제를 극복해야만 했는데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해결방법으로 고정관념을 깬 바로 종이를 </a:t>
            </a:r>
            <a:r>
              <a:rPr kumimoji="1" lang="ko-KR" altLang="en-US" dirty="0" err="1" smtClean="0"/>
              <a:t>휘어주는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것이였습니다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err="1" smtClean="0"/>
              <a:t>좌표평면</a:t>
            </a:r>
            <a:r>
              <a:rPr kumimoji="1" lang="ko-KR" altLang="en-US" dirty="0" smtClean="0"/>
              <a:t> 자체에 변화를 줘서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문제를 해결하는 것입니다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8931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altLang="ko-KR" dirty="0" smtClean="0"/>
              <a:t>XOR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문제를 해결하기 위해서 우리는 두 개의 </a:t>
            </a:r>
            <a:r>
              <a:rPr kumimoji="1" lang="ko-KR" altLang="en-US" baseline="0" dirty="0" err="1" smtClean="0"/>
              <a:t>퍼셉트론을</a:t>
            </a:r>
            <a:r>
              <a:rPr kumimoji="1" lang="ko-KR" altLang="en-US" baseline="0" dirty="0" smtClean="0"/>
              <a:t> 한번에 </a:t>
            </a:r>
            <a:r>
              <a:rPr kumimoji="1" lang="ko-KR" altLang="en-US" baseline="0" dirty="0" err="1" smtClean="0"/>
              <a:t>계산할수</a:t>
            </a:r>
            <a:r>
              <a:rPr kumimoji="1" lang="ko-KR" altLang="en-US" baseline="0" dirty="0" smtClean="0"/>
              <a:t> 있어야 합니다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smtClean="0"/>
              <a:t>이를 가능하게 하려면 숨어있는 측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즉 </a:t>
            </a:r>
            <a:r>
              <a:rPr kumimoji="1" lang="ko-KR" altLang="en-US" baseline="0" dirty="0" err="1" smtClean="0"/>
              <a:t>은닉층을</a:t>
            </a:r>
            <a:r>
              <a:rPr kumimoji="1" lang="ko-KR" altLang="en-US" baseline="0" dirty="0" smtClean="0"/>
              <a:t> 만들어주면 되는 겁니다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  <a:p>
            <a:endParaRPr kumimoji="1" lang="en-US" altLang="ko-KR" dirty="0" smtClean="0"/>
          </a:p>
          <a:p>
            <a:r>
              <a:rPr kumimoji="1" lang="ko-KR" altLang="en-US" dirty="0" err="1" smtClean="0"/>
              <a:t>입력값을</a:t>
            </a:r>
            <a:r>
              <a:rPr kumimoji="1" lang="ko-KR" altLang="en-US" dirty="0" smtClean="0"/>
              <a:t> 놓고 위 그래프와 아래 그래프를 구분한다고 </a:t>
            </a:r>
            <a:r>
              <a:rPr kumimoji="1" lang="ko-KR" altLang="en-US" dirty="0" err="1" smtClean="0"/>
              <a:t>할때</a:t>
            </a:r>
            <a:r>
              <a:rPr kumimoji="1" lang="ko-KR" altLang="en-US" dirty="0" smtClean="0"/>
              <a:t> 어떤 </a:t>
            </a:r>
            <a:r>
              <a:rPr kumimoji="1" lang="ko-KR" altLang="en-US" dirty="0" err="1" smtClean="0"/>
              <a:t>직선으로더</a:t>
            </a:r>
            <a:r>
              <a:rPr kumimoji="1" lang="ko-KR" altLang="en-US" dirty="0" smtClean="0"/>
              <a:t> 이를 </a:t>
            </a:r>
            <a:r>
              <a:rPr kumimoji="1" lang="ko-KR" altLang="en-US" dirty="0" err="1" smtClean="0"/>
              <a:t>해결할수는</a:t>
            </a:r>
            <a:r>
              <a:rPr kumimoji="1" lang="ko-KR" altLang="en-US" dirty="0" smtClean="0"/>
              <a:t>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</a:t>
            </a:r>
            <a:r>
              <a:rPr kumimoji="1" lang="ko-KR" altLang="en-US" dirty="0" err="1" smtClean="0"/>
              <a:t>은닉층을</a:t>
            </a:r>
            <a:r>
              <a:rPr kumimoji="1" lang="ko-KR" altLang="en-US" dirty="0" smtClean="0"/>
              <a:t> 만들어 공간을 왜곡하면 두 영역을 가로지르는 직선으로 </a:t>
            </a:r>
            <a:r>
              <a:rPr kumimoji="1" lang="ko-KR" altLang="en-US" dirty="0" err="1" smtClean="0"/>
              <a:t>바귀게</a:t>
            </a:r>
            <a:r>
              <a:rPr kumimoji="1" lang="ko-KR" altLang="en-US" dirty="0" smtClean="0"/>
              <a:t>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0900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가운데 숨어있는 </a:t>
            </a:r>
            <a:r>
              <a:rPr kumimoji="1" lang="ko-KR" altLang="en-US" dirty="0" err="1" smtClean="0"/>
              <a:t>은닉층으로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각각 가중치와 바이어스 값을 보내고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은닉층에서</a:t>
            </a:r>
            <a:r>
              <a:rPr kumimoji="1" lang="ko-KR" altLang="en-US" dirty="0" smtClean="0"/>
              <a:t> 모인 값이 한 번 더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이용해 </a:t>
            </a:r>
            <a:r>
              <a:rPr kumimoji="1" lang="ko-KR" altLang="en-US" dirty="0" err="1" smtClean="0"/>
              <a:t>최종값으로</a:t>
            </a:r>
            <a:r>
              <a:rPr kumimoji="1" lang="ko-KR" altLang="en-US" dirty="0" smtClean="0"/>
              <a:t> 결과를 보냅니다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 중간 </a:t>
            </a:r>
            <a:r>
              <a:rPr kumimoji="1" lang="ko-KR" altLang="en-US" dirty="0" err="1" smtClean="0"/>
              <a:t>은닉층에서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n1</a:t>
            </a:r>
            <a:r>
              <a:rPr kumimoji="1" lang="en-US" altLang="ko-KR" baseline="0" dirty="0" smtClean="0"/>
              <a:t>, n2</a:t>
            </a:r>
            <a:r>
              <a:rPr kumimoji="1" lang="ko-KR" altLang="en-US" baseline="0" dirty="0" smtClean="0"/>
              <a:t>를 노드인데 </a:t>
            </a:r>
            <a:r>
              <a:rPr kumimoji="1" lang="ko-KR" altLang="en-US" baseline="0" dirty="0" err="1" smtClean="0"/>
              <a:t>노드값은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가중합의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시그모이드</a:t>
            </a:r>
            <a:r>
              <a:rPr kumimoji="1" lang="ko-KR" altLang="en-US" baseline="0" dirty="0" smtClean="0"/>
              <a:t> 함수를 통해 </a:t>
            </a:r>
            <a:r>
              <a:rPr kumimoji="1" lang="ko-KR" altLang="en-US" baseline="0" dirty="0" err="1" smtClean="0"/>
              <a:t>출력값이</a:t>
            </a:r>
            <a:r>
              <a:rPr kumimoji="1" lang="ko-KR" altLang="en-US" baseline="0" dirty="0" smtClean="0"/>
              <a:t> 나오고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출력값들이</a:t>
            </a:r>
            <a:r>
              <a:rPr kumimoji="1" lang="ko-KR" altLang="en-US" baseline="0" dirty="0" smtClean="0"/>
              <a:t> 다시 가중치와 바이어스를 만나고 역시 다시 </a:t>
            </a:r>
            <a:r>
              <a:rPr kumimoji="1" lang="ko-KR" altLang="en-US" baseline="0" dirty="0" err="1" smtClean="0"/>
              <a:t>시그모이드함수를</a:t>
            </a:r>
            <a:r>
              <a:rPr kumimoji="1" lang="ko-KR" altLang="en-US" baseline="0" dirty="0" smtClean="0"/>
              <a:t> 통해서 </a:t>
            </a:r>
            <a:r>
              <a:rPr kumimoji="1" lang="ko-KR" altLang="en-US" baseline="0" dirty="0" err="1" smtClean="0"/>
              <a:t>결괏값이</a:t>
            </a:r>
            <a:r>
              <a:rPr kumimoji="1" lang="ko-KR" altLang="en-US" baseline="0" dirty="0" smtClean="0"/>
              <a:t> 나옵니다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452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그렇다면 각각 가중치와 바이어스 값을 정해서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배열로 늘어놓으면 다음과 같이 </a:t>
            </a:r>
            <a:r>
              <a:rPr kumimoji="1" lang="ko-KR" altLang="en-US" dirty="0" err="1" smtClean="0"/>
              <a:t>표시할수있습니다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은닉층을</a:t>
            </a:r>
            <a:r>
              <a:rPr kumimoji="1" lang="ko-KR" altLang="en-US" dirty="0" smtClean="0"/>
              <a:t> 포함해 가중치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바이어스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개가 필요합니다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변수값을</a:t>
            </a:r>
            <a:r>
              <a:rPr kumimoji="1" lang="ko-KR" altLang="en-US" dirty="0" smtClean="0"/>
              <a:t> 정하고 실제로 이 값을 이용해서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해결해 보겠습니다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그리고 이를 도식에 대입하면 보이는것과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9693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사이에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만드는 도식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6146" name="Picture 2" descr="1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539552" y="2281169"/>
            <a:ext cx="3816424" cy="29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32040" y="2895721"/>
            <a:ext cx="3707904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pl-PL" altLang="ko-KR" b="0" i="0" dirty="0">
              <a:solidFill>
                <a:srgbClr val="424242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7659" y="4134883"/>
            <a:ext cx="370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baseline="-25000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</a:t>
            </a:r>
            <a:r>
              <a:rPr lang="el-GR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σ(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573467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각각 자신의 가중치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바이어스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값을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모인 값이 한 번 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이용해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최종값으로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결과를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93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차원 배열로 표시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포함해 가중치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바이어스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4355579"/>
            <a:ext cx="2448937" cy="945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2938970"/>
            <a:ext cx="2465102" cy="937547"/>
          </a:xfrm>
          <a:prstGeom prst="rect">
            <a:avLst/>
          </a:prstGeom>
        </p:spPr>
      </p:pic>
      <p:pic>
        <p:nvPicPr>
          <p:cNvPr id="7174" name="Picture 6" descr="104_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4499992" y="2708920"/>
            <a:ext cx="3624337" cy="28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347864" y="3771057"/>
            <a:ext cx="828055" cy="704611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3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값을 각각 입력해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산출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19" y="2132856"/>
            <a:ext cx="5172162" cy="3066212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두 개의 노드를 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통해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오차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역전파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역전파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구해가는 과정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오차를 구해 이를 토대로 하나 앞선 가중치를 차례로 거슬러 올라가며 조정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3266808" cy="1804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420888"/>
            <a:ext cx="4002556" cy="1804789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437112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(back propagation):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최적화의 계산 방향이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시작해 앞으로 진행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4890839"/>
            <a:ext cx="86409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초기 가중치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준 뒤 결과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yout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계산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 결과와 우리가 원하는 값 사이의 오차를 구함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하강법을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이용해 앞 가중치를 오차가 작아지는 방향으로 업데이트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 과정을 더 이상 오차가 줄어들지 않을 때까지 반복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198" name="Picture 6" descr="1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0"/>
          <a:stretch/>
        </p:blipFill>
        <p:spPr bwMode="auto">
          <a:xfrm>
            <a:off x="323528" y="5941653"/>
            <a:ext cx="5715000" cy="8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신경망에서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딥러닝으로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76635"/>
            <a:ext cx="5924550" cy="2305050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만나 신경망이 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가볍게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174381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인공지능은 기대만큼 결과가 좋지 않았음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(vanishing gradient):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층이 늘어나면서 기울기가 중간에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되어버리는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이는 활성화 함수로 사용된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특성 때문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48879"/>
            <a:ext cx="6565438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미분하면 최대치가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0.3</a:t>
            </a: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작기 때문에 계속 곱하다 보면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 가까워 짐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이를 해결하고자 활성화 함수를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아닌 여러 함수로 대체하기 시작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2492896"/>
            <a:ext cx="6200775" cy="224790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85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95536" y="4568142"/>
            <a:ext cx="8640960" cy="22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하이퍼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볼릭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탄젠트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tanh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범위를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확장해 미분한 값의 범위가 확장되는 효과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여전히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작은 값이 존재하므로 기울기 소실 문제는 여전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작을 때는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그대로 사용하는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방법을 쓰면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크기만 하면 미분 값이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되어 기울기 소실 문제 해결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가장 많이 사용되는 활성화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소프트플러스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softplus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렐루의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되는 순간을 완화한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3314" name="Picture 2" descr="1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2"/>
          <a:stretch/>
        </p:blipFill>
        <p:spPr bwMode="auto">
          <a:xfrm>
            <a:off x="899592" y="1556792"/>
            <a:ext cx="7151593" cy="28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78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오차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역전파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설계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신경망에서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딥러닝으로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속도와 정확도 문제를 해결하는 고급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가중치를 정확하게 찾아가지만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계산량이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매우 많다는 단점이 있음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4081"/>
            <a:ext cx="5953125" cy="2171700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390405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속도의 단점을 보완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전체 데이터를 사용하는 것이 아니라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랜덤하게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추출한 일부 데이터를 사용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더 빨리 그리고 자주 업데이트가 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92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이란 단어는 관성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탄력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가속도라는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뜻으로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하강법에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탄력을 더해 주는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 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878075"/>
            <a:ext cx="6000750" cy="219075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390405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오차를 수정하기 전 바로 앞 수정 값과 방향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(+,-)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참고하여 같은 방향으로 일정한 비율만 수정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지그재그로 일어나는 현상이 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08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99238"/>
              </p:ext>
            </p:extLst>
          </p:nvPr>
        </p:nvGraphicFramePr>
        <p:xfrm>
          <a:off x="539552" y="1124744"/>
          <a:ext cx="7992889" cy="5573061"/>
        </p:xfrm>
        <a:graphic>
          <a:graphicData uri="http://schemas.openxmlformats.org/drawingml/2006/table">
            <a:tbl>
              <a:tblPr/>
              <a:tblGrid>
                <a:gridCol w="1602712">
                  <a:extLst>
                    <a:ext uri="{9D8B030D-6E8A-4147-A177-3AD203B41FA5}">
                      <a16:colId xmlns:a16="http://schemas.microsoft.com/office/drawing/2014/main" val="1252529337"/>
                    </a:ext>
                  </a:extLst>
                </a:gridCol>
                <a:gridCol w="2573752">
                  <a:extLst>
                    <a:ext uri="{9D8B030D-6E8A-4147-A177-3AD203B41FA5}">
                      <a16:colId xmlns:a16="http://schemas.microsoft.com/office/drawing/2014/main" val="370669738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58592461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659883280"/>
                    </a:ext>
                  </a:extLst>
                </a:gridCol>
              </a:tblGrid>
              <a:tr h="176116"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고급 경사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개요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사용법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65901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확률적 경사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/>
                      </a:r>
                      <a:b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(SGD)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랜덤하게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추출한 일부 데이터를 사용해 더 빨리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자주 업데이트를 하게 하는 것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속도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최적화 함수를 이용합니다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8910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Momentum)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관성의 방향을 고려해 진동과 폭을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=0.1,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 계수를 추가합니다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27992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모멘텀</a:t>
                      </a:r>
                      <a:b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(NAG)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모멘텀이 이동시킬 방향으로 미리 이동해서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그레이디언트를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계산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불필요한 이동을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=0.1, 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baseline="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nesterov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=True)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옵션을 추가합니다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32185"/>
                  </a:ext>
                </a:extLst>
              </a:tr>
              <a:tr h="1308290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4.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Adagrad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변수의 업데이트가 잦으면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적게 하여 이동 보폭을 조절하는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keras.optimizers.Adagrad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epsilon=1e-6)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※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참고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여기서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epsilon, rho, decay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같은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파라미터는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바꾸지 않고 그대로 사용하기를 권장하고 있습니다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따라서 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즉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learning rate(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값만 적절히 조절하면 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950807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5.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RMSProp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아다그라드의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보폭 민감도를 보완한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keras.optimizers.RMSprop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rho=0.9,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decay=0.0)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617098"/>
                  </a:ext>
                </a:extLst>
              </a:tr>
              <a:tr h="628985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6.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</a:t>
                      </a:r>
                      <a:endParaRPr kumimoji="1" lang="en-US" altLang="ko-KR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모멘텀과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방법을 합친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정확도와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keras.optimizers.Adam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beta_1=0.9,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beta_2=0.999, 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decay = 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60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실습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(</a:t>
            </a:r>
            <a:r>
              <a:rPr lang="en-US" altLang="ko-KR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Keras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)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정의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51520" y="221775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모델을 설정하고 구동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2734702"/>
            <a:ext cx="8640960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model = Sequential()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모델을 선언하고 시작되는 부분은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구조를 짜고 층을 설정하는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</a:t>
            </a: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위에서 정해진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델을 컴퓨터가 알아들을 수 있게끔 컴파일 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3"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model.fit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3"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모델을 실제로 수행하는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700808"/>
            <a:ext cx="864096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목표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폐암 수술 환자의 생존율 예측하기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2804735"/>
            <a:ext cx="8640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Sequential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(30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input_dim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17,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'))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/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sigmoid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'))                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556792"/>
            <a:ext cx="86409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Sequential()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함수를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선언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라인을 추가하면 새로운 층이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Dense()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통해 구체적으로 구조를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221088"/>
            <a:ext cx="864096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함수를 통해서 새로운 층을 만들고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함수에서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이 층에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노드을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생성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input_dim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몇 개의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입력데이터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값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우리가 원하는 활성화 함수를 입력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출력층은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출력 값을 하나로 정해서 보여 줘야 하므로 노드 수는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활성화 함수는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 사용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938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컴파일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2718853"/>
            <a:ext cx="8640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loss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mean_squared_error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',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/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optimizer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adam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',</a:t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metrics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['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accuracy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'])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1667705"/>
            <a:ext cx="864096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부분은 앞서 지정한 모델이 효과적으로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구현될수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환경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여기서 오차 함수와 최적화 함수를 설정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4231666"/>
            <a:ext cx="86409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Loss = ‘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mean_squared_error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’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오차함수는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평균 제곱 오차 공식을 이용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최적화함수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경사하강법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는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adam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 이용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Metrics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함수는 모델이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컴파일될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때 모델 수행 결과를 나타나게끔 설정하는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41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pic>
        <p:nvPicPr>
          <p:cNvPr id="3074" name="Picture 2" descr="1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6"/>
          <a:stretch/>
        </p:blipFill>
        <p:spPr bwMode="auto">
          <a:xfrm>
            <a:off x="991178" y="4005064"/>
            <a:ext cx="7161643" cy="26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도식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1073" y="1484784"/>
            <a:ext cx="8650564" cy="2400658"/>
            <a:chOff x="281073" y="1532997"/>
            <a:chExt cx="8650564" cy="2400658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281073" y="1532997"/>
              <a:ext cx="864096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Sequential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() </a:t>
              </a:r>
              <a:endPara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model.add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Dense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(30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input_dim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17,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activation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relu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'))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/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model.add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Dense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(1,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activation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sigmoid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'))                </a:t>
              </a:r>
            </a:p>
          </p:txBody>
        </p:sp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290677" y="2733326"/>
              <a:ext cx="864096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model.compile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loss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</a:t>
              </a:r>
              <a:r>
                <a: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mean_squared_error</a:t>
              </a:r>
              <a:r>
                <a: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',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/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  </a:t>
              </a:r>
              <a:r>
                <a: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</a:t>
              </a: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optimizer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adam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',</a:t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</a:t>
              </a:r>
              <a:r>
                <a: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metrics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['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accuracy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4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교차 엔트로피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8383"/>
              </p:ext>
            </p:extLst>
          </p:nvPr>
        </p:nvGraphicFramePr>
        <p:xfrm>
          <a:off x="323528" y="1628801"/>
          <a:ext cx="8424937" cy="4539415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13942937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6147787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444717077"/>
                    </a:ext>
                  </a:extLst>
                </a:gridCol>
              </a:tblGrid>
              <a:tr h="472311">
                <a:tc rowSpan="4"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계열</a:t>
                      </a:r>
                    </a:p>
                  </a:txBody>
                  <a:tcPr marL="46789" marR="46789" marT="23394" marB="23394" anchor="ctr">
                    <a:lnL w="190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mean_squared_error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오차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mean(square( </a:t>
                      </a:r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67532"/>
                  </a:ext>
                </a:extLst>
              </a:tr>
              <a:tr h="755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mean_absolute_error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절대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실제 값과 예측 값 차이의 절댓값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800697"/>
                  </a:ext>
                </a:extLst>
              </a:tr>
              <a:tr h="1039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mean_absolute_percentage_error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절대 백분율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절댓값 오차를 절댓값으로 나눈 후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)/abs(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분모 ≠ 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37548"/>
                  </a:ext>
                </a:extLst>
              </a:tr>
              <a:tr h="1322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mean_squared_logarithmic_error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로그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실제 값과 예측 값에 로그를 적용한 값의 차이를 제곱한 값의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mean(square((log(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+ 1) - (log(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+ 1)))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151865"/>
                  </a:ext>
                </a:extLst>
              </a:tr>
              <a:tr h="330618">
                <a:tc rowSpan="2"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교차 엔트로피 계열</a:t>
                      </a:r>
                    </a:p>
                  </a:txBody>
                  <a:tcPr marL="46789" marR="46789" marT="23394" marB="23394" anchor="ctr">
                    <a:lnL w="190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categorical_crossentropy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범주형 교차 엔트로피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일반적인 분류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484154"/>
                  </a:ext>
                </a:extLst>
              </a:tr>
              <a:tr h="47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binary_crossentropy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이항 교차 엔트로피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두 개의 클래스 중에서 예측할 때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4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28800"/>
            <a:ext cx="7496175" cy="2581275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4559285"/>
            <a:ext cx="8640960" cy="17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샘플 수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470</a:t>
            </a:r>
            <a:endParaRPr lang="en-US" altLang="ko-KR" sz="16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속성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</a:t>
            </a:r>
            <a:endParaRPr lang="en-US" altLang="ko-KR" sz="16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 algn="l" latinLnBrk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</a:p>
          <a:p>
            <a:pPr marL="285750" indent="-285750" algn="l" latinLnBrk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11,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 </a:t>
            </a:r>
            <a:endParaRPr lang="ko-KR" altLang="en-US" sz="14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클래스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생존</a:t>
            </a:r>
            <a:r>
              <a:rPr lang="en-US" altLang="ko-KR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1), </a:t>
            </a:r>
            <a:r>
              <a:rPr lang="ko-KR" altLang="en-US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생존 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아님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2220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지난 세미나 내용 요약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개체 틀 2"/>
              <p:cNvSpPr txBox="1">
                <a:spLocks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AutoNum type="arabicPeriod"/>
                  <a:defRPr/>
                </a:pP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선형회귀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y = ax + b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최소제곱법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2. 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경사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하강법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평균 제곱근 오차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(RMSE)</a:t>
                </a: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가장 작은 값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이차함수에서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3.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로지스틱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곡선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)</a:t>
                </a: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 </m:t>
                    </m:r>
                    <m:f>
                      <m:f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Pr>
                      <m:num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</m:t>
                        </m:r>
                      </m:num>
                      <m:den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sSup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(−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𝑎𝑥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+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𝑏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작은 값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−{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𝑦𝑙𝑜𝑔h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+</m:t>
                    </m:r>
                    <m:d>
                      <m:d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dPr>
                      <m:e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1−</m:t>
                        </m:r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d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1−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h</m:t>
                            </m:r>
                          </m:e>
                        </m:d>
                      </m:e>
                    </m:func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}</m:t>
                    </m:r>
                  </m:oMath>
                </a14:m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</a:p>
              <a:p>
                <a:pPr algn="l">
                  <a:defRPr/>
                </a:pPr>
                <a:endParaRPr lang="en-US" altLang="ko-KR" sz="1600" dirty="0"/>
              </a:p>
              <a:p>
                <a:pPr algn="l">
                  <a:defRPr/>
                </a:pPr>
                <a:r>
                  <a:rPr lang="en-US" altLang="ko-KR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4. </a:t>
                </a:r>
                <a:r>
                  <a:rPr lang="ko-KR" altLang="en-US" sz="16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𝑏</m:t>
                    </m:r>
                  </m:oMath>
                </a14:m>
                <a:endParaRPr lang="ko-KR" altLang="en-US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뉴런의 </a:t>
                </a:r>
                <a:r>
                  <a:rPr lang="ko-KR" altLang="en-US" sz="12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매커니즘과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동일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인공 신경망의 가장 작은 단위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</p:txBody>
          </p:sp>
        </mc:Choice>
        <mc:Fallback xmlns="">
          <p:sp>
            <p:nvSpPr>
              <p:cNvPr id="19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과제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직선을 그어 한쪽 편에는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다른 한쪽에는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있게끔 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09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"/>
          <a:stretch/>
        </p:blipFill>
        <p:spPr bwMode="auto">
          <a:xfrm>
            <a:off x="1187624" y="2348880"/>
            <a:ext cx="2880320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9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9"/>
          <a:stretch/>
        </p:blipFill>
        <p:spPr bwMode="auto">
          <a:xfrm>
            <a:off x="4790772" y="2348880"/>
            <a:ext cx="3099523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선을 아무리 그어도 해결되지 않는 상황이 발생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7570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컴퓨터는 두 가지의 디지털 값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즉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입력해 하나의 값을 출력하는 회로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모여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AND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OR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하나라도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출력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420887"/>
            <a:ext cx="5847214" cy="2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검은검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1969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MIT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마빈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민스키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(Marvin Minsky)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&lt;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퍼셉트론즈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Perceptrons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논문 발표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0" name="Picture 2" descr="10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4"/>
          <a:stretch/>
        </p:blipFill>
        <p:spPr bwMode="auto">
          <a:xfrm>
            <a:off x="899592" y="2311075"/>
            <a:ext cx="7137261" cy="27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986557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뉴런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425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해결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2" name="Picture 4" descr="102_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6"/>
          <a:stretch/>
        </p:blipFill>
        <p:spPr bwMode="auto">
          <a:xfrm>
            <a:off x="467544" y="2564904"/>
            <a:ext cx="810811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개발을 위해 반드시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극복해야만 함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8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4" name="Picture 6" descr="10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0"/>
          <a:stretch/>
        </p:blipFill>
        <p:spPr bwMode="auto">
          <a:xfrm>
            <a:off x="971600" y="2195109"/>
            <a:ext cx="4464611" cy="173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주기 위해 두 개의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계산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5122" name="Picture 2" descr="102_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1" b="11998"/>
          <a:stretch/>
        </p:blipFill>
        <p:spPr bwMode="auto">
          <a:xfrm>
            <a:off x="467429" y="4365104"/>
            <a:ext cx="5184691" cy="212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5724128" y="2929134"/>
            <a:ext cx="3312368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층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(hidden layer)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5724128" y="5034114"/>
            <a:ext cx="331236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좌표평면을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왜곡시키는 결과를 가져옴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507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9367</TotalTime>
  <Words>3117</Words>
  <Application>Microsoft Office PowerPoint</Application>
  <PresentationFormat>화면 슬라이드 쇼(4:3)</PresentationFormat>
  <Paragraphs>458</Paragraphs>
  <Slides>32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KoPub돋움체 Light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610</cp:revision>
  <dcterms:created xsi:type="dcterms:W3CDTF">2007-11-11T16:17:21Z</dcterms:created>
  <dcterms:modified xsi:type="dcterms:W3CDTF">2019-12-13T07:56:13Z</dcterms:modified>
</cp:coreProperties>
</file>