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0" r:id="rId15"/>
    <p:sldId id="271" r:id="rId16"/>
    <p:sldId id="272" r:id="rId17"/>
    <p:sldId id="274" r:id="rId18"/>
    <p:sldId id="275" r:id="rId19"/>
    <p:sldId id="261" r:id="rId20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21" autoAdjust="0"/>
    <p:restoredTop sz="82346" autoAdjust="0"/>
  </p:normalViewPr>
  <p:slideViewPr>
    <p:cSldViewPr>
      <p:cViewPr varScale="1">
        <p:scale>
          <a:sx n="95" d="100"/>
          <a:sy n="95" d="100"/>
        </p:scale>
        <p:origin x="2676" y="78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79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l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 lang="en-US"/>
            </a:pPr>
            <a:endParaRPr lang="en-US" altLang="ko-KR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 lang="en-US"/>
            </a:pPr>
            <a:endParaRPr lang="en-US" altLang="ko-KR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l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 lang="en-US"/>
            </a:pPr>
            <a:endParaRPr lang="en-US" altLang="ko-KR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 lang="en-US"/>
            </a:pPr>
            <a:fld id="{F772F060-CC82-44CF-911E-C1C0749D0A77}" type="slidenum">
              <a:rPr lang="en-US" altLang="ko-KR"/>
              <a:pPr>
                <a:defRPr lang="en-US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EC0B190E-D02F-4472-8C8C-451EA86349DB}" type="datetime1">
              <a:rPr lang="ko-KR" altLang="en-US"/>
              <a:pPr>
                <a:defRPr lang="ko-KR"/>
              </a:pPr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9D68B6D5-5156-4E45-A33A-C4CBF52788BF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norm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spcBef>
                <a:spcPct val="0"/>
              </a:spcBef>
              <a:defRPr lang="ko-KR" altLang="en-US"/>
            </a:pPr>
            <a:fld id="{A450E094-6973-49CE-88EF-B36303E201F7}" type="slidenum">
              <a:rPr lang="ko-KR" altLang="en-US">
                <a:latin typeface="굴림"/>
                <a:ea typeface="굴림"/>
              </a:rPr>
              <a:pPr>
                <a:spcBef>
                  <a:spcPct val="0"/>
                </a:spcBef>
                <a:defRPr lang="ko-KR" altLang="en-US"/>
              </a:pPr>
              <a:t>1</a:t>
            </a:fld>
            <a:endParaRPr lang="en-US" altLang="ko-KR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9D68B6D5-5156-4E45-A33A-C4CBF52788BF}" type="slidenum">
              <a:rPr lang="ko-KR" altLang="en-US" smtClean="0"/>
              <a:pPr>
                <a:defRPr lang="ko-KR"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5908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Raft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Consensus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각 노드들이 동일한 상태를 가질 수 있도록 동기화하는 알고리즘을 제공한다.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ko-KR" altLang="en-US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때문에 적어도 두 개의 노드에서 모든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write가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유지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되도록하여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시스템 장애로 인해 데이터가 손실되지 않도록 합니다.</a:t>
            </a:r>
          </a:p>
          <a:p>
            <a:pPr>
              <a:lnSpc>
                <a:spcPct val="130000"/>
              </a:lnSpc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또한 시스템에 장애가 발생하면 몇 초 내에 스스로 재구성되어 시스템 가용성이 매우 높아집니다.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endParaRPr lang="ko-KR" altLang="en-US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ReplicaSet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Pod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Object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)을 복제 생성하고, 복제된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Pod의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개수를 (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Spec에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정의된 개수만큼) 지속적으로 유지하는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Controller입니다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9D68B6D5-5156-4E45-A33A-C4CBF52788BF}" type="slidenum">
              <a:rPr lang="ko-KR" altLang="en-US" smtClean="0"/>
              <a:pPr>
                <a:defRPr lang="ko-KR"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7844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Tablet</a:t>
            </a:r>
            <a:r>
              <a:rPr lang="ko-KR" altLang="en-US" dirty="0" smtClean="0"/>
              <a:t>은 다중 태블릿 서버에 복제되며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그중 하나가 </a:t>
            </a:r>
            <a:r>
              <a:rPr lang="en-US" altLang="ko-KR" dirty="0" smtClean="0"/>
              <a:t>Leader Tablet</a:t>
            </a:r>
            <a:r>
              <a:rPr lang="ko-KR" altLang="en-US" dirty="0" smtClean="0"/>
              <a:t>이 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모든 </a:t>
            </a:r>
            <a:r>
              <a:rPr lang="ko-KR" altLang="en-US" dirty="0" err="1" smtClean="0"/>
              <a:t>복제본에서</a:t>
            </a:r>
            <a:r>
              <a:rPr lang="ko-KR" altLang="en-US" dirty="0" smtClean="0"/>
              <a:t> 데이터 </a:t>
            </a:r>
            <a:r>
              <a:rPr lang="en-US" altLang="ko-KR" dirty="0" smtClean="0"/>
              <a:t>Read </a:t>
            </a:r>
            <a:r>
              <a:rPr lang="ko-KR" altLang="en-US" dirty="0" smtClean="0"/>
              <a:t>할 수 있으며</a:t>
            </a:r>
            <a:r>
              <a:rPr lang="en-US" altLang="ko-KR" dirty="0" smtClean="0"/>
              <a:t>,  Write </a:t>
            </a:r>
            <a:r>
              <a:rPr lang="ko-KR" altLang="en-US" dirty="0" smtClean="0"/>
              <a:t>작업을 태블릿 서버 그룹간의 합의를 통해 수행됩니다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Tablet Server : </a:t>
            </a:r>
            <a:r>
              <a:rPr lang="ko-KR" altLang="en-US" dirty="0" smtClean="0"/>
              <a:t>특정 태블릿에 대해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하나의 태블릿 서버는 하나의 </a:t>
            </a:r>
            <a:r>
              <a:rPr lang="en-US" altLang="ko-KR" dirty="0" smtClean="0"/>
              <a:t>Leader</a:t>
            </a:r>
            <a:r>
              <a:rPr lang="ko-KR" altLang="en-US" dirty="0" smtClean="0"/>
              <a:t>의 역할을 수행하고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 태블릿 서버는 </a:t>
            </a:r>
            <a:r>
              <a:rPr lang="en-US" altLang="ko-KR" dirty="0" smtClean="0"/>
              <a:t>Follower</a:t>
            </a:r>
            <a:r>
              <a:rPr lang="ko-KR" altLang="en-US" dirty="0" smtClean="0"/>
              <a:t>의 역할을 담당합니다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Read </a:t>
            </a:r>
            <a:r>
              <a:rPr lang="ko-KR" altLang="en-US" dirty="0" smtClean="0"/>
              <a:t>요청은 </a:t>
            </a:r>
            <a:r>
              <a:rPr lang="en-US" altLang="ko-KR" dirty="0" smtClean="0"/>
              <a:t>Leader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Follower </a:t>
            </a:r>
            <a:r>
              <a:rPr lang="ko-KR" altLang="en-US" dirty="0" smtClean="0"/>
              <a:t>모두 수행할 수 있으며</a:t>
            </a:r>
            <a:r>
              <a:rPr lang="en-US" altLang="ko-KR" dirty="0" smtClean="0"/>
              <a:t>, </a:t>
            </a:r>
            <a:r>
              <a:rPr lang="en-US" altLang="ko-KR" dirty="0" smtClean="0"/>
              <a:t>Write </a:t>
            </a:r>
            <a:r>
              <a:rPr lang="ko-KR" altLang="en-US" dirty="0" smtClean="0"/>
              <a:t>요청은 </a:t>
            </a:r>
            <a:r>
              <a:rPr lang="en-US" altLang="ko-KR" dirty="0" smtClean="0"/>
              <a:t>Leader</a:t>
            </a:r>
            <a:r>
              <a:rPr lang="ko-KR" altLang="en-US" dirty="0" smtClean="0"/>
              <a:t>에서만 수행됩니다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Leader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Raft Consensus </a:t>
            </a:r>
            <a:r>
              <a:rPr lang="ko-KR" altLang="en-US" dirty="0" smtClean="0"/>
              <a:t>알고리즘을 사용하여 선출되며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단일 태블릿 서버에는 여러 개의 태블릿을 제공합니다</a:t>
            </a:r>
            <a:r>
              <a:rPr lang="en-US" altLang="ko-KR" dirty="0" smtClean="0"/>
              <a:t>.  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태블릿 서버들은 마스터에게 </a:t>
            </a:r>
            <a:r>
              <a:rPr lang="en-US" altLang="ko-KR" dirty="0" smtClean="0"/>
              <a:t>Heartbeat </a:t>
            </a:r>
            <a:r>
              <a:rPr lang="ko-KR" altLang="en-US" dirty="0" smtClean="0"/>
              <a:t>통신을 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Master : </a:t>
            </a:r>
            <a:r>
              <a:rPr lang="ko-KR" altLang="en-US" dirty="0" smtClean="0"/>
              <a:t>마스터도 단일 마스터가 </a:t>
            </a:r>
            <a:r>
              <a:rPr lang="en-US" altLang="ko-KR" dirty="0" smtClean="0"/>
              <a:t>Leader </a:t>
            </a:r>
            <a:r>
              <a:rPr lang="ko-KR" altLang="en-US" dirty="0" smtClean="0"/>
              <a:t>역할을 수행하며</a:t>
            </a:r>
            <a:r>
              <a:rPr lang="en-US" altLang="ko-KR" dirty="0" smtClean="0"/>
              <a:t>, 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Leader</a:t>
            </a:r>
            <a:r>
              <a:rPr lang="ko-KR" altLang="en-US" dirty="0" smtClean="0"/>
              <a:t>에 문제가 발생한 경우 </a:t>
            </a:r>
            <a:r>
              <a:rPr lang="en-US" altLang="ko-KR" dirty="0" smtClean="0"/>
              <a:t>Raft Consensus </a:t>
            </a:r>
            <a:r>
              <a:rPr lang="ko-KR" altLang="en-US" dirty="0" smtClean="0"/>
              <a:t>알고리즘을 사용하여 신규 마스터가 등록됩니다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9D68B6D5-5156-4E45-A33A-C4CBF52788BF}" type="slidenum">
              <a:rPr lang="ko-KR" altLang="en-US" smtClean="0"/>
              <a:pPr>
                <a:defRPr lang="ko-KR"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7321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z="1200" dirty="0" err="1" smtClean="0"/>
              <a:t>Raft</a:t>
            </a:r>
            <a:r>
              <a:rPr lang="ko-KR" altLang="en-US" sz="1200" dirty="0" smtClean="0"/>
              <a:t> : 계산 시스템의 클러스터를 통해 </a:t>
            </a:r>
            <a:r>
              <a:rPr lang="ko-KR" altLang="en-US" sz="1200" dirty="0" err="1" smtClean="0"/>
              <a:t>state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machine을</a:t>
            </a:r>
            <a:r>
              <a:rPr lang="ko-KR" altLang="en-US" sz="1200" dirty="0" smtClean="0"/>
              <a:t> 분배하는 일반화된 방법을 제공하며, 클러스터의 각 노드가 동일한 일련의 상태 전이에 동의하는지 확인한다.</a:t>
            </a:r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CREATE/ALTER/DROP TABLE:  다른 테이블과 동일한 </a:t>
            </a:r>
            <a:r>
              <a:rPr lang="ko-KR" altLang="en-US" sz="1200" dirty="0" err="1" smtClean="0"/>
              <a:t>인터널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익스터널</a:t>
            </a:r>
            <a:r>
              <a:rPr lang="ko-KR" altLang="en-US" sz="1200" dirty="0" smtClean="0"/>
              <a:t> 접근법을 따르므로 유연한 데이터 처리 및 쿼리가 가능합니다. </a:t>
            </a:r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UPDATE/DELETE : 쿼리의 FROM 절에 복잡한 </a:t>
            </a:r>
            <a:r>
              <a:rPr lang="ko-KR" altLang="en-US" sz="1200" dirty="0" err="1" smtClean="0"/>
              <a:t>조인절을</a:t>
            </a:r>
            <a:r>
              <a:rPr lang="ko-KR" altLang="en-US" sz="1200" dirty="0" smtClean="0"/>
              <a:t> 지정하여 사용할 수 있습니다.  </a:t>
            </a:r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플렉시블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파티셔닝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패럴러스</a:t>
            </a:r>
            <a:r>
              <a:rPr lang="ko-KR" altLang="en-US" sz="1200" dirty="0" smtClean="0"/>
              <a:t> 스캔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9D68B6D5-5156-4E45-A33A-C4CBF52788BF}" type="slidenum">
              <a:rPr lang="ko-KR" altLang="en-US" smtClean="0"/>
              <a:pPr>
                <a:defRPr lang="ko-KR"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5482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9D68B6D5-5156-4E45-A33A-C4CBF52788BF}" type="slidenum">
              <a:rPr lang="ko-KR" altLang="en-US" smtClean="0"/>
              <a:pPr>
                <a:defRPr lang="ko-KR"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9671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normAutofit/>
          </a:bodyPr>
          <a:lstStyle/>
          <a:p>
            <a:pPr marL="0" lvl="0" indent="0">
              <a:buNone/>
              <a:defRPr lang="ko-KR" altLang="en-US"/>
            </a:pPr>
            <a:r>
              <a:rPr lang="ko-KR" altLang="en-US" dirty="0" smtClean="0"/>
              <a:t>총 </a:t>
            </a:r>
            <a:r>
              <a:rPr lang="en-US" altLang="ko-KR" dirty="0" smtClean="0"/>
              <a:t>9</a:t>
            </a:r>
            <a:r>
              <a:rPr lang="ko-KR" altLang="en-US" dirty="0" smtClean="0"/>
              <a:t>가지로 구성되며 </a:t>
            </a:r>
            <a:endParaRPr lang="en-US" altLang="ko-KR" dirty="0" smtClean="0"/>
          </a:p>
          <a:p>
            <a:pPr marL="0" lvl="0" indent="0">
              <a:buNone/>
              <a:defRPr lang="ko-KR" altLang="en-US"/>
            </a:pPr>
            <a:endParaRPr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 lang="ko-KR" altLang="en-US"/>
            </a:pPr>
            <a:fld id="{969F08EA-942F-48FB-B6FD-D4FF8599C3D1}" type="slidenum">
              <a:rPr lang="ko-KR" altLang="en-US"/>
              <a:pPr lvl="0">
                <a:defRPr lang="ko-KR" altLang="en-US"/>
              </a:pPr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코디네이터 </a:t>
            </a:r>
          </a:p>
          <a:p>
            <a:r>
              <a:rPr lang="en-US" altLang="ko-KR" dirty="0" smtClean="0"/>
              <a:t>- Zookeeper</a:t>
            </a:r>
          </a:p>
          <a:p>
            <a:r>
              <a:rPr lang="en-US" altLang="ko-KR" dirty="0" smtClean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하나의 서버에만 서비스가 집중되지 않게 서비스를 알맞게 분산해 동시에 처리하게 해줍니다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하나의 서버에서 처리한 결과를 다른 </a:t>
            </a:r>
            <a:r>
              <a:rPr lang="ko-KR" altLang="en-US" dirty="0" err="1" smtClean="0"/>
              <a:t>서버와도</a:t>
            </a:r>
            <a:r>
              <a:rPr lang="ko-KR" altLang="en-US" dirty="0" smtClean="0"/>
              <a:t> 동기화해서 데이터의 안정성을 보장합니다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운영서버에</a:t>
            </a:r>
            <a:r>
              <a:rPr lang="ko-KR" altLang="en-US" dirty="0" smtClean="0"/>
              <a:t> 문제가 발생해서 서비스를 제공할 수 </a:t>
            </a:r>
            <a:r>
              <a:rPr lang="ko-KR" altLang="en-US" dirty="0" err="1" smtClean="0"/>
              <a:t>없을경우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대기중인 서버를 운영 서버로 바꿔서 서비스가 중지 없이 제공되게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9D68B6D5-5156-4E45-A33A-C4CBF52788BF}" type="slidenum">
              <a:rPr lang="ko-KR" altLang="en-US" smtClean="0"/>
              <a:pPr>
                <a:defRPr lang="ko-KR"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7462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9D68B6D5-5156-4E45-A33A-C4CBF52788BF}" type="slidenum">
              <a:rPr lang="ko-KR" altLang="en-US" smtClean="0"/>
              <a:pPr>
                <a:defRPr lang="ko-KR"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7089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9D68B6D5-5156-4E45-A33A-C4CBF52788BF}" type="slidenum">
              <a:rPr lang="ko-KR" altLang="en-US" smtClean="0"/>
              <a:pPr>
                <a:defRPr lang="ko-KR"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662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9D68B6D5-5156-4E45-A33A-C4CBF52788BF}" type="slidenum">
              <a:rPr lang="ko-KR" altLang="en-US" smtClean="0"/>
              <a:pPr>
                <a:defRPr lang="ko-KR"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1281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데이터 처리</a:t>
            </a:r>
          </a:p>
          <a:p>
            <a:r>
              <a:rPr lang="en-US" altLang="ko-KR" dirty="0" smtClean="0"/>
              <a:t>- Pig</a:t>
            </a:r>
          </a:p>
          <a:p>
            <a:r>
              <a:rPr lang="ko-KR" altLang="en-US" dirty="0" smtClean="0"/>
              <a:t>단점은 </a:t>
            </a:r>
            <a:r>
              <a:rPr lang="en-US" altLang="ko-KR" dirty="0" smtClean="0"/>
              <a:t>: SQL</a:t>
            </a:r>
            <a:r>
              <a:rPr lang="ko-KR" altLang="en-US" dirty="0" smtClean="0"/>
              <a:t>과 유사하기만 할 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지식을 활용하기가 어려운 편입니다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Mahout</a:t>
            </a:r>
          </a:p>
          <a:p>
            <a:r>
              <a:rPr lang="ko-KR" altLang="en-US" dirty="0" err="1" smtClean="0"/>
              <a:t>머하웃을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그대로 사용할 수도 있지만 각 비즈니스 환경에 맞게 최적화해서 사용하는 경우가 많습니다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smtClean="0"/>
              <a:t>Spark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9D68B6D5-5156-4E45-A33A-C4CBF52788BF}" type="slidenum">
              <a:rPr lang="ko-KR" altLang="en-US" smtClean="0"/>
              <a:pPr>
                <a:defRPr lang="ko-KR"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3878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Hive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smtClean="0"/>
              <a:t>Impala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Presto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Tajo</a:t>
            </a:r>
          </a:p>
          <a:p>
            <a:r>
              <a:rPr lang="ko-KR" altLang="en-US" dirty="0" smtClean="0"/>
              <a:t>타조는 고려대학교 박사 과정 학생들이 주도해서 개발한 </a:t>
            </a:r>
            <a:r>
              <a:rPr lang="ko-KR" altLang="en-US" dirty="0" err="1" smtClean="0"/>
              <a:t>하둡</a:t>
            </a:r>
            <a:r>
              <a:rPr lang="ko-KR" altLang="en-US" dirty="0" smtClean="0"/>
              <a:t> 기반의 데이터 </a:t>
            </a:r>
            <a:r>
              <a:rPr lang="ko-KR" altLang="en-US" dirty="0" err="1" smtClean="0"/>
              <a:t>웨어하우스</a:t>
            </a:r>
            <a:r>
              <a:rPr lang="ko-KR" altLang="en-US" dirty="0" smtClean="0"/>
              <a:t> 시스템입니다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2013</a:t>
            </a:r>
            <a:r>
              <a:rPr lang="ko-KR" altLang="en-US" dirty="0" smtClean="0"/>
              <a:t>년 아파치 재단의 </a:t>
            </a:r>
            <a:r>
              <a:rPr lang="ko-KR" altLang="en-US" dirty="0" err="1" smtClean="0"/>
              <a:t>인큐베이션</a:t>
            </a:r>
            <a:r>
              <a:rPr lang="ko-KR" altLang="en-US" dirty="0" smtClean="0"/>
              <a:t> 프로젝트로 선정됐으며</a:t>
            </a:r>
            <a:r>
              <a:rPr lang="en-US" altLang="ko-KR" dirty="0" smtClean="0"/>
              <a:t>, 2014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 최상위 프로젝트로 승격됐습니다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맵리듀스</a:t>
            </a:r>
            <a:r>
              <a:rPr lang="ko-KR" altLang="en-US" dirty="0" smtClean="0"/>
              <a:t> 엔진이 아닌 자체 분산 처리 엔진을 사용하며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HiveQL</a:t>
            </a:r>
            <a:r>
              <a:rPr lang="ko-KR" altLang="en-US" dirty="0" smtClean="0"/>
              <a:t>을 사용하는 다른 시스템과는 다르게 표준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로 조회할 수 있고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이기종 저장소 간의 데이터 조인 처리도 가능합니다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질의 유형에 따라 </a:t>
            </a:r>
            <a:r>
              <a:rPr lang="ko-KR" altLang="en-US" dirty="0" err="1" smtClean="0"/>
              <a:t>하이브나</a:t>
            </a:r>
            <a:r>
              <a:rPr lang="ko-KR" altLang="en-US" dirty="0" smtClean="0"/>
              <a:t> 스파크보다 </a:t>
            </a:r>
            <a:r>
              <a:rPr lang="en-US" altLang="ko-KR" dirty="0" smtClean="0"/>
              <a:t>1.5~10</a:t>
            </a:r>
            <a:r>
              <a:rPr lang="ko-KR" altLang="en-US" dirty="0" smtClean="0"/>
              <a:t>배 빠른 성능을 보여줍니다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9D68B6D5-5156-4E45-A33A-C4CBF52788BF}" type="slidenum">
              <a:rPr lang="ko-KR" altLang="en-US" smtClean="0"/>
              <a:pPr>
                <a:defRPr lang="ko-KR"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3744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Oozie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smtClean="0"/>
              <a:t>Airflow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9D68B6D5-5156-4E45-A33A-C4CBF52788BF}" type="slidenum">
              <a:rPr lang="ko-KR" altLang="en-US" smtClean="0"/>
              <a:pPr>
                <a:defRPr lang="ko-KR"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5074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58"/>
          <p:cNvSpPr txBox="1">
            <a:spLocks noChangeArrowheads="1"/>
          </p:cNvSpPr>
          <p:nvPr/>
        </p:nvSpPr>
        <p:spPr>
          <a:xfrm>
            <a:off x="250825" y="1211580"/>
            <a:ext cx="8645525" cy="1359345"/>
          </a:xfrm>
          <a:prstGeom prst="rect">
            <a:avLst/>
          </a:prstGeom>
          <a:noFill/>
          <a:ln>
            <a:noFill/>
          </a:ln>
          <a:effectLst/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latinLnBrk="1" hangingPunct="1">
              <a:spcBef>
                <a:spcPct val="6000"/>
              </a:spcBef>
              <a:defRPr lang="ko-KR"/>
            </a:pPr>
            <a:r>
              <a:rPr lang="ko-KR" altLang="en-US" sz="3800" dirty="0" err="1" smtClean="0">
                <a:latin typeface="나눔고딕 ExtraBold"/>
                <a:ea typeface="나눔고딕 ExtraBold"/>
                <a:cs typeface="Nanum Gothic"/>
              </a:rPr>
              <a:t>하둡</a:t>
            </a:r>
            <a:r>
              <a:rPr lang="ko-KR" altLang="en-US" sz="3800" dirty="0" smtClean="0">
                <a:latin typeface="나눔고딕 ExtraBold"/>
                <a:ea typeface="나눔고딕 ExtraBold"/>
                <a:cs typeface="Nanum Gothic"/>
              </a:rPr>
              <a:t> 에코 시스템</a:t>
            </a:r>
            <a:endParaRPr lang="ko-KR" altLang="en-US" sz="3800" dirty="0">
              <a:latin typeface="나눔고딕 ExtraBold"/>
              <a:ea typeface="나눔고딕 ExtraBold"/>
              <a:cs typeface="Nanum Gothic"/>
            </a:endParaRPr>
          </a:p>
          <a:p>
            <a:pPr eaLnBrk="1" latinLnBrk="1" hangingPunct="1">
              <a:spcBef>
                <a:spcPct val="12000"/>
              </a:spcBef>
              <a:defRPr lang="ko-KR"/>
            </a:pPr>
            <a:endParaRPr lang="en-US" altLang="ko-KR" sz="4000" dirty="0">
              <a:latin typeface="NanumSquareOTF"/>
              <a:ea typeface="NanumSquareOTF"/>
              <a:cs typeface="Nanum Gothic"/>
            </a:endParaRPr>
          </a:p>
        </p:txBody>
      </p:sp>
      <p:sp>
        <p:nvSpPr>
          <p:cNvPr id="17" name="Text Box 58"/>
          <p:cNvSpPr txBox="1">
            <a:spLocks noChangeArrowheads="1"/>
          </p:cNvSpPr>
          <p:nvPr/>
        </p:nvSpPr>
        <p:spPr>
          <a:xfrm>
            <a:off x="179388" y="6180138"/>
            <a:ext cx="3024187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latinLnBrk="1" hangingPunct="1">
              <a:spcBef>
                <a:spcPct val="6000"/>
              </a:spcBef>
              <a:defRPr lang="ko-KR"/>
            </a:pPr>
            <a:r>
              <a: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Nanum Gothic"/>
              </a:rPr>
              <a:t>2019.00.00</a:t>
            </a:r>
            <a:endParaRPr lang="en-US" altLang="ko-KR" sz="160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Nanum Gothic"/>
            </a:endParaRPr>
          </a:p>
        </p:txBody>
      </p:sp>
      <p:pic>
        <p:nvPicPr>
          <p:cNvPr id="4100" name="그림 1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24750" y="215900"/>
            <a:ext cx="137160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395288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>
              <a:latin typeface="다음_Regular"/>
              <a:ea typeface="다음_Regular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91780" y="959466"/>
            <a:ext cx="6264696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Hive  : </a:t>
            </a:r>
            <a:r>
              <a:rPr lang="ko-KR" altLang="en-US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하둡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기반의 데이터 </a:t>
            </a:r>
            <a:r>
              <a:rPr lang="ko-KR" altLang="en-US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웨어하우징용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솔루션</a:t>
            </a: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SQL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매우 유사한 </a:t>
            </a:r>
            <a:r>
              <a:rPr lang="en-US" altLang="ko-KR" sz="13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HiveQL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이라는 쿼리 언어를 제공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en-US" altLang="ko-KR" sz="13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HiveQL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내부적으로 </a:t>
            </a:r>
            <a:r>
              <a:rPr lang="ko-KR" altLang="en-US" sz="13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맵리듀스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job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변환되어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7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Impala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3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클라우데라에서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개발한 </a:t>
            </a:r>
            <a:r>
              <a:rPr lang="ko-KR" altLang="en-US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하둡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기반의 분산 쿼리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엔진</a:t>
            </a: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3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맵리듀스를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사용하지 않고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C++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개발한 </a:t>
            </a:r>
            <a:r>
              <a:rPr lang="ko-KR" altLang="en-US" sz="13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인메모리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엔진을 사용해 빠른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성능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조회를 위한 인터페이스로 </a:t>
            </a:r>
            <a:r>
              <a:rPr lang="en-US" altLang="ko-KR" sz="13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HiveQL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사용하며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수초 내에 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결과를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Presto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페이스북이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개발한 대화형 질의를 처리하기 위한 분산 쿼리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엔진</a:t>
            </a: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메모리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기반으로 데이터를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저장소에 저장된 데이터를 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처리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특정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질의의 경우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Hive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보다 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 정도 빠른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성능</a:t>
            </a: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Tajo :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고려대학교 박사 과정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학생들이 개발한 </a:t>
            </a:r>
            <a:r>
              <a:rPr lang="ko-KR" altLang="en-US" sz="13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하둡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기반의 데이터 </a:t>
            </a:r>
            <a:r>
              <a:rPr lang="ko-KR" altLang="en-US" sz="13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웨어하우스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3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맵리듀스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엔진이 아닌 자체 분산 처리 엔진을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en-US" altLang="ko-KR" sz="13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HiveQL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사용하는 다른 시스템과는 다르게 표준 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이기종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저장소 간의 데이터 조인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처리 가능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질의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유형에 따라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Hive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park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보다 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1.5~10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 빠른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성능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2" name="Picture 2" descr="apache Impala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29" y="2250234"/>
            <a:ext cx="1709103" cy="104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pache presto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02" y="3861048"/>
            <a:ext cx="2080958" cy="65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pache hive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18" y="978461"/>
            <a:ext cx="1116124" cy="100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pache tajo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47" y="5517232"/>
            <a:ext cx="2118113" cy="70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텍스트 개체 틀 4"/>
          <p:cNvSpPr txBox="1">
            <a:spLocks/>
          </p:cNvSpPr>
          <p:nvPr/>
        </p:nvSpPr>
        <p:spPr>
          <a:xfrm>
            <a:off x="7452320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하둡</a:t>
            </a:r>
            <a:r>
              <a:rPr lang="ko-KR" altLang="en-US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에코시스템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-2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b="1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서브 프로젝트</a:t>
            </a:r>
            <a:endParaRPr lang="ko-KR" altLang="en-US" sz="2800" b="1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956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1190180"/>
            <a:ext cx="20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워크플로우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843808" y="1667701"/>
            <a:ext cx="626469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3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Oozie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3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하둡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작업을 관리하는 </a:t>
            </a:r>
            <a:r>
              <a:rPr lang="ko-KR" altLang="en-US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워크플로우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및 코디네이터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자바 </a:t>
            </a:r>
            <a:r>
              <a:rPr lang="ko-KR" altLang="en-US" sz="13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서블릿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컨테이너에서 실행되는 자바 웹 애플리케이션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3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맵리듀스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작업이나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pig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작업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같은 특화된 액션으로 구성된 </a:t>
            </a:r>
            <a:r>
              <a:rPr lang="ko-KR" altLang="en-US" sz="13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워크플로우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제어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Airflow :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에어비앤비에서 개발한 </a:t>
            </a:r>
            <a:r>
              <a:rPr lang="ko-KR" altLang="en-US" sz="13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워크플로우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플랫폼</a:t>
            </a:r>
            <a:endParaRPr lang="en-US" altLang="ko-KR" sz="13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3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흐름의 시각화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스케줄링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모니터링이 가능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3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하이브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프레스토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DBMS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엔진과 결합해서 사용 가능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Azkaban : </a:t>
            </a:r>
            <a:r>
              <a:rPr lang="ko-KR" altLang="en-US" sz="13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아즈카반은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링크드인에서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개발한 </a:t>
            </a:r>
            <a:r>
              <a:rPr lang="ko-KR" altLang="en-US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워크플로우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플랫폼</a:t>
            </a:r>
            <a:endParaRPr lang="en-US" altLang="ko-KR" sz="13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3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3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워크플로우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스케줄러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인증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권한 관리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모니터링 및 </a:t>
            </a:r>
            <a:r>
              <a:rPr lang="ko-KR" altLang="en-US" sz="13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알람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등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제공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Nifi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흐름을 모니터링하기 위한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프레임워크</a:t>
            </a:r>
            <a:endParaRPr lang="en-US" altLang="ko-KR" sz="13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네트워크를 통과하는 데이터 흐름을 웹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그래프로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표현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프로토콜과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형식이 다르더라도 분석이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가능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흘려 보낼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때 우선순위를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제어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098" name="Picture 2" descr="apache oozie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1772139" cy="42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pache airflow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996952"/>
            <a:ext cx="1584382" cy="61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Azkaban二次开发3-Hadoop任务提交方式改造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2" y="3933056"/>
            <a:ext cx="1938798" cy="1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764" y="5445224"/>
            <a:ext cx="1701876" cy="732961"/>
          </a:xfrm>
          <a:prstGeom prst="rect">
            <a:avLst/>
          </a:prstGeom>
        </p:spPr>
      </p:pic>
      <p:sp>
        <p:nvSpPr>
          <p:cNvPr id="8" name="텍스트 개체 틀 4"/>
          <p:cNvSpPr txBox="1">
            <a:spLocks/>
          </p:cNvSpPr>
          <p:nvPr/>
        </p:nvSpPr>
        <p:spPr>
          <a:xfrm>
            <a:off x="7452320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하둡</a:t>
            </a:r>
            <a:r>
              <a:rPr lang="ko-KR" altLang="en-US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에코시스템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-2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b="1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서브 프로젝트</a:t>
            </a:r>
            <a:endParaRPr lang="ko-KR" altLang="en-US" sz="2800" b="1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52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1007440"/>
            <a:ext cx="188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시각화 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2951656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직렬화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9772" y="1022645"/>
            <a:ext cx="6264696" cy="5813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Zeppelin :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빅데이터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분석가를 위한 웹 기반의 분석 도구이며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결과를 즉시 표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그래프로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표현하는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지원</a:t>
            </a:r>
            <a:endParaRPr lang="en-US" altLang="ko-KR" sz="13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3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아이파이썬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3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iPython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노트북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(Notebook)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유사한 노트북 기능을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제공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쉽게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추출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정제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공유할 수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있음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Spark, Hive, Tajo, Cassandra, 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DBMS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 다양한 분석 플랫폼과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연동 가능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Avro : </a:t>
            </a:r>
            <a:r>
              <a:rPr lang="en-US" altLang="ko-KR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RPC(Remote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Procedure Call)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데이터 직렬화를 지원하는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프레임워크</a:t>
            </a:r>
            <a:endParaRPr lang="en-US" altLang="ko-KR" sz="13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- JSON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이용해 데이터 형식과 프로토콜을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작고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빠른 바이너리 포맷으로 데이터를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직렬화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경쟁 솔루션은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아파치 </a:t>
            </a:r>
            <a:r>
              <a:rPr lang="en-US" altLang="ko-KR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Thrift,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Protocol Buffer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Thrift : 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서로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언어로 개발된 모듈들의 통합을 지원하는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RPC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프레임워크</a:t>
            </a:r>
            <a:endParaRPr lang="en-US" altLang="ko-KR" sz="13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개발자가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타입과 서비스 인터페이스를 선언하면 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RPC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형태의 클라이언트와 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코드를 자동으로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자바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C++, C#, </a:t>
            </a:r>
            <a:r>
              <a:rPr lang="en-US" altLang="ko-KR" sz="13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perl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PHP, python, </a:t>
            </a:r>
            <a:r>
              <a:rPr lang="ko-KR" altLang="en-US" sz="13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델파이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얼랭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Go, Node.js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등과 같이 다양한 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언어를 지원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4" name="Picture 2" descr="apache zeppeli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92796"/>
            <a:ext cx="18002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관련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93" y="3530884"/>
            <a:ext cx="2112169" cy="117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432048" y="5362798"/>
            <a:ext cx="1619672" cy="1198550"/>
            <a:chOff x="209593" y="4837280"/>
            <a:chExt cx="1619672" cy="1198550"/>
          </a:xfrm>
        </p:grpSpPr>
        <p:pic>
          <p:nvPicPr>
            <p:cNvPr id="3078" name="Picture 6" descr="관련 이미지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719" y="5223174"/>
              <a:ext cx="1125215" cy="812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593" y="4837280"/>
              <a:ext cx="1619672" cy="816687"/>
            </a:xfrm>
            <a:prstGeom prst="rect">
              <a:avLst/>
            </a:prstGeom>
          </p:spPr>
        </p:pic>
      </p:grpSp>
      <p:sp>
        <p:nvSpPr>
          <p:cNvPr id="10" name="텍스트 개체 틀 4"/>
          <p:cNvSpPr txBox="1">
            <a:spLocks/>
          </p:cNvSpPr>
          <p:nvPr/>
        </p:nvSpPr>
        <p:spPr>
          <a:xfrm>
            <a:off x="7452320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하둡</a:t>
            </a:r>
            <a:r>
              <a:rPr lang="ko-KR" altLang="en-US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에코시스템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-2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b="1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서브 프로젝트</a:t>
            </a:r>
            <a:endParaRPr lang="ko-KR" altLang="en-US" sz="2800" b="1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298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3800" b="1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KUDU</a:t>
            </a:r>
            <a:endParaRPr lang="ko-KR" altLang="en-US" sz="3800" b="1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591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pache Kud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0728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97727" y="1196286"/>
            <a:ext cx="6494553" cy="1072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udu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endParaRPr lang="ko-KR" altLang="en-US" sz="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Hadoop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플랫폼용으로 개발된 </a:t>
            </a:r>
            <a:r>
              <a:rPr lang="ko-KR" altLang="en-US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컬럼너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스토리지로 </a:t>
            </a:r>
            <a:r>
              <a:rPr lang="ko-KR" altLang="en-US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MapReduce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Spark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기타 </a:t>
            </a:r>
            <a:r>
              <a:rPr lang="ko-KR" altLang="en-US" sz="13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Hadoop</a:t>
            </a:r>
            <a:endParaRPr lang="en-US" altLang="ko-KR" sz="13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ecosystem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컴포넌트와 통합됩니다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3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-1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2800" b="1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KUDU</a:t>
            </a:r>
            <a:r>
              <a:rPr lang="ko-KR" altLang="en-US" sz="2800" b="1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란</a:t>
            </a:r>
            <a:r>
              <a:rPr lang="en-US" altLang="ko-KR" sz="2800" b="1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800" b="1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텍스트 개체 틀 4"/>
          <p:cNvSpPr txBox="1">
            <a:spLocks/>
          </p:cNvSpPr>
          <p:nvPr/>
        </p:nvSpPr>
        <p:spPr>
          <a:xfrm>
            <a:off x="8136396" y="44450"/>
            <a:ext cx="1296144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KUDU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3608" y="2240868"/>
            <a:ext cx="7488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구조화된 모델(</a:t>
            </a:r>
            <a:r>
              <a:rPr lang="ko-KR" altLang="en-US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Structured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Data </a:t>
            </a:r>
            <a:r>
              <a:rPr lang="ko-KR" altLang="en-US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관계형(SQL) 데이터베이스에서 사용하던 테이블과 유사한 테이블을 저장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내부적으로 데이터를 행이 아닌 </a:t>
            </a:r>
            <a:r>
              <a:rPr lang="ko-KR" altLang="en-US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열별로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구성하여 효율적인 </a:t>
            </a:r>
            <a:r>
              <a:rPr lang="ko-KR" altLang="en-US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인코딩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및 압축 제공</a:t>
            </a:r>
          </a:p>
          <a:p>
            <a:pPr>
              <a:lnSpc>
                <a:spcPct val="200000"/>
              </a:lnSpc>
            </a:pP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큰 데이터 세트와 큰 클러스터로 확장하기 위해 작은 단위로 분할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항상 안전하게 유지하고 사용하기 위해 </a:t>
            </a:r>
            <a:r>
              <a:rPr lang="ko-KR" altLang="en-US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Raft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Consensus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알고리즘을 사용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5596" y="4293096"/>
            <a:ext cx="741818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Table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저장되는 공간으로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Schema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Primary Key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가지며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Tablet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이라는 세그먼트로 분할되어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Tablet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관계형 데이터베이스의 파티션과 유사한 단일 테이블의 분할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Tablet Server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tablet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저장하고 클라이언트에게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tablet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제공하는 역할을 담당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Master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tablet, 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tabletserver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catalog Table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클러스터와 관련된 다른 메타데이터 정보를 추적 관리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Catalog Table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메타 정보의 중앙 저장소로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table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tablet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정보를 저장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9310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kudu.apache.org/docs/images/kudu-architecture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5332"/>
            <a:ext cx="6912768" cy="475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75519" y="1160748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HBase</a:t>
            </a:r>
            <a:r>
              <a:rPr lang="ko-KR" altLang="en-US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비슷하게 마스터 서버가 카탈로그 역할을 하고 각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ablet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Server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가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각자의 태블릿을 저장하는 구조로 실제 데이터는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Tablet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저장됩니다.</a:t>
            </a:r>
          </a:p>
        </p:txBody>
      </p:sp>
      <p:sp>
        <p:nvSpPr>
          <p:cNvPr id="4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-2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2800" b="1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KUDU</a:t>
            </a:r>
            <a:r>
              <a:rPr lang="ko-KR" altLang="en-US" sz="2800" b="1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800" b="1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아키텍처</a:t>
            </a:r>
            <a:endParaRPr lang="ko-KR" altLang="en-US" sz="2800" b="1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텍스트 개체 틀 4"/>
          <p:cNvSpPr txBox="1">
            <a:spLocks/>
          </p:cNvSpPr>
          <p:nvPr/>
        </p:nvSpPr>
        <p:spPr>
          <a:xfrm>
            <a:off x="8136396" y="44450"/>
            <a:ext cx="1296144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KUDU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577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7584" y="1069424"/>
            <a:ext cx="7668852" cy="5101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Kudu-Impala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통합기능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Kudu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Raft라는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기술을 이용하여 디스크에 직접 데이터를 읽고 쓰는 서버를  구동시키며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윗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레이어에 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Impala를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얹어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사용하는 방법이 현 시점에서 가장 일반적인 사용방법이 입니다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C++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API를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이용하여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Kudu데이터를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직접 이용할 수 있는 방법도 제공합니다.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CREATE/ALTER/DROP TABLE :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Kudu에서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테이블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생성, 변경, 삭제 </a:t>
            </a:r>
            <a:r>
              <a:rPr lang="ko-KR" altLang="en-US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오페레이션을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지원 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INSERT :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HDFS와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HBase와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동일한 메커니즘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사용하여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Kudu에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Insert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작업수행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UPDATE/DELETE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Kudu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테이블에 저장된 데이터에 대해 </a:t>
            </a:r>
            <a:r>
              <a:rPr lang="ko-KR" altLang="en-US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단위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또는 배치 방식의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UPDATE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DELETE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 명령어를 지원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합니다. 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Flexible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Partitioning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클러스터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전역에서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균등한 쓰기 및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쿼리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분산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되도록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테이블을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해쉬나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범위기반으로 사전에 정의된 태블릿 개수만큼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동적으로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분할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Parallel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Scan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범용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하드웨어에서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최적의 성능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달성하기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위해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Impala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사용한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Kudu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클라이언트는 다중 태블릿에서 스캔을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병렬처리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합니다. </a:t>
            </a:r>
          </a:p>
        </p:txBody>
      </p:sp>
      <p:sp>
        <p:nvSpPr>
          <p:cNvPr id="3" name="텍스트 개체 틀 4"/>
          <p:cNvSpPr txBox="1">
            <a:spLocks/>
          </p:cNvSpPr>
          <p:nvPr/>
        </p:nvSpPr>
        <p:spPr>
          <a:xfrm>
            <a:off x="8136396" y="44450"/>
            <a:ext cx="1296144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KUDU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-3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2800" b="1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KUDU</a:t>
            </a:r>
            <a:r>
              <a:rPr lang="ko-KR" altLang="en-US" sz="2800" b="1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800" b="1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아키텍처</a:t>
            </a:r>
            <a:endParaRPr lang="ko-KR" altLang="en-US" sz="2800" b="1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985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b="1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향후 세미나 계획</a:t>
            </a:r>
            <a:endParaRPr lang="ko-KR" altLang="en-US" sz="3800" b="1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6965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63588" y="965041"/>
            <a:ext cx="48965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250000"/>
              </a:lnSpc>
              <a:buAutoNum type="arabicPeriod"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Nosql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250000"/>
              </a:lnSpc>
              <a:buAutoNum type="arabicPeriod"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MongoDB</a:t>
            </a:r>
          </a:p>
          <a:p>
            <a:pPr marL="228600" indent="-228600">
              <a:lnSpc>
                <a:spcPct val="250000"/>
              </a:lnSpc>
              <a:buAutoNum type="arabicPeriod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에코시스템 설계 및 구동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적재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처리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머신 러닝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텍스트 개체 틀 4"/>
          <p:cNvSpPr txBox="1">
            <a:spLocks/>
          </p:cNvSpPr>
          <p:nvPr/>
        </p:nvSpPr>
        <p:spPr>
          <a:xfrm>
            <a:off x="7452172" y="44450"/>
            <a:ext cx="1836352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향후 세미나 계획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b="1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</a:t>
            </a:r>
            <a:endParaRPr lang="ko-KR" altLang="en-US" sz="2800" b="1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740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CD1AC35C-15D0-4946-AAE5-32C7DA9996E2}"/>
              </a:ext>
            </a:extLst>
          </p:cNvPr>
          <p:cNvSpPr txBox="1"/>
          <p:nvPr/>
        </p:nvSpPr>
        <p:spPr>
          <a:xfrm>
            <a:off x="2857500" y="2458770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</a:t>
            </a:r>
            <a:r>
              <a:rPr lang="en-US" altLang="ko-KR" b="1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KUDU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···························································· </a:t>
            </a:r>
            <a:r>
              <a:rPr lang="en-US" altLang="ko-KR" sz="1400" b="1" spc="-1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13</a:t>
            </a:r>
            <a:r>
              <a:rPr lang="en-US" altLang="ko-KR" sz="1400" spc="-150" dirty="0" smtClean="0">
                <a:solidFill>
                  <a:schemeClr val="bg1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p</a:t>
            </a:r>
            <a:r>
              <a:rPr lang="en-US" altLang="ko-KR" sz="3000" spc="-150" dirty="0" smtClean="0">
                <a:solidFill>
                  <a:schemeClr val="bg1">
                    <a:lumMod val="50000"/>
                  </a:schemeClr>
                </a:solidFill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  </a:t>
            </a:r>
            <a:endParaRPr lang="en-US" altLang="ko-KR" sz="3000" spc="-150" dirty="0">
              <a:solidFill>
                <a:schemeClr val="bg1">
                  <a:lumMod val="50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500" y="1592796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ko-KR" altLang="en-US" b="1" kern="0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하둡에코시스템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···············································  </a:t>
            </a:r>
            <a:r>
              <a:rPr lang="en-US" altLang="ko-KR" sz="1400" b="1" spc="-1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3</a:t>
            </a:r>
            <a:r>
              <a:rPr lang="ko-KR" altLang="en-US" sz="14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r>
              <a:rPr lang="en-US" altLang="ko-KR" sz="1400" b="1" spc="-1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p  </a:t>
            </a:r>
            <a:endParaRPr lang="en-US" altLang="ko-KR" sz="14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1" name="텍스트 상자 1">
            <a:extLst>
              <a:ext uri="{FF2B5EF4-FFF2-40B4-BE49-F238E27FC236}">
                <a16:creationId xmlns:a16="http://schemas.microsoft.com/office/drawing/2014/main" id="{54B672C5-0CCE-3840-83A6-5C2FCB32D947}"/>
              </a:ext>
            </a:extLst>
          </p:cNvPr>
          <p:cNvSpPr txBox="1"/>
          <p:nvPr/>
        </p:nvSpPr>
        <p:spPr>
          <a:xfrm>
            <a:off x="2857500" y="3559078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03. </a:t>
            </a:r>
            <a:r>
              <a:rPr lang="ko-KR" altLang="en-US" b="1" kern="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향후 세미나 계획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············································· </a:t>
            </a:r>
            <a:r>
              <a:rPr lang="en-US" altLang="ko-KR" sz="14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1</a:t>
            </a:r>
            <a:r>
              <a:rPr lang="en-US" altLang="ko-KR" sz="14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7</a:t>
            </a:r>
            <a:r>
              <a:rPr lang="en-US" altLang="ko-KR" sz="14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p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b="1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하둡</a:t>
            </a:r>
            <a:r>
              <a:rPr lang="ko-KR" altLang="en-US" sz="3800" b="1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에코시스템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-1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하둡</a:t>
            </a:r>
            <a:r>
              <a:rPr lang="ko-KR" altLang="en-US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에코시스템  이란</a:t>
            </a:r>
            <a:r>
              <a:rPr lang="en-US" altLang="ko-KR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8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966087" y="1353318"/>
            <a:ext cx="7435309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하둡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생태계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불리며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하둡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코어 프로젝트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(HDFS, </a:t>
            </a:r>
            <a:r>
              <a:rPr lang="en-US" altLang="ko-KR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MapReduce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하둡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서브 프로젝트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수집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마이닝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등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구성됩니다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프레임워크가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존재하며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상황에 맞추어 조립하여 사용할 수 있습니다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텍스트 개체 틀 4"/>
          <p:cNvSpPr txBox="1">
            <a:spLocks/>
          </p:cNvSpPr>
          <p:nvPr/>
        </p:nvSpPr>
        <p:spPr>
          <a:xfrm>
            <a:off x="7452320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하둡</a:t>
            </a:r>
            <a:r>
              <a:rPr lang="ko-KR" altLang="en-US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에코시스템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258952" y="2840893"/>
            <a:ext cx="6626095" cy="3468427"/>
            <a:chOff x="1358942" y="2696877"/>
            <a:chExt cx="6626095" cy="3468427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367644" y="2696877"/>
              <a:ext cx="1332148" cy="126319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ko-KR" altLang="en-US" sz="1100" b="1" i="0" u="none" strike="noStrike" cap="none" normalizeH="0" baseline="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워크플로우</a:t>
              </a:r>
              <a:endParaRPr kumimoji="1" lang="en-US" altLang="ko-KR" sz="1100" b="1" i="0" u="none" strike="noStrike" cap="none" normalizeH="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ko-KR" sz="11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1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Oozie</a:t>
              </a:r>
              <a:r>
                <a:rPr lang="en-US" altLang="ko-KR" sz="1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ko-KR" sz="1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Airflow,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ko-KR" sz="1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Azkaban,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ko-KR" sz="11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NiFi</a:t>
              </a:r>
              <a:r>
                <a:rPr lang="en-US" altLang="ko-KR" sz="11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kumimoji="1" lang="ko-KR" altLang="en-US" sz="1100" b="1" i="0" u="none" strike="noStrike" cap="none" normalizeH="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358942" y="3996071"/>
              <a:ext cx="1340850" cy="21602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ko-KR" altLang="en-US" sz="1100" b="1" i="0" u="none" strike="noStrike" cap="none" normalizeH="0" baseline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분산 코디네이터</a:t>
              </a:r>
              <a:endParaRPr kumimoji="1" lang="en-US" altLang="ko-KR" sz="1100" b="1" i="0" u="none" strike="noStrike" cap="none" normalizeH="0" baseline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ko-KR" sz="1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(Zookeeper)</a:t>
              </a:r>
              <a:endParaRPr kumimoji="1" lang="ko-KR" altLang="en-US" sz="1100" i="0" u="none" strike="noStrike" cap="none" normalizeH="0" baseline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726895" y="2704037"/>
              <a:ext cx="963724" cy="12560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ko-KR" altLang="en-US" sz="1100" b="1" i="0" u="none" strike="noStrike" cap="none" normalizeH="0" baseline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</a:t>
              </a:r>
              <a:endParaRPr kumimoji="1" lang="en-US" altLang="ko-KR" sz="1100" b="1" i="0" u="none" strike="noStrike" cap="none" normalizeH="0" baseline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ko-KR" altLang="en-US" sz="11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시각화</a:t>
              </a:r>
              <a:endPara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ko-KR" sz="1100" b="1" i="0" u="none" strike="noStrike" cap="none" normalizeH="0" baseline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kumimoji="1" lang="en-US" altLang="ko-KR" sz="1100" i="0" u="none" strike="noStrike" cap="none" normalizeH="0" baseline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Zeppelin</a:t>
              </a:r>
              <a:r>
                <a:rPr kumimoji="1" lang="en-US" altLang="ko-KR" sz="1100" b="1" i="0" u="none" strike="noStrike" cap="none" normalizeH="0" baseline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kumimoji="1" lang="ko-KR" altLang="en-US" sz="1100" b="1" i="0" u="none" strike="noStrike" cap="none" normalizeH="0" baseline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26895" y="3996071"/>
              <a:ext cx="963724" cy="16561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ko-KR" altLang="en-US" sz="11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</a:t>
              </a:r>
              <a:endPara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ko-KR" altLang="en-US" sz="1100" b="1" i="0" u="none" strike="noStrike" cap="none" normalizeH="0" baseline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직렬화</a:t>
              </a:r>
              <a:endParaRPr kumimoji="1" lang="en-US" altLang="ko-KR" sz="1100" b="1" i="0" u="none" strike="noStrike" cap="none" normalizeH="0" baseline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ko-KR" sz="1100" b="1" i="0" u="none" strike="noStrike" cap="none" normalizeH="0" baseline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kumimoji="1" lang="en-US" altLang="ko-KR" sz="1100" i="0" u="none" strike="noStrike" cap="none" normalizeH="0" baseline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Avro,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ko-KR" sz="1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Thrift</a:t>
              </a:r>
              <a:r>
                <a:rPr kumimoji="1" lang="en-US" altLang="ko-KR" sz="1100" b="1" i="0" u="none" strike="noStrike" cap="none" normalizeH="0" baseline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kumimoji="1" lang="ko-KR" altLang="en-US" sz="1100" b="1" i="0" u="none" strike="noStrike" cap="none" normalizeH="0" baseline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726895" y="5688259"/>
              <a:ext cx="1980220" cy="46805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ko-KR" altLang="en-US" sz="1100" b="1" i="0" u="none" strike="noStrike" cap="none" normalizeH="0" baseline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스트리밍 데이터 수집</a:t>
              </a:r>
              <a:endParaRPr kumimoji="1" lang="en-US" altLang="ko-KR" sz="1100" b="1" i="0" u="none" strike="noStrike" cap="none" normalizeH="0" baseline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ko-KR" sz="11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1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Chuckwa</a:t>
              </a:r>
              <a:r>
                <a:rPr lang="en-US" altLang="ko-KR" sz="1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Flume, Scribe</a:t>
              </a:r>
              <a:r>
                <a:rPr lang="en-US" altLang="ko-KR" sz="11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kumimoji="1" lang="ko-KR" altLang="en-US" sz="1100" b="1" i="0" u="none" strike="noStrike" cap="none" normalizeH="0" baseline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734218" y="5697252"/>
              <a:ext cx="1601978" cy="46805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ko-KR" sz="1100" b="1" i="0" u="none" strike="noStrike" cap="none" normalizeH="0" baseline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DBMS</a:t>
              </a:r>
              <a:r>
                <a:rPr kumimoji="1" lang="en-US" altLang="ko-KR" sz="1100" b="1" i="0" u="none" strike="noStrike" cap="none" normalizeH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kumimoji="1" lang="ko-KR" altLang="en-US" sz="1100" b="1" i="0" u="none" strike="noStrike" cap="none" normalizeH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수집</a:t>
              </a:r>
              <a:endParaRPr kumimoji="1" lang="en-US" altLang="ko-KR" sz="1100" b="1" i="0" u="none" strike="noStrike" cap="none" normalizeH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ko-KR" sz="1100" b="1" baseline="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100" baseline="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Sqoop</a:t>
              </a:r>
              <a:r>
                <a:rPr lang="en-US" altLang="ko-KR" sz="1100" baseline="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en-US" altLang="ko-KR" sz="1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1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Hiho</a:t>
              </a:r>
              <a:r>
                <a:rPr lang="en-US" altLang="ko-KR" sz="1100" b="1" baseline="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kumimoji="1" lang="ko-KR" altLang="en-US" sz="1100" b="1" i="0" u="none" strike="noStrike" cap="none" normalizeH="0" baseline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380324" y="5697252"/>
              <a:ext cx="1601978" cy="46805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ko-KR" altLang="en-US" sz="1100" b="1" i="0" u="none" strike="noStrike" cap="none" normalizeH="0" baseline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분산 메시지 처리</a:t>
              </a:r>
              <a:r>
                <a:rPr kumimoji="1" lang="en-US" altLang="ko-KR" sz="1100" b="1" i="0" u="none" strike="noStrike" cap="none" normalizeH="0" baseline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kumimoji="1" lang="en-US" altLang="ko-KR" sz="1100" b="1" i="0" u="none" strike="noStrike" cap="none" normalizeH="0" baseline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kumimoji="1" lang="en-US" altLang="ko-KR" sz="1100" b="1" i="0" u="none" strike="noStrike" cap="none" normalizeH="0" baseline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kumimoji="1" lang="en-US" altLang="ko-KR" sz="1100" i="0" u="none" strike="noStrike" cap="none" normalizeH="0" baseline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Kafka</a:t>
              </a:r>
              <a:r>
                <a:rPr kumimoji="1" lang="en-US" altLang="ko-KR" sz="1100" b="1" i="0" u="none" strike="noStrike" cap="none" normalizeH="0" baseline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kumimoji="1" lang="ko-KR" altLang="en-US" sz="1100" b="1" i="0" u="none" strike="noStrike" cap="none" normalizeH="0" baseline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711283" y="5044834"/>
              <a:ext cx="4265297" cy="60742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ko-KR" altLang="en-US" sz="1100" b="1" i="0" u="none" strike="noStrike" cap="none" normalizeH="0" baseline="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분산 데이터 저장</a:t>
              </a:r>
              <a:endParaRPr kumimoji="1" lang="en-US" altLang="ko-KR" sz="1100" b="1" i="0" u="none" strike="noStrike" cap="none" normalizeH="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ko-KR" sz="11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HDFS</a:t>
              </a:r>
              <a:r>
                <a:rPr lang="en-US" altLang="ko-KR" sz="11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kumimoji="1" lang="ko-KR" altLang="en-US" sz="1100" b="1" i="0" u="none" strike="noStrike" cap="none" normalizeH="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717722" y="3836032"/>
              <a:ext cx="2115785" cy="56634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ko-KR" altLang="en-US" sz="1100" b="1" i="0" u="none" strike="noStrike" cap="none" normalizeH="0" baseline="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분산 데이터 배치 처리</a:t>
              </a:r>
              <a:endParaRPr kumimoji="1" lang="en-US" altLang="ko-KR" sz="1100" b="1" i="0" u="none" strike="noStrike" cap="none" normalizeH="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en-US" altLang="ko-KR" sz="1100" b="1" i="0" u="none" strike="noStrike" cap="none" normalizeH="0" baseline="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kumimoji="1" lang="en-US" altLang="ko-KR" sz="1100" i="0" u="none" strike="noStrike" cap="none" normalizeH="0" baseline="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MapReduce</a:t>
              </a:r>
              <a:r>
                <a:rPr kumimoji="1" lang="en-US" altLang="ko-KR" sz="1100" b="1" i="0" u="none" strike="noStrike" cap="none" normalizeH="0" baseline="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kumimoji="1" lang="ko-KR" altLang="en-US" sz="1100" b="1" i="0" u="none" strike="noStrike" cap="none" normalizeH="0" baseline="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860610" y="4443841"/>
              <a:ext cx="2124427" cy="56634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ko-KR" altLang="en-US" sz="1100" b="1" i="0" u="none" strike="noStrike" cap="none" normalizeH="0" baseline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칼럼 기반 스토리지</a:t>
              </a:r>
              <a:endParaRPr kumimoji="1" lang="en-US" altLang="ko-KR" sz="1100" b="1" i="0" u="none" strike="noStrike" cap="none" normalizeH="0" baseline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ko-KR" sz="11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Kudu</a:t>
              </a:r>
              <a:r>
                <a:rPr lang="en-US" altLang="ko-KR" sz="11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kumimoji="1" lang="ko-KR" altLang="en-US" sz="1100" b="1" i="0" u="none" strike="noStrike" cap="none" normalizeH="0" baseline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717722" y="4440433"/>
              <a:ext cx="2115785" cy="56634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ko-KR" altLang="en-US" sz="1100" b="1" i="0" u="none" strike="noStrike" cap="none" normalizeH="0" baseline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분산 데이터베이스</a:t>
              </a:r>
              <a:endParaRPr kumimoji="1" lang="en-US" altLang="ko-KR" sz="1100" b="1" i="0" u="none" strike="noStrike" cap="none" normalizeH="0" baseline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ko-KR" sz="11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1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HBase</a:t>
              </a:r>
              <a:r>
                <a:rPr lang="en-US" altLang="ko-KR" sz="11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kumimoji="1" lang="ko-KR" altLang="en-US" sz="1100" b="1" i="0" u="none" strike="noStrike" cap="none" normalizeH="0" baseline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864930" y="3844430"/>
              <a:ext cx="2115785" cy="5663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ko-KR" altLang="en-US" sz="1100" b="1" i="0" u="none" strike="noStrike" cap="none" normalizeH="0" baseline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분산 클러스터 리소스 관리</a:t>
              </a:r>
              <a:endParaRPr kumimoji="1" lang="en-US" altLang="ko-KR" sz="1100" b="1" i="0" u="none" strike="noStrike" cap="none" normalizeH="0" baseline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ko-KR" sz="11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YARN, </a:t>
              </a:r>
              <a:r>
                <a:rPr lang="en-US" altLang="ko-KR" sz="11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Mesos</a:t>
              </a:r>
              <a:r>
                <a:rPr lang="en-US" altLang="ko-KR" sz="11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kumimoji="1" lang="ko-KR" altLang="en-US" sz="1100" b="1" i="0" u="none" strike="noStrike" cap="none" normalizeH="0" baseline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721357" y="3342311"/>
              <a:ext cx="1410788" cy="46805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ko-KR" altLang="en-US" sz="1100" b="1" i="0" u="none" strike="noStrike" cap="none" normalizeH="0" baseline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스크립트 처리</a:t>
              </a:r>
              <a:endParaRPr kumimoji="1" lang="en-US" altLang="ko-KR" sz="1100" b="1" i="0" u="none" strike="noStrike" cap="none" normalizeH="0" baseline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ko-KR" sz="11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pig</a:t>
              </a:r>
              <a:r>
                <a:rPr lang="en-US" altLang="ko-KR" sz="11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kumimoji="1" lang="ko-KR" altLang="en-US" sz="1100" b="1" i="0" u="none" strike="noStrike" cap="none" normalizeH="0" baseline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156933" y="3338320"/>
              <a:ext cx="1407353" cy="46805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ko-KR" altLang="en-US" sz="1100" b="1" i="0" u="none" strike="noStrike" cap="none" normalizeH="0" baseline="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머신러닝</a:t>
              </a:r>
              <a:endParaRPr kumimoji="1" lang="en-US" altLang="ko-KR" sz="1100" b="1" i="0" u="none" strike="noStrike" cap="none" normalizeH="0" baseline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ko-KR" sz="11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Mahout</a:t>
              </a:r>
              <a:r>
                <a:rPr lang="en-US" altLang="ko-KR" sz="11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kumimoji="1" lang="ko-KR" altLang="en-US" sz="1100" b="1" i="0" u="none" strike="noStrike" cap="none" normalizeH="0" baseline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589074" y="3345309"/>
              <a:ext cx="1387506" cy="46805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ko-KR" altLang="en-US" sz="1100" b="1" i="0" u="none" strike="noStrike" cap="none" normalizeH="0" baseline="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인메모리</a:t>
              </a:r>
              <a:r>
                <a:rPr kumimoji="1" lang="ko-KR" altLang="en-US" sz="1100" b="1" i="0" u="none" strike="noStrike" cap="none" normalizeH="0" baseline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처리</a:t>
              </a:r>
              <a:endParaRPr kumimoji="1" lang="en-US" altLang="ko-KR" sz="1100" b="1" i="0" u="none" strike="noStrike" cap="none" normalizeH="0" baseline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ko-KR" sz="11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Spark</a:t>
              </a:r>
              <a:r>
                <a:rPr lang="en-US" altLang="ko-KR" sz="11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kumimoji="1" lang="ko-KR" altLang="en-US" sz="1100" b="1" i="0" u="none" strike="noStrike" cap="none" normalizeH="0" baseline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868289" y="2696877"/>
              <a:ext cx="2116748" cy="61178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ko-KR" altLang="en-US" sz="1100" b="1" i="0" u="none" strike="noStrike" cap="none" normalizeH="0" baseline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</a:t>
              </a:r>
              <a:r>
                <a:rPr kumimoji="1" lang="ko-KR" altLang="en-US" sz="1100" b="1" i="0" u="none" strike="noStrike" cap="none" normalizeH="0" baseline="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웨어하우스</a:t>
              </a:r>
              <a:endParaRPr kumimoji="1" lang="en-US" altLang="ko-KR" sz="1100" b="1" i="0" u="none" strike="noStrike" cap="none" normalizeH="0" baseline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ko-KR" sz="11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Hive, Tajo</a:t>
              </a:r>
              <a:r>
                <a:rPr lang="en-US" altLang="ko-KR" sz="11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kumimoji="1" lang="ko-KR" altLang="en-US" sz="1100" b="1" i="0" u="none" strike="noStrike" cap="none" normalizeH="0" baseline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725358" y="2704038"/>
              <a:ext cx="2116748" cy="61178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kumimoji="1" lang="ko-KR" altLang="en-US" sz="1100" b="1" i="0" u="none" strike="noStrike" cap="none" normalizeH="0" baseline="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대화형 질의 처리</a:t>
              </a:r>
              <a:endParaRPr kumimoji="1" lang="en-US" altLang="ko-KR" sz="1100" b="1" i="0" u="none" strike="noStrike" cap="none" normalizeH="0" baseline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ko-KR" sz="1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(Impala, Presto)</a:t>
              </a:r>
              <a:endParaRPr kumimoji="1" lang="ko-KR" altLang="en-US" sz="1100" i="0" u="none" strike="noStrike" cap="none" normalizeH="0" baseline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688996" y="2186837"/>
            <a:ext cx="3137507" cy="489522"/>
            <a:chOff x="1491883" y="6275426"/>
            <a:chExt cx="3137507" cy="489522"/>
          </a:xfrm>
        </p:grpSpPr>
        <p:grpSp>
          <p:nvGrpSpPr>
            <p:cNvPr id="46" name="그룹 45"/>
            <p:cNvGrpSpPr/>
            <p:nvPr/>
          </p:nvGrpSpPr>
          <p:grpSpPr>
            <a:xfrm>
              <a:off x="1491883" y="6275427"/>
              <a:ext cx="1012553" cy="246221"/>
              <a:chOff x="1439652" y="6415444"/>
              <a:chExt cx="1012553" cy="246221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439652" y="6489340"/>
                <a:ext cx="85659" cy="10801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1" lang="ko-KR" altLang="en-US" sz="1800" b="0" i="0" u="none" strike="noStrike" cap="none" normalizeH="0" baseline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475656" y="6415444"/>
                <a:ext cx="97654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코어 </a:t>
                </a:r>
                <a:r>
                  <a:rPr lang="ko-KR" altLang="en-US" sz="1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프로젝트</a:t>
                </a:r>
                <a:endPara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2712067" y="6275426"/>
              <a:ext cx="857063" cy="246221"/>
              <a:chOff x="3471337" y="6420407"/>
              <a:chExt cx="857063" cy="246221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507341" y="6420407"/>
                <a:ext cx="8210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리소스 관리</a:t>
                </a:r>
                <a:endPara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3471337" y="6494303"/>
                <a:ext cx="85659" cy="10801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1" lang="ko-KR" altLang="en-US" sz="1800" b="0" i="0" u="none" strike="noStrike" cap="none" normalizeH="0" baseline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3772327" y="6275426"/>
              <a:ext cx="857063" cy="246221"/>
              <a:chOff x="5485987" y="6188314"/>
              <a:chExt cx="857063" cy="246221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5521991" y="6188314"/>
                <a:ext cx="8210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데이터 저장</a:t>
                </a:r>
                <a:endPara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485987" y="6262210"/>
                <a:ext cx="85659" cy="10801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1" lang="ko-KR" altLang="en-US" sz="1800" b="0" i="0" u="none" strike="noStrike" cap="none" normalizeH="0" baseline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491912" y="6515080"/>
              <a:ext cx="857063" cy="246221"/>
              <a:chOff x="2978457" y="6687406"/>
              <a:chExt cx="857063" cy="246221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014461" y="6687406"/>
                <a:ext cx="8210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데이터 수집</a:t>
                </a:r>
                <a:endPara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2978457" y="6761302"/>
                <a:ext cx="85659" cy="10801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1" lang="ko-KR" altLang="en-US" sz="1800" b="0" i="0" u="none" strike="noStrike" cap="none" normalizeH="0" baseline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2709850" y="6518727"/>
              <a:ext cx="857063" cy="246221"/>
              <a:chOff x="5248244" y="6418169"/>
              <a:chExt cx="857063" cy="246221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5284248" y="6418169"/>
                <a:ext cx="8210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데이터 처리</a:t>
                </a:r>
                <a:endPara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248244" y="6492065"/>
                <a:ext cx="85659" cy="10801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1" lang="ko-KR" altLang="en-US" sz="1800" b="0" i="0" u="none" strike="noStrike" cap="none" normalizeH="0" baseline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688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.rancher.com/wp-content/uploads/2015/03/20153253/APACHE-MESOS-e142686622592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1" t="16458" r="11039" b="16989"/>
          <a:stretch/>
        </p:blipFill>
        <p:spPr bwMode="auto">
          <a:xfrm>
            <a:off x="323528" y="5301208"/>
            <a:ext cx="2340260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643333" y="1356213"/>
            <a:ext cx="6264696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Zookeeper :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분산 시스템 간의 정보 공유 및 상태 체크</a:t>
            </a:r>
            <a:r>
              <a:rPr lang="en-US" altLang="ko-KR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동기화를 처리하는 프레임워크</a:t>
            </a:r>
            <a:endParaRPr lang="en-US" altLang="ko-KR" sz="13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endParaRPr lang="ko-KR" altLang="en-US" sz="13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분산 동시처리</a:t>
            </a:r>
            <a:endParaRPr lang="en-US" altLang="ko-KR" sz="13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동기화로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데이터의 안정성을 보장</a:t>
            </a:r>
            <a:r>
              <a:rPr lang="en-US" altLang="ko-KR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 서버 변경으로 서비스 중지 없이 제공</a:t>
            </a:r>
            <a:r>
              <a:rPr lang="en-US" altLang="ko-KR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분산 환경을 구성하는 서버의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환경설정을 통합 관리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32" y="1562183"/>
            <a:ext cx="2199077" cy="122089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9512" y="3203684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 관리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052736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코디네이터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771800" y="3612239"/>
            <a:ext cx="6264696" cy="291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YARN :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처리 작업을 실행하기 위한 클러스터 자원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(CPU,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메모리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디스크 등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endParaRPr lang="en-US" altLang="ko-KR" sz="13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스케줄링을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위한 프레임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워크</a:t>
            </a:r>
            <a:endParaRPr lang="en-US" altLang="ko-KR" sz="13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ko-KR" altLang="en-US" sz="13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맵리듀스의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단점을 극복하기 위해 시작된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3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하둡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2.0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부터 이용</a:t>
            </a:r>
            <a:r>
              <a:rPr lang="en-US" altLang="ko-KR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30000"/>
              </a:lnSpc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Mesos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3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클라우드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인프라스트럭처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및 컴퓨팅 엔진의 다양한 자원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(CPU,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메모리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디스크</a:t>
            </a:r>
            <a:r>
              <a:rPr lang="en-US" altLang="ko-KR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통합적으로 관리할 수 있도록 만든 자원 관리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</a:t>
            </a:r>
            <a:endParaRPr lang="en-US" altLang="ko-KR" sz="13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3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클러스터링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환경에서 동적으로 자원을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할당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격리하는 메커니즘을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제공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분산 환경에서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실행을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최적화 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https://miro.medium.com/max/858/1*yyEkiwQGIESn9UHL8hwjW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49117"/>
            <a:ext cx="2288066" cy="95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>
          <a:xfrm>
            <a:off x="7452320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하둡</a:t>
            </a:r>
            <a:r>
              <a:rPr lang="ko-KR" altLang="en-US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에코시스템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-2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b="1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서브 프로젝트</a:t>
            </a:r>
            <a:endParaRPr lang="ko-KR" altLang="en-US" sz="2800" b="1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52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879812" y="2275524"/>
            <a:ext cx="4716376" cy="1392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3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Hbase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HDFS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기반의 컬럼 기반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</a:t>
            </a: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en-US" altLang="ko-KR" sz="13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실시간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랜덤 조회 및 업데이트가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가능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프로세스는 개인의 데이터를 비동기적으로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업데이트 가능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맵리듀스는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일괄 처리 </a:t>
            </a:r>
            <a:r>
              <a:rPr lang="ko-KR" altLang="en-US" sz="1300" b="1">
                <a:latin typeface="나눔고딕" panose="020D0604000000000000" pitchFamily="50" charset="-127"/>
                <a:ea typeface="나눔고딕" panose="020D0604000000000000" pitchFamily="50" charset="-127"/>
              </a:rPr>
              <a:t>방식으로 </a:t>
            </a:r>
            <a:r>
              <a:rPr lang="ko-KR" altLang="en-US" sz="13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수행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3568" y="141277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저장 </a:t>
            </a:r>
          </a:p>
        </p:txBody>
      </p:sp>
      <p:pic>
        <p:nvPicPr>
          <p:cNvPr id="13" name="Picture 2" descr="No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51" y="2060848"/>
            <a:ext cx="2010090" cy="148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879812" y="4226872"/>
            <a:ext cx="5832648" cy="113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Kudu :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컬럼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기반의 스토리지로서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컬럼에 대한 데이터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읽기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고속화 </a:t>
            </a:r>
            <a:endParaRPr lang="en-US" altLang="ko-KR" sz="13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3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Hbase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보완해서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개발한 컬럼 기반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스토리지 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데이터의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발생부터 분석까지의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시간 단축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2" name="Picture 4" descr="Apache Kud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4082856"/>
            <a:ext cx="1685035" cy="168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텍스트 개체 틀 4"/>
          <p:cNvSpPr txBox="1">
            <a:spLocks/>
          </p:cNvSpPr>
          <p:nvPr/>
        </p:nvSpPr>
        <p:spPr>
          <a:xfrm>
            <a:off x="7452320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하둡</a:t>
            </a:r>
            <a:r>
              <a:rPr lang="ko-KR" altLang="en-US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에코시스템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-2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b="1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서브 프로젝트</a:t>
            </a:r>
            <a:endParaRPr lang="ko-KR" altLang="en-US" sz="2800" b="1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45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71325" y="1635674"/>
            <a:ext cx="6264696" cy="503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3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Chukwa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분산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환경에서 생성되는 데이터를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HDFS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안정적으로 저장하는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플랫폼</a:t>
            </a: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분산된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서버에서 에이전트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(agent)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콜렉터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(collector)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에이전트로부터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데이터를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받아 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HDFS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3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콜렉터는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ko-KR" altLang="en-US" sz="13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에이전트당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하나씩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구동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중복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제거 등의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작업은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맵리듀스로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Flume :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분산된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서버에 에이전트가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r>
              <a:rPr lang="en-US" altLang="ko-KR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에이전트로부터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전달받는 </a:t>
            </a:r>
            <a:r>
              <a:rPr lang="ko-KR" altLang="en-US" sz="13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콜랙터로</a:t>
            </a:r>
            <a:endParaRPr lang="en-US" altLang="ko-KR" sz="13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구성</a:t>
            </a:r>
            <a:endParaRPr lang="en-US" altLang="ko-KR" sz="13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데이터의 흐름을 관리하는 마스터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서버가 데이터 수집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방식을 동적으로 변경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Scribe :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중앙 집중 서버로 전송하는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</a:t>
            </a: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최종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데이터는 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HDFS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외에 다양한 저장소를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설치와 구성이 쉽게 다양한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언어를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지원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- HDFS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저장하려면 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JNI(Java Native Interface)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이용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1124744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 </a:t>
            </a:r>
          </a:p>
        </p:txBody>
      </p:sp>
      <p:pic>
        <p:nvPicPr>
          <p:cNvPr id="8194" name="Picture 2" descr="Apache Chukw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51750"/>
            <a:ext cx="2130511" cy="154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miro.medium.com/max/441/1*PECy2wFJ-oyHaEXnbiYE_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71" y="3631553"/>
            <a:ext cx="1872208" cy="127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files.ciokorea.com/archive/slide_image_4_scrib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36" y="5453531"/>
            <a:ext cx="1762812" cy="10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텍스트 개체 틀 4"/>
          <p:cNvSpPr txBox="1">
            <a:spLocks/>
          </p:cNvSpPr>
          <p:nvPr/>
        </p:nvSpPr>
        <p:spPr>
          <a:xfrm>
            <a:off x="7452320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하둡</a:t>
            </a:r>
            <a:r>
              <a:rPr lang="ko-KR" altLang="en-US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에코시스템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-2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b="1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서브 프로젝트</a:t>
            </a:r>
            <a:endParaRPr lang="ko-KR" altLang="en-US" sz="2800" b="1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67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83768" y="1451677"/>
            <a:ext cx="644471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3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Sqoop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대용량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전송 솔루션이며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2012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월에 아파치의 최상위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프로젝트로  </a:t>
            </a:r>
            <a:endParaRPr lang="en-US" altLang="ko-KR" sz="13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승격</a:t>
            </a: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- HDFS, RDBMS, NoSQL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 다양한 저장소에 대용량 데이터를 신속하게 전송하는  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방법 제공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Hiho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대용량 데이터 전송 솔루션</a:t>
            </a: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3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하둡에서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가져오기 위한 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지정할 수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있음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 JDBC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인터페이스를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지원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오라클과 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데이터전송만 지원</a:t>
            </a:r>
            <a:endParaRPr lang="ko-KR" altLang="en-US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endParaRPr lang="ko-KR" altLang="en-US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Kafka :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스트림을 실시간으로 관리하기 위한 분산 </a:t>
            </a:r>
            <a:r>
              <a:rPr lang="ko-KR" altLang="en-US" sz="13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메시징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시스템</a:t>
            </a: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발행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(publish)-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구독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(subscribe)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모델로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구성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손실을 막기 위하여 디스크에 데이터를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3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파티셔닝을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지원하기 때문에 다수의 카프카 서버에서 </a:t>
            </a:r>
            <a:r>
              <a:rPr lang="ko-KR" altLang="en-US" sz="13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메세지를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분산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처리 가능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안정성을 위하여 </a:t>
            </a:r>
            <a:r>
              <a:rPr lang="ko-KR" altLang="en-US" sz="13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로드밸런싱과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내고장성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(Fault Tolerant)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보장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170" name="Picture 2" descr="파일:Apache Sqoop logo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879722"/>
            <a:ext cx="1692188" cy="43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miro.medium.com/max/1366/1*mtsk3fQ_BRemFidhkel3dA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63" t="18012" r="10437" b="25388"/>
          <a:stretch/>
        </p:blipFill>
        <p:spPr bwMode="auto">
          <a:xfrm>
            <a:off x="647563" y="3045371"/>
            <a:ext cx="1440161" cy="142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38" y="5151591"/>
            <a:ext cx="1808502" cy="941705"/>
          </a:xfrm>
          <a:prstGeom prst="rect">
            <a:avLst/>
          </a:prstGeom>
        </p:spPr>
      </p:pic>
      <p:sp>
        <p:nvSpPr>
          <p:cNvPr id="6" name="텍스트 개체 틀 4"/>
          <p:cNvSpPr txBox="1">
            <a:spLocks/>
          </p:cNvSpPr>
          <p:nvPr/>
        </p:nvSpPr>
        <p:spPr>
          <a:xfrm>
            <a:off x="7452320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하둡</a:t>
            </a:r>
            <a:r>
              <a:rPr lang="ko-KR" altLang="en-US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에코시스템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-2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b="1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서브 프로젝트</a:t>
            </a:r>
            <a:endParaRPr lang="ko-KR" altLang="en-US" sz="2800" b="1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70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1190180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처리 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71325" y="1947836"/>
            <a:ext cx="6264696" cy="425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Pig :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복잡한 </a:t>
            </a:r>
            <a:r>
              <a:rPr lang="ko-KR" altLang="en-US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맵리듀스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프로그래밍을 대체할 </a:t>
            </a:r>
            <a:r>
              <a:rPr lang="ko-KR" altLang="en-US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피그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라틴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(Pig Latin)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이라는 자체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언어 제공</a:t>
            </a: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3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맵리듀스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매우 단순화한 형태이고 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유사한 형태로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Mahout : </a:t>
            </a:r>
            <a:r>
              <a:rPr lang="ko-KR" altLang="en-US" sz="13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하둡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기반으로 데이터 </a:t>
            </a:r>
            <a:r>
              <a:rPr lang="ko-KR" altLang="en-US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마이닝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알고리즘을 구현한 오픈소스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</a:t>
            </a: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분류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(classification)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clustering, </a:t>
            </a:r>
            <a:r>
              <a:rPr lang="ko-KR" altLang="en-US" sz="13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필터링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(Recommenders/collaborative filtering),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진화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알고리즘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(Evolutionary Algorithms)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 주요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알고리즘 지원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Spark : </a:t>
            </a:r>
            <a:r>
              <a:rPr lang="ko-KR" altLang="en-US" sz="13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인메모리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기반의 범용 데이터 처리 </a:t>
            </a:r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플랫폼</a:t>
            </a:r>
            <a:endParaRPr lang="en-US" altLang="ko-KR" sz="13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배치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SQL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처리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스트리밍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처리</a:t>
            </a:r>
            <a:r>
              <a:rPr lang="en-US" altLang="ko-KR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그래프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</a:t>
            </a:r>
            <a:endParaRPr lang="en-US" altLang="ko-KR" sz="1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처리와 </a:t>
            </a:r>
            <a:r>
              <a:rPr lang="ko-KR" altLang="en-US" sz="13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같은 다양한 작업을 수용할 수 있도록 </a:t>
            </a:r>
            <a:r>
              <a:rPr lang="ko-KR" altLang="en-US" sz="1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sz="1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148" name="Picture 4" descr="apache pig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1938030" cy="84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pache mahout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98" y="3275396"/>
            <a:ext cx="2120647" cy="155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apache spark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46" y="5178896"/>
            <a:ext cx="171907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텍스트 개체 틀 4"/>
          <p:cNvSpPr txBox="1">
            <a:spLocks/>
          </p:cNvSpPr>
          <p:nvPr/>
        </p:nvSpPr>
        <p:spPr>
          <a:xfrm>
            <a:off x="7452320" y="44450"/>
            <a:ext cx="2592387" cy="2905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하둡</a:t>
            </a:r>
            <a:r>
              <a:rPr lang="ko-KR" altLang="en-US" sz="1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에코시스템</a:t>
            </a:r>
            <a:endParaRPr lang="ko-KR" altLang="en-US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-2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b="1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서브 프로젝트</a:t>
            </a:r>
            <a:endParaRPr lang="ko-KR" altLang="en-US" sz="2800" b="1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05458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1" lang="ko-KR" altLang="en-US" sz="1800" b="0" i="0" u="none" strike="noStrike" cap="none" normalizeH="0" baseline="0" smtClean="0">
            <a:solidFill>
              <a:schemeClr val="tx1"/>
            </a:solidFill>
            <a:latin typeface="굴림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1" lang="ko-KR" altLang="en-US" sz="1800" b="0" i="0" u="none" strike="noStrike" cap="none" normalizeH="0" baseline="0" smtClean="0">
            <a:solidFill>
              <a:schemeClr val="tx1"/>
            </a:solidFill>
            <a:latin typeface="굴림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2069</Words>
  <Application>Microsoft Office PowerPoint</Application>
  <PresentationFormat>화면 슬라이드 쇼(4:3)</PresentationFormat>
  <Paragraphs>345</Paragraphs>
  <Slides>19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통로이미지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Windows 사용자</cp:lastModifiedBy>
  <cp:revision>535</cp:revision>
  <dcterms:created xsi:type="dcterms:W3CDTF">2007-11-11T16:17:21Z</dcterms:created>
  <dcterms:modified xsi:type="dcterms:W3CDTF">2019-12-13T07:52:34Z</dcterms:modified>
</cp:coreProperties>
</file>