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269" r:id="rId4"/>
    <p:sldId id="348" r:id="rId5"/>
    <p:sldId id="341" r:id="rId6"/>
    <p:sldId id="307" r:id="rId7"/>
    <p:sldId id="329" r:id="rId8"/>
    <p:sldId id="330" r:id="rId9"/>
    <p:sldId id="331" r:id="rId10"/>
    <p:sldId id="332" r:id="rId11"/>
    <p:sldId id="333" r:id="rId12"/>
    <p:sldId id="334" r:id="rId13"/>
    <p:sldId id="349" r:id="rId14"/>
    <p:sldId id="350" r:id="rId15"/>
    <p:sldId id="351" r:id="rId16"/>
    <p:sldId id="352" r:id="rId17"/>
    <p:sldId id="353" r:id="rId18"/>
    <p:sldId id="343" r:id="rId19"/>
    <p:sldId id="344" r:id="rId20"/>
    <p:sldId id="336" r:id="rId21"/>
    <p:sldId id="345" r:id="rId22"/>
    <p:sldId id="354" r:id="rId23"/>
    <p:sldId id="346" r:id="rId24"/>
    <p:sldId id="347" r:id="rId25"/>
    <p:sldId id="277" r:id="rId26"/>
    <p:sldId id="299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5145" autoAdjust="0"/>
  </p:normalViewPr>
  <p:slideViewPr>
    <p:cSldViewPr>
      <p:cViewPr varScale="1">
        <p:scale>
          <a:sx n="86" d="100"/>
          <a:sy n="86" d="100"/>
        </p:scale>
        <p:origin x="22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다음 개념은 드롭 아웃인데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이는 </a:t>
            </a:r>
            <a:r>
              <a:rPr kumimoji="1" lang="ko-KR" altLang="en-US" dirty="0" err="1" smtClean="0"/>
              <a:t>은닉층에</a:t>
            </a:r>
            <a:r>
              <a:rPr kumimoji="1" lang="ko-KR" altLang="en-US" dirty="0" smtClean="0"/>
              <a:t> 배치된 노드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채널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를 일부 랜덤으로 꺼주는 역할입니다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이는 채널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수가 많아질수록 </a:t>
            </a:r>
            <a:r>
              <a:rPr kumimoji="1" lang="ko-KR" altLang="en-US" dirty="0" err="1" smtClean="0"/>
              <a:t>과적합이</a:t>
            </a:r>
            <a:r>
              <a:rPr kumimoji="1" lang="ko-KR" altLang="en-US" dirty="0" smtClean="0"/>
              <a:t> 일어날 가능성이 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이렇게 </a:t>
            </a:r>
            <a:r>
              <a:rPr kumimoji="1" lang="ko-KR" altLang="en-US" dirty="0" err="1" smtClean="0"/>
              <a:t>랜덤하게</a:t>
            </a:r>
            <a:r>
              <a:rPr kumimoji="1" lang="ko-KR" altLang="en-US" dirty="0" smtClean="0"/>
              <a:t> 노드를 끔으로써 </a:t>
            </a:r>
            <a:r>
              <a:rPr kumimoji="1" lang="ko-KR" altLang="en-US" dirty="0" err="1" smtClean="0"/>
              <a:t>학습할때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과적합이</a:t>
            </a:r>
            <a:r>
              <a:rPr kumimoji="1" lang="ko-KR" altLang="en-US" dirty="0" smtClean="0"/>
              <a:t> 일어나지 않게 해주는 역할을 하게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394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지금까지 배운 개념으로 </a:t>
            </a:r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을 </a:t>
            </a:r>
            <a:r>
              <a:rPr kumimoji="1" lang="ko-KR" altLang="en-US" dirty="0" err="1" smtClean="0"/>
              <a:t>구현한번</a:t>
            </a:r>
            <a:r>
              <a:rPr kumimoji="1" lang="ko-KR" altLang="en-US" dirty="0" smtClean="0"/>
              <a:t> 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이것은 </a:t>
            </a:r>
            <a:r>
              <a:rPr kumimoji="1" lang="en-US" altLang="ko-KR" dirty="0" err="1" smtClean="0"/>
              <a:t>AlexNet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모델인데 처음부터 보시</a:t>
            </a:r>
            <a:r>
              <a:rPr kumimoji="1" lang="ko-KR" altLang="en-US" dirty="0" smtClean="0"/>
              <a:t>면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97052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410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3067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21330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지금까지 본 계산이 지금 보시는 그림과 같은데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은닉층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층까지는 </a:t>
            </a:r>
            <a:r>
              <a:rPr kumimoji="1" lang="ko-KR" altLang="en-US" dirty="0" err="1" smtClean="0"/>
              <a:t>컨볼루션을</a:t>
            </a:r>
            <a:r>
              <a:rPr kumimoji="1" lang="ko-KR" altLang="en-US" dirty="0" smtClean="0"/>
              <a:t> 한 과정이고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층부터는 어떻게 보면 이차원적인 데이터로 바꿔서 층을 만들었다고 </a:t>
            </a:r>
            <a:r>
              <a:rPr kumimoji="1" lang="ko-KR" altLang="en-US" dirty="0" err="1" smtClean="0"/>
              <a:t>볼수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이렇게 개념을 한</a:t>
            </a:r>
            <a:r>
              <a:rPr kumimoji="1" lang="ko-KR" altLang="en-US" baseline="0" dirty="0" smtClean="0"/>
              <a:t> 번 </a:t>
            </a:r>
            <a:r>
              <a:rPr kumimoji="1" lang="en-US" altLang="ko-KR" baseline="0" dirty="0" err="1" smtClean="0"/>
              <a:t>AlexNet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모델을 가지고 적용을 해 보았습니다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이렇게 알렉스넷처럼 </a:t>
            </a:r>
            <a:r>
              <a:rPr kumimoji="1" lang="en-US" altLang="ko-KR" baseline="0" dirty="0" smtClean="0"/>
              <a:t>CNN</a:t>
            </a:r>
            <a:r>
              <a:rPr kumimoji="1" lang="ko-KR" altLang="en-US" baseline="0" dirty="0" smtClean="0"/>
              <a:t>모델들이 몇가지 있는데 그 모델이 뭐가 있는지 한번 보겠습니다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323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처음으로 </a:t>
            </a:r>
            <a:r>
              <a:rPr kumimoji="1" lang="en-US" altLang="ko-KR" dirty="0" err="1" smtClean="0"/>
              <a:t>LeNet</a:t>
            </a:r>
            <a:r>
              <a:rPr kumimoji="1" lang="ko-KR" altLang="en-US" dirty="0" smtClean="0"/>
              <a:t>인데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레넷은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손글시</a:t>
            </a:r>
            <a:r>
              <a:rPr kumimoji="1" lang="ko-KR" altLang="en-US" dirty="0" smtClean="0"/>
              <a:t> 숫자를 인식하는 네트워크로 </a:t>
            </a:r>
            <a:r>
              <a:rPr kumimoji="1" lang="en-US" altLang="ko-KR" dirty="0" smtClean="0"/>
              <a:t>1998</a:t>
            </a:r>
            <a:r>
              <a:rPr kumimoji="1" lang="ko-KR" altLang="en-US" dirty="0" smtClean="0"/>
              <a:t>년에 제안되었고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계층과 </a:t>
            </a:r>
            <a:r>
              <a:rPr kumimoji="1" lang="ko-KR" altLang="en-US" dirty="0" err="1" smtClean="0"/>
              <a:t>풀링</a:t>
            </a:r>
            <a:r>
              <a:rPr kumimoji="1" lang="ko-KR" altLang="en-US" dirty="0" smtClean="0"/>
              <a:t> 계층을 반복하고 마지막으로 완전연결계층</a:t>
            </a:r>
            <a:r>
              <a:rPr kumimoji="1" lang="en-US" altLang="ko-KR" dirty="0" smtClean="0"/>
              <a:t>(1</a:t>
            </a:r>
            <a:r>
              <a:rPr kumimoji="1" lang="ko-KR" altLang="en-US" dirty="0" smtClean="0"/>
              <a:t>차원적으로</a:t>
            </a:r>
            <a:r>
              <a:rPr kumimoji="1" lang="en-US" altLang="ko-KR" dirty="0" smtClean="0"/>
              <a:t>) </a:t>
            </a:r>
            <a:r>
              <a:rPr kumimoji="1" lang="ko-KR" altLang="en-US" dirty="0" smtClean="0"/>
              <a:t>거치면서 결과를 출력합니다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모델의 특징은 우리가 배웠던 활성화함수로 </a:t>
            </a:r>
            <a:r>
              <a:rPr kumimoji="1" lang="ko-KR" altLang="en-US" dirty="0" err="1" smtClean="0"/>
              <a:t>렐루가</a:t>
            </a:r>
            <a:r>
              <a:rPr kumimoji="1" lang="ko-KR" altLang="en-US" dirty="0" smtClean="0"/>
              <a:t> 아닌 이 당시에는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사용했고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처음으로 제안된 </a:t>
            </a:r>
            <a:r>
              <a:rPr kumimoji="1" lang="en-US" altLang="ko-KR" dirty="0" smtClean="0"/>
              <a:t>CNN </a:t>
            </a:r>
            <a:r>
              <a:rPr kumimoji="1" lang="ko-KR" altLang="en-US" dirty="0" smtClean="0"/>
              <a:t>모델입니다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모델이 최근에 나온 </a:t>
            </a:r>
            <a:r>
              <a:rPr kumimoji="1" lang="en-US" altLang="ko-KR" dirty="0" smtClean="0"/>
              <a:t>CNN </a:t>
            </a:r>
            <a:r>
              <a:rPr kumimoji="1" lang="ko-KR" altLang="en-US" dirty="0" smtClean="0"/>
              <a:t>모델의 기본이 된다고 볼 수 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2775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다음으로 우리가 앞서 봤던 </a:t>
            </a:r>
            <a:r>
              <a:rPr kumimoji="1" lang="en-US" altLang="ko-KR" dirty="0" err="1" smtClean="0"/>
              <a:t>alexnet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모델은 </a:t>
            </a:r>
            <a:r>
              <a:rPr kumimoji="1" lang="en-US" altLang="ko-KR" dirty="0" smtClean="0"/>
              <a:t>2012</a:t>
            </a:r>
            <a:r>
              <a:rPr kumimoji="1" lang="ko-KR" altLang="en-US" dirty="0" smtClean="0"/>
              <a:t>년에 </a:t>
            </a:r>
            <a:r>
              <a:rPr kumimoji="1" lang="ko-KR" altLang="en-US" dirty="0" err="1" smtClean="0"/>
              <a:t>발표되서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열풍을 일으키게 되는데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이미지 인식 경진대회인 </a:t>
            </a:r>
            <a:r>
              <a:rPr kumimoji="1" lang="en-US" altLang="ko-KR" dirty="0" smtClean="0"/>
              <a:t>ILSVRC(ImageNet Large</a:t>
            </a:r>
            <a:r>
              <a:rPr kumimoji="1" lang="en-US" altLang="ko-KR" baseline="0" dirty="0" smtClean="0"/>
              <a:t> Scale Visual Recognition Challenge)</a:t>
            </a:r>
            <a:r>
              <a:rPr kumimoji="1" lang="ko-KR" altLang="en-US" baseline="0" dirty="0" smtClean="0"/>
              <a:t>에서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위를 차지했는데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우리가 </a:t>
            </a:r>
            <a:r>
              <a:rPr kumimoji="1" lang="en-US" altLang="ko-KR" baseline="0" dirty="0" err="1" smtClean="0"/>
              <a:t>ReLu</a:t>
            </a:r>
            <a:r>
              <a:rPr kumimoji="1" lang="ko-KR" altLang="en-US" baseline="0" dirty="0" smtClean="0"/>
              <a:t>함수를 </a:t>
            </a:r>
            <a:r>
              <a:rPr kumimoji="1" lang="ko-KR" altLang="en-US" baseline="0" dirty="0" err="1" smtClean="0"/>
              <a:t>설명할때</a:t>
            </a:r>
            <a:r>
              <a:rPr kumimoji="1" lang="ko-KR" altLang="en-US" baseline="0" dirty="0" smtClean="0"/>
              <a:t> 들었던 </a:t>
            </a:r>
            <a:r>
              <a:rPr kumimoji="1" lang="ko-KR" altLang="en-US" baseline="0" dirty="0" err="1" smtClean="0"/>
              <a:t>제프리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힌튼교수팀의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AlexNet</a:t>
            </a:r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오차률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15%</a:t>
            </a:r>
            <a:r>
              <a:rPr kumimoji="1" lang="ko-KR" altLang="en-US" baseline="0" dirty="0" smtClean="0"/>
              <a:t>로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위인 </a:t>
            </a:r>
            <a:r>
              <a:rPr kumimoji="1" lang="en-US" altLang="ko-KR" baseline="0" dirty="0" smtClean="0"/>
              <a:t>26%</a:t>
            </a:r>
            <a:r>
              <a:rPr kumimoji="1" lang="ko-KR" altLang="en-US" baseline="0" dirty="0" smtClean="0"/>
              <a:t>를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크게 따돌린 모델입니다</a:t>
            </a:r>
            <a:r>
              <a:rPr kumimoji="1" lang="en-US" altLang="ko-KR" baseline="0" dirty="0" smtClean="0"/>
              <a:t>. 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모델의 특징은 활성화함수로 </a:t>
            </a:r>
            <a:r>
              <a:rPr kumimoji="1" lang="en-US" altLang="ko-KR" baseline="0" dirty="0" err="1" smtClean="0"/>
              <a:t>ReLu</a:t>
            </a:r>
            <a:r>
              <a:rPr kumimoji="1" lang="ko-KR" altLang="en-US" baseline="0" dirty="0" smtClean="0"/>
              <a:t>를 사용하였고 그래서 이 시기 이후에 활성화 함수로는 </a:t>
            </a:r>
            <a:r>
              <a:rPr kumimoji="1" lang="en-US" altLang="ko-KR" baseline="0" dirty="0" err="1" smtClean="0"/>
              <a:t>ReLu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사용하고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그리고 </a:t>
            </a:r>
            <a:r>
              <a:rPr kumimoji="1" lang="en-US" altLang="ko-KR" baseline="0" dirty="0" smtClean="0"/>
              <a:t>LRN</a:t>
            </a:r>
            <a:r>
              <a:rPr kumimoji="1" lang="ko-KR" altLang="en-US" baseline="0" dirty="0" smtClean="0"/>
              <a:t>이라는 국소적 정규화를 실시하는 계층을 통해서 </a:t>
            </a:r>
            <a:r>
              <a:rPr kumimoji="1" lang="ko-KR" altLang="en-US" baseline="0" dirty="0" err="1" smtClean="0"/>
              <a:t>렐루함수를</a:t>
            </a:r>
            <a:r>
              <a:rPr kumimoji="1" lang="ko-KR" altLang="en-US" baseline="0" dirty="0" smtClean="0"/>
              <a:t> 나온 </a:t>
            </a:r>
            <a:r>
              <a:rPr kumimoji="1" lang="ko-KR" altLang="en-US" baseline="0" dirty="0" err="1" smtClean="0"/>
              <a:t>결괏값이</a:t>
            </a:r>
            <a:r>
              <a:rPr kumimoji="1" lang="ko-KR" altLang="en-US" baseline="0" dirty="0" smtClean="0"/>
              <a:t> 양수 방향으로 무한히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커질 가능성이 있어서 주변 값을 </a:t>
            </a:r>
            <a:r>
              <a:rPr kumimoji="1" lang="ko-KR" altLang="en-US" baseline="0" dirty="0" err="1" smtClean="0"/>
              <a:t>무시할수</a:t>
            </a:r>
            <a:r>
              <a:rPr kumimoji="1" lang="ko-KR" altLang="en-US" baseline="0" dirty="0" smtClean="0"/>
              <a:t> 있는 가능성을 </a:t>
            </a:r>
            <a:r>
              <a:rPr kumimoji="1" lang="ko-KR" altLang="en-US" baseline="0" dirty="0" err="1" smtClean="0"/>
              <a:t>없애줬습니다</a:t>
            </a:r>
            <a:r>
              <a:rPr kumimoji="1" lang="en-US" altLang="ko-KR" baseline="0" dirty="0" smtClean="0"/>
              <a:t>. 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마지막으로 </a:t>
            </a:r>
            <a:r>
              <a:rPr kumimoji="1" lang="ko-KR" altLang="en-US" baseline="0" dirty="0" err="1" smtClean="0"/>
              <a:t>드롭아웃을</a:t>
            </a:r>
            <a:r>
              <a:rPr kumimoji="1" lang="ko-KR" altLang="en-US" baseline="0" dirty="0" smtClean="0"/>
              <a:t> 통해서 과적합문제를 해결했다는 특징이 있습니다</a:t>
            </a:r>
            <a:r>
              <a:rPr kumimoji="1" lang="en-US" altLang="ko-KR" baseline="0" dirty="0" smtClean="0"/>
              <a:t>. </a:t>
            </a:r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153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95912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1670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convolution</a:t>
            </a:r>
            <a:r>
              <a:rPr kumimoji="1" lang="en-US" altLang="ko-KR" baseline="0" dirty="0" smtClean="0"/>
              <a:t> </a:t>
            </a:r>
            <a:r>
              <a:rPr kumimoji="1" lang="en-US" altLang="ko-KR" baseline="0" dirty="0" err="1" smtClean="0"/>
              <a:t>neral</a:t>
            </a:r>
            <a:r>
              <a:rPr kumimoji="1" lang="en-US" altLang="ko-KR" baseline="0" dirty="0" smtClean="0"/>
              <a:t> network</a:t>
            </a:r>
            <a:r>
              <a:rPr kumimoji="1" lang="ko-KR" altLang="en-US" baseline="0" dirty="0" err="1" smtClean="0"/>
              <a:t>라해서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합성곱</a:t>
            </a:r>
            <a:r>
              <a:rPr kumimoji="1" lang="ko-KR" altLang="en-US" baseline="0" dirty="0" smtClean="0"/>
              <a:t> 신경망이라고 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이미지 인식과 음성 인식 등 다양한 분야에서 사용하고 있고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특히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이미지 인식 분야에서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활용한 기법은 거의 </a:t>
            </a:r>
            <a:r>
              <a:rPr kumimoji="1" lang="en-US" altLang="ko-KR" baseline="0" dirty="0" smtClean="0"/>
              <a:t>CNN</a:t>
            </a:r>
            <a:r>
              <a:rPr kumimoji="1" lang="ko-KR" altLang="en-US" baseline="0" dirty="0" smtClean="0"/>
              <a:t>을 기초로 하고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우리가 앞서 봤던 구조는 </a:t>
            </a:r>
            <a:r>
              <a:rPr kumimoji="1" lang="ko-KR" altLang="en-US" baseline="0" dirty="0" err="1" smtClean="0"/>
              <a:t>입력값과</a:t>
            </a:r>
            <a:r>
              <a:rPr kumimoji="1" lang="ko-KR" altLang="en-US" baseline="0" dirty="0" smtClean="0"/>
              <a:t> 가중치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그리고 바이어스 값이 계산이 되어 나온 </a:t>
            </a:r>
            <a:r>
              <a:rPr kumimoji="1" lang="ko-KR" altLang="en-US" baseline="0" dirty="0" err="1" smtClean="0"/>
              <a:t>가중합을</a:t>
            </a:r>
            <a:r>
              <a:rPr kumimoji="1" lang="ko-KR" altLang="en-US" baseline="0" dirty="0" smtClean="0"/>
              <a:t> 활성화함수로 활성화시키는 구조였는데</a:t>
            </a:r>
            <a:endParaRPr kumimoji="1" lang="en-US" altLang="ko-KR" baseline="0" dirty="0" smtClean="0"/>
          </a:p>
          <a:p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은 </a:t>
            </a:r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계층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활성화 함수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그리고 풀링계층으로 이어지 구조입니다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그럼 두 구조의 차이점이 무엇인지 한번 보겠습니다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17608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0051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84246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앞에서 본 </a:t>
            </a:r>
            <a:r>
              <a:rPr kumimoji="1" lang="ko-KR" altLang="en-US" dirty="0" err="1" smtClean="0"/>
              <a:t>첫번재</a:t>
            </a:r>
            <a:r>
              <a:rPr kumimoji="1" lang="ko-KR" altLang="en-US" dirty="0" smtClean="0"/>
              <a:t> 구조인 </a:t>
            </a:r>
            <a:r>
              <a:rPr kumimoji="1" lang="en-US" altLang="ko-KR" dirty="0" smtClean="0"/>
              <a:t>fully connected layer</a:t>
            </a:r>
            <a:r>
              <a:rPr kumimoji="1" lang="ko-KR" altLang="en-US" dirty="0" smtClean="0"/>
              <a:t>으로만 이루어진 인공 신경망은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차원 형태인 입력데이터를 사용했습니다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하지만 한 장의 컬러 사진은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차원으로 이루어져 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배치 모드에 사용되는 </a:t>
            </a:r>
            <a:r>
              <a:rPr kumimoji="1" lang="ko-KR" altLang="en-US" dirty="0" err="1" smtClean="0"/>
              <a:t>여러장의</a:t>
            </a:r>
            <a:r>
              <a:rPr kumimoji="1" lang="ko-KR" altLang="en-US" dirty="0" smtClean="0"/>
              <a:t> 사진은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차원입니다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사진데이터를 </a:t>
            </a:r>
            <a:r>
              <a:rPr kumimoji="1" lang="ko-KR" altLang="en-US" dirty="0" err="1" smtClean="0"/>
              <a:t>첫번재</a:t>
            </a:r>
            <a:r>
              <a:rPr kumimoji="1" lang="ko-KR" altLang="en-US" dirty="0" smtClean="0"/>
              <a:t> 구조인 </a:t>
            </a:r>
            <a:r>
              <a:rPr kumimoji="1" lang="en-US" altLang="ko-KR" dirty="0" smtClean="0"/>
              <a:t>fully connected layer </a:t>
            </a:r>
            <a:r>
              <a:rPr kumimoji="1" lang="ko-KR" altLang="en-US" dirty="0" smtClean="0"/>
              <a:t>신경망으로 학습을 할 경우에</a:t>
            </a:r>
            <a:endParaRPr kumimoji="1" lang="en-US" altLang="ko-KR" dirty="0" smtClean="0"/>
          </a:p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차원 형태의 사진 데이터를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차원으로 </a:t>
            </a:r>
            <a:r>
              <a:rPr kumimoji="1" lang="ko-KR" altLang="en-US" dirty="0" err="1" smtClean="0"/>
              <a:t>평면화</a:t>
            </a:r>
            <a:r>
              <a:rPr kumimoji="1" lang="ko-KR" altLang="en-US" dirty="0" smtClean="0"/>
              <a:t> 시켜서 학습을 </a:t>
            </a:r>
            <a:r>
              <a:rPr kumimoji="1" lang="ko-KR" altLang="en-US" dirty="0" err="1" smtClean="0"/>
              <a:t>진행해야합니다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이렇게 되면 이 과정에서 공간정보 유실이 되는 문제가 발생합니다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그럼 그 연산이 어떻게 이루어 지는지 한번 보겠습니다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사진을 보면 이렇게 위치가 있는 정보가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차원인 형태로 바꾸면 그 위치가 사라진다는 뜻입니다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우리가 배울 </a:t>
            </a:r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인 </a:t>
            </a:r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신경망은 이 공간정보를 유지합니다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이미지도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차원 데이터로 입력을 받고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다음계층에도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차원 형태로 전달합니다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</a:t>
            </a:r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에서는 이미지처럼 형상을 가진 데이터를 제대로 이해할 가능성이 있는 겁니다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056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연산은 이미지 처리에서 말하는 필터 연산인데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구체적인 예를 보면서 설명을 하자면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입력 데이터에 필터를 적용하는 것입니다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예에서는 보시는 그림 모두가 세로와 가로</a:t>
            </a:r>
            <a:r>
              <a:rPr kumimoji="1" lang="ko-KR" altLang="en-US" baseline="0" dirty="0" smtClean="0"/>
              <a:t> 방향의 형상을 가지고 있고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입력 데이터는 </a:t>
            </a:r>
            <a:r>
              <a:rPr kumimoji="1" lang="en-US" altLang="ko-KR" baseline="0" dirty="0" smtClean="0"/>
              <a:t>(4,4) </a:t>
            </a:r>
            <a:r>
              <a:rPr kumimoji="1" lang="ko-KR" altLang="en-US" baseline="0" dirty="0" smtClean="0"/>
              <a:t>필터는 </a:t>
            </a:r>
            <a:r>
              <a:rPr kumimoji="1" lang="en-US" altLang="ko-KR" baseline="0" dirty="0" smtClean="0"/>
              <a:t>(3,3) </a:t>
            </a:r>
            <a:r>
              <a:rPr kumimoji="1" lang="ko-KR" altLang="en-US" baseline="0" dirty="0" smtClean="0"/>
              <a:t>출력은 </a:t>
            </a:r>
            <a:r>
              <a:rPr kumimoji="1" lang="en-US" altLang="ko-KR" baseline="0" dirty="0" smtClean="0"/>
              <a:t>(2,2)</a:t>
            </a:r>
            <a:r>
              <a:rPr kumimoji="1" lang="ko-KR" altLang="en-US" baseline="0" dirty="0" smtClean="0"/>
              <a:t>라고 </a:t>
            </a:r>
            <a:r>
              <a:rPr kumimoji="1" lang="ko-KR" altLang="en-US" baseline="0" dirty="0" err="1" smtClean="0"/>
              <a:t>말할수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여기서 필터는 문헌에 따라서 </a:t>
            </a:r>
            <a:r>
              <a:rPr kumimoji="1" lang="ko-KR" altLang="en-US" baseline="0" dirty="0" err="1" smtClean="0"/>
              <a:t>커널이라고도</a:t>
            </a:r>
            <a:r>
              <a:rPr kumimoji="1" lang="ko-KR" altLang="en-US" baseline="0" dirty="0" smtClean="0"/>
              <a:t>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합성공의</a:t>
            </a:r>
            <a:r>
              <a:rPr kumimoji="1" lang="ko-KR" altLang="en-US" baseline="0" dirty="0" smtClean="0"/>
              <a:t> 연산이 어떤 계산이 이루어 지는지 한번 보겠습니다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필터의 윈도우를 일정 간격으로 이동해가며 입력 데이터에 적용을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 윈도우는 그림에서 보이는 </a:t>
            </a:r>
            <a:r>
              <a:rPr kumimoji="1" lang="en-US" altLang="ko-KR" dirty="0" smtClean="0"/>
              <a:t>(3,3)</a:t>
            </a:r>
            <a:r>
              <a:rPr kumimoji="1" lang="ko-KR" altLang="en-US" dirty="0" smtClean="0"/>
              <a:t>의 부분을 </a:t>
            </a:r>
            <a:r>
              <a:rPr kumimoji="1" lang="ko-KR" altLang="en-US" dirty="0" err="1" smtClean="0"/>
              <a:t>가르킵니다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계산은 입력과 필터에서 대응하는 </a:t>
            </a:r>
            <a:r>
              <a:rPr kumimoji="1" lang="ko-KR" altLang="en-US" dirty="0" err="1" smtClean="0"/>
              <a:t>원소끼리</a:t>
            </a:r>
            <a:r>
              <a:rPr kumimoji="1" lang="ko-KR" altLang="en-US" dirty="0" smtClean="0"/>
              <a:t> 곱한 후 그 총합을 구합니다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0480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신경망에서는 입력데이터에 가중치와 편향을 만나서 </a:t>
            </a:r>
            <a:r>
              <a:rPr kumimoji="1" lang="ko-KR" altLang="en-US" dirty="0" err="1" smtClean="0"/>
              <a:t>가중합의</a:t>
            </a:r>
            <a:r>
              <a:rPr kumimoji="1" lang="ko-KR" altLang="en-US" dirty="0" smtClean="0"/>
              <a:t> 결과를 가져오는데</a:t>
            </a:r>
            <a:endParaRPr kumimoji="1" lang="en-US" altLang="ko-KR" dirty="0" smtClean="0"/>
          </a:p>
          <a:p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에서도 가중치와 편향이 존재합니다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 봤던 필터 혹은 커널이 가중치가 되고 이렇게 뒤에 편향이 존재하게 됩니다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5325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 다음 개념은 패딩이라는 개념입니다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패딩은 </a:t>
            </a:r>
            <a:r>
              <a:rPr kumimoji="1" lang="ko-KR" altLang="en-US" dirty="0" err="1" smtClean="0"/>
              <a:t>합성곱을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하기전에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입력데이터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주변값을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특정값으로</a:t>
            </a:r>
            <a:r>
              <a:rPr kumimoji="1" lang="ko-KR" altLang="en-US" dirty="0" smtClean="0"/>
              <a:t> 채우는 것을 말합니다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패딩은 주로 출력 데이터의 크기를 설정하기 위해 사용이 되는데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 패딩이 없던 구조를 보면 </a:t>
            </a:r>
            <a:r>
              <a:rPr kumimoji="1" lang="ko-KR" altLang="en-US" dirty="0" err="1" smtClean="0"/>
              <a:t>입력데이터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4,4</a:t>
            </a:r>
            <a:r>
              <a:rPr kumimoji="1" lang="ko-KR" altLang="en-US" dirty="0" smtClean="0"/>
              <a:t>에 필터 </a:t>
            </a:r>
            <a:r>
              <a:rPr kumimoji="1" lang="en-US" altLang="ko-KR" dirty="0" smtClean="0"/>
              <a:t>3,3</a:t>
            </a:r>
            <a:r>
              <a:rPr kumimoji="1" lang="ko-KR" altLang="en-US" dirty="0" smtClean="0"/>
              <a:t>을 적용하면 </a:t>
            </a:r>
            <a:r>
              <a:rPr kumimoji="1" lang="ko-KR" altLang="en-US" dirty="0" err="1" smtClean="0"/>
              <a:t>출력값은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2,2</a:t>
            </a:r>
            <a:r>
              <a:rPr kumimoji="1" lang="ko-KR" altLang="en-US" dirty="0" smtClean="0"/>
              <a:t>가 되었습니다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층이 많아질수록 어느 시점에서 출력 크기가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될수가</a:t>
            </a:r>
            <a:r>
              <a:rPr kumimoji="1" lang="ko-KR" altLang="en-US" dirty="0" smtClean="0"/>
              <a:t> 있어 더 이상 </a:t>
            </a:r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연산을 할 수가 없게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이를 방지하고 하는 개념이 패딩이라는 개념입니다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9432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출력값의</a:t>
            </a:r>
            <a:r>
              <a:rPr kumimoji="1" lang="ko-KR" altLang="en-US" dirty="0" smtClean="0"/>
              <a:t> 크기를 조정해 주는 역할을 하는게 하나 더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스트라이드라는</a:t>
            </a:r>
            <a:r>
              <a:rPr kumimoji="1" lang="ko-KR" altLang="en-US" dirty="0" smtClean="0"/>
              <a:t> 건데 이는 필터를 적용하는 위치의 간격을 조정해서 </a:t>
            </a:r>
            <a:r>
              <a:rPr kumimoji="1" lang="ko-KR" altLang="en-US" dirty="0" err="1" smtClean="0"/>
              <a:t>출력값의</a:t>
            </a:r>
            <a:r>
              <a:rPr kumimoji="1" lang="ko-KR" altLang="en-US" dirty="0" smtClean="0"/>
              <a:t> 크기를 조정합니다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우리가 앞서 계산을 할 때 </a:t>
            </a:r>
            <a:r>
              <a:rPr kumimoji="1" lang="ko-KR" altLang="en-US" dirty="0" err="1" smtClean="0"/>
              <a:t>한칸씩</a:t>
            </a:r>
            <a:r>
              <a:rPr kumimoji="1" lang="ko-KR" altLang="en-US" dirty="0" smtClean="0"/>
              <a:t> 옮겨가면서 계산을 했는데 이 때 </a:t>
            </a:r>
            <a:r>
              <a:rPr kumimoji="1" lang="ko-KR" altLang="en-US" dirty="0" err="1" smtClean="0"/>
              <a:t>한칸씩옮기는게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스트라이드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스트라이드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를 적용하면 이렇게 계산을 하고 </a:t>
            </a:r>
            <a:r>
              <a:rPr kumimoji="1" lang="ko-KR" altLang="en-US" dirty="0" err="1" smtClean="0"/>
              <a:t>두칸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이동후</a:t>
            </a:r>
            <a:r>
              <a:rPr kumimoji="1" lang="ko-KR" altLang="en-US" dirty="0" smtClean="0"/>
              <a:t> 계산을 하게 됩니다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6308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풀링에는</a:t>
            </a:r>
            <a:r>
              <a:rPr kumimoji="1" lang="ko-KR" altLang="en-US" dirty="0" smtClean="0"/>
              <a:t> 크게 </a:t>
            </a:r>
            <a:r>
              <a:rPr kumimoji="1" lang="ko-KR" altLang="en-US" dirty="0" err="1" smtClean="0"/>
              <a:t>맥스풀링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평균풀링이</a:t>
            </a:r>
            <a:r>
              <a:rPr kumimoji="1" lang="ko-KR" altLang="en-US" dirty="0" smtClean="0"/>
              <a:t> 있는데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풀링은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세로가로</a:t>
            </a:r>
            <a:r>
              <a:rPr kumimoji="1" lang="ko-KR" altLang="en-US" dirty="0" smtClean="0"/>
              <a:t> 방향의 공간을 줄이는 연산을 하게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연산은 이 영역에서 </a:t>
            </a:r>
            <a:r>
              <a:rPr kumimoji="1" lang="ko-KR" altLang="en-US" dirty="0" err="1" smtClean="0"/>
              <a:t>가장큰</a:t>
            </a:r>
            <a:r>
              <a:rPr kumimoji="1" lang="ko-KR" altLang="en-US" dirty="0" smtClean="0"/>
              <a:t> 수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가장큰</a:t>
            </a:r>
            <a:r>
              <a:rPr kumimoji="1" lang="ko-KR" altLang="en-US" dirty="0" smtClean="0"/>
              <a:t> 수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가장큰</a:t>
            </a:r>
            <a:r>
              <a:rPr kumimoji="1" lang="ko-KR" altLang="en-US" dirty="0" smtClean="0"/>
              <a:t> 수로 계산을 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풀링의</a:t>
            </a:r>
            <a:r>
              <a:rPr kumimoji="1" lang="ko-KR" altLang="en-US" dirty="0" smtClean="0"/>
              <a:t> 특징은 앞서 </a:t>
            </a:r>
            <a:r>
              <a:rPr kumimoji="1" lang="ko-KR" altLang="en-US" dirty="0" err="1" smtClean="0"/>
              <a:t>봤던거와는</a:t>
            </a:r>
            <a:r>
              <a:rPr kumimoji="1" lang="ko-KR" altLang="en-US" dirty="0" smtClean="0"/>
              <a:t> 다르게 가중치가 없이 계산이 된다는 것입니다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그리고 입력된 채널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수</a:t>
            </a:r>
            <a:r>
              <a:rPr kumimoji="1" lang="ko-KR" altLang="en-US" baseline="0" dirty="0" smtClean="0"/>
              <a:t> 그대로 출력 데이터로 나온다는 특징이 있습니다</a:t>
            </a:r>
            <a:r>
              <a:rPr kumimoji="1" lang="en-US" altLang="ko-KR" baseline="0" dirty="0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97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2019.12.27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스트라이드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(Stride)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필터를 적용하는 위치의 간격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72411"/>
              </p:ext>
            </p:extLst>
          </p:nvPr>
        </p:nvGraphicFramePr>
        <p:xfrm>
          <a:off x="705677" y="1844824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88945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74031"/>
              </p:ext>
            </p:extLst>
          </p:nvPr>
        </p:nvGraphicFramePr>
        <p:xfrm>
          <a:off x="3945245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2879416" y="2721809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580112" y="2722720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09133"/>
              </p:ext>
            </p:extLst>
          </p:nvPr>
        </p:nvGraphicFramePr>
        <p:xfrm>
          <a:off x="705677" y="4167199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8894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1426"/>
              </p:ext>
            </p:extLst>
          </p:nvPr>
        </p:nvGraphicFramePr>
        <p:xfrm>
          <a:off x="6479672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068"/>
              </p:ext>
            </p:extLst>
          </p:nvPr>
        </p:nvGraphicFramePr>
        <p:xfrm>
          <a:off x="3945245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879416" y="504231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5580112" y="5043229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25938"/>
              </p:ext>
            </p:extLst>
          </p:nvPr>
        </p:nvGraphicFramePr>
        <p:xfrm>
          <a:off x="6479672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(pooling)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27812"/>
              </p:ext>
            </p:extLst>
          </p:nvPr>
        </p:nvGraphicFramePr>
        <p:xfrm>
          <a:off x="378486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23314"/>
              </p:ext>
            </p:extLst>
          </p:nvPr>
        </p:nvGraphicFramePr>
        <p:xfrm>
          <a:off x="3106701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2393092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풀링은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공간을 줄이는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30671"/>
              </p:ext>
            </p:extLst>
          </p:nvPr>
        </p:nvGraphicFramePr>
        <p:xfrm>
          <a:off x="378486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3898"/>
              </p:ext>
            </p:extLst>
          </p:nvPr>
        </p:nvGraphicFramePr>
        <p:xfrm>
          <a:off x="3106701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2393092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29702"/>
              </p:ext>
            </p:extLst>
          </p:nvPr>
        </p:nvGraphicFramePr>
        <p:xfrm>
          <a:off x="4789480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97040"/>
              </p:ext>
            </p:extLst>
          </p:nvPr>
        </p:nvGraphicFramePr>
        <p:xfrm>
          <a:off x="751769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 bwMode="auto">
          <a:xfrm>
            <a:off x="680408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8539"/>
              </p:ext>
            </p:extLst>
          </p:nvPr>
        </p:nvGraphicFramePr>
        <p:xfrm>
          <a:off x="4789480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80046"/>
              </p:ext>
            </p:extLst>
          </p:nvPr>
        </p:nvGraphicFramePr>
        <p:xfrm>
          <a:off x="7517695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7" name="오른쪽 화살표 36"/>
          <p:cNvSpPr/>
          <p:nvPr/>
        </p:nvSpPr>
        <p:spPr bwMode="auto">
          <a:xfrm>
            <a:off x="6804086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15719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pooling) –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가장 큰 값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평균풀링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(average pooling) –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평균값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8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590981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피해주는 기법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노드를 끔으로써 학습 데이터에 지나치게 치우쳐서 학습되는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방지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1898"/>
            <a:ext cx="6682507" cy="31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39" y="1299797"/>
            <a:ext cx="5618446" cy="53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556792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(224 * 224 * 3)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414317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(96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(224 * 224 *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- 96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 * 11 * 3)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0, 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(55 * 55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(27 * 27 * 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4602206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(256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(27 * 27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 * 5 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1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(27 * 27 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256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256)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644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628800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(384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256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384)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3816689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(384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384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1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384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260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700808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384)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256)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(max pooling = (3, 3), stride = 2)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(6 * 6 * 256)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3888697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 (4096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(6 * 6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- 4096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256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 * 1 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4096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192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700808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(4096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843808" y="1700808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(1000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(1000)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4" name="Picture 2" descr="ALEXNET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9" y="3573016"/>
            <a:ext cx="8160841" cy="2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 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주요 모델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490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CNN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손글씨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숫자를 인식하는 네트워크로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1998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제안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계층과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계층을 반복하고 마지막으로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완전연결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계층을 거치면서 결과 출력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5446965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처음으로 제안된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‘CNN’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0" y="2414383"/>
            <a:ext cx="8397379" cy="258711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75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7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7" y="2293422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주요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모델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AlexNet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27" y="2135919"/>
            <a:ext cx="6627162" cy="3165289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발표되어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열풍을 일으킴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ILSVRC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대회에서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제프리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힌튼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교수팀의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error 15.4%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기록으로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위는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26.2%)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함수로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LRN(Local Response Normalization)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국소적 정규화를 실시하는 계층을 이용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(dropout)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0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우승을 차지한 알고리즘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VGG19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층보다 더 깊은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 * 1)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 필터로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특성맵의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개수를 줄임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줄이는 효과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층에서 다양한 필터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다양한 종류의 특성이 도출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후반부 층을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(FC)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연결하는 대신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벡터를 생성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" y="2204864"/>
            <a:ext cx="9118147" cy="2016224"/>
          </a:xfrm>
          <a:prstGeom prst="rect">
            <a:avLst/>
          </a:prstGeom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5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우승을 차지한 알고리즘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VGG19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층보다 더 깊은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 * 1)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 필터로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특성맵의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개수를 줄임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줄이는 효과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층에서 다양한 필터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다양한 종류의 특성이 도출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후반부 층을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(FC)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연결하는 대신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벡터를 생성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FC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방식은 가중치가 필요하지만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가중치가 필요 없음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1301"/>
            <a:ext cx="7488832" cy="2979097"/>
          </a:xfrm>
          <a:prstGeom prst="rect">
            <a:avLst/>
          </a:prstGeom>
        </p:spPr>
      </p:pic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ResNet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ILSVRC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대회에서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오류율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3.6%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인간의 분류 오차가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~ 10%)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CNN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아키텍처의 층은 점점 더 깊어짐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19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층을 깊게 할수록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degradation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발생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문제는 테스트 성능에 대한 문제이지만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degradation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훈련용 데이터에 대한 성능 문제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일종의 지름길인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skip connection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이 문제를 해결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https://datascienceschool.net/upfiles/6182312059774a81a2a26246bd4e83f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1" y="2050385"/>
            <a:ext cx="6589176" cy="329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제안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한발 더 나아가 전체 네트워크의 모든 층과 통하는 지름길을 만듦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저수준의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특징들이 잘 보존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Gradient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수월하게 흘러 기울기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소실문제가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발생하지 않음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깊이에 비해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수가 적고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연산량이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절약됨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적은 데이터셋에서도 비교적 잘 학습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https://i.imgur.com/EITg2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698" y="2218465"/>
            <a:ext cx="4560441" cy="325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215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하둡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설치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 환경 설정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Mxnet</a:t>
            </a: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설치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CNN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이미지 인식과 음성 인식 등 다양한 곳에서 사용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인식 분야에서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활용한 기법은 거의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기초로 함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http://wiki.hash.kr/images/thumb/6/64/CNN%EA%B5%AC%EC%A1%B01.PNG/500px-CNN%EA%B5%AC%EC%A1%B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2" y="1975545"/>
            <a:ext cx="7369196" cy="24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iki.hash.kr/images/thumb/6/68/CNN%EA%B5%AC%EC%A1%B02.PNG/500px-CNN%EA%B5%AC%EC%A1%B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2" y="4409332"/>
            <a:ext cx="7369200" cy="247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이미지 분류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Layer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만으로 구성된 인공 신경망의 입력 데이터는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형태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장의 컬러 사진은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배치 모드에 사용되는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여러장의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사진은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 데이터로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Layer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 학습을 할 경우에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차원으로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평면화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과정에서 공간 정보 유실 문제가 발생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2" y="2924944"/>
            <a:ext cx="4608562" cy="3657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78" y="2924944"/>
            <a:ext cx="3788758" cy="36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35365"/>
              </p:ext>
            </p:extLst>
          </p:nvPr>
        </p:nvGraphicFramePr>
        <p:xfrm>
          <a:off x="929172" y="2160496"/>
          <a:ext cx="2327920" cy="195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79086"/>
              </p:ext>
            </p:extLst>
          </p:nvPr>
        </p:nvGraphicFramePr>
        <p:xfrm>
          <a:off x="4295800" y="2405495"/>
          <a:ext cx="1745940" cy="146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3308394" y="2955826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1168860" y="4248728"/>
            <a:ext cx="1848544" cy="3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244498" y="4251135"/>
            <a:ext cx="1848544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7691"/>
              </p:ext>
            </p:extLst>
          </p:nvPr>
        </p:nvGraphicFramePr>
        <p:xfrm>
          <a:off x="7080448" y="2650494"/>
          <a:ext cx="1163960" cy="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6237058" y="2955826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이미지 처리에서 말하는 필터 연산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51520" y="4960688"/>
            <a:ext cx="8640960" cy="12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입력 데이터에 필터를 적용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방향의 형상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62012"/>
              </p:ext>
            </p:extLst>
          </p:nvPr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1336"/>
              </p:ext>
            </p:extLst>
          </p:nvPr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9875"/>
              </p:ext>
            </p:extLst>
          </p:nvPr>
        </p:nvGraphicFramePr>
        <p:xfrm>
          <a:off x="478291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406930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필터의 윈도우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(window)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일정 간격으로 이동해가며 입력 데이터에 적용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97170"/>
              </p:ext>
            </p:extLst>
          </p:nvPr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25429"/>
              </p:ext>
            </p:extLst>
          </p:nvPr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2383"/>
              </p:ext>
            </p:extLst>
          </p:nvPr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45959"/>
              </p:ext>
            </p:extLst>
          </p:nvPr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14134"/>
              </p:ext>
            </p:extLst>
          </p:nvPr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99215"/>
              </p:ext>
            </p:extLst>
          </p:nvPr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2019"/>
              </p:ext>
            </p:extLst>
          </p:nvPr>
        </p:nvGraphicFramePr>
        <p:xfrm>
          <a:off x="4782915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4069306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29004"/>
              </p:ext>
            </p:extLst>
          </p:nvPr>
        </p:nvGraphicFramePr>
        <p:xfrm>
          <a:off x="4782915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4069306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23881"/>
              </p:ext>
            </p:extLst>
          </p:nvPr>
        </p:nvGraphicFramePr>
        <p:xfrm>
          <a:off x="4782915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4069306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5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03938"/>
              </p:ext>
            </p:extLst>
          </p:nvPr>
        </p:nvGraphicFramePr>
        <p:xfrm>
          <a:off x="6437737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5724128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매개변수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88915"/>
              </p:ext>
            </p:extLst>
          </p:nvPr>
        </p:nvGraphicFramePr>
        <p:xfrm>
          <a:off x="6437737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5724128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65595"/>
              </p:ext>
            </p:extLst>
          </p:nvPr>
        </p:nvGraphicFramePr>
        <p:xfrm>
          <a:off x="6437737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5724128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35392"/>
              </p:ext>
            </p:extLst>
          </p:nvPr>
        </p:nvGraphicFramePr>
        <p:xfrm>
          <a:off x="6437737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5724128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텍스트 개체 틀 2"/>
          <p:cNvSpPr txBox="1">
            <a:spLocks/>
          </p:cNvSpPr>
          <p:nvPr/>
        </p:nvSpPr>
        <p:spPr>
          <a:xfrm>
            <a:off x="3919490" y="2252048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3919490" y="3410824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4" name="텍스트 개체 틀 2"/>
          <p:cNvSpPr txBox="1">
            <a:spLocks/>
          </p:cNvSpPr>
          <p:nvPr/>
        </p:nvSpPr>
        <p:spPr>
          <a:xfrm>
            <a:off x="3919490" y="4591171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3919489" y="5749947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40543"/>
              </p:ext>
            </p:extLst>
          </p:nvPr>
        </p:nvGraphicFramePr>
        <p:xfrm>
          <a:off x="4747223" y="2259736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07895"/>
              </p:ext>
            </p:extLst>
          </p:nvPr>
        </p:nvGraphicFramePr>
        <p:xfrm>
          <a:off x="4747223" y="3429298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38861"/>
              </p:ext>
            </p:extLst>
          </p:nvPr>
        </p:nvGraphicFramePr>
        <p:xfrm>
          <a:off x="4747223" y="4620272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21002"/>
              </p:ext>
            </p:extLst>
          </p:nvPr>
        </p:nvGraphicFramePr>
        <p:xfrm>
          <a:off x="4747223" y="5789834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수행하기전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주변을 특정 값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채움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49936"/>
              </p:ext>
            </p:extLst>
          </p:nvPr>
        </p:nvGraphicFramePr>
        <p:xfrm>
          <a:off x="467544" y="2132856"/>
          <a:ext cx="2415588" cy="26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95986"/>
              </p:ext>
            </p:extLst>
          </p:nvPr>
        </p:nvGraphicFramePr>
        <p:xfrm>
          <a:off x="4174254" y="2878591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3060641" y="3257557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467544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1)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881460" y="3257557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76569"/>
              </p:ext>
            </p:extLst>
          </p:nvPr>
        </p:nvGraphicFramePr>
        <p:xfrm>
          <a:off x="6897866" y="2569312"/>
          <a:ext cx="1610392" cy="17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1670156613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79683444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378448980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982988145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1325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3529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805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88569"/>
                  </a:ext>
                </a:extLst>
              </a:tr>
            </a:tbl>
          </a:graphicData>
        </a:graphic>
      </p:graphicFrame>
      <p:sp>
        <p:nvSpPr>
          <p:cNvPr id="12" name="텍스트 개체 틀 2"/>
          <p:cNvSpPr txBox="1">
            <a:spLocks/>
          </p:cNvSpPr>
          <p:nvPr/>
        </p:nvSpPr>
        <p:spPr>
          <a:xfrm>
            <a:off x="3635896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495268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51520" y="5735917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패딩은 주로 출력 크기를 조정할 목적으로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필터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적용하면 출력은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심층 신경망에서는 어느 시점에서 출력 크기가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될 수 있음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이상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연산을 적용 할 수 없음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11376</TotalTime>
  <Words>2516</Words>
  <Application>Microsoft Office PowerPoint</Application>
  <PresentationFormat>화면 슬라이드 쇼(4:3)</PresentationFormat>
  <Paragraphs>785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690</cp:revision>
  <dcterms:created xsi:type="dcterms:W3CDTF">2007-11-11T16:17:21Z</dcterms:created>
  <dcterms:modified xsi:type="dcterms:W3CDTF">2019-12-27T06:19:01Z</dcterms:modified>
</cp:coreProperties>
</file>