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Hadoop\TEMP\Airdelay\Homework3\Homework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Hadoop\TEMP\Airdelay\Homework3\Homework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Hadoop\TEMP\Airdelay\Homework3\Homework3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Hadoop\TEMP\Airdelay\Homework3\Homework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5</a:t>
            </a:r>
            <a:r>
              <a:rPr lang="ko-KR"/>
              <a:t>년간 월별 평균비행시간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문제13번!$B$1</c:f>
              <c:strCache>
                <c:ptCount val="1"/>
                <c:pt idx="0">
                  <c:v>avg(airtime)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문제13번!$B$2:$B$13</c:f>
              <c:numCache>
                <c:formatCode>0.00</c:formatCode>
                <c:ptCount val="12"/>
                <c:pt idx="0">
                  <c:v>104.677624452543</c:v>
                </c:pt>
                <c:pt idx="1">
                  <c:v>104.957612835826</c:v>
                </c:pt>
                <c:pt idx="2">
                  <c:v>105.288795295207</c:v>
                </c:pt>
                <c:pt idx="3">
                  <c:v>104.640278690578</c:v>
                </c:pt>
                <c:pt idx="4">
                  <c:v>104.303587729787</c:v>
                </c:pt>
                <c:pt idx="5">
                  <c:v>104.776350206361</c:v>
                </c:pt>
                <c:pt idx="6">
                  <c:v>104.754120132417</c:v>
                </c:pt>
                <c:pt idx="7">
                  <c:v>104.90665423789</c:v>
                </c:pt>
                <c:pt idx="8">
                  <c:v>103.979273803189</c:v>
                </c:pt>
                <c:pt idx="9">
                  <c:v>104.379114787291</c:v>
                </c:pt>
                <c:pt idx="10">
                  <c:v>105.410487581398</c:v>
                </c:pt>
                <c:pt idx="11">
                  <c:v>106.486275610196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733440"/>
        <c:axId val="8945664"/>
      </c:barChart>
      <c:catAx>
        <c:axId val="92733440"/>
        <c:scaling>
          <c:orientation val="minMax"/>
        </c:scaling>
        <c:delete val="0"/>
        <c:axPos val="b"/>
        <c:majorTickMark val="out"/>
        <c:minorTickMark val="none"/>
        <c:tickLblPos val="nextTo"/>
        <c:crossAx val="8945664"/>
        <c:crosses val="autoZero"/>
        <c:auto val="1"/>
        <c:lblAlgn val="ctr"/>
        <c:lblOffset val="100"/>
        <c:noMultiLvlLbl val="0"/>
      </c:catAx>
      <c:valAx>
        <c:axId val="8945664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9273344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5</a:t>
            </a:r>
            <a:r>
              <a:rPr lang="ko-KR"/>
              <a:t>년간 연도별 평균지연시간</a:t>
            </a:r>
            <a:r>
              <a:rPr lang="en-US"/>
              <a:t>(</a:t>
            </a:r>
            <a:r>
              <a:rPr lang="ko-KR"/>
              <a:t>단위</a:t>
            </a:r>
            <a:r>
              <a:rPr lang="en-US"/>
              <a:t>:</a:t>
            </a:r>
            <a:r>
              <a:rPr lang="ko-KR"/>
              <a:t>분</a:t>
            </a:r>
            <a:r>
              <a:rPr lang="en-US"/>
              <a:t>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문제14번!$B$1</c:f>
              <c:strCache>
                <c:ptCount val="1"/>
                <c:pt idx="0">
                  <c:v>avg(arrdelay)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문제14번!$A$2:$A$6</c:f>
              <c:numCache>
                <c:formatCode>General</c:formatCode>
                <c:ptCount val="5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</c:numCache>
            </c:numRef>
          </c:cat>
          <c:val>
            <c:numRef>
              <c:f>문제14번!$B$2:$B$6</c:f>
              <c:numCache>
                <c:formatCode>0.00</c:formatCode>
                <c:ptCount val="5"/>
                <c:pt idx="0">
                  <c:v>8.2466010375338197</c:v>
                </c:pt>
                <c:pt idx="1">
                  <c:v>10.472886100257501</c:v>
                </c:pt>
                <c:pt idx="2">
                  <c:v>5.5282487311906099</c:v>
                </c:pt>
                <c:pt idx="3">
                  <c:v>3.1912435117529099</c:v>
                </c:pt>
                <c:pt idx="4">
                  <c:v>3.5966940984731202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579264"/>
        <c:axId val="150332544"/>
      </c:barChart>
      <c:catAx>
        <c:axId val="93579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0332544"/>
        <c:crosses val="autoZero"/>
        <c:auto val="1"/>
        <c:lblAlgn val="ctr"/>
        <c:lblOffset val="100"/>
        <c:noMultiLvlLbl val="0"/>
      </c:catAx>
      <c:valAx>
        <c:axId val="150332544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935792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/>
              <a:t>연도별 비행취소건수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문제15번!$B$1</c:f>
              <c:strCache>
                <c:ptCount val="1"/>
                <c:pt idx="0">
                  <c:v>count(cancelled)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문제15번!$A$2:$A$6</c:f>
              <c:numCache>
                <c:formatCode>General</c:formatCode>
                <c:ptCount val="5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</c:numCache>
            </c:numRef>
          </c:cat>
          <c:val>
            <c:numRef>
              <c:f>문제15번!$B$2:$B$6</c:f>
              <c:numCache>
                <c:formatCode>General</c:formatCode>
                <c:ptCount val="5"/>
                <c:pt idx="0">
                  <c:v>5527884</c:v>
                </c:pt>
                <c:pt idx="1">
                  <c:v>5683047</c:v>
                </c:pt>
                <c:pt idx="2">
                  <c:v>5967780</c:v>
                </c:pt>
                <c:pt idx="3">
                  <c:v>5271359</c:v>
                </c:pt>
                <c:pt idx="4">
                  <c:v>6488540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452288"/>
        <c:axId val="150334848"/>
      </c:barChart>
      <c:catAx>
        <c:axId val="93452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0334848"/>
        <c:crosses val="autoZero"/>
        <c:auto val="1"/>
        <c:lblAlgn val="ctr"/>
        <c:lblOffset val="100"/>
        <c:noMultiLvlLbl val="0"/>
      </c:catAx>
      <c:valAx>
        <c:axId val="150334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45228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5</a:t>
            </a:r>
            <a:r>
              <a:rPr lang="ko-KR"/>
              <a:t>년간 출발지 도착지의 평균비행시간 </a:t>
            </a:r>
            <a:r>
              <a:rPr lang="en-US"/>
              <a:t>TOP10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문제16번!$C$1</c:f>
              <c:strCache>
                <c:ptCount val="1"/>
                <c:pt idx="0">
                  <c:v>airtime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문제16번!$A$2:$B$11</c:f>
              <c:multiLvlStrCache>
                <c:ptCount val="10"/>
                <c:lvl>
                  <c:pt idx="0">
                    <c:v>FAT</c:v>
                  </c:pt>
                  <c:pt idx="1">
                    <c:v>MEM</c:v>
                  </c:pt>
                  <c:pt idx="2">
                    <c:v>OAK</c:v>
                  </c:pt>
                  <c:pt idx="3">
                    <c:v>HNL</c:v>
                  </c:pt>
                  <c:pt idx="4">
                    <c:v>SGF</c:v>
                  </c:pt>
                  <c:pt idx="5">
                    <c:v>HNL</c:v>
                  </c:pt>
                  <c:pt idx="6">
                    <c:v>COS</c:v>
                  </c:pt>
                  <c:pt idx="7">
                    <c:v>HNL</c:v>
                  </c:pt>
                  <c:pt idx="8">
                    <c:v>HNL</c:v>
                  </c:pt>
                  <c:pt idx="9">
                    <c:v>EWR</c:v>
                  </c:pt>
                </c:lvl>
                <c:lvl>
                  <c:pt idx="0">
                    <c:v>MEM</c:v>
                  </c:pt>
                  <c:pt idx="1">
                    <c:v>FAT</c:v>
                  </c:pt>
                  <c:pt idx="2">
                    <c:v>COS</c:v>
                  </c:pt>
                  <c:pt idx="3">
                    <c:v>EWR</c:v>
                  </c:pt>
                  <c:pt idx="4">
                    <c:v>FAT</c:v>
                  </c:pt>
                  <c:pt idx="5">
                    <c:v>CVG</c:v>
                  </c:pt>
                  <c:pt idx="6">
                    <c:v>OAK</c:v>
                  </c:pt>
                  <c:pt idx="7">
                    <c:v>DTW</c:v>
                  </c:pt>
                  <c:pt idx="8">
                    <c:v>ATL</c:v>
                  </c:pt>
                  <c:pt idx="9">
                    <c:v>HNL</c:v>
                  </c:pt>
                </c:lvl>
              </c:multiLvlStrCache>
            </c:multiLvlStrRef>
          </c:cat>
          <c:val>
            <c:numRef>
              <c:f>문제16번!$C$2:$C$11</c:f>
              <c:numCache>
                <c:formatCode>0.00</c:formatCode>
                <c:ptCount val="10"/>
                <c:pt idx="0">
                  <c:v>718.5</c:v>
                </c:pt>
                <c:pt idx="1">
                  <c:v>650.12941176470497</c:v>
                </c:pt>
                <c:pt idx="2">
                  <c:v>599.32954545454504</c:v>
                </c:pt>
                <c:pt idx="3">
                  <c:v>594.067296996663</c:v>
                </c:pt>
                <c:pt idx="4">
                  <c:v>580.51111111111095</c:v>
                </c:pt>
                <c:pt idx="5">
                  <c:v>553.35</c:v>
                </c:pt>
                <c:pt idx="6">
                  <c:v>548.08139534883696</c:v>
                </c:pt>
                <c:pt idx="7">
                  <c:v>542.76452599388301</c:v>
                </c:pt>
                <c:pt idx="8">
                  <c:v>527.46455026454998</c:v>
                </c:pt>
                <c:pt idx="9">
                  <c:v>525.26012201885703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696640"/>
        <c:axId val="140779520"/>
      </c:barChart>
      <c:catAx>
        <c:axId val="83696640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140779520"/>
        <c:crosses val="autoZero"/>
        <c:auto val="1"/>
        <c:lblAlgn val="ctr"/>
        <c:lblOffset val="100"/>
        <c:noMultiLvlLbl val="0"/>
      </c:catAx>
      <c:valAx>
        <c:axId val="140779520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836966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1746640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Airdelay</a:t>
            </a:r>
            <a:r>
              <a:rPr lang="en-US" altLang="ko-KR" sz="4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  <a:endParaRPr lang="en-US" altLang="ko-KR" sz="4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192" y="573325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 이희철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11760" y="2627620"/>
            <a:ext cx="5616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13~16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4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86300" y="3212976"/>
            <a:ext cx="8002124" cy="345638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802055"/>
              </p:ext>
            </p:extLst>
          </p:nvPr>
        </p:nvGraphicFramePr>
        <p:xfrm>
          <a:off x="611559" y="3284984"/>
          <a:ext cx="7560839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79512" y="332656"/>
            <a:ext cx="5713042" cy="523220"/>
            <a:chOff x="179512" y="332656"/>
            <a:chExt cx="5713042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395536" y="332656"/>
              <a:ext cx="54970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ko-KR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년간 </a:t>
              </a:r>
              <a:r>
                <a:rPr lang="ko-KR" altLang="ko-KR" sz="2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매월 비행시간</a:t>
              </a:r>
              <a:r>
                <a:rPr lang="en-US" altLang="ko-KR" sz="2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(airtime) </a:t>
              </a:r>
              <a:r>
                <a:rPr lang="ko-KR" altLang="ko-KR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패턴</a:t>
              </a:r>
              <a:endPara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9512" y="494090"/>
              <a:ext cx="216024" cy="216024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86300" y="1379466"/>
            <a:ext cx="5161904" cy="1673954"/>
            <a:chOff x="312351" y="1323000"/>
            <a:chExt cx="5652630" cy="1977104"/>
          </a:xfrm>
        </p:grpSpPr>
        <p:sp>
          <p:nvSpPr>
            <p:cNvPr id="10" name="직사각형 9"/>
            <p:cNvSpPr/>
            <p:nvPr/>
          </p:nvSpPr>
          <p:spPr>
            <a:xfrm>
              <a:off x="312352" y="1323000"/>
              <a:ext cx="5652628" cy="197710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16908" y="1879664"/>
              <a:ext cx="562324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Hive&gt; Insert </a:t>
              </a:r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overwrite directory '/user/hive/</a:t>
              </a:r>
              <a:r>
                <a:rPr lang="en-US" altLang="ko-KR" sz="14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heechul</a:t>
              </a:r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'</a:t>
              </a:r>
              <a:endPara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&gt; Select </a:t>
              </a:r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month, </a:t>
              </a:r>
              <a:r>
                <a:rPr lang="en-US" altLang="ko-KR" sz="14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avg</a:t>
              </a:r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(airtime) as </a:t>
              </a:r>
              <a:r>
                <a:rPr lang="en-US" altLang="ko-KR" sz="14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avg_airtime</a:t>
              </a:r>
              <a:endPara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&gt; From </a:t>
              </a:r>
              <a:r>
                <a:rPr lang="en-US" altLang="ko-KR" sz="14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airdelay</a:t>
              </a:r>
              <a:endPara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&gt; Group </a:t>
              </a:r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by month</a:t>
              </a:r>
              <a:endPara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&gt; Order </a:t>
              </a:r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by month;</a:t>
              </a:r>
              <a:endPara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12351" y="1326476"/>
              <a:ext cx="5652630" cy="400110"/>
            </a:xfrm>
            <a:prstGeom prst="rect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CODE</a:t>
              </a:r>
              <a:endPara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724128" y="1382409"/>
            <a:ext cx="2664296" cy="167395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24129" y="1628800"/>
            <a:ext cx="26642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최고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12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106.49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최저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09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103.98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endParaRPr lang="ko-KR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5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86300" y="3212976"/>
            <a:ext cx="8002124" cy="345638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86300" y="1379466"/>
            <a:ext cx="5161904" cy="1673954"/>
            <a:chOff x="312351" y="1323000"/>
            <a:chExt cx="5652630" cy="1977104"/>
          </a:xfrm>
        </p:grpSpPr>
        <p:sp>
          <p:nvSpPr>
            <p:cNvPr id="10" name="직사각형 9"/>
            <p:cNvSpPr/>
            <p:nvPr/>
          </p:nvSpPr>
          <p:spPr>
            <a:xfrm>
              <a:off x="312352" y="1323000"/>
              <a:ext cx="5652628" cy="197710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16908" y="1879665"/>
              <a:ext cx="5623244" cy="1381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Hive&gt; Insert </a:t>
              </a:r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overwrite directory '/user/hive/</a:t>
              </a:r>
              <a:r>
                <a:rPr lang="en-US" altLang="ko-KR" sz="14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heechul</a:t>
              </a:r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'</a:t>
              </a:r>
              <a:endPara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&gt; Select year, </a:t>
              </a:r>
              <a:r>
                <a:rPr lang="en-US" altLang="ko-KR" sz="14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avg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4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arrdelay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&gt; From </a:t>
              </a:r>
              <a:r>
                <a:rPr lang="en-US" altLang="ko-KR" sz="14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airdelay</a:t>
              </a:r>
              <a:endPara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&gt; Group </a:t>
              </a:r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by 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year</a:t>
              </a:r>
              <a:endPara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&gt; Order </a:t>
              </a:r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by 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year;</a:t>
              </a:r>
              <a:endPara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12351" y="1326476"/>
              <a:ext cx="5652630" cy="400110"/>
            </a:xfrm>
            <a:prstGeom prst="rect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CODE</a:t>
              </a:r>
              <a:endPara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724128" y="1382409"/>
            <a:ext cx="2664296" cy="167395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24129" y="1628800"/>
            <a:ext cx="26642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최고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2000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10.47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최저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202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3.19</a:t>
            </a:r>
            <a:endParaRPr lang="ko-KR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79512" y="332656"/>
            <a:ext cx="5881357" cy="523220"/>
            <a:chOff x="179512" y="332656"/>
            <a:chExt cx="5881357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395536" y="332656"/>
              <a:ext cx="56653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ko-KR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년간 </a:t>
              </a:r>
              <a:r>
                <a:rPr lang="ko-KR" altLang="en-US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연도별 지연</a:t>
              </a:r>
              <a:r>
                <a:rPr lang="en-US" altLang="ko-KR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28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arrdelay</a:t>
              </a:r>
              <a:r>
                <a:rPr lang="en-US" altLang="ko-KR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의 패턴</a:t>
              </a:r>
              <a:endPara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9512" y="494090"/>
              <a:ext cx="216024" cy="216024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차트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022046"/>
              </p:ext>
            </p:extLst>
          </p:nvPr>
        </p:nvGraphicFramePr>
        <p:xfrm>
          <a:off x="683568" y="3227053"/>
          <a:ext cx="7344816" cy="3442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119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86300" y="3212976"/>
            <a:ext cx="8002124" cy="345638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86300" y="1379466"/>
            <a:ext cx="5161904" cy="1673954"/>
            <a:chOff x="312351" y="1323000"/>
            <a:chExt cx="5652630" cy="1977104"/>
          </a:xfrm>
        </p:grpSpPr>
        <p:sp>
          <p:nvSpPr>
            <p:cNvPr id="10" name="직사각형 9"/>
            <p:cNvSpPr/>
            <p:nvPr/>
          </p:nvSpPr>
          <p:spPr>
            <a:xfrm>
              <a:off x="312352" y="1323000"/>
              <a:ext cx="5652628" cy="197710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16908" y="1879665"/>
              <a:ext cx="5623244" cy="1381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Hive&gt; Insert </a:t>
              </a:r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overwrite directory '/user/hive/</a:t>
              </a:r>
              <a:r>
                <a:rPr lang="en-US" altLang="ko-KR" sz="14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heechul</a:t>
              </a:r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'</a:t>
              </a:r>
              <a:endPara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&gt; Select year, count(cancelled)</a:t>
              </a:r>
            </a:p>
            <a:p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&gt; From </a:t>
              </a:r>
              <a:r>
                <a:rPr lang="en-US" altLang="ko-KR" sz="14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airdelay</a:t>
              </a:r>
              <a:endPara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&gt; Group </a:t>
              </a:r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by 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year</a:t>
              </a:r>
              <a:endPara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&gt; Order </a:t>
              </a:r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by 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year;</a:t>
              </a:r>
              <a:endPara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12351" y="1326476"/>
              <a:ext cx="5652630" cy="400110"/>
            </a:xfrm>
            <a:prstGeom prst="rect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CODE</a:t>
              </a:r>
              <a:endPara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724128" y="1382409"/>
            <a:ext cx="2664296" cy="167395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24129" y="1628800"/>
            <a:ext cx="26642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최고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2003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6,488,540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최저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2002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5,271,359</a:t>
            </a:r>
            <a:endParaRPr lang="ko-KR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79512" y="332656"/>
            <a:ext cx="6343022" cy="523220"/>
            <a:chOff x="179512" y="332656"/>
            <a:chExt cx="6343022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95536" y="332656"/>
              <a:ext cx="61269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ko-KR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년간 </a:t>
              </a:r>
              <a:r>
                <a:rPr lang="ko-KR" altLang="en-US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연도별 비행취소</a:t>
              </a:r>
              <a:r>
                <a:rPr lang="en-US" altLang="ko-KR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(cancelled)</a:t>
              </a:r>
              <a:r>
                <a:rPr lang="ko-KR" altLang="en-US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건수</a:t>
              </a:r>
              <a:endPara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79512" y="494090"/>
              <a:ext cx="216024" cy="216024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3" name="차트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736100"/>
              </p:ext>
            </p:extLst>
          </p:nvPr>
        </p:nvGraphicFramePr>
        <p:xfrm>
          <a:off x="683568" y="3241538"/>
          <a:ext cx="7416824" cy="3427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07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86300" y="3212976"/>
            <a:ext cx="8002124" cy="345638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86300" y="1379466"/>
            <a:ext cx="5161904" cy="1673954"/>
            <a:chOff x="312351" y="1323000"/>
            <a:chExt cx="5652630" cy="1977104"/>
          </a:xfrm>
        </p:grpSpPr>
        <p:sp>
          <p:nvSpPr>
            <p:cNvPr id="10" name="직사각형 9"/>
            <p:cNvSpPr/>
            <p:nvPr/>
          </p:nvSpPr>
          <p:spPr>
            <a:xfrm>
              <a:off x="312352" y="1323000"/>
              <a:ext cx="5652628" cy="197710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16908" y="1879665"/>
              <a:ext cx="5623244" cy="1381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Hive&gt; Insert </a:t>
              </a:r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overwrite directory '/user/hive/</a:t>
              </a:r>
              <a:r>
                <a:rPr lang="en-US" altLang="ko-KR" sz="14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heechul</a:t>
              </a:r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'</a:t>
              </a:r>
              <a:endPara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&gt; Select origin, </a:t>
              </a:r>
              <a:r>
                <a:rPr lang="en-US" altLang="ko-KR" sz="14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dest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en-US" altLang="ko-KR" sz="14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avg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(airtime)as </a:t>
              </a:r>
              <a:r>
                <a:rPr lang="en-US" altLang="ko-KR" sz="14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avg_airtime</a:t>
              </a:r>
              <a:endPara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&gt; From </a:t>
              </a:r>
              <a:r>
                <a:rPr lang="en-US" altLang="ko-KR" sz="14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airdelay</a:t>
              </a:r>
              <a:endPara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&gt; Group </a:t>
              </a:r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by 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origin, </a:t>
              </a:r>
              <a:r>
                <a:rPr lang="en-US" altLang="ko-KR" sz="14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dest</a:t>
              </a:r>
              <a:endPara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&gt; Order </a:t>
              </a:r>
              <a:r>
                <a: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by </a:t>
              </a:r>
              <a:r>
                <a:rPr lang="en-US" altLang="ko-KR" sz="14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avg_airtime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4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desc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;</a:t>
              </a:r>
              <a:endPara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12351" y="1326476"/>
              <a:ext cx="5652630" cy="400110"/>
            </a:xfrm>
            <a:prstGeom prst="rect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CODE</a:t>
              </a:r>
              <a:endPara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724128" y="1382409"/>
            <a:ext cx="2664296" cy="167395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24129" y="1862771"/>
            <a:ext cx="2664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최고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MEM -&gt; FAT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718.50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(11.975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79512" y="332656"/>
            <a:ext cx="6343022" cy="523220"/>
            <a:chOff x="179512" y="332656"/>
            <a:chExt cx="6343022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95536" y="332656"/>
              <a:ext cx="61269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ko-KR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년간 </a:t>
              </a:r>
              <a:r>
                <a:rPr lang="ko-KR" altLang="en-US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연도별 비행취소</a:t>
              </a:r>
              <a:r>
                <a:rPr lang="en-US" altLang="ko-KR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(cancelled)</a:t>
              </a:r>
              <a:r>
                <a:rPr lang="ko-KR" altLang="en-US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건수</a:t>
              </a:r>
              <a:endPara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79512" y="494090"/>
              <a:ext cx="216024" cy="216024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" name="차트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735595"/>
              </p:ext>
            </p:extLst>
          </p:nvPr>
        </p:nvGraphicFramePr>
        <p:xfrm>
          <a:off x="683568" y="3223536"/>
          <a:ext cx="7344816" cy="3445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24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</TotalTime>
  <Words>256</Words>
  <Application>Microsoft Office PowerPoint</Application>
  <PresentationFormat>화면 슬라이드 쇼(4:3)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오렌지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6</cp:revision>
  <dcterms:created xsi:type="dcterms:W3CDTF">2006-10-05T04:04:58Z</dcterms:created>
  <dcterms:modified xsi:type="dcterms:W3CDTF">2019-09-23T06:20:21Z</dcterms:modified>
</cp:coreProperties>
</file>