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haansoftxlsx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8" r:id="rId2"/>
    <p:sldId id="271" r:id="rId3"/>
    <p:sldId id="358" r:id="rId4"/>
    <p:sldId id="353" r:id="rId5"/>
    <p:sldId id="356" r:id="rId6"/>
    <p:sldId id="357" r:id="rId7"/>
    <p:sldId id="359" r:id="rId8"/>
    <p:sldId id="260" r:id="rId9"/>
  </p:sldIdLst>
  <p:sldSz cx="9144000" cy="6858000" type="screen4x3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B6AD3"/>
    <a:srgbClr val="0070C0"/>
    <a:srgbClr val="FFCC00"/>
    <a:srgbClr val="3A88C6"/>
    <a:srgbClr val="E66540"/>
    <a:srgbClr val="E4673B"/>
    <a:srgbClr val="F55306"/>
    <a:srgbClr val="F45507"/>
    <a:srgbClr val="FF7B0F"/>
    <a:srgbClr val="F35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89" autoAdjust="0"/>
    <p:restoredTop sz="91173" autoAdjust="0"/>
  </p:normalViewPr>
  <p:slideViewPr>
    <p:cSldViewPr>
      <p:cViewPr varScale="1">
        <p:scale>
          <a:sx n="105" d="100"/>
          <a:sy n="105" d="100"/>
        </p:scale>
        <p:origin x="169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3512" y="1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 Accuracy 18</c:v>
                </c:pt>
              </c:strCache>
            </c:strRef>
          </c:tx>
          <c:spPr>
            <a:solidFill>
              <a:srgbClr val="1B6AD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momentum</c:v>
                </c:pt>
                <c:pt idx="1">
                  <c:v>sgd</c:v>
                </c:pt>
                <c:pt idx="2">
                  <c:v>adagrad</c:v>
                </c:pt>
                <c:pt idx="3">
                  <c:v>rmsprop</c:v>
                </c:pt>
                <c:pt idx="4">
                  <c:v>adadelta</c:v>
                </c:pt>
              </c:strCache>
            </c:strRef>
          </c:cat>
          <c:val>
            <c:numRef>
              <c:f>Sheet1!$B$2:$B$6</c:f>
              <c:numCache>
                <c:formatCode>0.00_);[Red]\(0.00\)</c:formatCode>
                <c:ptCount val="5"/>
                <c:pt idx="0">
                  <c:v>0.95955500000000005</c:v>
                </c:pt>
                <c:pt idx="1">
                  <c:v>0.619371</c:v>
                </c:pt>
                <c:pt idx="2">
                  <c:v>0.77894600000000003</c:v>
                </c:pt>
                <c:pt idx="3">
                  <c:v>0.77127400000000002</c:v>
                </c:pt>
                <c:pt idx="4">
                  <c:v>0.70426699999999998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5C-4BE4-B9B7-C5DF71CA0FE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Train Accuracy152</c:v>
                </c:pt>
              </c:strCache>
            </c:strRef>
          </c:tx>
          <c:spPr>
            <a:solidFill>
              <a:srgbClr val="1B6AD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momentum</c:v>
                </c:pt>
                <c:pt idx="1">
                  <c:v>sgd</c:v>
                </c:pt>
                <c:pt idx="2">
                  <c:v>adagrad</c:v>
                </c:pt>
                <c:pt idx="3">
                  <c:v>rmsprop</c:v>
                </c:pt>
                <c:pt idx="4">
                  <c:v>adadelta</c:v>
                </c:pt>
              </c:strCache>
            </c:strRef>
          </c:cat>
          <c:val>
            <c:numRef>
              <c:f>Sheet1!$C$2:$C$6</c:f>
              <c:numCache>
                <c:formatCode>0.00_);[Red]\(0.00\)</c:formatCode>
                <c:ptCount val="5"/>
                <c:pt idx="0">
                  <c:v>0.74135700000000004</c:v>
                </c:pt>
                <c:pt idx="1">
                  <c:v>0.58990900000000002</c:v>
                </c:pt>
                <c:pt idx="2">
                  <c:v>0.80471800000000004</c:v>
                </c:pt>
                <c:pt idx="3">
                  <c:v>0.62698100000000001</c:v>
                </c:pt>
                <c:pt idx="4">
                  <c:v>0.60997500000000004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5C-4BE4-B9B7-C5DF71CA0FE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Test Accuracy18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momentum</c:v>
                </c:pt>
                <c:pt idx="1">
                  <c:v>sgd</c:v>
                </c:pt>
                <c:pt idx="2">
                  <c:v>adagrad</c:v>
                </c:pt>
                <c:pt idx="3">
                  <c:v>rmsprop</c:v>
                </c:pt>
                <c:pt idx="4">
                  <c:v>adadelta</c:v>
                </c:pt>
              </c:strCache>
            </c:strRef>
          </c:cat>
          <c:val>
            <c:numRef>
              <c:f>Sheet1!$D$2:$D$6</c:f>
              <c:numCache>
                <c:formatCode>0.00_);[Red]\(0.00\)</c:formatCode>
                <c:ptCount val="5"/>
                <c:pt idx="0">
                  <c:v>0.59034500000000001</c:v>
                </c:pt>
                <c:pt idx="1">
                  <c:v>0.51312100000000005</c:v>
                </c:pt>
                <c:pt idx="2">
                  <c:v>0.60506800000000005</c:v>
                </c:pt>
                <c:pt idx="3">
                  <c:v>0.48467500000000002</c:v>
                </c:pt>
                <c:pt idx="4">
                  <c:v>0.52934700000000001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5C-4BE4-B9B7-C5DF71CA0FE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Test Accuracy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momentum</c:v>
                </c:pt>
                <c:pt idx="1">
                  <c:v>sgd</c:v>
                </c:pt>
                <c:pt idx="2">
                  <c:v>adagrad</c:v>
                </c:pt>
                <c:pt idx="3">
                  <c:v>rmsprop</c:v>
                </c:pt>
                <c:pt idx="4">
                  <c:v>adadelta</c:v>
                </c:pt>
              </c:strCache>
            </c:strRef>
          </c:cat>
          <c:val>
            <c:numRef>
              <c:f>Sheet1!$E$2:$E$6</c:f>
              <c:numCache>
                <c:formatCode>0.00_);[Red]\(0.00\)</c:formatCode>
                <c:ptCount val="5"/>
                <c:pt idx="0">
                  <c:v>0.57972800000000002</c:v>
                </c:pt>
                <c:pt idx="1">
                  <c:v>0.50550899999999999</c:v>
                </c:pt>
                <c:pt idx="2">
                  <c:v>0.616286</c:v>
                </c:pt>
                <c:pt idx="3">
                  <c:v>0.57421900000000003</c:v>
                </c:pt>
                <c:pt idx="4">
                  <c:v>0.560697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5C-4BE4-B9B7-C5DF71CA0F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49434127"/>
        <c:axId val="1749434959"/>
      </c:barChart>
      <c:catAx>
        <c:axId val="17494341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  <c:crossAx val="1749434959"/>
        <c:crosses val="autoZero"/>
        <c:auto val="1"/>
        <c:lblAlgn val="ctr"/>
        <c:lblOffset val="100"/>
        <c:noMultiLvlLbl val="0"/>
      </c:catAx>
      <c:valAx>
        <c:axId val="17494349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);[Red]\(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  <c:crossAx val="17494341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030293312095384E-2"/>
          <c:y val="0.20339878015602827"/>
          <c:w val="0.88179050261292102"/>
          <c:h val="0.64882473290637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 Accuracy 18</c:v>
                </c:pt>
              </c:strCache>
            </c:strRef>
          </c:tx>
          <c:spPr>
            <a:solidFill>
              <a:srgbClr val="1B6AD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Xavier</c:v>
                </c:pt>
                <c:pt idx="1">
                  <c:v>Normal</c:v>
                </c:pt>
                <c:pt idx="2">
                  <c:v>Orthogonal</c:v>
                </c:pt>
                <c:pt idx="3">
                  <c:v>Uniform</c:v>
                </c:pt>
              </c:strCache>
            </c:strRef>
          </c:cat>
          <c:val>
            <c:numRef>
              <c:f>Sheet1!$B$2:$B$5</c:f>
              <c:numCache>
                <c:formatCode>0.00_);[Red]\(0.00\)</c:formatCode>
                <c:ptCount val="4"/>
                <c:pt idx="0">
                  <c:v>0.95955500000000005</c:v>
                </c:pt>
                <c:pt idx="1">
                  <c:v>0.91408299999999998</c:v>
                </c:pt>
                <c:pt idx="2">
                  <c:v>0.95440700000000001</c:v>
                </c:pt>
                <c:pt idx="3">
                  <c:v>0.84996000000000005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56-4618-A579-4CFDF982137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Train Accuracy 152</c:v>
                </c:pt>
              </c:strCache>
            </c:strRef>
          </c:tx>
          <c:spPr>
            <a:solidFill>
              <a:srgbClr val="1B6AD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Xavier</c:v>
                </c:pt>
                <c:pt idx="1">
                  <c:v>Normal</c:v>
                </c:pt>
                <c:pt idx="2">
                  <c:v>Orthogonal</c:v>
                </c:pt>
                <c:pt idx="3">
                  <c:v>Uniform</c:v>
                </c:pt>
              </c:strCache>
            </c:strRef>
          </c:cat>
          <c:val>
            <c:numRef>
              <c:f>Sheet1!$C$2:$C$5</c:f>
              <c:numCache>
                <c:formatCode>0.00_);[Red]\(0.00\)</c:formatCode>
                <c:ptCount val="4"/>
                <c:pt idx="0">
                  <c:v>0.74135700000000004</c:v>
                </c:pt>
                <c:pt idx="1">
                  <c:v>0.62465999999999999</c:v>
                </c:pt>
                <c:pt idx="2">
                  <c:v>0.73625600000000002</c:v>
                </c:pt>
                <c:pt idx="3">
                  <c:v>0.70364499999999996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456-4618-A579-4CFDF982137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Test Accuracy 18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Xavier</c:v>
                </c:pt>
                <c:pt idx="1">
                  <c:v>Normal</c:v>
                </c:pt>
                <c:pt idx="2">
                  <c:v>Orthogonal</c:v>
                </c:pt>
                <c:pt idx="3">
                  <c:v>Uniform</c:v>
                </c:pt>
              </c:strCache>
            </c:strRef>
          </c:cat>
          <c:val>
            <c:numRef>
              <c:f>Sheet1!$D$2:$D$5</c:f>
              <c:numCache>
                <c:formatCode>0.00_);[Red]\(0.00\)</c:formatCode>
                <c:ptCount val="4"/>
                <c:pt idx="0">
                  <c:v>0.59034500000000001</c:v>
                </c:pt>
                <c:pt idx="1">
                  <c:v>0.48958299999999999</c:v>
                </c:pt>
                <c:pt idx="2">
                  <c:v>0.51792899999999997</c:v>
                </c:pt>
                <c:pt idx="3">
                  <c:v>0.54136600000000001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FBB-4302-B050-4397F9D4E76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Test Accuracy 152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Xavier</c:v>
                </c:pt>
                <c:pt idx="1">
                  <c:v>Normal</c:v>
                </c:pt>
                <c:pt idx="2">
                  <c:v>Orthogonal</c:v>
                </c:pt>
                <c:pt idx="3">
                  <c:v>Uniform</c:v>
                </c:pt>
              </c:strCache>
            </c:strRef>
          </c:cat>
          <c:val>
            <c:numRef>
              <c:f>Sheet1!$E$2:$E$5</c:f>
              <c:numCache>
                <c:formatCode>0.00_);[Red]\(0.00\)</c:formatCode>
                <c:ptCount val="4"/>
                <c:pt idx="0">
                  <c:v>0.57972800000000002</c:v>
                </c:pt>
                <c:pt idx="1">
                  <c:v>0.57231600000000005</c:v>
                </c:pt>
                <c:pt idx="2">
                  <c:v>0.585337</c:v>
                </c:pt>
                <c:pt idx="3">
                  <c:v>0.57371799999999995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FBB-4302-B050-4397F9D4E7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49434127"/>
        <c:axId val="1749434959"/>
      </c:barChart>
      <c:catAx>
        <c:axId val="17494341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  <c:crossAx val="1749434959"/>
        <c:crosses val="autoZero"/>
        <c:auto val="1"/>
        <c:lblAlgn val="ctr"/>
        <c:lblOffset val="100"/>
        <c:noMultiLvlLbl val="0"/>
      </c:catAx>
      <c:valAx>
        <c:axId val="17494349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);[Red]\(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  <c:crossAx val="17494341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030293312095384E-2"/>
          <c:y val="0.20339878015602827"/>
          <c:w val="0.88179050261292102"/>
          <c:h val="0.64882473290637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 Accuracy</c:v>
                </c:pt>
              </c:strCache>
            </c:strRef>
          </c:tx>
          <c:spPr>
            <a:solidFill>
              <a:srgbClr val="1B6AD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0.1</c:v>
                </c:pt>
                <c:pt idx="1">
                  <c:v>0.01</c:v>
                </c:pt>
                <c:pt idx="2">
                  <c:v>1E-3</c:v>
                </c:pt>
              </c:numCache>
            </c:numRef>
          </c:cat>
          <c:val>
            <c:numRef>
              <c:f>Sheet1!$B$2:$B$4</c:f>
              <c:numCache>
                <c:formatCode>0.00_ </c:formatCode>
                <c:ptCount val="3"/>
                <c:pt idx="0">
                  <c:v>0.85414699999999999</c:v>
                </c:pt>
                <c:pt idx="1">
                  <c:v>0.95955500000000005</c:v>
                </c:pt>
                <c:pt idx="2">
                  <c:v>0.63734000000000002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1B-4F06-845B-28F28B57F6F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Train Accuracy2</c:v>
                </c:pt>
              </c:strCache>
            </c:strRef>
          </c:tx>
          <c:spPr>
            <a:solidFill>
              <a:srgbClr val="1B6AD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0.1</c:v>
                </c:pt>
                <c:pt idx="1">
                  <c:v>0.01</c:v>
                </c:pt>
                <c:pt idx="2">
                  <c:v>1E-3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0.74135700000000004</c:v>
                </c:pt>
                <c:pt idx="2">
                  <c:v>0.57602399999999998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1B-4F06-845B-28F28B57F6F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Test Accuracy2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0.1</c:v>
                </c:pt>
                <c:pt idx="1">
                  <c:v>0.01</c:v>
                </c:pt>
                <c:pt idx="2">
                  <c:v>1E-3</c:v>
                </c:pt>
              </c:numCache>
            </c:numRef>
          </c:cat>
          <c:val>
            <c:numRef>
              <c:f>Sheet1!$D$2:$D$4</c:f>
              <c:numCache>
                <c:formatCode>0.00_ </c:formatCode>
                <c:ptCount val="3"/>
                <c:pt idx="0">
                  <c:v>0.59815700000000005</c:v>
                </c:pt>
                <c:pt idx="1">
                  <c:v>0.59034500000000001</c:v>
                </c:pt>
                <c:pt idx="2">
                  <c:v>0.505108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81B-4F06-845B-28F28B57F6F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Test Accuracy3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0.1</c:v>
                </c:pt>
                <c:pt idx="1">
                  <c:v>0.01</c:v>
                </c:pt>
                <c:pt idx="2">
                  <c:v>1E-3</c:v>
                </c:pt>
              </c:numCache>
            </c:numRef>
          </c:cat>
          <c:val>
            <c:numRef>
              <c:f>Sheet1!$E$2:$E$4</c:f>
              <c:numCache>
                <c:formatCode>General</c:formatCode>
                <c:ptCount val="3"/>
                <c:pt idx="0">
                  <c:v>0.57972800000000002</c:v>
                </c:pt>
                <c:pt idx="2">
                  <c:v>0.48737999999999998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81B-4F06-845B-28F28B57F6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49434127"/>
        <c:axId val="1749434959"/>
      </c:barChart>
      <c:catAx>
        <c:axId val="17494341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  <c:crossAx val="1749434959"/>
        <c:crosses val="autoZero"/>
        <c:auto val="1"/>
        <c:lblAlgn val="ctr"/>
        <c:lblOffset val="100"/>
        <c:noMultiLvlLbl val="0"/>
      </c:catAx>
      <c:valAx>
        <c:axId val="17494349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  <c:crossAx val="17494341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7DB234C6-97B6-0E40-9A9F-F7BDE583B7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E7BF2E2D-1AC1-F74F-AA9F-211838B1A3E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4" name="Rectangle 4">
            <a:extLst>
              <a:ext uri="{FF2B5EF4-FFF2-40B4-BE49-F238E27FC236}">
                <a16:creationId xmlns:a16="http://schemas.microsoft.com/office/drawing/2014/main" id="{6951528D-0B28-3B46-81A4-FEA85796376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5" name="Rectangle 5">
            <a:extLst>
              <a:ext uri="{FF2B5EF4-FFF2-40B4-BE49-F238E27FC236}">
                <a16:creationId xmlns:a16="http://schemas.microsoft.com/office/drawing/2014/main" id="{DB771FA0-2DD0-5948-A3A8-9AD84E90FB4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772F060-CC82-44CF-911E-C1C0749D0A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8B6377E-D9EA-0C43-8ABD-8E11920C49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9DA735-01F8-B84B-A63C-CC954E31844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C0B190E-D02F-4472-8C8C-451EA86349DB}" type="datetimeFigureOut">
              <a:rPr lang="ko-KR" altLang="en-US"/>
              <a:pPr>
                <a:defRPr/>
              </a:pPr>
              <a:t>2020-03-13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E796D9CD-78ED-8742-8F20-97E7FC7839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51D12D42-F9E6-4C43-AFF5-444A08AC6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636FD2-AFF0-164C-AE0E-ADB1379FE7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A1A755-443F-BD4F-ACF7-231486D65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D68B6D5-5156-4E45-A33A-C4CBF52788B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smtClean="0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DE284A0-5F0F-4366-A4A5-C3FD789A8EEF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637401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502904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121675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006891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386433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313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84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517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89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1" r:id="rId3"/>
    <p:sldLayoutId id="2147483892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58">
            <a:extLst>
              <a:ext uri="{FF2B5EF4-FFF2-40B4-BE49-F238E27FC236}">
                <a16:creationId xmlns:a16="http://schemas.microsoft.com/office/drawing/2014/main" id="{0963EC9C-2568-B049-A73D-74FA92CFA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949950"/>
            <a:ext cx="30241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spcBef>
                <a:spcPts val="600"/>
              </a:spcBef>
              <a:defRPr/>
            </a:pP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2020.03.13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pic>
        <p:nvPicPr>
          <p:cNvPr id="6147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16675"/>
            <a:ext cx="1223962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58">
            <a:extLst>
              <a:ext uri="{FF2B5EF4-FFF2-40B4-BE49-F238E27FC236}">
                <a16:creationId xmlns:a16="http://schemas.microsoft.com/office/drawing/2014/main" id="{34FAEFD2-4303-844B-B2E2-B0A0E43B2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960880"/>
            <a:ext cx="8645525" cy="708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spcBef>
                <a:spcPts val="600"/>
              </a:spcBef>
              <a:defRPr/>
            </a:pPr>
            <a:r>
              <a:rPr lang="en-US" altLang="ko-KR" sz="4000" dirty="0" err="1" smtClean="0">
                <a:latin typeface="NanumSquareOTF" panose="020B0600000101010101" pitchFamily="34" charset="-127"/>
                <a:ea typeface="NanumSquareOTF" panose="020B0600000101010101" pitchFamily="34" charset="-127"/>
                <a:cs typeface="Nanum Gothic" charset="-127"/>
              </a:rPr>
              <a:t>Model_Zoo</a:t>
            </a:r>
            <a:r>
              <a:rPr lang="en-US" altLang="ko-KR" sz="4000" dirty="0" smtClean="0">
                <a:latin typeface="NanumSquareOTF" panose="020B0600000101010101" pitchFamily="34" charset="-127"/>
                <a:ea typeface="NanumSquareOTF" panose="020B0600000101010101" pitchFamily="34" charset="-127"/>
                <a:cs typeface="Nanum Gothic" charset="-127"/>
              </a:rPr>
              <a:t> </a:t>
            </a:r>
            <a:r>
              <a:rPr lang="ko-KR" altLang="en-US" sz="4000" dirty="0" smtClean="0">
                <a:latin typeface="NanumSquareOTF" panose="020B0600000101010101" pitchFamily="34" charset="-127"/>
                <a:ea typeface="NanumSquareOTF" panose="020B0600000101010101" pitchFamily="34" charset="-127"/>
                <a:cs typeface="Nanum Gothic" charset="-127"/>
              </a:rPr>
              <a:t>모델 실행 결과</a:t>
            </a:r>
            <a:endParaRPr lang="en-US" altLang="ko-KR" sz="4000" dirty="0">
              <a:latin typeface="NanumSquareOTF" panose="020B0600000101010101" pitchFamily="34" charset="-127"/>
              <a:ea typeface="NanumSquareOTF" panose="020B0600000101010101" pitchFamily="34" charset="-127"/>
              <a:cs typeface="Nanum Gothic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7175" y="1052513"/>
            <a:ext cx="647700" cy="539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제목 5"/>
          <p:cNvSpPr txBox="1">
            <a:spLocks/>
          </p:cNvSpPr>
          <p:nvPr/>
        </p:nvSpPr>
        <p:spPr bwMode="auto">
          <a:xfrm>
            <a:off x="2786063" y="549275"/>
            <a:ext cx="2898775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38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8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텍스트 상자 1">
            <a:extLst>
              <a:ext uri="{FF2B5EF4-FFF2-40B4-BE49-F238E27FC236}">
                <a16:creationId xmlns:a16="http://schemas.microsoft.com/office/drawing/2014/main" id="{3DBE8121-48B8-C34E-90BF-426B3648BA4E}"/>
              </a:ext>
            </a:extLst>
          </p:cNvPr>
          <p:cNvSpPr txBox="1"/>
          <p:nvPr/>
        </p:nvSpPr>
        <p:spPr>
          <a:xfrm>
            <a:off x="2857498" y="1908958"/>
            <a:ext cx="6264275" cy="520527"/>
          </a:xfrm>
          <a:prstGeom prst="rect">
            <a:avLst/>
          </a:prstGeom>
          <a:noFill/>
        </p:spPr>
        <p:txBody>
          <a:bodyPr anchor="t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  <a:buAutoNum type="arabicPeriod"/>
              <a:defRPr/>
            </a:pPr>
            <a:r>
              <a:rPr lang="en-US" altLang="ko-KR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Resnet_v1</a:t>
            </a:r>
          </a:p>
        </p:txBody>
      </p:sp>
    </p:spTree>
    <p:extLst>
      <p:ext uri="{BB962C8B-B14F-4D97-AF65-F5344CB8AC3E}">
        <p14:creationId xmlns:p14="http://schemas.microsoft.com/office/powerpoint/2010/main" val="69415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Resnet_v1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ko-KR" altLang="en-US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학습 진행 현황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23714" y="2140567"/>
          <a:ext cx="8668773" cy="44567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5550">
                  <a:extLst>
                    <a:ext uri="{9D8B030D-6E8A-4147-A177-3AD203B41FA5}">
                      <a16:colId xmlns:a16="http://schemas.microsoft.com/office/drawing/2014/main" val="2017615962"/>
                    </a:ext>
                  </a:extLst>
                </a:gridCol>
                <a:gridCol w="1076508">
                  <a:extLst>
                    <a:ext uri="{9D8B030D-6E8A-4147-A177-3AD203B41FA5}">
                      <a16:colId xmlns:a16="http://schemas.microsoft.com/office/drawing/2014/main" val="1237898875"/>
                    </a:ext>
                  </a:extLst>
                </a:gridCol>
                <a:gridCol w="932972">
                  <a:extLst>
                    <a:ext uri="{9D8B030D-6E8A-4147-A177-3AD203B41FA5}">
                      <a16:colId xmlns:a16="http://schemas.microsoft.com/office/drawing/2014/main" val="3665463513"/>
                    </a:ext>
                  </a:extLst>
                </a:gridCol>
                <a:gridCol w="567613">
                  <a:extLst>
                    <a:ext uri="{9D8B030D-6E8A-4147-A177-3AD203B41FA5}">
                      <a16:colId xmlns:a16="http://schemas.microsoft.com/office/drawing/2014/main" val="776565699"/>
                    </a:ext>
                  </a:extLst>
                </a:gridCol>
                <a:gridCol w="567613">
                  <a:extLst>
                    <a:ext uri="{9D8B030D-6E8A-4147-A177-3AD203B41FA5}">
                      <a16:colId xmlns:a16="http://schemas.microsoft.com/office/drawing/2014/main" val="621633816"/>
                    </a:ext>
                  </a:extLst>
                </a:gridCol>
                <a:gridCol w="567613">
                  <a:extLst>
                    <a:ext uri="{9D8B030D-6E8A-4147-A177-3AD203B41FA5}">
                      <a16:colId xmlns:a16="http://schemas.microsoft.com/office/drawing/2014/main" val="668933457"/>
                    </a:ext>
                  </a:extLst>
                </a:gridCol>
                <a:gridCol w="567613">
                  <a:extLst>
                    <a:ext uri="{9D8B030D-6E8A-4147-A177-3AD203B41FA5}">
                      <a16:colId xmlns:a16="http://schemas.microsoft.com/office/drawing/2014/main" val="1981047105"/>
                    </a:ext>
                  </a:extLst>
                </a:gridCol>
                <a:gridCol w="567613">
                  <a:extLst>
                    <a:ext uri="{9D8B030D-6E8A-4147-A177-3AD203B41FA5}">
                      <a16:colId xmlns:a16="http://schemas.microsoft.com/office/drawing/2014/main" val="40261419"/>
                    </a:ext>
                  </a:extLst>
                </a:gridCol>
                <a:gridCol w="567613">
                  <a:extLst>
                    <a:ext uri="{9D8B030D-6E8A-4147-A177-3AD203B41FA5}">
                      <a16:colId xmlns:a16="http://schemas.microsoft.com/office/drawing/2014/main" val="1983589818"/>
                    </a:ext>
                  </a:extLst>
                </a:gridCol>
                <a:gridCol w="567613">
                  <a:extLst>
                    <a:ext uri="{9D8B030D-6E8A-4147-A177-3AD203B41FA5}">
                      <a16:colId xmlns:a16="http://schemas.microsoft.com/office/drawing/2014/main" val="1511980745"/>
                    </a:ext>
                  </a:extLst>
                </a:gridCol>
                <a:gridCol w="567613">
                  <a:extLst>
                    <a:ext uri="{9D8B030D-6E8A-4147-A177-3AD203B41FA5}">
                      <a16:colId xmlns:a16="http://schemas.microsoft.com/office/drawing/2014/main" val="1907445866"/>
                    </a:ext>
                  </a:extLst>
                </a:gridCol>
                <a:gridCol w="567613">
                  <a:extLst>
                    <a:ext uri="{9D8B030D-6E8A-4147-A177-3AD203B41FA5}">
                      <a16:colId xmlns:a16="http://schemas.microsoft.com/office/drawing/2014/main" val="1833811645"/>
                    </a:ext>
                  </a:extLst>
                </a:gridCol>
                <a:gridCol w="567613">
                  <a:extLst>
                    <a:ext uri="{9D8B030D-6E8A-4147-A177-3AD203B41FA5}">
                      <a16:colId xmlns:a16="http://schemas.microsoft.com/office/drawing/2014/main" val="1650609619"/>
                    </a:ext>
                  </a:extLst>
                </a:gridCol>
                <a:gridCol w="567613">
                  <a:extLst>
                    <a:ext uri="{9D8B030D-6E8A-4147-A177-3AD203B41FA5}">
                      <a16:colId xmlns:a16="http://schemas.microsoft.com/office/drawing/2014/main" val="3868550691"/>
                    </a:ext>
                  </a:extLst>
                </a:gridCol>
              </a:tblGrid>
              <a:tr h="13783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resnet18_v1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Train Accuracy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0.959555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0.619371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0.778946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0.771274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0.704267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0.914083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0.954407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0.84996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0.854147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0.63734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10/10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1616922"/>
                  </a:ext>
                </a:extLst>
              </a:tr>
              <a:tr h="146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Test Accuracy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0.590345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0.513121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0.605068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0.484675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0.529347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0.489583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0.517929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0.541366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0.598157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0.505108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/>
                </a:tc>
                <a:extLst>
                  <a:ext uri="{0D108BD9-81ED-4DB2-BD59-A6C34878D82A}">
                    <a16:rowId xmlns:a16="http://schemas.microsoft.com/office/drawing/2014/main" val="1146450557"/>
                  </a:ext>
                </a:extLst>
              </a:tr>
              <a:tr h="17509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resnet152_v1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Train Accuracy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0.741357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0.589909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0.804718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0.626981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0.609975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0.62466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0.736256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0.703645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학습중</a:t>
                      </a:r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멈춤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0.576024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9/10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2312577"/>
                  </a:ext>
                </a:extLst>
              </a:tr>
              <a:tr h="1378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Test Accuracy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0.579728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0.505509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0.616286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0.574219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0.560697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0.572316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0.585337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0.573718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0.48738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/>
                </a:tc>
                <a:extLst>
                  <a:ext uri="{0D108BD9-81ED-4DB2-BD59-A6C34878D82A}">
                    <a16:rowId xmlns:a16="http://schemas.microsoft.com/office/drawing/2014/main" val="803450971"/>
                  </a:ext>
                </a:extLst>
              </a:tr>
              <a:tr h="13783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resnet18_v2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Train Accuracy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0.920813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0.535557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0.717488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0.763241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0.838782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0.888121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0.898538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0.805929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0.875421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0.545633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10/10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8899291"/>
                  </a:ext>
                </a:extLst>
              </a:tr>
              <a:tr h="1378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Test Accuracy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0.555489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0.508313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0.604667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0.577123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0.629407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0.634315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0.52494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0.552684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0.607572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0.510417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/>
                </a:tc>
                <a:extLst>
                  <a:ext uri="{0D108BD9-81ED-4DB2-BD59-A6C34878D82A}">
                    <a16:rowId xmlns:a16="http://schemas.microsoft.com/office/drawing/2014/main" val="2431224240"/>
                  </a:ext>
                </a:extLst>
              </a:tr>
              <a:tr h="13783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resnet152_v2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Train Accuracy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0.8744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0.603593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2/10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148766"/>
                  </a:ext>
                </a:extLst>
              </a:tr>
              <a:tr h="1378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Test Accuracy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0.598558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0.5001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/>
                </a:tc>
                <a:extLst>
                  <a:ext uri="{0D108BD9-81ED-4DB2-BD59-A6C34878D82A}">
                    <a16:rowId xmlns:a16="http://schemas.microsoft.com/office/drawing/2014/main" val="3480816521"/>
                  </a:ext>
                </a:extLst>
              </a:tr>
              <a:tr h="13783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Vgg11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Train Accuracy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0.050276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1/10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178849"/>
                  </a:ext>
                </a:extLst>
              </a:tr>
              <a:tr h="1378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Test Accuracy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0.04998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/>
                </a:tc>
                <a:extLst>
                  <a:ext uri="{0D108BD9-81ED-4DB2-BD59-A6C34878D82A}">
                    <a16:rowId xmlns:a16="http://schemas.microsoft.com/office/drawing/2014/main" val="3299468904"/>
                  </a:ext>
                </a:extLst>
              </a:tr>
              <a:tr h="13783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Vgg19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Train Accuracy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0.048916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1/10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908432"/>
                  </a:ext>
                </a:extLst>
              </a:tr>
              <a:tr h="1378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Test Accuracy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0.05008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/>
                </a:tc>
                <a:extLst>
                  <a:ext uri="{0D108BD9-81ED-4DB2-BD59-A6C34878D82A}">
                    <a16:rowId xmlns:a16="http://schemas.microsoft.com/office/drawing/2014/main" val="3170386667"/>
                  </a:ext>
                </a:extLst>
              </a:tr>
              <a:tr h="13783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vgg11_bn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Train Accuracy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0.866217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1/10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9598940"/>
                  </a:ext>
                </a:extLst>
              </a:tr>
              <a:tr h="1378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Test Accuracy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0.647736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/>
                </a:tc>
                <a:extLst>
                  <a:ext uri="{0D108BD9-81ED-4DB2-BD59-A6C34878D82A}">
                    <a16:rowId xmlns:a16="http://schemas.microsoft.com/office/drawing/2014/main" val="3443622949"/>
                  </a:ext>
                </a:extLst>
              </a:tr>
              <a:tr h="13783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vgg19_bn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Train Accuracy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0.81302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1/10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3545365"/>
                  </a:ext>
                </a:extLst>
              </a:tr>
              <a:tr h="1378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Test Accuracy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0.664163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/>
                </a:tc>
                <a:extLst>
                  <a:ext uri="{0D108BD9-81ED-4DB2-BD59-A6C34878D82A}">
                    <a16:rowId xmlns:a16="http://schemas.microsoft.com/office/drawing/2014/main" val="3295602831"/>
                  </a:ext>
                </a:extLst>
              </a:tr>
              <a:tr h="13783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 err="1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alexnet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Train Accuracy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0.655308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0.347336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0.308494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0.049599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0.05008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5/10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558050"/>
                  </a:ext>
                </a:extLst>
              </a:tr>
              <a:tr h="1378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Test Accuracy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0.577925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0.377905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0.308393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0.05008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0.04998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/>
                </a:tc>
                <a:extLst>
                  <a:ext uri="{0D108BD9-81ED-4DB2-BD59-A6C34878D82A}">
                    <a16:rowId xmlns:a16="http://schemas.microsoft.com/office/drawing/2014/main" val="671277989"/>
                  </a:ext>
                </a:extLst>
              </a:tr>
              <a:tr h="13783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Densenet121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Train Accuracy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0.825844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1/10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7906105"/>
                  </a:ext>
                </a:extLst>
              </a:tr>
              <a:tr h="1378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Test Accuracy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0.666166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/>
                </a:tc>
                <a:extLst>
                  <a:ext uri="{0D108BD9-81ED-4DB2-BD59-A6C34878D82A}">
                    <a16:rowId xmlns:a16="http://schemas.microsoft.com/office/drawing/2014/main" val="1526855586"/>
                  </a:ext>
                </a:extLst>
              </a:tr>
              <a:tr h="13783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Densenet201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Train Accuracy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0.848552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1/10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952281"/>
                  </a:ext>
                </a:extLst>
              </a:tr>
              <a:tr h="1378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Test Accuracy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0.682492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/>
                </a:tc>
                <a:extLst>
                  <a:ext uri="{0D108BD9-81ED-4DB2-BD59-A6C34878D82A}">
                    <a16:rowId xmlns:a16="http://schemas.microsoft.com/office/drawing/2014/main" val="3045403292"/>
                  </a:ext>
                </a:extLst>
              </a:tr>
              <a:tr h="13783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inception_v3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Train Accuracy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0.769826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1/10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5261439"/>
                  </a:ext>
                </a:extLst>
              </a:tr>
              <a:tr h="1378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Test Accuracy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0.66276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/>
                </a:tc>
                <a:extLst>
                  <a:ext uri="{0D108BD9-81ED-4DB2-BD59-A6C34878D82A}">
                    <a16:rowId xmlns:a16="http://schemas.microsoft.com/office/drawing/2014/main" val="1770594011"/>
                  </a:ext>
                </a:extLst>
              </a:tr>
              <a:tr h="13783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mobilenet1_0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Train Accuracy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0/10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8147356"/>
                  </a:ext>
                </a:extLst>
              </a:tr>
              <a:tr h="1378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Test Accuracy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/>
                </a:tc>
                <a:extLst>
                  <a:ext uri="{0D108BD9-81ED-4DB2-BD59-A6C34878D82A}">
                    <a16:rowId xmlns:a16="http://schemas.microsoft.com/office/drawing/2014/main" val="419667168"/>
                  </a:ext>
                </a:extLst>
              </a:tr>
              <a:tr h="13783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mobilenet0_25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Train Accuracy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0/10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371394"/>
                  </a:ext>
                </a:extLst>
              </a:tr>
              <a:tr h="1378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Test Accuracy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/>
                </a:tc>
                <a:extLst>
                  <a:ext uri="{0D108BD9-81ED-4DB2-BD59-A6C34878D82A}">
                    <a16:rowId xmlns:a16="http://schemas.microsoft.com/office/drawing/2014/main" val="2309917434"/>
                  </a:ext>
                </a:extLst>
              </a:tr>
              <a:tr h="13783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mobilenet0_v2_1_0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Train Accuracy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0/10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833295"/>
                  </a:ext>
                </a:extLst>
              </a:tr>
              <a:tr h="1378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Test Accuracy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/>
                </a:tc>
                <a:extLst>
                  <a:ext uri="{0D108BD9-81ED-4DB2-BD59-A6C34878D82A}">
                    <a16:rowId xmlns:a16="http://schemas.microsoft.com/office/drawing/2014/main" val="811550574"/>
                  </a:ext>
                </a:extLst>
              </a:tr>
              <a:tr h="13783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mobilenet0_v2_0_25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Train Accuracy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0/10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979422"/>
                  </a:ext>
                </a:extLst>
              </a:tr>
              <a:tr h="1378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Test Accuracy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/>
                </a:tc>
                <a:extLst>
                  <a:ext uri="{0D108BD9-81ED-4DB2-BD59-A6C34878D82A}">
                    <a16:rowId xmlns:a16="http://schemas.microsoft.com/office/drawing/2014/main" val="2445603198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195736" y="1196752"/>
          <a:ext cx="4572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966235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040119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217580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진행할 학습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학습 완료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진행율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453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27%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2087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682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Resnet_v1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497364"/>
              </p:ext>
            </p:extLst>
          </p:nvPr>
        </p:nvGraphicFramePr>
        <p:xfrm>
          <a:off x="282796" y="1407723"/>
          <a:ext cx="8177634" cy="22004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0460">
                  <a:extLst>
                    <a:ext uri="{9D8B030D-6E8A-4147-A177-3AD203B41FA5}">
                      <a16:colId xmlns:a16="http://schemas.microsoft.com/office/drawing/2014/main" val="137661959"/>
                    </a:ext>
                  </a:extLst>
                </a:gridCol>
                <a:gridCol w="808424">
                  <a:extLst>
                    <a:ext uri="{9D8B030D-6E8A-4147-A177-3AD203B41FA5}">
                      <a16:colId xmlns:a16="http://schemas.microsoft.com/office/drawing/2014/main" val="2430285274"/>
                    </a:ext>
                  </a:extLst>
                </a:gridCol>
                <a:gridCol w="1353750">
                  <a:extLst>
                    <a:ext uri="{9D8B030D-6E8A-4147-A177-3AD203B41FA5}">
                      <a16:colId xmlns:a16="http://schemas.microsoft.com/office/drawing/2014/main" val="4233693250"/>
                    </a:ext>
                  </a:extLst>
                </a:gridCol>
                <a:gridCol w="1353750">
                  <a:extLst>
                    <a:ext uri="{9D8B030D-6E8A-4147-A177-3AD203B41FA5}">
                      <a16:colId xmlns:a16="http://schemas.microsoft.com/office/drawing/2014/main" val="3672511470"/>
                    </a:ext>
                  </a:extLst>
                </a:gridCol>
                <a:gridCol w="1353750">
                  <a:extLst>
                    <a:ext uri="{9D8B030D-6E8A-4147-A177-3AD203B41FA5}">
                      <a16:colId xmlns:a16="http://schemas.microsoft.com/office/drawing/2014/main" val="628245196"/>
                    </a:ext>
                  </a:extLst>
                </a:gridCol>
                <a:gridCol w="1353750">
                  <a:extLst>
                    <a:ext uri="{9D8B030D-6E8A-4147-A177-3AD203B41FA5}">
                      <a16:colId xmlns:a16="http://schemas.microsoft.com/office/drawing/2014/main" val="1548863537"/>
                    </a:ext>
                  </a:extLst>
                </a:gridCol>
                <a:gridCol w="1353750">
                  <a:extLst>
                    <a:ext uri="{9D8B030D-6E8A-4147-A177-3AD203B41FA5}">
                      <a16:colId xmlns:a16="http://schemas.microsoft.com/office/drawing/2014/main" val="4153693921"/>
                    </a:ext>
                  </a:extLst>
                </a:gridCol>
              </a:tblGrid>
              <a:tr h="17396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941267"/>
                  </a:ext>
                </a:extLst>
              </a:tr>
              <a:tr h="17396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cifar100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cifar100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cifar100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cifar100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cifar100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289734"/>
                  </a:ext>
                </a:extLst>
              </a:tr>
              <a:tr h="17396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batch size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957201"/>
                  </a:ext>
                </a:extLst>
              </a:tr>
              <a:tr h="17396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loss function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Softmax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Softmax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Softmax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Softmax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Softmax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36161"/>
                  </a:ext>
                </a:extLst>
              </a:tr>
              <a:tr h="17396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optimizer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'</a:t>
                      </a:r>
                      <a:r>
                        <a:rPr lang="en-US" sz="800" u="none" strike="noStrike" dirty="0" err="1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sgd</a:t>
                      </a:r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'</a:t>
                      </a:r>
                      <a:r>
                        <a:rPr lang="en-US" sz="800" u="none" strike="noStrike" dirty="0" err="1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sgd</a:t>
                      </a:r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'</a:t>
                      </a:r>
                      <a:r>
                        <a:rPr lang="en-US" sz="800" u="none" strike="noStrike" dirty="0" err="1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adagrad</a:t>
                      </a:r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'</a:t>
                      </a:r>
                      <a:r>
                        <a:rPr lang="en-US" sz="800" u="none" strike="noStrike" dirty="0" err="1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rmsprop</a:t>
                      </a:r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'</a:t>
                      </a:r>
                      <a:r>
                        <a:rPr lang="en-US" sz="800" u="none" strike="noStrike" dirty="0" err="1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adadelta</a:t>
                      </a:r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954992"/>
                  </a:ext>
                </a:extLst>
              </a:tr>
              <a:tr h="34084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optimizer_params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{''momentum':0.9</a:t>
                      </a:r>
                      <a:r>
                        <a:rPr lang="en-US" sz="8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</a:p>
                    <a:p>
                      <a:pPr algn="ctr" fontAlgn="ctr"/>
                      <a:r>
                        <a:rPr lang="en-US" sz="8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</a:t>
                      </a:r>
                      <a:r>
                        <a:rPr lang="en-US" sz="800" u="none" strike="noStrike" dirty="0" err="1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learning_rate</a:t>
                      </a:r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': 0.01}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{'</a:t>
                      </a:r>
                      <a:r>
                        <a:rPr lang="en-US" sz="80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learning_rate</a:t>
                      </a:r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': 0.01}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{'</a:t>
                      </a:r>
                      <a:r>
                        <a:rPr lang="en-US" sz="800" u="none" strike="noStrike" dirty="0" err="1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learning_rate</a:t>
                      </a:r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': 0.01}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{'gamma1':0.9, </a:t>
                      </a:r>
                      <a:endParaRPr lang="en-US" sz="800" u="none" strike="noStrike" dirty="0" smtClean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/>
                      <a:r>
                        <a:rPr lang="en-US" sz="80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learning_rate</a:t>
                      </a:r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': 0.01}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{'rho': 0.9999}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194193"/>
                  </a:ext>
                </a:extLst>
              </a:tr>
              <a:tr h="17396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initialize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mx.init.Xavier()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mx.init.Xavier()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mx.init.Xavier</a:t>
                      </a:r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mx.init.Xavier</a:t>
                      </a:r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mx.init.Xavier</a:t>
                      </a:r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222623"/>
                  </a:ext>
                </a:extLst>
              </a:tr>
              <a:tr h="17396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epoch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692822"/>
                  </a:ext>
                </a:extLst>
              </a:tr>
              <a:tr h="17396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18layer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Train Accuracy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0.959555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0.619371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0.778946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0.771274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0.704267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590817"/>
                  </a:ext>
                </a:extLst>
              </a:tr>
              <a:tr h="152470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Test Accuracy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0.590345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0.513121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0.605068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0.484675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0.529347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320565"/>
                  </a:ext>
                </a:extLst>
              </a:tr>
              <a:tr h="15768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152layer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Train Accuracy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0.741357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0.589909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0.804718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0.626981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0.609975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092426"/>
                  </a:ext>
                </a:extLst>
              </a:tr>
              <a:tr h="157688">
                <a:tc v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Test Accuracy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0.579728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0.505509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0.616286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0.574219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0.560697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853497"/>
                  </a:ext>
                </a:extLst>
              </a:tr>
            </a:tbl>
          </a:graphicData>
        </a:graphic>
      </p:graphicFrame>
      <p:sp>
        <p:nvSpPr>
          <p:cNvPr id="10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최적화 방법</a:t>
            </a:r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251520" y="908720"/>
            <a:ext cx="8640960" cy="24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최적화 방법에 따른 학습 결과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18 layer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는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momentum, 152 layer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2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adagrad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의 방법이 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accuracy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가 자장 높았습니다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0" name="차트 19"/>
          <p:cNvGraphicFramePr/>
          <p:nvPr>
            <p:extLst>
              <p:ext uri="{D42A27DB-BD31-4B8C-83A1-F6EECF244321}">
                <p14:modId xmlns:p14="http://schemas.microsoft.com/office/powerpoint/2010/main" val="2742727393"/>
              </p:ext>
            </p:extLst>
          </p:nvPr>
        </p:nvGraphicFramePr>
        <p:xfrm>
          <a:off x="251522" y="4005064"/>
          <a:ext cx="8208908" cy="267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225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Resnet_v1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751073"/>
              </p:ext>
            </p:extLst>
          </p:nvPr>
        </p:nvGraphicFramePr>
        <p:xfrm>
          <a:off x="282795" y="1407724"/>
          <a:ext cx="8537676" cy="22579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5870">
                  <a:extLst>
                    <a:ext uri="{9D8B030D-6E8A-4147-A177-3AD203B41FA5}">
                      <a16:colId xmlns:a16="http://schemas.microsoft.com/office/drawing/2014/main" val="137661959"/>
                    </a:ext>
                  </a:extLst>
                </a:gridCol>
                <a:gridCol w="755870">
                  <a:extLst>
                    <a:ext uri="{9D8B030D-6E8A-4147-A177-3AD203B41FA5}">
                      <a16:colId xmlns:a16="http://schemas.microsoft.com/office/drawing/2014/main" val="3586050625"/>
                    </a:ext>
                  </a:extLst>
                </a:gridCol>
                <a:gridCol w="1756484">
                  <a:extLst>
                    <a:ext uri="{9D8B030D-6E8A-4147-A177-3AD203B41FA5}">
                      <a16:colId xmlns:a16="http://schemas.microsoft.com/office/drawing/2014/main" val="4233693250"/>
                    </a:ext>
                  </a:extLst>
                </a:gridCol>
                <a:gridCol w="1756484">
                  <a:extLst>
                    <a:ext uri="{9D8B030D-6E8A-4147-A177-3AD203B41FA5}">
                      <a16:colId xmlns:a16="http://schemas.microsoft.com/office/drawing/2014/main" val="3672511470"/>
                    </a:ext>
                  </a:extLst>
                </a:gridCol>
                <a:gridCol w="1756484">
                  <a:extLst>
                    <a:ext uri="{9D8B030D-6E8A-4147-A177-3AD203B41FA5}">
                      <a16:colId xmlns:a16="http://schemas.microsoft.com/office/drawing/2014/main" val="628245196"/>
                    </a:ext>
                  </a:extLst>
                </a:gridCol>
                <a:gridCol w="1756484">
                  <a:extLst>
                    <a:ext uri="{9D8B030D-6E8A-4147-A177-3AD203B41FA5}">
                      <a16:colId xmlns:a16="http://schemas.microsoft.com/office/drawing/2014/main" val="1548863537"/>
                    </a:ext>
                  </a:extLst>
                </a:gridCol>
              </a:tblGrid>
              <a:tr h="18223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941267"/>
                  </a:ext>
                </a:extLst>
              </a:tr>
              <a:tr h="18223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cifar100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cifar100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cifar100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cifar100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289734"/>
                  </a:ext>
                </a:extLst>
              </a:tr>
              <a:tr h="18223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batch size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957201"/>
                  </a:ext>
                </a:extLst>
              </a:tr>
              <a:tr h="18223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loss function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Softmax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Softmax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Softmax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Softmax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36161"/>
                  </a:ext>
                </a:extLst>
              </a:tr>
              <a:tr h="18223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optimizer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'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sgd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'</a:t>
                      </a:r>
                      <a:r>
                        <a:rPr lang="en-US" sz="8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sgd</a:t>
                      </a:r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'</a:t>
                      </a:r>
                      <a:r>
                        <a:rPr lang="en-US" sz="8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sgd</a:t>
                      </a:r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'sgd'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954992"/>
                  </a:ext>
                </a:extLst>
              </a:tr>
              <a:tr h="23267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optimizer_params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{''momentum':0.9, 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learning_rate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': 0.01}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{''momentum':0.9</a:t>
                      </a:r>
                      <a:r>
                        <a:rPr lang="en-US" sz="8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</a:p>
                    <a:p>
                      <a:pPr algn="ctr" fontAlgn="ctr"/>
                      <a:r>
                        <a:rPr lang="en-US" sz="8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</a:t>
                      </a:r>
                      <a:r>
                        <a:rPr lang="en-US" sz="8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learning_rate</a:t>
                      </a:r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': 0.01}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{''momentum':0.9, </a:t>
                      </a:r>
                      <a:endParaRPr lang="en-US" sz="800" u="none" strike="noStrike" dirty="0" smtClean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/>
                      <a:r>
                        <a:rPr lang="en-US" sz="8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</a:t>
                      </a:r>
                      <a:r>
                        <a:rPr lang="en-US" sz="800" u="none" strike="noStrike" dirty="0" err="1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learning_rate</a:t>
                      </a:r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': 0.01}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{''momentum':0.9, </a:t>
                      </a:r>
                      <a:endParaRPr lang="en-US" sz="800" u="none" strike="noStrike" dirty="0" smtClean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/>
                      <a:r>
                        <a:rPr lang="en-US" sz="8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</a:t>
                      </a:r>
                      <a:r>
                        <a:rPr lang="en-US" sz="800" u="none" strike="noStrike" dirty="0" err="1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learning_rate</a:t>
                      </a:r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': 0.01}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194193"/>
                  </a:ext>
                </a:extLst>
              </a:tr>
              <a:tr h="18223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initialize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mx.init.Xavier</a:t>
                      </a:r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mx.init.Normal</a:t>
                      </a:r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mx.init.Orthogonal</a:t>
                      </a:r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mx.init.Uniform</a:t>
                      </a:r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222623"/>
                  </a:ext>
                </a:extLst>
              </a:tr>
              <a:tr h="18223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epoch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692822"/>
                  </a:ext>
                </a:extLst>
              </a:tr>
              <a:tr h="182239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18layer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Train Accuracy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0.959555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0.914083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0.954407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0.84996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590817"/>
                  </a:ext>
                </a:extLst>
              </a:tr>
              <a:tr h="182239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Test Accuracy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0.590345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0.489583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0.517929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0.541366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320565"/>
                  </a:ext>
                </a:extLst>
              </a:tr>
              <a:tr h="18223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152layer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Train Accuracy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0.741357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0.62466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0.736256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0.703645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529017"/>
                  </a:ext>
                </a:extLst>
              </a:tr>
              <a:tr h="182239">
                <a:tc v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Test Accuracy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0.579728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0.572316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0.585337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0.573718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204859"/>
                  </a:ext>
                </a:extLst>
              </a:tr>
            </a:tbl>
          </a:graphicData>
        </a:graphic>
      </p:graphicFrame>
      <p:sp>
        <p:nvSpPr>
          <p:cNvPr id="10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1.2 </a:t>
            </a:r>
            <a:r>
              <a:rPr lang="ko-KR" altLang="en-US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초기값 방법</a:t>
            </a:r>
          </a:p>
        </p:txBody>
      </p:sp>
      <p:graphicFrame>
        <p:nvGraphicFramePr>
          <p:cNvPr id="16" name="차트 15"/>
          <p:cNvGraphicFramePr/>
          <p:nvPr>
            <p:extLst>
              <p:ext uri="{D42A27DB-BD31-4B8C-83A1-F6EECF244321}">
                <p14:modId xmlns:p14="http://schemas.microsoft.com/office/powerpoint/2010/main" val="1649885104"/>
              </p:ext>
            </p:extLst>
          </p:nvPr>
        </p:nvGraphicFramePr>
        <p:xfrm>
          <a:off x="251521" y="4077072"/>
          <a:ext cx="8568950" cy="2536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텍스트 개체 틀 2"/>
          <p:cNvSpPr txBox="1">
            <a:spLocks/>
          </p:cNvSpPr>
          <p:nvPr/>
        </p:nvSpPr>
        <p:spPr>
          <a:xfrm>
            <a:off x="251520" y="908720"/>
            <a:ext cx="8640960" cy="24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초기값 방법에 따른 학습 결과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18 layer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Xavier, 152 layer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orthogonal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의 방법이 가장 높았습니다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733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Resnet_v1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044587"/>
              </p:ext>
            </p:extLst>
          </p:nvPr>
        </p:nvGraphicFramePr>
        <p:xfrm>
          <a:off x="282794" y="1407723"/>
          <a:ext cx="8465670" cy="21237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3632">
                  <a:extLst>
                    <a:ext uri="{9D8B030D-6E8A-4147-A177-3AD203B41FA5}">
                      <a16:colId xmlns:a16="http://schemas.microsoft.com/office/drawing/2014/main" val="137661959"/>
                    </a:ext>
                  </a:extLst>
                </a:gridCol>
                <a:gridCol w="943632">
                  <a:extLst>
                    <a:ext uri="{9D8B030D-6E8A-4147-A177-3AD203B41FA5}">
                      <a16:colId xmlns:a16="http://schemas.microsoft.com/office/drawing/2014/main" val="1763028279"/>
                    </a:ext>
                  </a:extLst>
                </a:gridCol>
                <a:gridCol w="2192802">
                  <a:extLst>
                    <a:ext uri="{9D8B030D-6E8A-4147-A177-3AD203B41FA5}">
                      <a16:colId xmlns:a16="http://schemas.microsoft.com/office/drawing/2014/main" val="4233693250"/>
                    </a:ext>
                  </a:extLst>
                </a:gridCol>
                <a:gridCol w="2192802">
                  <a:extLst>
                    <a:ext uri="{9D8B030D-6E8A-4147-A177-3AD203B41FA5}">
                      <a16:colId xmlns:a16="http://schemas.microsoft.com/office/drawing/2014/main" val="3672511470"/>
                    </a:ext>
                  </a:extLst>
                </a:gridCol>
                <a:gridCol w="2192802">
                  <a:extLst>
                    <a:ext uri="{9D8B030D-6E8A-4147-A177-3AD203B41FA5}">
                      <a16:colId xmlns:a16="http://schemas.microsoft.com/office/drawing/2014/main" val="628245196"/>
                    </a:ext>
                  </a:extLst>
                </a:gridCol>
              </a:tblGrid>
              <a:tr h="17444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941267"/>
                  </a:ext>
                </a:extLst>
              </a:tr>
              <a:tr h="17444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cifar100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cifar100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cifar100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289734"/>
                  </a:ext>
                </a:extLst>
              </a:tr>
              <a:tr h="17444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batch size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957201"/>
                  </a:ext>
                </a:extLst>
              </a:tr>
              <a:tr h="17444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loss function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SoftmaxCrossEntropyLoss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SoftmaxCrossEntropyLoss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SoftmaxCrossEntropyLoss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36161"/>
                  </a:ext>
                </a:extLst>
              </a:tr>
              <a:tr h="17444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optimizer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'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sgd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'sgd'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'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sgd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954992"/>
                  </a:ext>
                </a:extLst>
              </a:tr>
              <a:tr h="17444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optimizer_params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{''momentum':0.9, </a:t>
                      </a:r>
                      <a:r>
                        <a:rPr lang="en-US" sz="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</a:t>
                      </a:r>
                      <a:r>
                        <a:rPr lang="en-US" sz="800" b="0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learning_rate</a:t>
                      </a:r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': 0.1}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{''momentum':0.9, '</a:t>
                      </a:r>
                      <a:r>
                        <a:rPr lang="en-US" sz="8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learning_rate</a:t>
                      </a:r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': 0.01}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{''momentum':0.9</a:t>
                      </a:r>
                      <a:r>
                        <a:rPr lang="en-US" sz="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'</a:t>
                      </a:r>
                      <a:r>
                        <a:rPr lang="en-US" sz="800" b="0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learning_rate</a:t>
                      </a:r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': 0.001}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194193"/>
                  </a:ext>
                </a:extLst>
              </a:tr>
              <a:tr h="17444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initialize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mx.init.Xavier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mx.init.Xavier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mx.init.Xavier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222623"/>
                  </a:ext>
                </a:extLst>
              </a:tr>
              <a:tr h="17444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epoch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692822"/>
                  </a:ext>
                </a:extLst>
              </a:tr>
              <a:tr h="1744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18layer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Train Accuracy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0.854147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0.959555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0.63734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590817"/>
                  </a:ext>
                </a:extLst>
              </a:tr>
              <a:tr h="174440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Test Accuracy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0.598157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0.590345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0.505108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505550"/>
                  </a:ext>
                </a:extLst>
              </a:tr>
              <a:tr h="20486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152layer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Train Accuracy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0.741357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</a:t>
                      </a:r>
                      <a:r>
                        <a:rPr lang="ko-KR" altLang="en-US" sz="8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학습중</a:t>
                      </a:r>
                      <a:r>
                        <a:rPr lang="ko-KR" altLang="en-US" sz="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멈춤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0.576024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320565"/>
                  </a:ext>
                </a:extLst>
              </a:tr>
              <a:tr h="174440">
                <a:tc v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Test Accuracy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0.579728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0.48738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590380"/>
                  </a:ext>
                </a:extLst>
              </a:tr>
            </a:tbl>
          </a:graphicData>
        </a:graphic>
      </p:graphicFrame>
      <p:sp>
        <p:nvSpPr>
          <p:cNvPr id="10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1.3 </a:t>
            </a:r>
            <a:r>
              <a:rPr lang="ko-KR" altLang="en-US" sz="28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학습률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차트 6"/>
          <p:cNvGraphicFramePr/>
          <p:nvPr>
            <p:extLst>
              <p:ext uri="{D42A27DB-BD31-4B8C-83A1-F6EECF244321}">
                <p14:modId xmlns:p14="http://schemas.microsoft.com/office/powerpoint/2010/main" val="918508996"/>
              </p:ext>
            </p:extLst>
          </p:nvPr>
        </p:nvGraphicFramePr>
        <p:xfrm>
          <a:off x="251520" y="4293096"/>
          <a:ext cx="8496944" cy="2361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텍스트 개체 틀 2"/>
          <p:cNvSpPr txBox="1">
            <a:spLocks/>
          </p:cNvSpPr>
          <p:nvPr/>
        </p:nvSpPr>
        <p:spPr>
          <a:xfrm>
            <a:off x="251520" y="3580294"/>
            <a:ext cx="8640960" cy="163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ko-KR" altLang="en-US" sz="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학습 도중 에러 메시지 없이 진행이 되지 않아 학습을 중단하고 다시 학습을 실행했지만 같은 현상이 나타났습니다</a:t>
            </a:r>
            <a:r>
              <a:rPr lang="en-US" altLang="ko-KR" sz="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sz="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텍스트 개체 틀 2"/>
          <p:cNvSpPr txBox="1">
            <a:spLocks/>
          </p:cNvSpPr>
          <p:nvPr/>
        </p:nvSpPr>
        <p:spPr>
          <a:xfrm>
            <a:off x="251520" y="908720"/>
            <a:ext cx="864096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2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학습률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변화에 따른 학습 결과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18 layer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0.01, 152 layer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0.1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 가장 높았습니다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386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Resnet_v1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1.4 Conclusion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251520" y="908720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  <a:endParaRPr sz="1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577143" y="4509120"/>
            <a:ext cx="7989714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학습 결과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경우에 따라서 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train accuracy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는 높게 나왔지만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test accuracy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가 전반적으로 낮았습니다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이러한 경우는 </a:t>
            </a:r>
            <a:r>
              <a:rPr lang="ko-KR" altLang="en-US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과적합이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일어났다고 의심 할 수 있습니다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또한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18 layer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152 layer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보다 더 좋은 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accuracy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나온걸 확인할 수 있습니다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이는 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depth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가 어느 부분까지 상승하다가 그 이상은 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vanishing/exploding gradient 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문제로 오히려 성능을 더 떨어트릴 수 있습니다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 현상을 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degradation 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problem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이라고 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합니다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과적합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문제 해결 방안으로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첫번째로 학습 데이터를 더 많이 수집하는 방법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두번째로 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feature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맵 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의 개수를 줄이는 방법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세번째로 정규화를 하는 방법 등이 있습니다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l">
              <a:lnSpc>
                <a:spcPct val="150000"/>
              </a:lnSpc>
              <a:defRPr/>
            </a:pPr>
            <a:endParaRPr lang="en-US" altLang="ko-KR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결과에 대해서 궁금하신 점이나 피드백이 있으시다면 알려주시면 감사하겠습니다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943964"/>
              </p:ext>
            </p:extLst>
          </p:nvPr>
        </p:nvGraphicFramePr>
        <p:xfrm>
          <a:off x="577143" y="1340768"/>
          <a:ext cx="7989715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593">
                  <a:extLst>
                    <a:ext uri="{9D8B030D-6E8A-4147-A177-3AD203B41FA5}">
                      <a16:colId xmlns:a16="http://schemas.microsoft.com/office/drawing/2014/main" val="3104011900"/>
                    </a:ext>
                  </a:extLst>
                </a:gridCol>
                <a:gridCol w="3185561">
                  <a:extLst>
                    <a:ext uri="{9D8B030D-6E8A-4147-A177-3AD203B41FA5}">
                      <a16:colId xmlns:a16="http://schemas.microsoft.com/office/drawing/2014/main" val="1950540664"/>
                    </a:ext>
                  </a:extLst>
                </a:gridCol>
                <a:gridCol w="3185561">
                  <a:extLst>
                    <a:ext uri="{9D8B030D-6E8A-4147-A177-3AD203B41FA5}">
                      <a16:colId xmlns:a16="http://schemas.microsoft.com/office/drawing/2014/main" val="2418097937"/>
                    </a:ext>
                  </a:extLst>
                </a:gridCol>
              </a:tblGrid>
              <a:tr h="1748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18 layer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152 layer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453337"/>
                  </a:ext>
                </a:extLst>
              </a:tr>
              <a:tr h="1748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목적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classification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Classification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9476511"/>
                  </a:ext>
                </a:extLst>
              </a:tr>
              <a:tr h="1748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실행 환경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GPU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단일 서버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GPU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단일 서버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813146"/>
                  </a:ext>
                </a:extLst>
              </a:tr>
              <a:tr h="1748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학습 시간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2~3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7~9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9575423"/>
                  </a:ext>
                </a:extLst>
              </a:tr>
              <a:tr h="2748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Data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Cifar100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이용했고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cifar100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60000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개의 데이터로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개의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class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 있고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각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class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600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개의 데이터로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train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data 500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test data 100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개로 이루어져 있습니다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4320525"/>
                  </a:ext>
                </a:extLst>
              </a:tr>
              <a:tr h="17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batch size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2087806"/>
                  </a:ext>
                </a:extLst>
              </a:tr>
              <a:tr h="3747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optimizer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Momentum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 때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</a:p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Train</a:t>
                      </a:r>
                      <a:r>
                        <a:rPr 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accuracy = 0.959555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Test accuracy = 0.590345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Adagrad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 때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Train accuracy= 0.804718</a:t>
                      </a:r>
                    </a:p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Test accuracy = 0.616286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292530"/>
                  </a:ext>
                </a:extLst>
              </a:tr>
              <a:tr h="3747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initialize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Xavier 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 때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Train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accuracy =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0.959555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Test accuracy =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0.590345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Orthogonal </a:t>
                      </a:r>
                      <a:r>
                        <a:rPr lang="ko-KR" altLang="en-US" sz="80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 때</a:t>
                      </a:r>
                      <a:r>
                        <a:rPr lang="en-US" altLang="ko-KR" sz="80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Train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accuracy =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0.736256</a:t>
                      </a:r>
                    </a:p>
                    <a:p>
                      <a:pPr algn="ctr" latinLnBrk="1"/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Test accuracy =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0.585337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9925086"/>
                  </a:ext>
                </a:extLst>
              </a:tr>
              <a:tr h="3747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Learning_rate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0.01 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 때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Train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accuracy =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0.959555</a:t>
                      </a:r>
                      <a:endParaRPr lang="en-US" altLang="ko-KR" sz="800" b="0" i="0" u="none" strike="noStrike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/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Test accuracy =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0.590345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 </a:t>
                      </a:r>
                      <a:r>
                        <a:rPr lang="ko-KR" altLang="en-US" sz="80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 때</a:t>
                      </a:r>
                      <a:r>
                        <a:rPr lang="en-US" altLang="ko-KR" sz="80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Train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accuracy =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0.741357</a:t>
                      </a:r>
                      <a:endParaRPr lang="en-US" altLang="ko-KR" sz="8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Test accuracy =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0.579728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8254285"/>
                  </a:ext>
                </a:extLst>
              </a:tr>
              <a:tr h="17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epoch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2641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478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텍스트 상자 6"/>
          <p:cNvSpPr txBox="1">
            <a:spLocks noChangeArrowheads="1"/>
          </p:cNvSpPr>
          <p:nvPr/>
        </p:nvSpPr>
        <p:spPr bwMode="auto">
          <a:xfrm>
            <a:off x="2160588" y="3284538"/>
            <a:ext cx="48228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60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Thank You</a:t>
            </a:r>
            <a:endParaRPr lang="ko-KR" altLang="en-US" sz="60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15363</TotalTime>
  <Words>900</Words>
  <Application>Microsoft Office PowerPoint</Application>
  <PresentationFormat>화면 슬라이드 쇼(4:3)</PresentationFormat>
  <Paragraphs>667</Paragraphs>
  <Slides>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8" baseType="lpstr">
      <vt:lpstr>Nanum Gothic</vt:lpstr>
      <vt:lpstr>NanumSquareOTF</vt:lpstr>
      <vt:lpstr>굴림</vt:lpstr>
      <vt:lpstr>나눔고딕</vt:lpstr>
      <vt:lpstr>나눔고딕 ExtraBold</vt:lpstr>
      <vt:lpstr>다음_Regular</vt:lpstr>
      <vt:lpstr>맑은 고딕</vt:lpstr>
      <vt:lpstr>Arial</vt:lpstr>
      <vt:lpstr>Wingdings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통로이미지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클립아트코리아</dc:creator>
  <cp:lastModifiedBy>jhpark</cp:lastModifiedBy>
  <cp:revision>899</cp:revision>
  <cp:lastPrinted>2020-03-13T05:46:10Z</cp:lastPrinted>
  <dcterms:created xsi:type="dcterms:W3CDTF">2007-11-11T16:17:21Z</dcterms:created>
  <dcterms:modified xsi:type="dcterms:W3CDTF">2020-03-13T06:48:21Z</dcterms:modified>
</cp:coreProperties>
</file>