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8" r:id="rId2"/>
    <p:sldId id="271" r:id="rId3"/>
    <p:sldId id="353" r:id="rId4"/>
    <p:sldId id="354" r:id="rId5"/>
    <p:sldId id="355" r:id="rId6"/>
    <p:sldId id="356" r:id="rId7"/>
    <p:sldId id="357" r:id="rId8"/>
    <p:sldId id="358" r:id="rId9"/>
    <p:sldId id="360" r:id="rId10"/>
    <p:sldId id="359" r:id="rId11"/>
    <p:sldId id="361" r:id="rId12"/>
    <p:sldId id="260" r:id="rId13"/>
  </p:sldIdLst>
  <p:sldSz cx="9144000" cy="6858000" type="screen4x3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B6AD3"/>
    <a:srgbClr val="0070C0"/>
    <a:srgbClr val="FFCC00"/>
    <a:srgbClr val="3A88C6"/>
    <a:srgbClr val="E66540"/>
    <a:srgbClr val="E4673B"/>
    <a:srgbClr val="F55306"/>
    <a:srgbClr val="F45507"/>
    <a:srgbClr val="FF7B0F"/>
    <a:srgbClr val="F35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89" autoAdjust="0"/>
    <p:restoredTop sz="91173" autoAdjust="0"/>
  </p:normalViewPr>
  <p:slideViewPr>
    <p:cSldViewPr>
      <p:cViewPr varScale="1">
        <p:scale>
          <a:sx n="105" d="100"/>
          <a:sy n="105" d="100"/>
        </p:scale>
        <p:origin x="169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3512" y="1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7DB234C6-97B6-0E40-9A9F-F7BDE583B7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E7BF2E2D-1AC1-F74F-AA9F-211838B1A3E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4" name="Rectangle 4">
            <a:extLst>
              <a:ext uri="{FF2B5EF4-FFF2-40B4-BE49-F238E27FC236}">
                <a16:creationId xmlns:a16="http://schemas.microsoft.com/office/drawing/2014/main" id="{6951528D-0B28-3B46-81A4-FEA85796376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5" name="Rectangle 5">
            <a:extLst>
              <a:ext uri="{FF2B5EF4-FFF2-40B4-BE49-F238E27FC236}">
                <a16:creationId xmlns:a16="http://schemas.microsoft.com/office/drawing/2014/main" id="{DB771FA0-2DD0-5948-A3A8-9AD84E90FB4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772F060-CC82-44CF-911E-C1C0749D0A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8B6377E-D9EA-0C43-8ABD-8E11920C49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9DA735-01F8-B84B-A63C-CC954E31844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C0B190E-D02F-4472-8C8C-451EA86349DB}" type="datetimeFigureOut">
              <a:rPr lang="ko-KR" altLang="en-US"/>
              <a:pPr>
                <a:defRPr/>
              </a:pPr>
              <a:t>2020-03-25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E796D9CD-78ED-8742-8F20-97E7FC7839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51D12D42-F9E6-4C43-AFF5-444A08AC6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636FD2-AFF0-164C-AE0E-ADB1379FE7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A1A755-443F-BD4F-ACF7-231486D65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D68B6D5-5156-4E45-A33A-C4CBF52788B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smtClean="0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DE284A0-5F0F-4366-A4A5-C3FD789A8EEF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20505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502904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568351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697372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925601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583453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998322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203594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90537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313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84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517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89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1" r:id="rId3"/>
    <p:sldLayoutId id="2147483892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58">
            <a:extLst>
              <a:ext uri="{FF2B5EF4-FFF2-40B4-BE49-F238E27FC236}">
                <a16:creationId xmlns:a16="http://schemas.microsoft.com/office/drawing/2014/main" id="{34FAEFD2-4303-844B-B2E2-B0A0E43B2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960880"/>
            <a:ext cx="8645525" cy="708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spcBef>
                <a:spcPts val="600"/>
              </a:spcBef>
              <a:defRPr/>
            </a:pPr>
            <a:r>
              <a:rPr lang="en-US" altLang="ko-KR" sz="4000" dirty="0" err="1" smtClean="0">
                <a:latin typeface="NanumSquareOTF" panose="020B0600000101010101" pitchFamily="34" charset="-127"/>
                <a:ea typeface="NanumSquareOTF" panose="020B0600000101010101" pitchFamily="34" charset="-127"/>
                <a:cs typeface="Nanum Gothic" charset="-127"/>
              </a:rPr>
              <a:t>Model_Zoo</a:t>
            </a:r>
            <a:r>
              <a:rPr lang="en-US" altLang="ko-KR" sz="4000" dirty="0" smtClean="0">
                <a:latin typeface="NanumSquareOTF" panose="020B0600000101010101" pitchFamily="34" charset="-127"/>
                <a:ea typeface="NanumSquareOTF" panose="020B0600000101010101" pitchFamily="34" charset="-127"/>
                <a:cs typeface="Nanum Gothic" charset="-127"/>
              </a:rPr>
              <a:t> </a:t>
            </a:r>
            <a:r>
              <a:rPr lang="ko-KR" altLang="en-US" sz="4000" dirty="0" smtClean="0">
                <a:latin typeface="NanumSquareOTF" panose="020B0600000101010101" pitchFamily="34" charset="-127"/>
                <a:ea typeface="NanumSquareOTF" panose="020B0600000101010101" pitchFamily="34" charset="-127"/>
                <a:cs typeface="Nanum Gothic" charset="-127"/>
              </a:rPr>
              <a:t>모델 실행 결과</a:t>
            </a:r>
            <a:endParaRPr lang="en-US" altLang="ko-KR" sz="4000" dirty="0">
              <a:latin typeface="NanumSquareOTF" panose="020B0600000101010101" pitchFamily="34" charset="-127"/>
              <a:ea typeface="NanumSquareOTF" panose="020B0600000101010101" pitchFamily="34" charset="-127"/>
              <a:cs typeface="Nanum Gothic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7175" y="1052513"/>
            <a:ext cx="647700" cy="539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en-US" altLang="ko-KR" sz="16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1.8 </a:t>
            </a:r>
            <a:r>
              <a:rPr lang="en-US" altLang="ko-KR" sz="2800" kern="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mobilenet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45700"/>
              </p:ext>
            </p:extLst>
          </p:nvPr>
        </p:nvGraphicFramePr>
        <p:xfrm>
          <a:off x="323526" y="2852936"/>
          <a:ext cx="8424940" cy="1706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988">
                  <a:extLst>
                    <a:ext uri="{9D8B030D-6E8A-4147-A177-3AD203B41FA5}">
                      <a16:colId xmlns:a16="http://schemas.microsoft.com/office/drawing/2014/main" val="1515355628"/>
                    </a:ext>
                  </a:extLst>
                </a:gridCol>
                <a:gridCol w="1684988">
                  <a:extLst>
                    <a:ext uri="{9D8B030D-6E8A-4147-A177-3AD203B41FA5}">
                      <a16:colId xmlns:a16="http://schemas.microsoft.com/office/drawing/2014/main" val="2079914453"/>
                    </a:ext>
                  </a:extLst>
                </a:gridCol>
                <a:gridCol w="1684988">
                  <a:extLst>
                    <a:ext uri="{9D8B030D-6E8A-4147-A177-3AD203B41FA5}">
                      <a16:colId xmlns:a16="http://schemas.microsoft.com/office/drawing/2014/main" val="1642019128"/>
                    </a:ext>
                  </a:extLst>
                </a:gridCol>
                <a:gridCol w="1684988">
                  <a:extLst>
                    <a:ext uri="{9D8B030D-6E8A-4147-A177-3AD203B41FA5}">
                      <a16:colId xmlns:a16="http://schemas.microsoft.com/office/drawing/2014/main" val="812985253"/>
                    </a:ext>
                  </a:extLst>
                </a:gridCol>
                <a:gridCol w="1684988">
                  <a:extLst>
                    <a:ext uri="{9D8B030D-6E8A-4147-A177-3AD203B41FA5}">
                      <a16:colId xmlns:a16="http://schemas.microsoft.com/office/drawing/2014/main" val="196941044"/>
                    </a:ext>
                  </a:extLst>
                </a:gridCol>
              </a:tblGrid>
              <a:tr h="3412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model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Batch_size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=32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Batch_size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=64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Batch_size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=128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Batch_size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=256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384460"/>
                  </a:ext>
                </a:extLst>
              </a:tr>
              <a:tr h="3412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Mobilenet1_0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9748375"/>
                  </a:ext>
                </a:extLst>
              </a:tr>
              <a:tr h="3412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Mobilenet0_75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854038"/>
                  </a:ext>
                </a:extLst>
              </a:tr>
              <a:tr h="3412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Mobilenet0_5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5756672"/>
                  </a:ext>
                </a:extLst>
              </a:tr>
              <a:tr h="3412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Mobilenet0_25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4639597"/>
                  </a:ext>
                </a:extLst>
              </a:tr>
            </a:tbl>
          </a:graphicData>
        </a:graphic>
      </p:graphicFrame>
      <p:sp>
        <p:nvSpPr>
          <p:cNvPr id="5" name="텍스트 개체 틀 2"/>
          <p:cNvSpPr txBox="1">
            <a:spLocks/>
          </p:cNvSpPr>
          <p:nvPr/>
        </p:nvSpPr>
        <p:spPr>
          <a:xfrm>
            <a:off x="323526" y="930747"/>
            <a:ext cx="8424940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Data : cifar10(60,000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 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image data, class=10)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Num_gpu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: 1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Work_num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: 1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Input_size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: (224, 224)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Initializer : Xavier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Momentum : 0.9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Learning_rate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: 0.01</a:t>
            </a: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323526" y="4797152"/>
            <a:ext cx="842494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지금 환경에서 </a:t>
            </a:r>
            <a:r>
              <a:rPr lang="en-US" altLang="ko-KR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mobilenet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모델은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1_0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0_75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경우 </a:t>
            </a:r>
            <a:r>
              <a:rPr lang="en-US" altLang="ko-KR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=128, 0_5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0_25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는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=256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이하로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설정하셔야 원활히 학습이 가능합니다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14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en-US" altLang="ko-KR" sz="16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1.9 </a:t>
            </a:r>
            <a:r>
              <a:rPr lang="en-US" altLang="ko-KR" sz="2800" kern="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mobilenet_v2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815201"/>
              </p:ext>
            </p:extLst>
          </p:nvPr>
        </p:nvGraphicFramePr>
        <p:xfrm>
          <a:off x="323526" y="2852936"/>
          <a:ext cx="8424940" cy="1706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988">
                  <a:extLst>
                    <a:ext uri="{9D8B030D-6E8A-4147-A177-3AD203B41FA5}">
                      <a16:colId xmlns:a16="http://schemas.microsoft.com/office/drawing/2014/main" val="1515355628"/>
                    </a:ext>
                  </a:extLst>
                </a:gridCol>
                <a:gridCol w="1684988">
                  <a:extLst>
                    <a:ext uri="{9D8B030D-6E8A-4147-A177-3AD203B41FA5}">
                      <a16:colId xmlns:a16="http://schemas.microsoft.com/office/drawing/2014/main" val="2079914453"/>
                    </a:ext>
                  </a:extLst>
                </a:gridCol>
                <a:gridCol w="1684988">
                  <a:extLst>
                    <a:ext uri="{9D8B030D-6E8A-4147-A177-3AD203B41FA5}">
                      <a16:colId xmlns:a16="http://schemas.microsoft.com/office/drawing/2014/main" val="1642019128"/>
                    </a:ext>
                  </a:extLst>
                </a:gridCol>
                <a:gridCol w="1684988">
                  <a:extLst>
                    <a:ext uri="{9D8B030D-6E8A-4147-A177-3AD203B41FA5}">
                      <a16:colId xmlns:a16="http://schemas.microsoft.com/office/drawing/2014/main" val="812985253"/>
                    </a:ext>
                  </a:extLst>
                </a:gridCol>
                <a:gridCol w="1684988">
                  <a:extLst>
                    <a:ext uri="{9D8B030D-6E8A-4147-A177-3AD203B41FA5}">
                      <a16:colId xmlns:a16="http://schemas.microsoft.com/office/drawing/2014/main" val="196941044"/>
                    </a:ext>
                  </a:extLst>
                </a:gridCol>
              </a:tblGrid>
              <a:tr h="3412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model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Batch_size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=32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Batch_size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=64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Batch_size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=128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Batch_size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=256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384460"/>
                  </a:ext>
                </a:extLst>
              </a:tr>
              <a:tr h="3412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Mobilenet_v2_1_0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9748375"/>
                  </a:ext>
                </a:extLst>
              </a:tr>
              <a:tr h="3412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Mobilenet_v2_0_75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854038"/>
                  </a:ext>
                </a:extLst>
              </a:tr>
              <a:tr h="3412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Mobilenet_v2_0_5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5756672"/>
                  </a:ext>
                </a:extLst>
              </a:tr>
              <a:tr h="3412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Mobilenet_v2_0_25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4639597"/>
                  </a:ext>
                </a:extLst>
              </a:tr>
            </a:tbl>
          </a:graphicData>
        </a:graphic>
      </p:graphicFrame>
      <p:sp>
        <p:nvSpPr>
          <p:cNvPr id="5" name="텍스트 개체 틀 2"/>
          <p:cNvSpPr txBox="1">
            <a:spLocks/>
          </p:cNvSpPr>
          <p:nvPr/>
        </p:nvSpPr>
        <p:spPr>
          <a:xfrm>
            <a:off x="323526" y="930747"/>
            <a:ext cx="8424940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Data : cifar10(60,000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 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image data, class=10)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Num_gpu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: 1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Work_num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: 1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Input_size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: (224, 224)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Initializer : Xavier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Momentum : 0.9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Learning_rate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: 0.01</a:t>
            </a: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323526" y="4797152"/>
            <a:ext cx="84249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지금 환경에서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mobilenet_v2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모델은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0_75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경우 </a:t>
            </a:r>
            <a:r>
              <a:rPr lang="en-US" altLang="ko-KR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=128, 1_0, 0_5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그리고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0_25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는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=256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이하로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설정하셔야 원활히 학습이 가능합니다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322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텍스트 상자 6"/>
          <p:cNvSpPr txBox="1">
            <a:spLocks noChangeArrowheads="1"/>
          </p:cNvSpPr>
          <p:nvPr/>
        </p:nvSpPr>
        <p:spPr bwMode="auto">
          <a:xfrm>
            <a:off x="2160588" y="3284538"/>
            <a:ext cx="48228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60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Thank You</a:t>
            </a:r>
            <a:endParaRPr lang="ko-KR" altLang="en-US" sz="60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제목 5"/>
          <p:cNvSpPr txBox="1">
            <a:spLocks/>
          </p:cNvSpPr>
          <p:nvPr/>
        </p:nvSpPr>
        <p:spPr bwMode="auto">
          <a:xfrm>
            <a:off x="2786063" y="549275"/>
            <a:ext cx="2898775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38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8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텍스트 상자 1">
            <a:extLst>
              <a:ext uri="{FF2B5EF4-FFF2-40B4-BE49-F238E27FC236}">
                <a16:creationId xmlns:a16="http://schemas.microsoft.com/office/drawing/2014/main" id="{3DBE8121-48B8-C34E-90BF-426B3648BA4E}"/>
              </a:ext>
            </a:extLst>
          </p:cNvPr>
          <p:cNvSpPr txBox="1"/>
          <p:nvPr/>
        </p:nvSpPr>
        <p:spPr>
          <a:xfrm>
            <a:off x="2857498" y="1908958"/>
            <a:ext cx="6264275" cy="520527"/>
          </a:xfrm>
          <a:prstGeom prst="rect">
            <a:avLst/>
          </a:prstGeom>
          <a:noFill/>
        </p:spPr>
        <p:txBody>
          <a:bodyPr anchor="t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  <a:buAutoNum type="arabicPeriod"/>
              <a:defRPr/>
            </a:pPr>
            <a:r>
              <a:rPr lang="en-US" altLang="ko-KR" sz="2100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Batch_size</a:t>
            </a:r>
            <a:endParaRPr lang="en-US" altLang="ko-KR" sz="2100" b="1" spc="-150" dirty="0" smtClean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415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en-US" altLang="ko-KR" sz="16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en-US" altLang="ko-KR" sz="2800" kern="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resnet_v1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323526" y="930747"/>
            <a:ext cx="8424940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Data : cifar10(60,000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 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image data, class=10)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Num_gpu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: 1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Work_num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: 1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Input_size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: (224, 224)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Initializer : Xavier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Momentum : 0.9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Learning_rate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: 0.01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576131"/>
              </p:ext>
            </p:extLst>
          </p:nvPr>
        </p:nvGraphicFramePr>
        <p:xfrm>
          <a:off x="323526" y="2852936"/>
          <a:ext cx="8424940" cy="252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988">
                  <a:extLst>
                    <a:ext uri="{9D8B030D-6E8A-4147-A177-3AD203B41FA5}">
                      <a16:colId xmlns:a16="http://schemas.microsoft.com/office/drawing/2014/main" val="1515355628"/>
                    </a:ext>
                  </a:extLst>
                </a:gridCol>
                <a:gridCol w="1684988">
                  <a:extLst>
                    <a:ext uri="{9D8B030D-6E8A-4147-A177-3AD203B41FA5}">
                      <a16:colId xmlns:a16="http://schemas.microsoft.com/office/drawing/2014/main" val="2079914453"/>
                    </a:ext>
                  </a:extLst>
                </a:gridCol>
                <a:gridCol w="1684988">
                  <a:extLst>
                    <a:ext uri="{9D8B030D-6E8A-4147-A177-3AD203B41FA5}">
                      <a16:colId xmlns:a16="http://schemas.microsoft.com/office/drawing/2014/main" val="1642019128"/>
                    </a:ext>
                  </a:extLst>
                </a:gridCol>
                <a:gridCol w="1684988">
                  <a:extLst>
                    <a:ext uri="{9D8B030D-6E8A-4147-A177-3AD203B41FA5}">
                      <a16:colId xmlns:a16="http://schemas.microsoft.com/office/drawing/2014/main" val="812985253"/>
                    </a:ext>
                  </a:extLst>
                </a:gridCol>
                <a:gridCol w="1684988">
                  <a:extLst>
                    <a:ext uri="{9D8B030D-6E8A-4147-A177-3AD203B41FA5}">
                      <a16:colId xmlns:a16="http://schemas.microsoft.com/office/drawing/2014/main" val="196941044"/>
                    </a:ext>
                  </a:extLst>
                </a:gridCol>
              </a:tblGrid>
              <a:tr h="398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model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Batch_size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=32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Batch_size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=64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Batch_size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=128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Batch_size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=256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384460"/>
                  </a:ext>
                </a:extLst>
              </a:tr>
              <a:tr h="4244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Resnet18_v1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9748375"/>
                  </a:ext>
                </a:extLst>
              </a:tr>
              <a:tr h="4244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Resnet34_v1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854038"/>
                  </a:ext>
                </a:extLst>
              </a:tr>
              <a:tr h="4244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Resnet50_v1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5756672"/>
                  </a:ext>
                </a:extLst>
              </a:tr>
              <a:tr h="4244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Resnet101_v1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4639597"/>
                  </a:ext>
                </a:extLst>
              </a:tr>
              <a:tr h="4244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Resnet152_v1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849837"/>
                  </a:ext>
                </a:extLst>
              </a:tr>
            </a:tbl>
          </a:graphicData>
        </a:graphic>
      </p:graphicFrame>
      <p:sp>
        <p:nvSpPr>
          <p:cNvPr id="13" name="텍스트 개체 틀 2"/>
          <p:cNvSpPr txBox="1">
            <a:spLocks/>
          </p:cNvSpPr>
          <p:nvPr/>
        </p:nvSpPr>
        <p:spPr>
          <a:xfrm>
            <a:off x="323526" y="5679578"/>
            <a:ext cx="84249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지금 환경에서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resnet_v1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모델은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18 layer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의 경우 </a:t>
            </a:r>
            <a:r>
              <a:rPr lang="en-US" altLang="ko-KR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=256, 34 layer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는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=128, 50 layer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101 layer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=64, 152 layer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=32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이하로 설정하셔야 원활히 학습이 가능합니다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25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en-US" altLang="ko-KR" sz="16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1.2 </a:t>
            </a:r>
            <a:r>
              <a:rPr lang="en-US" altLang="ko-KR" sz="2800" kern="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resnet_v2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173284"/>
              </p:ext>
            </p:extLst>
          </p:nvPr>
        </p:nvGraphicFramePr>
        <p:xfrm>
          <a:off x="323526" y="2852936"/>
          <a:ext cx="8424940" cy="252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988">
                  <a:extLst>
                    <a:ext uri="{9D8B030D-6E8A-4147-A177-3AD203B41FA5}">
                      <a16:colId xmlns:a16="http://schemas.microsoft.com/office/drawing/2014/main" val="1515355628"/>
                    </a:ext>
                  </a:extLst>
                </a:gridCol>
                <a:gridCol w="1684988">
                  <a:extLst>
                    <a:ext uri="{9D8B030D-6E8A-4147-A177-3AD203B41FA5}">
                      <a16:colId xmlns:a16="http://schemas.microsoft.com/office/drawing/2014/main" val="2079914453"/>
                    </a:ext>
                  </a:extLst>
                </a:gridCol>
                <a:gridCol w="1684988">
                  <a:extLst>
                    <a:ext uri="{9D8B030D-6E8A-4147-A177-3AD203B41FA5}">
                      <a16:colId xmlns:a16="http://schemas.microsoft.com/office/drawing/2014/main" val="1642019128"/>
                    </a:ext>
                  </a:extLst>
                </a:gridCol>
                <a:gridCol w="1684988">
                  <a:extLst>
                    <a:ext uri="{9D8B030D-6E8A-4147-A177-3AD203B41FA5}">
                      <a16:colId xmlns:a16="http://schemas.microsoft.com/office/drawing/2014/main" val="812985253"/>
                    </a:ext>
                  </a:extLst>
                </a:gridCol>
                <a:gridCol w="1684988">
                  <a:extLst>
                    <a:ext uri="{9D8B030D-6E8A-4147-A177-3AD203B41FA5}">
                      <a16:colId xmlns:a16="http://schemas.microsoft.com/office/drawing/2014/main" val="196941044"/>
                    </a:ext>
                  </a:extLst>
                </a:gridCol>
              </a:tblGrid>
              <a:tr h="398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model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Batch_size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=32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Batch_size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=64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Batch_size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=128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Batch_size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=256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384460"/>
                  </a:ext>
                </a:extLst>
              </a:tr>
              <a:tr h="4244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Resnet18_v2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9748375"/>
                  </a:ext>
                </a:extLst>
              </a:tr>
              <a:tr h="4244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Resnet34_v2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854038"/>
                  </a:ext>
                </a:extLst>
              </a:tr>
              <a:tr h="4244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Resnet50_v2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5756672"/>
                  </a:ext>
                </a:extLst>
              </a:tr>
              <a:tr h="4244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Resnet101_v2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4639597"/>
                  </a:ext>
                </a:extLst>
              </a:tr>
              <a:tr h="4244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Resnet152_v2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849837"/>
                  </a:ext>
                </a:extLst>
              </a:tr>
            </a:tbl>
          </a:graphicData>
        </a:graphic>
      </p:graphicFrame>
      <p:sp>
        <p:nvSpPr>
          <p:cNvPr id="5" name="텍스트 개체 틀 2"/>
          <p:cNvSpPr txBox="1">
            <a:spLocks/>
          </p:cNvSpPr>
          <p:nvPr/>
        </p:nvSpPr>
        <p:spPr>
          <a:xfrm>
            <a:off x="323526" y="930747"/>
            <a:ext cx="8424940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Data : cifar10(60,000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 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image data, class=10)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Num_gpu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: 1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Work_num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: 1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Input_size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: (224, 224)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Initializer : Xavier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Momentum : 0.9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Learning_rate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: 0.01</a:t>
            </a: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323526" y="5679578"/>
            <a:ext cx="84249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지금 환경에서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resnet_v2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모델은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18 layer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의 경우 </a:t>
            </a:r>
            <a:r>
              <a:rPr lang="en-US" altLang="ko-KR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=256, 34 layer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는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=128, 50 layer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101 layer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=64, 152 layer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=32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이하로 설정하셔야 원활히 학습이 가능합니다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120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en-US" altLang="ko-KR" sz="16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1.3 </a:t>
            </a:r>
            <a:r>
              <a:rPr lang="en-US" altLang="ko-KR" sz="2800" kern="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vgg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842158"/>
              </p:ext>
            </p:extLst>
          </p:nvPr>
        </p:nvGraphicFramePr>
        <p:xfrm>
          <a:off x="323526" y="2852936"/>
          <a:ext cx="8424940" cy="3071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988">
                  <a:extLst>
                    <a:ext uri="{9D8B030D-6E8A-4147-A177-3AD203B41FA5}">
                      <a16:colId xmlns:a16="http://schemas.microsoft.com/office/drawing/2014/main" val="1515355628"/>
                    </a:ext>
                  </a:extLst>
                </a:gridCol>
                <a:gridCol w="1684988">
                  <a:extLst>
                    <a:ext uri="{9D8B030D-6E8A-4147-A177-3AD203B41FA5}">
                      <a16:colId xmlns:a16="http://schemas.microsoft.com/office/drawing/2014/main" val="2079914453"/>
                    </a:ext>
                  </a:extLst>
                </a:gridCol>
                <a:gridCol w="1684988">
                  <a:extLst>
                    <a:ext uri="{9D8B030D-6E8A-4147-A177-3AD203B41FA5}">
                      <a16:colId xmlns:a16="http://schemas.microsoft.com/office/drawing/2014/main" val="1642019128"/>
                    </a:ext>
                  </a:extLst>
                </a:gridCol>
                <a:gridCol w="1684988">
                  <a:extLst>
                    <a:ext uri="{9D8B030D-6E8A-4147-A177-3AD203B41FA5}">
                      <a16:colId xmlns:a16="http://schemas.microsoft.com/office/drawing/2014/main" val="812985253"/>
                    </a:ext>
                  </a:extLst>
                </a:gridCol>
                <a:gridCol w="1684988">
                  <a:extLst>
                    <a:ext uri="{9D8B030D-6E8A-4147-A177-3AD203B41FA5}">
                      <a16:colId xmlns:a16="http://schemas.microsoft.com/office/drawing/2014/main" val="196941044"/>
                    </a:ext>
                  </a:extLst>
                </a:gridCol>
              </a:tblGrid>
              <a:tr h="3412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model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Batch_size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=32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Batch_size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=64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Batch_size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=128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Batch_size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=256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384460"/>
                  </a:ext>
                </a:extLst>
              </a:tr>
              <a:tr h="3412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Vgg11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9748375"/>
                  </a:ext>
                </a:extLst>
              </a:tr>
              <a:tr h="3412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Vgg13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854038"/>
                  </a:ext>
                </a:extLst>
              </a:tr>
              <a:tr h="3412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Vgg16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5756672"/>
                  </a:ext>
                </a:extLst>
              </a:tr>
              <a:tr h="3412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Vgg19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4639597"/>
                  </a:ext>
                </a:extLst>
              </a:tr>
              <a:tr h="3412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Vgg11_bn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849837"/>
                  </a:ext>
                </a:extLst>
              </a:tr>
              <a:tr h="3412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Vgg13_bn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732321"/>
                  </a:ext>
                </a:extLst>
              </a:tr>
              <a:tr h="3412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Vgg16_bn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6123716"/>
                  </a:ext>
                </a:extLst>
              </a:tr>
              <a:tr h="3412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Vgg19_bn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6723550"/>
                  </a:ext>
                </a:extLst>
              </a:tr>
            </a:tbl>
          </a:graphicData>
        </a:graphic>
      </p:graphicFrame>
      <p:sp>
        <p:nvSpPr>
          <p:cNvPr id="5" name="텍스트 개체 틀 2"/>
          <p:cNvSpPr txBox="1">
            <a:spLocks/>
          </p:cNvSpPr>
          <p:nvPr/>
        </p:nvSpPr>
        <p:spPr>
          <a:xfrm>
            <a:off x="323526" y="930747"/>
            <a:ext cx="8424940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Data : cifar10(60,000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 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image data, class=10)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Num_gpu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: 1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Work_num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: 1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Input_size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: (224, 224)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Initializer : Xavier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Momentum : 0.9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Learning_rate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: 0.01</a:t>
            </a: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323526" y="6093296"/>
            <a:ext cx="84249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지금 환경에서 </a:t>
            </a:r>
            <a:r>
              <a:rPr lang="en-US" altLang="ko-KR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vgg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vgg_bn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모델은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11 layer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의 경우 </a:t>
            </a:r>
            <a:r>
              <a:rPr lang="en-US" altLang="ko-KR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=64, 13layer, 16 layer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그리고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19 layer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=32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이하로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설정하셔야 원활히 학습이 가능합니다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455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en-US" altLang="ko-KR" sz="16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1.4 </a:t>
            </a:r>
            <a:r>
              <a:rPr lang="en-US" altLang="ko-KR" sz="28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alexnet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822897"/>
              </p:ext>
            </p:extLst>
          </p:nvPr>
        </p:nvGraphicFramePr>
        <p:xfrm>
          <a:off x="323526" y="2852936"/>
          <a:ext cx="8424940" cy="682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988">
                  <a:extLst>
                    <a:ext uri="{9D8B030D-6E8A-4147-A177-3AD203B41FA5}">
                      <a16:colId xmlns:a16="http://schemas.microsoft.com/office/drawing/2014/main" val="1515355628"/>
                    </a:ext>
                  </a:extLst>
                </a:gridCol>
                <a:gridCol w="1684988">
                  <a:extLst>
                    <a:ext uri="{9D8B030D-6E8A-4147-A177-3AD203B41FA5}">
                      <a16:colId xmlns:a16="http://schemas.microsoft.com/office/drawing/2014/main" val="2079914453"/>
                    </a:ext>
                  </a:extLst>
                </a:gridCol>
                <a:gridCol w="1684988">
                  <a:extLst>
                    <a:ext uri="{9D8B030D-6E8A-4147-A177-3AD203B41FA5}">
                      <a16:colId xmlns:a16="http://schemas.microsoft.com/office/drawing/2014/main" val="1642019128"/>
                    </a:ext>
                  </a:extLst>
                </a:gridCol>
                <a:gridCol w="1684988">
                  <a:extLst>
                    <a:ext uri="{9D8B030D-6E8A-4147-A177-3AD203B41FA5}">
                      <a16:colId xmlns:a16="http://schemas.microsoft.com/office/drawing/2014/main" val="812985253"/>
                    </a:ext>
                  </a:extLst>
                </a:gridCol>
                <a:gridCol w="1684988">
                  <a:extLst>
                    <a:ext uri="{9D8B030D-6E8A-4147-A177-3AD203B41FA5}">
                      <a16:colId xmlns:a16="http://schemas.microsoft.com/office/drawing/2014/main" val="196941044"/>
                    </a:ext>
                  </a:extLst>
                </a:gridCol>
              </a:tblGrid>
              <a:tr h="3412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model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Batch_size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=32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Batch_size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=64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Batch_size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=128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Batch_size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=256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384460"/>
                  </a:ext>
                </a:extLst>
              </a:tr>
              <a:tr h="3412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Alexnet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9748375"/>
                  </a:ext>
                </a:extLst>
              </a:tr>
            </a:tbl>
          </a:graphicData>
        </a:graphic>
      </p:graphicFrame>
      <p:sp>
        <p:nvSpPr>
          <p:cNvPr id="5" name="텍스트 개체 틀 2"/>
          <p:cNvSpPr txBox="1">
            <a:spLocks/>
          </p:cNvSpPr>
          <p:nvPr/>
        </p:nvSpPr>
        <p:spPr>
          <a:xfrm>
            <a:off x="323526" y="930747"/>
            <a:ext cx="8424940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Data : cifar10(60,000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 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image data, class=10)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Num_gpu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: 1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Work_num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: 1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Input_size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: (224, 224)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Initializer : Xavier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Momentum : 0.9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Learning_rate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: 0.01</a:t>
            </a: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323526" y="3702224"/>
            <a:ext cx="8424940" cy="203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지금 환경에서 </a:t>
            </a:r>
            <a:r>
              <a:rPr lang="en-US" altLang="ko-KR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alexnet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모델은 </a:t>
            </a:r>
            <a:r>
              <a:rPr lang="en-US" altLang="ko-KR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=32, 64, 128, 256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중 어느 것을 선택해도 학습을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원할히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할 수 있습니다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48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en-US" altLang="ko-KR" sz="16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1.5 </a:t>
            </a:r>
            <a:r>
              <a:rPr lang="en-US" altLang="ko-KR" sz="2800" kern="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densenet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917657"/>
              </p:ext>
            </p:extLst>
          </p:nvPr>
        </p:nvGraphicFramePr>
        <p:xfrm>
          <a:off x="323526" y="2852936"/>
          <a:ext cx="8424940" cy="1706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988">
                  <a:extLst>
                    <a:ext uri="{9D8B030D-6E8A-4147-A177-3AD203B41FA5}">
                      <a16:colId xmlns:a16="http://schemas.microsoft.com/office/drawing/2014/main" val="1515355628"/>
                    </a:ext>
                  </a:extLst>
                </a:gridCol>
                <a:gridCol w="1684988">
                  <a:extLst>
                    <a:ext uri="{9D8B030D-6E8A-4147-A177-3AD203B41FA5}">
                      <a16:colId xmlns:a16="http://schemas.microsoft.com/office/drawing/2014/main" val="2079914453"/>
                    </a:ext>
                  </a:extLst>
                </a:gridCol>
                <a:gridCol w="1684988">
                  <a:extLst>
                    <a:ext uri="{9D8B030D-6E8A-4147-A177-3AD203B41FA5}">
                      <a16:colId xmlns:a16="http://schemas.microsoft.com/office/drawing/2014/main" val="1642019128"/>
                    </a:ext>
                  </a:extLst>
                </a:gridCol>
                <a:gridCol w="1684988">
                  <a:extLst>
                    <a:ext uri="{9D8B030D-6E8A-4147-A177-3AD203B41FA5}">
                      <a16:colId xmlns:a16="http://schemas.microsoft.com/office/drawing/2014/main" val="812985253"/>
                    </a:ext>
                  </a:extLst>
                </a:gridCol>
                <a:gridCol w="1684988">
                  <a:extLst>
                    <a:ext uri="{9D8B030D-6E8A-4147-A177-3AD203B41FA5}">
                      <a16:colId xmlns:a16="http://schemas.microsoft.com/office/drawing/2014/main" val="196941044"/>
                    </a:ext>
                  </a:extLst>
                </a:gridCol>
              </a:tblGrid>
              <a:tr h="3412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model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Batch_size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=32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Batch_size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=64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Batch_size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=128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Batch_size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=256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384460"/>
                  </a:ext>
                </a:extLst>
              </a:tr>
              <a:tr h="3412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Densenet121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9748375"/>
                  </a:ext>
                </a:extLst>
              </a:tr>
              <a:tr h="3412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Densenet161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854038"/>
                  </a:ext>
                </a:extLst>
              </a:tr>
              <a:tr h="3412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Densenet169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5756672"/>
                  </a:ext>
                </a:extLst>
              </a:tr>
              <a:tr h="3412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Densenet201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4639597"/>
                  </a:ext>
                </a:extLst>
              </a:tr>
            </a:tbl>
          </a:graphicData>
        </a:graphic>
      </p:graphicFrame>
      <p:sp>
        <p:nvSpPr>
          <p:cNvPr id="5" name="텍스트 개체 틀 2"/>
          <p:cNvSpPr txBox="1">
            <a:spLocks/>
          </p:cNvSpPr>
          <p:nvPr/>
        </p:nvSpPr>
        <p:spPr>
          <a:xfrm>
            <a:off x="323526" y="930747"/>
            <a:ext cx="8424940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Data : cifar10(60,000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 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image data, class=10)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Num_gpu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: 1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Work_num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: 1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Input_size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: (224, 224)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Initializer : Xavier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Momentum : 0.9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Learning_rate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: 0.01</a:t>
            </a: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323526" y="4797152"/>
            <a:ext cx="84249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지금 환경에서 </a:t>
            </a:r>
            <a:r>
              <a:rPr lang="en-US" altLang="ko-KR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densenet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모델은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121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layer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의 경우 </a:t>
            </a:r>
            <a:r>
              <a:rPr lang="en-US" altLang="ko-KR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=64,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161ayer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169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layer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그리고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201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layer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=32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이하로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설정하셔야 원활히 학습이 가능합니다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431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en-US" altLang="ko-KR" sz="16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1.6 </a:t>
            </a:r>
            <a:r>
              <a:rPr lang="en-US" altLang="ko-KR" sz="2800" kern="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squeezenet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640780"/>
              </p:ext>
            </p:extLst>
          </p:nvPr>
        </p:nvGraphicFramePr>
        <p:xfrm>
          <a:off x="323526" y="2852936"/>
          <a:ext cx="8424940" cy="10237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988">
                  <a:extLst>
                    <a:ext uri="{9D8B030D-6E8A-4147-A177-3AD203B41FA5}">
                      <a16:colId xmlns:a16="http://schemas.microsoft.com/office/drawing/2014/main" val="1515355628"/>
                    </a:ext>
                  </a:extLst>
                </a:gridCol>
                <a:gridCol w="1684988">
                  <a:extLst>
                    <a:ext uri="{9D8B030D-6E8A-4147-A177-3AD203B41FA5}">
                      <a16:colId xmlns:a16="http://schemas.microsoft.com/office/drawing/2014/main" val="2079914453"/>
                    </a:ext>
                  </a:extLst>
                </a:gridCol>
                <a:gridCol w="1684988">
                  <a:extLst>
                    <a:ext uri="{9D8B030D-6E8A-4147-A177-3AD203B41FA5}">
                      <a16:colId xmlns:a16="http://schemas.microsoft.com/office/drawing/2014/main" val="1642019128"/>
                    </a:ext>
                  </a:extLst>
                </a:gridCol>
                <a:gridCol w="1684988">
                  <a:extLst>
                    <a:ext uri="{9D8B030D-6E8A-4147-A177-3AD203B41FA5}">
                      <a16:colId xmlns:a16="http://schemas.microsoft.com/office/drawing/2014/main" val="812985253"/>
                    </a:ext>
                  </a:extLst>
                </a:gridCol>
                <a:gridCol w="1684988">
                  <a:extLst>
                    <a:ext uri="{9D8B030D-6E8A-4147-A177-3AD203B41FA5}">
                      <a16:colId xmlns:a16="http://schemas.microsoft.com/office/drawing/2014/main" val="196941044"/>
                    </a:ext>
                  </a:extLst>
                </a:gridCol>
              </a:tblGrid>
              <a:tr h="3412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model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Batch_size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=32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Batch_size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=64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Batch_size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=128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Batch_size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=256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384460"/>
                  </a:ext>
                </a:extLst>
              </a:tr>
              <a:tr h="3412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Squeezenet1_0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9748375"/>
                  </a:ext>
                </a:extLst>
              </a:tr>
              <a:tr h="3412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Squeezenet1_1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854038"/>
                  </a:ext>
                </a:extLst>
              </a:tr>
            </a:tbl>
          </a:graphicData>
        </a:graphic>
      </p:graphicFrame>
      <p:sp>
        <p:nvSpPr>
          <p:cNvPr id="5" name="텍스트 개체 틀 2"/>
          <p:cNvSpPr txBox="1">
            <a:spLocks/>
          </p:cNvSpPr>
          <p:nvPr/>
        </p:nvSpPr>
        <p:spPr>
          <a:xfrm>
            <a:off x="323526" y="930747"/>
            <a:ext cx="8424940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Data : cifar10(60,000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 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image data, class=10)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Num_gpu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: 1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Work_num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: 1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Input_size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: (224, 224)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Initializer : Xavier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Momentum : 0.9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Learning_rate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: 0.01</a:t>
            </a: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323526" y="4797152"/>
            <a:ext cx="842494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지금 환경에서 </a:t>
            </a:r>
            <a:r>
              <a:rPr lang="en-US" altLang="ko-KR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squeezenet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모델은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1_0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경우 </a:t>
            </a:r>
            <a:r>
              <a:rPr lang="en-US" altLang="ko-KR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=128, 1_1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en-US" altLang="ko-KR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=256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이하로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설정하셔야 원활히 학습이 가능합니다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507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en-US" altLang="ko-KR" sz="16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1.7 </a:t>
            </a: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inception_v3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318975"/>
              </p:ext>
            </p:extLst>
          </p:nvPr>
        </p:nvGraphicFramePr>
        <p:xfrm>
          <a:off x="323526" y="2852936"/>
          <a:ext cx="8424940" cy="682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988">
                  <a:extLst>
                    <a:ext uri="{9D8B030D-6E8A-4147-A177-3AD203B41FA5}">
                      <a16:colId xmlns:a16="http://schemas.microsoft.com/office/drawing/2014/main" val="1515355628"/>
                    </a:ext>
                  </a:extLst>
                </a:gridCol>
                <a:gridCol w="1684988">
                  <a:extLst>
                    <a:ext uri="{9D8B030D-6E8A-4147-A177-3AD203B41FA5}">
                      <a16:colId xmlns:a16="http://schemas.microsoft.com/office/drawing/2014/main" val="2079914453"/>
                    </a:ext>
                  </a:extLst>
                </a:gridCol>
                <a:gridCol w="1684988">
                  <a:extLst>
                    <a:ext uri="{9D8B030D-6E8A-4147-A177-3AD203B41FA5}">
                      <a16:colId xmlns:a16="http://schemas.microsoft.com/office/drawing/2014/main" val="1642019128"/>
                    </a:ext>
                  </a:extLst>
                </a:gridCol>
                <a:gridCol w="1684988">
                  <a:extLst>
                    <a:ext uri="{9D8B030D-6E8A-4147-A177-3AD203B41FA5}">
                      <a16:colId xmlns:a16="http://schemas.microsoft.com/office/drawing/2014/main" val="812985253"/>
                    </a:ext>
                  </a:extLst>
                </a:gridCol>
                <a:gridCol w="1684988">
                  <a:extLst>
                    <a:ext uri="{9D8B030D-6E8A-4147-A177-3AD203B41FA5}">
                      <a16:colId xmlns:a16="http://schemas.microsoft.com/office/drawing/2014/main" val="196941044"/>
                    </a:ext>
                  </a:extLst>
                </a:gridCol>
              </a:tblGrid>
              <a:tr h="3412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model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Batch_size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=32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Batch_size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=64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Batch_size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=128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Batch_size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=256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384460"/>
                  </a:ext>
                </a:extLst>
              </a:tr>
              <a:tr h="3412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Inception_v3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9748375"/>
                  </a:ext>
                </a:extLst>
              </a:tr>
            </a:tbl>
          </a:graphicData>
        </a:graphic>
      </p:graphicFrame>
      <p:sp>
        <p:nvSpPr>
          <p:cNvPr id="5" name="텍스트 개체 틀 2"/>
          <p:cNvSpPr txBox="1">
            <a:spLocks/>
          </p:cNvSpPr>
          <p:nvPr/>
        </p:nvSpPr>
        <p:spPr>
          <a:xfrm>
            <a:off x="323526" y="930747"/>
            <a:ext cx="8424940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Data : cifar10(60,000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 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image data, class=10)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Num_gpu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: 1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Work_num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: 1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Input_size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: (224, 224)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Initializer : Xavier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Momentum : 0.9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Learning_rate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: 0.01</a:t>
            </a: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323526" y="3702224"/>
            <a:ext cx="842494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지금 환경에서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inception_v3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모델은 </a:t>
            </a:r>
            <a:r>
              <a:rPr lang="en-US" altLang="ko-KR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= 64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이하로 설정하셔야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학습을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원할히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할 수 있습니다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535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15621</TotalTime>
  <Words>718</Words>
  <Application>Microsoft Office PowerPoint</Application>
  <PresentationFormat>화면 슬라이드 쇼(4:3)</PresentationFormat>
  <Paragraphs>264</Paragraphs>
  <Slides>12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Nanum Gothic</vt:lpstr>
      <vt:lpstr>NanumSquareOTF</vt:lpstr>
      <vt:lpstr>굴림</vt:lpstr>
      <vt:lpstr>나눔고딕</vt:lpstr>
      <vt:lpstr>나눔고딕 ExtraBold</vt:lpstr>
      <vt:lpstr>다음_Regular</vt:lpstr>
      <vt:lpstr>맑은 고딕</vt:lpstr>
      <vt:lpstr>Arial</vt:lpstr>
      <vt:lpstr>Wingdings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통로이미지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클립아트코리아</dc:creator>
  <cp:lastModifiedBy>jhpark</cp:lastModifiedBy>
  <cp:revision>910</cp:revision>
  <cp:lastPrinted>2020-03-13T05:46:10Z</cp:lastPrinted>
  <dcterms:created xsi:type="dcterms:W3CDTF">2007-11-11T16:17:21Z</dcterms:created>
  <dcterms:modified xsi:type="dcterms:W3CDTF">2020-03-25T00:07:57Z</dcterms:modified>
</cp:coreProperties>
</file>