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1" r:id="rId3"/>
    <p:sldId id="269" r:id="rId4"/>
    <p:sldId id="353" r:id="rId5"/>
    <p:sldId id="386" r:id="rId6"/>
    <p:sldId id="387" r:id="rId7"/>
    <p:sldId id="388" r:id="rId8"/>
    <p:sldId id="389" r:id="rId9"/>
    <p:sldId id="390" r:id="rId10"/>
    <p:sldId id="260" r:id="rId1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6AD3"/>
    <a:srgbClr val="0070C0"/>
    <a:srgbClr val="FFCC00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2125" autoAdjust="0"/>
  </p:normalViewPr>
  <p:slideViewPr>
    <p:cSldViewPr>
      <p:cViewPr varScale="1">
        <p:scale>
          <a:sx n="83" d="100"/>
          <a:sy n="83" d="100"/>
        </p:scale>
        <p:origin x="23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2020-03-18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baseline="0" dirty="0" err="1" smtClean="0"/>
              <a:t>전처리에</a:t>
            </a:r>
            <a:r>
              <a:rPr kumimoji="1" lang="ko-KR" altLang="en-US" baseline="0" dirty="0" smtClean="0"/>
              <a:t> 앞서 우리가 사용할 </a:t>
            </a:r>
            <a:r>
              <a:rPr kumimoji="1" lang="ko-KR" altLang="en-US" baseline="0" dirty="0" err="1" smtClean="0"/>
              <a:t>데이터셋이</a:t>
            </a:r>
            <a:r>
              <a:rPr kumimoji="1" lang="ko-KR" altLang="en-US" baseline="0" dirty="0" smtClean="0"/>
              <a:t> 어떤 데이터를 포함하고 있는지 확인합니다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목표는 언제든지 바뀔 수 있지만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목표에 따라 데이터 </a:t>
            </a:r>
            <a:r>
              <a:rPr kumimoji="1" lang="ko-KR" altLang="en-US" baseline="0" dirty="0" err="1" smtClean="0"/>
              <a:t>전처리가</a:t>
            </a:r>
            <a:r>
              <a:rPr kumimoji="1" lang="ko-KR" altLang="en-US" baseline="0" dirty="0" smtClean="0"/>
              <a:t> 크게 바뀌기 때문에 명확히 해야할 필요가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여기서는 한 예로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다음날 전력량 예측하기</a:t>
            </a:r>
            <a:r>
              <a:rPr kumimoji="1" lang="en-US" altLang="ko-KR" baseline="0" dirty="0" smtClean="0"/>
              <a:t>＇</a:t>
            </a:r>
            <a:r>
              <a:rPr kumimoji="1" lang="ko-KR" altLang="en-US" baseline="0" dirty="0" smtClean="0"/>
              <a:t>를 목표로 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8</a:t>
            </a:r>
            <a:r>
              <a:rPr kumimoji="1" lang="ko-KR" altLang="en-US" baseline="0" dirty="0" smtClean="0"/>
              <a:t>개의 날씨 데이터와 전력량을 나타낸 데이터로 총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년간</a:t>
            </a:r>
            <a:r>
              <a:rPr kumimoji="1" lang="en-US" altLang="ko-KR" baseline="0" dirty="0" smtClean="0"/>
              <a:t>(2014</a:t>
            </a:r>
            <a:r>
              <a:rPr kumimoji="1" lang="ko-KR" altLang="en-US" baseline="0" dirty="0" smtClean="0"/>
              <a:t>년</a:t>
            </a:r>
            <a:r>
              <a:rPr kumimoji="1" lang="en-US" altLang="ko-KR" baseline="0" dirty="0" smtClean="0"/>
              <a:t>~2015</a:t>
            </a:r>
            <a:r>
              <a:rPr kumimoji="1" lang="ko-KR" altLang="en-US" baseline="0" dirty="0" smtClean="0"/>
              <a:t>년</a:t>
            </a:r>
            <a:r>
              <a:rPr kumimoji="1" lang="en-US" altLang="ko-KR" baseline="0" dirty="0" smtClean="0"/>
              <a:t>) </a:t>
            </a:r>
            <a:r>
              <a:rPr kumimoji="1" lang="ko-KR" altLang="en-US" baseline="0" dirty="0" err="1" smtClean="0"/>
              <a:t>하루단위로</a:t>
            </a:r>
            <a:r>
              <a:rPr kumimoji="1" lang="ko-KR" altLang="en-US" baseline="0" dirty="0" smtClean="0"/>
              <a:t> 처리가 된 데이터입니다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baseline="0" dirty="0" smtClean="0"/>
              <a:t>입력데이터와 출력데이터를 정해야 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입력데이터의 길이를 정해야 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이 길이는 너무 짧아도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혹은 너무 길어도 좋지 않습니다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적절한 길이를 찾는 방법은 여러가지 길이를 설정해 잘라본 후 학습을 진행해 성과를 알아보는 방법밖에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제 생각으로는 </a:t>
            </a:r>
            <a:r>
              <a:rPr kumimoji="1" lang="ko-KR" altLang="en-US" baseline="0" dirty="0" err="1" smtClean="0"/>
              <a:t>시계열</a:t>
            </a:r>
            <a:r>
              <a:rPr kumimoji="1" lang="ko-KR" altLang="en-US" baseline="0" dirty="0" smtClean="0"/>
              <a:t> 데이터 특성상 데이터의 주기의 길이 만큼 </a:t>
            </a:r>
            <a:r>
              <a:rPr kumimoji="1" lang="ko-KR" altLang="en-US" baseline="0" dirty="0" err="1" smtClean="0"/>
              <a:t>입력데이터</a:t>
            </a:r>
            <a:r>
              <a:rPr kumimoji="1" lang="ko-KR" altLang="en-US" baseline="0" dirty="0" smtClean="0"/>
              <a:t> 길이를 </a:t>
            </a:r>
            <a:r>
              <a:rPr kumimoji="1" lang="ko-KR" altLang="en-US" baseline="0" dirty="0" err="1" smtClean="0"/>
              <a:t>정하는것도</a:t>
            </a:r>
            <a:r>
              <a:rPr kumimoji="1" lang="ko-KR" altLang="en-US" baseline="0" dirty="0" smtClean="0"/>
              <a:t> 나쁘지 않은 방법이라고 생각합니다</a:t>
            </a:r>
            <a:r>
              <a:rPr kumimoji="1" lang="en-US" altLang="ko-KR" baseline="0" dirty="0" smtClean="0"/>
              <a:t>.)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여기서는 입력데이터의 길이를 </a:t>
            </a:r>
            <a:r>
              <a:rPr kumimoji="1" lang="en-US" altLang="ko-KR" baseline="0" dirty="0" smtClean="0"/>
              <a:t>14</a:t>
            </a:r>
            <a:r>
              <a:rPr kumimoji="1" lang="ko-KR" altLang="en-US" baseline="0" dirty="0" smtClean="0"/>
              <a:t>일 정했고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첨부된 자료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전력량 예측</a:t>
            </a:r>
            <a:r>
              <a:rPr kumimoji="1" lang="en-US" altLang="ko-KR" baseline="0" dirty="0" smtClean="0"/>
              <a:t>.</a:t>
            </a:r>
            <a:r>
              <a:rPr kumimoji="1" lang="en-US" altLang="ko-KR" baseline="0" dirty="0" err="1" smtClean="0"/>
              <a:t>py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는 </a:t>
            </a:r>
            <a:r>
              <a:rPr kumimoji="1" lang="en-US" altLang="ko-KR" baseline="0" dirty="0" smtClean="0"/>
              <a:t>30</a:t>
            </a:r>
            <a:r>
              <a:rPr kumimoji="1" lang="ko-KR" altLang="en-US" baseline="0" dirty="0" smtClean="0"/>
              <a:t>일</a:t>
            </a:r>
            <a:r>
              <a:rPr kumimoji="1" lang="en-US" altLang="ko-KR" baseline="0" dirty="0" smtClean="0"/>
              <a:t>, ‘water level </a:t>
            </a:r>
            <a:r>
              <a:rPr kumimoji="1" lang="ko-KR" altLang="en-US" baseline="0" dirty="0" smtClean="0"/>
              <a:t>예측</a:t>
            </a:r>
            <a:r>
              <a:rPr kumimoji="1" lang="en-US" altLang="ko-KR" baseline="0" dirty="0" smtClean="0"/>
              <a:t>.</a:t>
            </a:r>
            <a:r>
              <a:rPr kumimoji="1" lang="en-US" altLang="ko-KR" baseline="0" dirty="0" err="1" smtClean="0"/>
              <a:t>py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는 </a:t>
            </a:r>
            <a:r>
              <a:rPr kumimoji="1" lang="en-US" altLang="ko-KR" baseline="0" dirty="0" smtClean="0"/>
              <a:t>60</a:t>
            </a:r>
            <a:r>
              <a:rPr kumimoji="1" lang="ko-KR" altLang="en-US" baseline="0" dirty="0" smtClean="0"/>
              <a:t>초로 정해서 학습을 진행했습니다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출력데이터는 우리의 목표에 따라서 다음날 전력량을 출력데이터로 지정합니다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78373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baseline="0" dirty="0" smtClean="0"/>
              <a:t>그 다음으로 하루씩 내려가면서 입력데이터와 출력데이터를 입력합니다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입력 데이터의 크기는 </a:t>
            </a:r>
            <a:r>
              <a:rPr kumimoji="1" lang="en-US" altLang="ko-KR" baseline="0" dirty="0" smtClean="0"/>
              <a:t>(14, 9)</a:t>
            </a:r>
            <a:r>
              <a:rPr kumimoji="1" lang="ko-KR" altLang="en-US" baseline="0" dirty="0" smtClean="0"/>
              <a:t>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될 것이고 출력데이터의 크기는 </a:t>
            </a:r>
            <a:r>
              <a:rPr kumimoji="1" lang="en-US" altLang="ko-KR" baseline="0" dirty="0" smtClean="0"/>
              <a:t>(1)</a:t>
            </a:r>
            <a:r>
              <a:rPr kumimoji="1" lang="ko-KR" altLang="en-US" baseline="0" dirty="0" smtClean="0"/>
              <a:t>이 됩니다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004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baseline="0" dirty="0" smtClean="0"/>
              <a:t>계속 반복해서 입력데이터와 출력데이터를 입력합니다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6154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baseline="0" dirty="0" smtClean="0"/>
              <a:t>반복 작업이 끝나면 </a:t>
            </a:r>
            <a:r>
              <a:rPr kumimoji="1" lang="en-US" altLang="ko-KR" baseline="0" dirty="0" smtClean="0"/>
              <a:t>1796</a:t>
            </a:r>
            <a:r>
              <a:rPr kumimoji="1" lang="ko-KR" altLang="en-US" baseline="0" dirty="0" smtClean="0"/>
              <a:t>개의 입력데이터와 출력데이터가 만들어집니다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err="1" smtClean="0"/>
              <a:t>시계열</a:t>
            </a:r>
            <a:r>
              <a:rPr kumimoji="1" lang="ko-KR" altLang="en-US" baseline="0" dirty="0" smtClean="0"/>
              <a:t> 데이터로 예측을 하기 위한 데이터 준비는 여기까지입니다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7630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baseline="0" dirty="0" smtClean="0"/>
              <a:t>데이터를 </a:t>
            </a:r>
            <a:r>
              <a:rPr kumimoji="1" lang="ko-KR" altLang="en-US" baseline="0" dirty="0" err="1" smtClean="0"/>
              <a:t>입력데이터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출력데이터를 만들기에 앞서 데이터들이 정상적으로 잘 들어있는지 확인해야합니다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우선 </a:t>
            </a:r>
            <a:r>
              <a:rPr kumimoji="1" lang="ko-KR" altLang="en-US" baseline="0" dirty="0" err="1" smtClean="0"/>
              <a:t>결측값은</a:t>
            </a:r>
            <a:r>
              <a:rPr kumimoji="1" lang="ko-KR" altLang="en-US" baseline="0" dirty="0" smtClean="0"/>
              <a:t> 값이 제대로 입력이 되지 않은 것을 말합니다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기계의 오작동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센서 불량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사람의 실수 등으로 인해 </a:t>
            </a:r>
            <a:r>
              <a:rPr kumimoji="1" lang="ko-KR" altLang="en-US" baseline="0" dirty="0" err="1" smtClean="0"/>
              <a:t>결측값이</a:t>
            </a:r>
            <a:r>
              <a:rPr kumimoji="1" lang="ko-KR" altLang="en-US" baseline="0" dirty="0" smtClean="0"/>
              <a:t> 발생할 수 있습니다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err="1" smtClean="0"/>
              <a:t>결측값이</a:t>
            </a:r>
            <a:r>
              <a:rPr kumimoji="1" lang="ko-KR" altLang="en-US" baseline="0" dirty="0" smtClean="0"/>
              <a:t> 있다면 </a:t>
            </a:r>
            <a:r>
              <a:rPr kumimoji="1" lang="ko-KR" altLang="en-US" baseline="0" dirty="0" err="1" smtClean="0"/>
              <a:t>결측값가</a:t>
            </a:r>
            <a:r>
              <a:rPr kumimoji="1" lang="ko-KR" altLang="en-US" baseline="0" dirty="0" smtClean="0"/>
              <a:t> 왜 생겨났는지 파악하는 것이 가장 중요합니다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또한 어떠한 기준으로 </a:t>
            </a:r>
            <a:r>
              <a:rPr kumimoji="1" lang="ko-KR" altLang="en-US" baseline="0" dirty="0" err="1" smtClean="0"/>
              <a:t>결측값을</a:t>
            </a:r>
            <a:r>
              <a:rPr kumimoji="1" lang="ko-KR" altLang="en-US" baseline="0" dirty="0" smtClean="0"/>
              <a:t> 채우기 힘들다면 관련 전문가에게 조언을 </a:t>
            </a:r>
            <a:r>
              <a:rPr kumimoji="1" lang="ko-KR" altLang="en-US" baseline="0" dirty="0" err="1" smtClean="0"/>
              <a:t>구하는것이</a:t>
            </a:r>
            <a:r>
              <a:rPr kumimoji="1" lang="ko-KR" altLang="en-US" baseline="0" dirty="0" smtClean="0"/>
              <a:t> 바람직합니다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 </a:t>
            </a:r>
            <a:r>
              <a:rPr kumimoji="1" lang="ko-KR" altLang="en-US" baseline="0" dirty="0" err="1" smtClean="0"/>
              <a:t>이상값은</a:t>
            </a:r>
            <a:r>
              <a:rPr kumimoji="1" lang="ko-KR" altLang="en-US" baseline="0" dirty="0" smtClean="0"/>
              <a:t> 속성의 값이 일반적인 값보다 편차가 큰 값을 말합니다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err="1" smtClean="0"/>
              <a:t>이상값</a:t>
            </a:r>
            <a:r>
              <a:rPr kumimoji="1" lang="ko-KR" altLang="en-US" baseline="0" dirty="0" smtClean="0"/>
              <a:t> 또한 실수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자연적인 발생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직원의 월급과 임원의 월급</a:t>
            </a:r>
            <a:r>
              <a:rPr kumimoji="1" lang="en-US" altLang="ko-KR" baseline="0" dirty="0" smtClean="0"/>
              <a:t>), </a:t>
            </a:r>
            <a:r>
              <a:rPr kumimoji="1" lang="ko-KR" altLang="en-US" baseline="0" dirty="0" smtClean="0"/>
              <a:t>의도적인 발생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err="1" smtClean="0"/>
              <a:t>설문조사시</a:t>
            </a:r>
            <a:r>
              <a:rPr kumimoji="1" lang="ko-KR" altLang="en-US" baseline="0" dirty="0" smtClean="0"/>
              <a:t> 거짓 작성</a:t>
            </a:r>
            <a:r>
              <a:rPr kumimoji="1" lang="en-US" altLang="ko-KR" baseline="0" dirty="0" smtClean="0"/>
              <a:t>), sampling</a:t>
            </a:r>
            <a:r>
              <a:rPr kumimoji="1" lang="ko-KR" altLang="en-US" baseline="0" dirty="0" smtClean="0"/>
              <a:t>에 의한 발생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사람들 키 조사하는데 농구선수도 포함</a:t>
            </a:r>
            <a:r>
              <a:rPr kumimoji="1" lang="en-US" altLang="ko-KR" baseline="0" dirty="0" smtClean="0"/>
              <a:t>) </a:t>
            </a:r>
            <a:r>
              <a:rPr kumimoji="1" lang="ko-KR" altLang="en-US" baseline="0" dirty="0" smtClean="0"/>
              <a:t>등 여러가지 원인이 있습니다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smtClean="0"/>
              <a:t>이 원인을 가장 먼저 파악하는 것이 중요합니다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496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데이터 전처리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(</a:t>
            </a:r>
            <a:r>
              <a:rPr lang="ko-KR" altLang="en-US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예측</a:t>
            </a:r>
            <a:r>
              <a:rPr lang="en-US" altLang="ko-KR" sz="4000" dirty="0" smtClean="0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)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577081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예측</a:t>
            </a: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전처리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예측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158319"/>
            <a:ext cx="5112568" cy="3511041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467544" y="1868226"/>
            <a:ext cx="820891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목표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다음날 전력량 예측하기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 (row=1826, column=9)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5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년간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(2014-2015) 1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단위로 날씨데이터와 전력량 데이터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3181141"/>
            <a:ext cx="31683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avg_tem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low_tem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최저기온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high_tem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최고기온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dew_point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이슬점온도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5. ground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현지기압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hPa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6. sea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해면기압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hPa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7. sunny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합계 일사량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(MJ/m2)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ground_tem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평균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지면온도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(°C)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9. </a:t>
            </a:r>
            <a:r>
              <a:rPr lang="en-US" altLang="ko-KR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elec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전력량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2776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알아보기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52388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773956" y="2716539"/>
            <a:ext cx="4906244" cy="2333873"/>
            <a:chOff x="773956" y="2758515"/>
            <a:chExt cx="4906244" cy="228427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64088" y="4653716"/>
              <a:ext cx="316112" cy="21544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X1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088" y="4827349"/>
              <a:ext cx="316112" cy="21544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Y1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0686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73956" y="2872467"/>
            <a:ext cx="4906244" cy="2329196"/>
            <a:chOff x="773956" y="2758515"/>
            <a:chExt cx="4906244" cy="22797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X2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Y2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4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04990"/>
              </p:ext>
            </p:extLst>
          </p:nvPr>
        </p:nvGraphicFramePr>
        <p:xfrm>
          <a:off x="6444208" y="2567976"/>
          <a:ext cx="2592288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34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058077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X3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773956" y="3024103"/>
            <a:ext cx="4906244" cy="2329196"/>
            <a:chOff x="773956" y="2758515"/>
            <a:chExt cx="4906244" cy="22797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X3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Y3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5112568" cy="3511041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Input data, output data 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input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입력으로 사용될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Sequence data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output data : 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타겟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으로 사용할 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</a:t>
            </a:r>
            <a:endParaRPr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65385"/>
              </p:ext>
            </p:extLst>
          </p:nvPr>
        </p:nvGraphicFramePr>
        <p:xfrm>
          <a:off x="6012160" y="2567976"/>
          <a:ext cx="3024336" cy="350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0">
                  <a:extLst>
                    <a:ext uri="{9D8B030D-6E8A-4147-A177-3AD203B41FA5}">
                      <a16:colId xmlns:a16="http://schemas.microsoft.com/office/drawing/2014/main" val="2761022191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3210732440"/>
                    </a:ext>
                  </a:extLst>
                </a:gridCol>
                <a:gridCol w="1234423">
                  <a:extLst>
                    <a:ext uri="{9D8B030D-6E8A-4147-A177-3AD203B41FA5}">
                      <a16:colId xmlns:a16="http://schemas.microsoft.com/office/drawing/2014/main" val="1462898501"/>
                    </a:ext>
                  </a:extLst>
                </a:gridCol>
              </a:tblGrid>
              <a:tr h="438496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Input(X)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Output(Y)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88429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</a:t>
                      </a:r>
                      <a:endParaRPr kumimoji="1" lang="ko-KR" altLang="en-US" sz="1200" b="1" kern="1200" dirty="0" smtClean="0">
                        <a:solidFill>
                          <a:srgbClr val="1B6AD3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1757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X2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2968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X3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71130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X4</a:t>
                      </a:r>
                      <a:endParaRPr kumimoji="1" lang="ko-KR" altLang="en-US" sz="1200" b="1" kern="12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Y4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974646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12734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…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19402"/>
                  </a:ext>
                </a:extLst>
              </a:tr>
              <a:tr h="43849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1796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X1797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200" b="1" kern="1200" dirty="0" smtClean="0">
                          <a:solidFill>
                            <a:srgbClr val="1B6AD3"/>
                          </a:soli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Y1797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77735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773956" y="3168119"/>
            <a:ext cx="4906244" cy="2329196"/>
            <a:chOff x="773956" y="2758515"/>
            <a:chExt cx="4906244" cy="227970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773956" y="2758515"/>
              <a:ext cx="4583782" cy="210429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4644008" y="4862810"/>
              <a:ext cx="713730" cy="137666"/>
            </a:xfrm>
            <a:prstGeom prst="rect">
              <a:avLst/>
            </a:prstGeom>
            <a:noFill/>
            <a:ln w="15875" cap="flat" cmpd="sng" algn="ctr">
              <a:solidFill>
                <a:srgbClr val="1B6A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64088" y="4653716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 ExtraBold"/>
                </a:rPr>
                <a:t>X4</a:t>
              </a:r>
              <a:endParaRPr lang="ko-KR" altLang="en-US" sz="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088" y="4827349"/>
              <a:ext cx="316112" cy="2108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1B6AD3"/>
                  </a:solidFill>
                  <a:latin typeface="나눔고딕" panose="020D0604000000000000" pitchFamily="50" charset="-127"/>
                  <a:ea typeface="나눔고딕 ExtraBold"/>
                </a:rPr>
                <a:t>Y4</a:t>
              </a:r>
              <a:endParaRPr lang="ko-KR" altLang="en-US" sz="800" b="1" dirty="0">
                <a:solidFill>
                  <a:srgbClr val="1B6AD3"/>
                </a:solidFill>
                <a:latin typeface="나눔고딕" panose="020D0604000000000000" pitchFamily="50" charset="-127"/>
                <a:ea typeface="나눔고딕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예측을 위한 데이터 전처리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전처리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r>
              <a:rPr lang="en-US" altLang="ko-KR" sz="2800" kern="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endParaRPr lang="ko-KR" altLang="en-US" sz="2800" kern="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79326" y="1414626"/>
            <a:ext cx="864096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데이터의 특징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동일한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고정된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간견의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날짜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중복이 없고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빠진 것도 없는 날짜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- 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순서대로 정렬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데이터가 반드시 동일한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고정된 간격의 날짜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시간을 가져야만 하는 것은 아니다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주가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(stock price)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장이 열리는 비즈니스날만 존재하며 공휴일 데이터는 없다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279326" y="3220888"/>
            <a:ext cx="864096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</a:t>
            </a:r>
            <a:r>
              <a:rPr lang="ko-KR" altLang="en-US" sz="1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처리하기</a:t>
            </a:r>
            <a:endParaRPr lang="en-US" altLang="ko-KR" sz="1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50000"/>
              </a:lnSpc>
              <a:defRPr/>
            </a:pPr>
            <a:r>
              <a:rPr 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누락 된 이유를 이해하는 것은 나머지 데이터를 올바르게 처리하는 데 중요합니다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또한 그 데이터에 대한 전문가의 조언을 구하는 방법도 있습니다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화학 물질 데이터의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이상값를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처리하기 위해 화학 관련 전문가의 조언을 구하고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의학 관련 데이터라면 의학관련 전문가와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이상값에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대해서 의논하는 것이 바람직합니다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483768" y="4581128"/>
            <a:ext cx="3753387" cy="1992581"/>
            <a:chOff x="2483768" y="4748787"/>
            <a:chExt cx="3753387" cy="19925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4750151"/>
              <a:ext cx="1449131" cy="192683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2140" y="4748787"/>
              <a:ext cx="1455498" cy="192820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2483768" y="4748787"/>
              <a:ext cx="3753387" cy="199258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2" name="오른쪽 화살표 21"/>
          <p:cNvSpPr/>
          <p:nvPr/>
        </p:nvSpPr>
        <p:spPr bwMode="auto">
          <a:xfrm>
            <a:off x="4007638" y="5437216"/>
            <a:ext cx="564362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15109</TotalTime>
  <Words>825</Words>
  <Application>Microsoft Office PowerPoint</Application>
  <PresentationFormat>화면 슬라이드 쇼(4:3)</PresentationFormat>
  <Paragraphs>141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876</cp:revision>
  <dcterms:created xsi:type="dcterms:W3CDTF">2007-11-11T16:17:21Z</dcterms:created>
  <dcterms:modified xsi:type="dcterms:W3CDTF">2020-03-18T04:32:16Z</dcterms:modified>
</cp:coreProperties>
</file>