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8" r:id="rId2"/>
    <p:sldId id="271" r:id="rId3"/>
    <p:sldId id="426" r:id="rId4"/>
    <p:sldId id="432" r:id="rId5"/>
    <p:sldId id="433" r:id="rId6"/>
    <p:sldId id="435" r:id="rId7"/>
    <p:sldId id="436" r:id="rId8"/>
    <p:sldId id="437" r:id="rId9"/>
    <p:sldId id="440" r:id="rId10"/>
    <p:sldId id="427" r:id="rId11"/>
    <p:sldId id="438" r:id="rId12"/>
    <p:sldId id="439" r:id="rId13"/>
    <p:sldId id="430" r:id="rId14"/>
    <p:sldId id="442" r:id="rId15"/>
    <p:sldId id="443" r:id="rId16"/>
    <p:sldId id="423" r:id="rId17"/>
    <p:sldId id="424" r:id="rId18"/>
    <p:sldId id="425" r:id="rId19"/>
    <p:sldId id="431" r:id="rId20"/>
    <p:sldId id="441" r:id="rId21"/>
    <p:sldId id="260" r:id="rId22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F0DA"/>
    <a:srgbClr val="FFF2CD"/>
    <a:srgbClr val="FFCC00"/>
    <a:srgbClr val="1B6AD3"/>
    <a:srgbClr val="F45507"/>
    <a:srgbClr val="0070C0"/>
    <a:srgbClr val="3A88C6"/>
    <a:srgbClr val="E66540"/>
    <a:srgbClr val="E4673B"/>
    <a:srgbClr val="F553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38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2020-04-06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91641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679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10357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847112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47364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124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58984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310955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90979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26794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4002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19569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36223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74530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78896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293981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89292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410015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1" r:id="rId3"/>
    <p:sldLayoutId id="214748389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60880"/>
            <a:ext cx="8645525" cy="70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40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Preprocessing</a:t>
            </a:r>
            <a:endParaRPr lang="en-US" altLang="ko-KR" sz="400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서브폴더로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레이블을 구분하는 데이터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서브폴더명으로 레이블을 구분한 데이터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로드 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train, test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구분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 유형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0" name="텍스트 개체 틀 2"/>
          <p:cNvSpPr txBox="1">
            <a:spLocks/>
          </p:cNvSpPr>
          <p:nvPr/>
        </p:nvSpPr>
        <p:spPr>
          <a:xfrm>
            <a:off x="5443195" y="2862249"/>
            <a:ext cx="2863641" cy="4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경로에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서브폴더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개로 레이블을 구분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순서대로 레이블 값은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부터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683568" y="1848292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altLang="ko-KR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서브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폴더명으로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레이블을 구분한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57106" y="2195418"/>
            <a:ext cx="3986902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set</a:t>
            </a: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0001.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jpg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/xxxa.jpg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/yyyb.jpg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123.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jpg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023.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jpg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/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/wwww.jpg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en-US" altLang="ko-KR" sz="1000" dirty="0">
                <a:solidFill>
                  <a:srgbClr val="208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0142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jpg</a:t>
            </a:r>
            <a:endParaRPr kumimoji="0"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sjsue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jpg</a:t>
            </a:r>
            <a:endParaRPr kumimoji="0"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mujuh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jpg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en-US" altLang="ko-KR" sz="1000" dirty="0" smtClean="0">
                <a:solidFill>
                  <a:srgbClr val="208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0232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jpg</a:t>
            </a:r>
            <a:endParaRPr kumimoji="0"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slso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jpg</a:t>
            </a:r>
            <a:endParaRPr kumimoji="0"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0"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Dataset</a:t>
            </a:r>
            <a:r>
              <a:rPr kumimoji="0"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</a:t>
            </a:r>
            <a:r>
              <a:rPr kumimoji="0"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eowjs</a:t>
            </a:r>
            <a:r>
              <a:rPr kumimoji="0" lang="ko-KR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0" lang="ko-KR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jpg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04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image_preprocessing.py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image()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cnn.image_preprocessing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데이터 경로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이미지 사이즈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en-US" sz="800" dirty="0" err="1" smtClean="0">
                <a:solidFill>
                  <a:srgbClr val="0000FF"/>
                </a:solidFill>
                <a:latin typeface="Arial Unicode MS"/>
                <a:ea typeface="Inconsolata"/>
              </a:rPr>
              <a:t>테스트셋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 비율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a.image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667111" y="3717032"/>
            <a:ext cx="7704856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Image_resize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input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사이즈로 사용할 이미지 사이즈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(float) :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테스트셋으로 사용할 비율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67111" y="4725144"/>
            <a:ext cx="5908256" cy="1728192"/>
            <a:chOff x="667111" y="4725144"/>
            <a:chExt cx="5520715" cy="139006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632" y="5535690"/>
              <a:ext cx="4928194" cy="57951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111" y="4725144"/>
              <a:ext cx="494221" cy="667724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 bwMode="auto">
            <a:xfrm>
              <a:off x="1155974" y="5059006"/>
              <a:ext cx="485618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/>
            <p:cNvCxnSpPr/>
            <p:nvPr/>
          </p:nvCxnSpPr>
          <p:spPr bwMode="auto">
            <a:xfrm flipV="1">
              <a:off x="6012160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직선 연결선 28"/>
            <p:cNvCxnSpPr/>
            <p:nvPr/>
          </p:nvCxnSpPr>
          <p:spPr bwMode="auto">
            <a:xfrm flipV="1">
              <a:off x="5508104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직선 연결선 29"/>
            <p:cNvCxnSpPr/>
            <p:nvPr/>
          </p:nvCxnSpPr>
          <p:spPr bwMode="auto">
            <a:xfrm flipV="1">
              <a:off x="5004048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직선 연결선 30"/>
            <p:cNvCxnSpPr/>
            <p:nvPr/>
          </p:nvCxnSpPr>
          <p:spPr bwMode="auto">
            <a:xfrm flipV="1">
              <a:off x="4499992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직선 연결선 31"/>
            <p:cNvCxnSpPr/>
            <p:nvPr/>
          </p:nvCxnSpPr>
          <p:spPr bwMode="auto">
            <a:xfrm flipV="1">
              <a:off x="3995936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직선 연결선 32"/>
            <p:cNvCxnSpPr/>
            <p:nvPr/>
          </p:nvCxnSpPr>
          <p:spPr bwMode="auto">
            <a:xfrm flipV="1">
              <a:off x="3491880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/>
            <p:cNvCxnSpPr/>
            <p:nvPr/>
          </p:nvCxnSpPr>
          <p:spPr bwMode="auto">
            <a:xfrm flipV="1">
              <a:off x="2994810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/>
            <p:cNvCxnSpPr/>
            <p:nvPr/>
          </p:nvCxnSpPr>
          <p:spPr bwMode="auto">
            <a:xfrm flipV="1">
              <a:off x="2483768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직선 연결선 35"/>
            <p:cNvCxnSpPr/>
            <p:nvPr/>
          </p:nvCxnSpPr>
          <p:spPr bwMode="auto">
            <a:xfrm flipV="1">
              <a:off x="1979712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직선 연결선 36"/>
            <p:cNvCxnSpPr/>
            <p:nvPr/>
          </p:nvCxnSpPr>
          <p:spPr bwMode="auto">
            <a:xfrm flipV="1">
              <a:off x="1475656" y="5059006"/>
              <a:ext cx="0" cy="4582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8" name="TextBox 37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서브폴더로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레이블을 구분하는 데이터</a:t>
            </a:r>
          </a:p>
        </p:txBody>
      </p:sp>
    </p:spTree>
    <p:extLst>
      <p:ext uri="{BB962C8B-B14F-4D97-AF65-F5344CB8AC3E}">
        <p14:creationId xmlns:p14="http://schemas.microsoft.com/office/powerpoint/2010/main" val="20224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cnn.image_preprocessing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image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MonkeySpecies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224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0.3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test_data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train_label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a.image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b="1" dirty="0">
              <a:latin typeface="Arial" panose="020B060402020202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922437" y="4077072"/>
            <a:ext cx="3145507" cy="1368152"/>
            <a:chOff x="751641" y="4077072"/>
            <a:chExt cx="3071487" cy="130300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650" y="4077072"/>
              <a:ext cx="3067478" cy="65731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1641" y="4808500"/>
              <a:ext cx="2905530" cy="571580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4536294" y="4077072"/>
            <a:ext cx="3060042" cy="1368152"/>
            <a:chOff x="4104247" y="4077072"/>
            <a:chExt cx="2896004" cy="123842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04247" y="4077072"/>
              <a:ext cx="2896004" cy="59063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04247" y="4734389"/>
              <a:ext cx="2867425" cy="581106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Class Preprocessing()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image()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2.2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서브폴더로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레이블을 구분하는 데이터</a:t>
            </a:r>
          </a:p>
        </p:txBody>
      </p:sp>
    </p:spTree>
    <p:extLst>
      <p:ext uri="{BB962C8B-B14F-4D97-AF65-F5344CB8AC3E}">
        <p14:creationId xmlns:p14="http://schemas.microsoft.com/office/powerpoint/2010/main" val="3711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 또는 서브 폴더의 이미지를 읽어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추론엔진에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입력하여 결과값 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Trained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된 모델 사용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2.3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추론엔진에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적용하기 위한 이미지 데이터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1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2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image()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44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2.3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추론엔진에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적용하기 위한 이미지 데이터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Load_image.py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1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2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Load_image</a:t>
              </a: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cnn.load_image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데이터 경로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en-US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이미지 사이즈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image_list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a.load_image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35" name="텍스트 개체 틀 2"/>
          <p:cNvSpPr txBox="1">
            <a:spLocks/>
          </p:cNvSpPr>
          <p:nvPr/>
        </p:nvSpPr>
        <p:spPr>
          <a:xfrm>
            <a:off x="667111" y="3717032"/>
            <a:ext cx="77048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Image_resize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input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사이즈로 사용할 이미지 사이즈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텍스트 개체 틀 2"/>
          <p:cNvSpPr txBox="1">
            <a:spLocks/>
          </p:cNvSpPr>
          <p:nvPr/>
        </p:nvSpPr>
        <p:spPr>
          <a:xfrm>
            <a:off x="667111" y="4464987"/>
            <a:ext cx="7704856" cy="4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폴더 내 이미지를 읽고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전처리하여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이미 학습된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추론엔진에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실행하면 결과를 바로 확인할 수 있음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사이즈는 최소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224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이상이어야 하며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inceptionv3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모델의 경우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299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사이즈로 해야 학습을 할 수 있음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59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2.3 </a:t>
            </a:r>
            <a:r>
              <a:rPr lang="ko-KR" altLang="en-US" sz="2000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추론엔진에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적용하기 위한 이미지 데이터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Load_image.py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1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2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Load_image</a:t>
              </a: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cnn.load_image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dataset/image/</a:t>
            </a:r>
            <a:r>
              <a:rPr kumimoji="0" lang="en-US" altLang="ko-KR" sz="800" b="1" dirty="0" err="1" smtClean="0">
                <a:solidFill>
                  <a:srgbClr val="008080"/>
                </a:solidFill>
                <a:latin typeface="Arial Unicode MS"/>
                <a:ea typeface="Inconsolata"/>
              </a:rPr>
              <a:t>pretrainded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’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224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(minimum=224, inceptionv3</a:t>
            </a:r>
            <a:r>
              <a:rPr kumimoji="0" lang="ko-KR" altLang="en-US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은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299)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image_resize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image_list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a.load_image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3.1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예측을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위한 </a:t>
            </a:r>
            <a:r>
              <a:rPr lang="en-US" altLang="ko-KR" sz="20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timeseries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1365899"/>
            <a:ext cx="8103770" cy="250557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98072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원본</a:t>
              </a: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63509"/>
              </p:ext>
            </p:extLst>
          </p:nvPr>
        </p:nvGraphicFramePr>
        <p:xfrm>
          <a:off x="683568" y="1452510"/>
          <a:ext cx="448816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65989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target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241.3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748.1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254.1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245.0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365.9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254.7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289379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512.4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565656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236.5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063217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65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215.4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23" name="텍스트 개체 틀 2"/>
          <p:cNvSpPr txBox="1">
            <a:spLocks/>
          </p:cNvSpPr>
          <p:nvPr/>
        </p:nvSpPr>
        <p:spPr>
          <a:xfrm>
            <a:off x="5436096" y="1954845"/>
            <a:ext cx="2863641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변수의 값과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값으로만 구성된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csv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파일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마지막 컬럼은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target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시계열로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정렬된 값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73958" y="4392019"/>
            <a:ext cx="8103770" cy="206685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9" name="그룹 5"/>
          <p:cNvGrpSpPr>
            <a:grpSpLocks/>
          </p:cNvGrpSpPr>
          <p:nvPr/>
        </p:nvGrpSpPr>
        <p:grpSpPr bwMode="auto">
          <a:xfrm>
            <a:off x="473958" y="400684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파라미터</a:t>
              </a:r>
              <a:r>
                <a:rPr lang="ko-KR" altLang="en-US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값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502916" y="4421942"/>
            <a:ext cx="8033247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rnn.timeseries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en-US" altLang="ko-KR" sz="800" dirty="0" smtClean="0">
              <a:solidFill>
                <a:srgbClr val="000000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a.preprocessing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33" name="텍스트 개체 틀 2"/>
          <p:cNvSpPr txBox="1">
            <a:spLocks/>
          </p:cNvSpPr>
          <p:nvPr/>
        </p:nvSpPr>
        <p:spPr>
          <a:xfrm>
            <a:off x="667111" y="5434925"/>
            <a:ext cx="77048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입력값으로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길이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후의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예측값을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사용하고자 하는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타겟값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Split(float):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훈련셋으로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데이터셋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비율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69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474531" y="1365899"/>
            <a:ext cx="8103770" cy="256715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98072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503489" y="1395822"/>
            <a:ext cx="8033247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rnn.timeseries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/test1.csv'</a:t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4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7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0.7</a:t>
            </a:r>
            <a:endParaRPr kumimoji="0" lang="en-US" altLang="ko-KR" sz="800" dirty="0" smtClean="0">
              <a:solidFill>
                <a:srgbClr val="0000FF"/>
              </a:solidFill>
              <a:latin typeface="Arial Unicode MS"/>
              <a:ea typeface="Inconsolata"/>
            </a:endParaRPr>
          </a:p>
          <a:p>
            <a:pPr lvl="0"/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predict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split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train_data.shape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test_data.shape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train_label.shape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test_label.shape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667684" y="3009726"/>
            <a:ext cx="77048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local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있는 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dataset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입력값으로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길이를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설정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Predict(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14row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데이터로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번째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row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예측하는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target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설정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Split(float):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훈련셋으로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데이터셋을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70%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84" y="4149080"/>
            <a:ext cx="2981741" cy="1276528"/>
          </a:xfrm>
          <a:prstGeom prst="rect">
            <a:avLst/>
          </a:prstGeom>
        </p:spPr>
      </p:pic>
      <p:sp>
        <p:nvSpPr>
          <p:cNvPr id="24" name="텍스트 개체 틀 2"/>
          <p:cNvSpPr txBox="1">
            <a:spLocks/>
          </p:cNvSpPr>
          <p:nvPr/>
        </p:nvSpPr>
        <p:spPr>
          <a:xfrm>
            <a:off x="667684" y="5517232"/>
            <a:ext cx="7704856" cy="4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시계열의 순서가 일일 단위라면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일의 데이터로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후를 예측하는 전처리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시계열데이터의 주기에 따라 의미는 달라질 수 있습니다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3.1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예측을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위한 </a:t>
            </a:r>
            <a:r>
              <a:rPr lang="en-US" altLang="ko-KR" sz="20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timeseries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4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474531" y="1365899"/>
            <a:ext cx="8103770" cy="26391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980728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텍스트 개체 틀 2"/>
          <p:cNvSpPr txBox="1">
            <a:spLocks/>
          </p:cNvSpPr>
          <p:nvPr/>
        </p:nvSpPr>
        <p:spPr>
          <a:xfrm>
            <a:off x="3882792" y="1549905"/>
            <a:ext cx="44486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째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입력데이터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출력 데이터</a:t>
            </a:r>
            <a:endParaRPr lang="en-US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(14): (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14, 9)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Predict(7)       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(1, 1)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5" y="1483068"/>
            <a:ext cx="2958729" cy="2449988"/>
          </a:xfrm>
          <a:prstGeom prst="rect">
            <a:avLst/>
          </a:prstGeom>
        </p:spPr>
      </p:pic>
      <p:sp>
        <p:nvSpPr>
          <p:cNvPr id="5" name="왼쪽 중괄호 4"/>
          <p:cNvSpPr/>
          <p:nvPr/>
        </p:nvSpPr>
        <p:spPr bwMode="auto">
          <a:xfrm>
            <a:off x="539552" y="1624588"/>
            <a:ext cx="130991" cy="130797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42333" y="2096269"/>
            <a:ext cx="317793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[[ 5.0999999e+00  4.0000001e-01  9.6999998e+00 -2.4000001e+00</a:t>
            </a:r>
          </a:p>
          <a:p>
            <a:r>
              <a:rPr lang="ko-KR" altLang="en-US" sz="800" dirty="0"/>
              <a:t>   1.0074000e+03  1.0159000e+03  9.7900000e+00  1.8000000e+00</a:t>
            </a:r>
          </a:p>
          <a:p>
            <a:r>
              <a:rPr lang="ko-KR" altLang="en-US" sz="800" dirty="0"/>
              <a:t>   8.4770144e+05]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   …</a:t>
            </a:r>
          </a:p>
          <a:p>
            <a:endParaRPr lang="ko-KR" altLang="en-US" sz="800" dirty="0"/>
          </a:p>
          <a:p>
            <a:r>
              <a:rPr lang="ko-KR" altLang="en-US" sz="800" dirty="0" smtClean="0"/>
              <a:t> </a:t>
            </a:r>
            <a:r>
              <a:rPr lang="ko-KR" altLang="en-US" sz="800" dirty="0"/>
              <a:t>[-4.4000001e+00 -1.0600000e+01  2.8000000e+00 -1.2800000e+01</a:t>
            </a:r>
          </a:p>
          <a:p>
            <a:r>
              <a:rPr lang="ko-KR" altLang="en-US" sz="800" dirty="0"/>
              <a:t>   1.0246000e+03  1.0336000e+03  1.1990000e+01 -4.0999999e+00</a:t>
            </a:r>
          </a:p>
          <a:p>
            <a:r>
              <a:rPr lang="ko-KR" altLang="en-US" sz="800" dirty="0"/>
              <a:t>   8.4793094e+05]]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974797" y="2087854"/>
            <a:ext cx="7360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[846771.7]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474531" y="4042563"/>
            <a:ext cx="8103770" cy="26391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3882792" y="4226569"/>
            <a:ext cx="44486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두번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째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입력데이터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출력 데이터</a:t>
            </a:r>
            <a:endParaRPr lang="en-US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Seq_length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(14): (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14, 9)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Predict(7)       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(1, 1)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5" y="4159732"/>
            <a:ext cx="2958729" cy="2449988"/>
          </a:xfrm>
          <a:prstGeom prst="rect">
            <a:avLst/>
          </a:prstGeom>
        </p:spPr>
      </p:pic>
      <p:sp>
        <p:nvSpPr>
          <p:cNvPr id="28" name="왼쪽 중괄호 27"/>
          <p:cNvSpPr/>
          <p:nvPr/>
        </p:nvSpPr>
        <p:spPr bwMode="auto">
          <a:xfrm>
            <a:off x="539552" y="4406669"/>
            <a:ext cx="130991" cy="130797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74797" y="476451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[</a:t>
            </a:r>
            <a:r>
              <a:rPr lang="en-US" altLang="ko-KR" sz="800" dirty="0" smtClean="0"/>
              <a:t>846083.06</a:t>
            </a:r>
            <a:r>
              <a:rPr lang="ko-KR" altLang="en-US" sz="800" dirty="0" smtClean="0"/>
              <a:t>]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3842333" y="4798635"/>
            <a:ext cx="303392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[[ 2.5999999e+00 -2.2000000e+00  9.1000004e+00 -6.0999999e+00</a:t>
            </a:r>
          </a:p>
          <a:p>
            <a:r>
              <a:rPr lang="ko-KR" altLang="en-US" sz="800" dirty="0"/>
              <a:t>   1.0131000e+03  1.0217000e+03  1.1010000e+01  1.3000000e+00</a:t>
            </a:r>
          </a:p>
          <a:p>
            <a:r>
              <a:rPr lang="ko-KR" altLang="en-US" sz="800" dirty="0"/>
              <a:t>   8.4786900e+05</a:t>
            </a:r>
            <a:r>
              <a:rPr lang="ko-KR" altLang="en-US" sz="800" dirty="0" smtClean="0"/>
              <a:t>]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   …</a:t>
            </a:r>
          </a:p>
          <a:p>
            <a:endParaRPr lang="ko-KR" altLang="en-US" sz="800" dirty="0"/>
          </a:p>
          <a:p>
            <a:r>
              <a:rPr lang="ko-KR" altLang="en-US" sz="800" dirty="0" smtClean="0"/>
              <a:t> </a:t>
            </a:r>
            <a:r>
              <a:rPr lang="ko-KR" altLang="en-US" sz="800" dirty="0"/>
              <a:t>[-3.0000000e+00 -8.6999998e+00  3.8000000e+00 -9.3999996e+00</a:t>
            </a:r>
          </a:p>
          <a:p>
            <a:r>
              <a:rPr lang="ko-KR" altLang="en-US" sz="800" dirty="0"/>
              <a:t>   1.0243000e+03  1.0332000e+03  1.1970000e+01 -3.3000000e+00</a:t>
            </a:r>
          </a:p>
          <a:p>
            <a:r>
              <a:rPr lang="ko-KR" altLang="en-US" sz="800" dirty="0"/>
              <a:t>   8.4661019e+05]]</a:t>
            </a:r>
          </a:p>
        </p:txBody>
      </p:sp>
      <p:sp>
        <p:nvSpPr>
          <p:cNvPr id="9" name="직사각형 8"/>
          <p:cNvSpPr/>
          <p:nvPr/>
        </p:nvSpPr>
        <p:spPr bwMode="auto">
          <a:xfrm flipV="1">
            <a:off x="3335959" y="3540632"/>
            <a:ext cx="299080" cy="9486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 flipV="1">
            <a:off x="3335959" y="6309320"/>
            <a:ext cx="299080" cy="9486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3.1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예측을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위한 </a:t>
            </a:r>
            <a:r>
              <a:rPr lang="en-US" altLang="ko-KR" sz="2000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timeseries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40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Autoencoder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방식으로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입력값을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복제하는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3.2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복제를 위한 데이터 전처리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7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908958"/>
            <a:ext cx="6264275" cy="1546577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ko-KR" altLang="en-US" sz="2100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딥러닝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학습 데이터 전처리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CNN 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데이터 전처리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RNN 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데이터 전처리</a:t>
            </a:r>
            <a:endParaRPr lang="en-US" altLang="ko-KR" sz="2100" b="1" spc="-150" dirty="0" smtClean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텍스트를 시퀀스처리하여 텍스트 생성을 위한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3.3 </a:t>
            </a:r>
            <a:r>
              <a:rPr lang="ko-KR" altLang="en-US" sz="2000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데이터 전처리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RNN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3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클래스로 구분된 데이터의 유형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가지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 유형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27045"/>
              </p:ext>
            </p:extLst>
          </p:nvPr>
        </p:nvGraphicFramePr>
        <p:xfrm>
          <a:off x="683568" y="2226176"/>
          <a:ext cx="448816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93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35" name="텍스트 개체 틀 2"/>
          <p:cNvSpPr txBox="1">
            <a:spLocks/>
          </p:cNvSpPr>
          <p:nvPr/>
        </p:nvSpPr>
        <p:spPr>
          <a:xfrm>
            <a:off x="5443195" y="2617951"/>
            <a:ext cx="28636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개를 가진 샘플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데이터가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1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개로 구분되는 데이터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텍스트 개체 틀 2"/>
          <p:cNvSpPr txBox="1">
            <a:spLocks/>
          </p:cNvSpPr>
          <p:nvPr/>
        </p:nvSpPr>
        <p:spPr>
          <a:xfrm>
            <a:off x="683568" y="1848292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1. label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숫자고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이중인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052950"/>
              </p:ext>
            </p:extLst>
          </p:nvPr>
        </p:nvGraphicFramePr>
        <p:xfrm>
          <a:off x="683568" y="4596028"/>
          <a:ext cx="448816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93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39" name="텍스트 개체 틀 2"/>
          <p:cNvSpPr txBox="1">
            <a:spLocks/>
          </p:cNvSpPr>
          <p:nvPr/>
        </p:nvSpPr>
        <p:spPr>
          <a:xfrm>
            <a:off x="683568" y="4221088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2. label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숫자고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다중인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텍스트 개체 틀 2"/>
          <p:cNvSpPr txBox="1">
            <a:spLocks/>
          </p:cNvSpPr>
          <p:nvPr/>
        </p:nvSpPr>
        <p:spPr>
          <a:xfrm>
            <a:off x="5443195" y="4987803"/>
            <a:ext cx="28636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개를 가진 샘플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데이터가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2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 이상으로 구분되는 데이터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81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클래스로 구분된 데이터의 유형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가지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데이터 유형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347773"/>
              </p:ext>
            </p:extLst>
          </p:nvPr>
        </p:nvGraphicFramePr>
        <p:xfrm>
          <a:off x="683568" y="2226176"/>
          <a:ext cx="448816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93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37" name="텍스트 개체 틀 2"/>
          <p:cNvSpPr txBox="1">
            <a:spLocks/>
          </p:cNvSpPr>
          <p:nvPr/>
        </p:nvSpPr>
        <p:spPr>
          <a:xfrm>
            <a:off x="683568" y="1848292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3. label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문자고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이중인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10623"/>
              </p:ext>
            </p:extLst>
          </p:nvPr>
        </p:nvGraphicFramePr>
        <p:xfrm>
          <a:off x="683568" y="4596028"/>
          <a:ext cx="4488162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66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41166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193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Setosa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virginica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versicolor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virginica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versicolor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193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샘플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Setosa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39" name="텍스트 개체 틀 2"/>
          <p:cNvSpPr txBox="1">
            <a:spLocks/>
          </p:cNvSpPr>
          <p:nvPr/>
        </p:nvSpPr>
        <p:spPr>
          <a:xfrm>
            <a:off x="683568" y="4221088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유형 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4. label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문자고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다중인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5443195" y="2617951"/>
            <a:ext cx="28636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개를 가진 샘플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데이터가 문자로 표현되는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1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개로 구분되는 데이터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문자로 표현된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5443195" y="4987803"/>
            <a:ext cx="28636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개를 가진 샘플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데이터가 문자로 표현되는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2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 이상으로 구분되는 데이터</a:t>
            </a:r>
            <a:endParaRPr lang="en-US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Column: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개와 문자로 표현된 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en-US" altLang="ko-KR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Row: 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샘플</a:t>
            </a:r>
            <a:r>
              <a:rPr lang="en-US" altLang="ko-KR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56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유형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1, 2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dense_preprocessing.py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label()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cnn.dense_preprocessing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파일 경로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0.2</a:t>
            </a:r>
          </a:p>
          <a:p>
            <a:pPr lvl="0">
              <a:lnSpc>
                <a:spcPct val="150000"/>
              </a:lnSpc>
            </a:pP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  <a:endParaRPr kumimoji="0" lang="en-US" altLang="ko-KR" sz="800" dirty="0" smtClean="0">
              <a:solidFill>
                <a:srgbClr val="0000FF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</a:pP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en-US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a.label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b="1" dirty="0">
              <a:latin typeface="Arial" panose="020B0604020202020204" pitchFamily="34" charset="0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667111" y="3687415"/>
            <a:ext cx="7704856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(float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셋으로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사용할 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비율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 설정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777308"/>
              </p:ext>
            </p:extLst>
          </p:nvPr>
        </p:nvGraphicFramePr>
        <p:xfrm>
          <a:off x="644398" y="4458424"/>
          <a:ext cx="4863705" cy="206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815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562991199"/>
                    </a:ext>
                  </a:extLst>
                </a:gridCol>
              </a:tblGrid>
              <a:tr h="25836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183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137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768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33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Class Preprocessing()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label()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cnn.dense_preprocessing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dataset1/pima-indians-diabetes.csv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0.2</a:t>
            </a:r>
          </a:p>
          <a:p>
            <a:pPr lvl="0">
              <a:lnSpc>
                <a:spcPct val="150000"/>
              </a:lnSpc>
            </a:pP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</a:p>
          <a:p>
            <a:pPr lvl="0">
              <a:lnSpc>
                <a:spcPct val="150000"/>
              </a:lnSpc>
            </a:pP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en-US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en-US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a.label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b="1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843774"/>
            <a:ext cx="3696772" cy="18883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003" y="3843774"/>
            <a:ext cx="3641421" cy="18883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9" y="5932007"/>
            <a:ext cx="2307533" cy="4493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7003" y="5932007"/>
            <a:ext cx="2194188" cy="44932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85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유형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4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dense_preprocessing.py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방법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err="1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nolabel</a:t>
              </a: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() </a:t>
              </a:r>
              <a:r>
                <a:rPr lang="ko-KR" altLang="en-US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사용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1916832"/>
            <a:ext cx="803324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cnn.dense_preprocessing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en-US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파일 경로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0.2</a:t>
            </a:r>
            <a: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 </a:t>
            </a:r>
            <a:r>
              <a:rPr kumimoji="0" lang="en-US" altLang="ko-KR" sz="800" dirty="0" smtClean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</a:p>
          <a:p>
            <a:pPr lvl="0">
              <a:lnSpc>
                <a:spcPct val="150000"/>
              </a:lnSpc>
            </a:pP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 smtClean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en-US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en-US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b="1" dirty="0" err="1" smtClean="0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a.label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b="1" dirty="0">
              <a:latin typeface="Arial" panose="020B0604020202020204" pitchFamily="34" charset="0"/>
            </a:endParaRPr>
          </a:p>
        </p:txBody>
      </p:sp>
      <p:sp>
        <p:nvSpPr>
          <p:cNvPr id="18" name="텍스트 개체 틀 2"/>
          <p:cNvSpPr txBox="1">
            <a:spLocks/>
          </p:cNvSpPr>
          <p:nvPr/>
        </p:nvSpPr>
        <p:spPr>
          <a:xfrm>
            <a:off x="667111" y="3738344"/>
            <a:ext cx="77048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Path(</a:t>
            </a:r>
            <a:r>
              <a:rPr 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</a:t>
            </a: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dataset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있는 경로</a:t>
            </a:r>
            <a:endParaRPr lang="en-US" altLang="ko-KR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Split(float): </a:t>
            </a:r>
            <a:r>
              <a:rPr lang="ko-KR" altLang="en-US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훈련셋으로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사용할 비율</a:t>
            </a:r>
            <a:endParaRPr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998099"/>
              </p:ext>
            </p:extLst>
          </p:nvPr>
        </p:nvGraphicFramePr>
        <p:xfrm>
          <a:off x="644398" y="4386416"/>
          <a:ext cx="4863705" cy="206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815">
                  <a:extLst>
                    <a:ext uri="{9D8B030D-6E8A-4147-A177-3AD203B41FA5}">
                      <a16:colId xmlns:a16="http://schemas.microsoft.com/office/drawing/2014/main" val="2078885454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1206435305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2894794831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3343858069"/>
                    </a:ext>
                  </a:extLst>
                </a:gridCol>
                <a:gridCol w="694815">
                  <a:extLst>
                    <a:ext uri="{9D8B030D-6E8A-4147-A177-3AD203B41FA5}">
                      <a16:colId xmlns:a16="http://schemas.microsoft.com/office/drawing/2014/main" val="2409124346"/>
                    </a:ext>
                  </a:extLst>
                </a:gridCol>
                <a:gridCol w="1389630">
                  <a:extLst>
                    <a:ext uri="{9D8B030D-6E8A-4147-A177-3AD203B41FA5}">
                      <a16:colId xmlns:a16="http://schemas.microsoft.com/office/drawing/2014/main" val="3264863595"/>
                    </a:ext>
                  </a:extLst>
                </a:gridCol>
              </a:tblGrid>
              <a:tr h="25836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42736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</a:t>
                      </a:r>
                      <a:r>
                        <a:rPr kumimoji="0" 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setosa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909194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Iris-setosa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41635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4.7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Iris-setosa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580649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4.6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</a:t>
                      </a:r>
                      <a:r>
                        <a:rPr kumimoji="0" 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setosa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4124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</a:t>
                      </a:r>
                      <a:r>
                        <a:rPr kumimoji="0" 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setosa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619634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…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329092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5.1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Iris-</a:t>
                      </a:r>
                      <a:r>
                        <a:rPr kumimoji="0" lang="en-US" sz="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virginica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20967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09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분류 문제</a:t>
            </a: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Class Preprocessing()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nolabel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예시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531" y="1787517"/>
            <a:ext cx="8103770" cy="48098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1" y="140234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dirty="0" smtClean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example</a:t>
              </a:r>
              <a:endParaRPr lang="ko-KR" altLang="en-US" sz="1300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7" name="텍스트 개체 틀 2"/>
          <p:cNvSpPr txBox="1">
            <a:spLocks/>
          </p:cNvSpPr>
          <p:nvPr/>
        </p:nvSpPr>
        <p:spPr>
          <a:xfrm>
            <a:off x="683568" y="1848292"/>
            <a:ext cx="286364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1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. label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1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문자고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  <a:r>
              <a:rPr lang="ko-KR" altLang="en-US" sz="11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가 이중인 경우</a:t>
            </a:r>
            <a:endParaRPr sz="11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12441" y="2276872"/>
            <a:ext cx="8033247" cy="17313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cnn.dense_preprocessing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‘</a:t>
            </a:r>
            <a:r>
              <a:rPr kumimoji="0" lang="en-US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dataset1/iris.csv</a:t>
            </a:r>
            <a:r>
              <a:rPr kumimoji="0" lang="ko-KR" altLang="ko-KR" sz="800" b="1" dirty="0" smtClean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0.2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en-US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32</a:t>
            </a:r>
          </a:p>
          <a:p>
            <a:pPr lvl="0">
              <a:lnSpc>
                <a:spcPct val="150000"/>
              </a:lnSpc>
            </a:pP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/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a.setdata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test_size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batch_size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en-US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train_iter</a:t>
            </a:r>
            <a:r>
              <a:rPr kumimoji="0" lang="en-US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en-US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test_iter</a:t>
            </a:r>
            <a:r>
              <a:rPr kumimoji="0" lang="ko-KR" altLang="ko-KR" sz="800" b="1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 err="1">
                <a:solidFill>
                  <a:srgbClr val="000000"/>
                </a:solidFill>
                <a:latin typeface="Arial Unicode MS"/>
                <a:ea typeface="Inconsolata"/>
              </a:rPr>
              <a:t>a.label</a:t>
            </a:r>
            <a:r>
              <a:rPr kumimoji="0" lang="ko-KR" altLang="ko-KR" sz="800" b="1" dirty="0" smtClean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b="1" dirty="0">
              <a:latin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7" y="4077073"/>
            <a:ext cx="2520281" cy="18146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7" y="5983289"/>
            <a:ext cx="2520280" cy="5781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9" y="4077072"/>
            <a:ext cx="2491550" cy="181460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008" y="5983289"/>
            <a:ext cx="2491551" cy="57856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학습 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4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디렉토리에 이미지와 레이블 데이터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9512" y="895866"/>
            <a:ext cx="87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폴더내 데이터 파일과 레이블 파일이 같이 있는 경우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3326" y="4247"/>
            <a:ext cx="333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CNN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전처리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2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16857</TotalTime>
  <Words>1440</Words>
  <Application>Microsoft Office PowerPoint</Application>
  <PresentationFormat>화면 슬라이드 쇼(4:3)</PresentationFormat>
  <Paragraphs>592</Paragraphs>
  <Slides>21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4" baseType="lpstr">
      <vt:lpstr>Arial Unicode MS</vt:lpstr>
      <vt:lpstr>Inconsolata</vt:lpstr>
      <vt:lpstr>Monotype Sorts</vt:lpstr>
      <vt:lpstr>Nanum Gothic</vt:lpstr>
      <vt:lpstr>굴림</vt:lpstr>
      <vt:lpstr>나눔고딕</vt:lpstr>
      <vt:lpstr>나눔고딕 ExtraBold</vt:lpstr>
      <vt:lpstr>다음_Regular</vt:lpstr>
      <vt:lpstr>맑은 고딕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980</cp:revision>
  <dcterms:created xsi:type="dcterms:W3CDTF">2007-11-11T16:17:21Z</dcterms:created>
  <dcterms:modified xsi:type="dcterms:W3CDTF">2020-04-06T09:15:58Z</dcterms:modified>
</cp:coreProperties>
</file>