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8" r:id="rId2"/>
    <p:sldId id="271" r:id="rId3"/>
    <p:sldId id="460" r:id="rId4"/>
    <p:sldId id="426" r:id="rId5"/>
    <p:sldId id="432" r:id="rId6"/>
    <p:sldId id="433" r:id="rId7"/>
    <p:sldId id="435" r:id="rId8"/>
    <p:sldId id="450" r:id="rId9"/>
    <p:sldId id="436" r:id="rId10"/>
    <p:sldId id="437" r:id="rId11"/>
    <p:sldId id="451" r:id="rId12"/>
    <p:sldId id="461" r:id="rId13"/>
    <p:sldId id="440" r:id="rId14"/>
    <p:sldId id="452" r:id="rId15"/>
    <p:sldId id="453" r:id="rId16"/>
    <p:sldId id="454" r:id="rId17"/>
    <p:sldId id="455" r:id="rId18"/>
    <p:sldId id="456" r:id="rId19"/>
    <p:sldId id="438" r:id="rId20"/>
    <p:sldId id="439" r:id="rId21"/>
    <p:sldId id="442" r:id="rId22"/>
    <p:sldId id="443" r:id="rId23"/>
    <p:sldId id="462" r:id="rId24"/>
    <p:sldId id="423" r:id="rId25"/>
    <p:sldId id="424" r:id="rId26"/>
    <p:sldId id="425" r:id="rId27"/>
    <p:sldId id="431" r:id="rId28"/>
    <p:sldId id="449" r:id="rId29"/>
    <p:sldId id="441" r:id="rId30"/>
    <p:sldId id="448" r:id="rId31"/>
    <p:sldId id="459" r:id="rId32"/>
    <p:sldId id="457" r:id="rId33"/>
    <p:sldId id="260" r:id="rId3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7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2020-04-09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8929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3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3311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9161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73028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3168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1641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79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47112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736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00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0979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70039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6794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5720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96720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5160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95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622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45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5638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889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398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8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  <p:sldLayoutId id="214748389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Preprocessing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31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dataset1/iris.csv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861049"/>
            <a:ext cx="2520281" cy="1814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767265"/>
            <a:ext cx="2520280" cy="578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3861048"/>
            <a:ext cx="2491550" cy="18146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5767265"/>
            <a:ext cx="2491551" cy="578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49" y="1718204"/>
            <a:ext cx="3278184" cy="2526579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입력과 출력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474531" y="4778817"/>
            <a:ext cx="8103770" cy="20345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60339" y="1895490"/>
            <a:ext cx="2155477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87833"/>
              </p:ext>
            </p:extLst>
          </p:nvPr>
        </p:nvGraphicFramePr>
        <p:xfrm>
          <a:off x="3967557" y="2204865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[5.1 3.5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[4.9 3.  1.4 0.2]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[5.9 3.  5.1 1.8]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[2.]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32" name="텍스트 개체 틀 2"/>
          <p:cNvSpPr txBox="1">
            <a:spLocks/>
          </p:cNvSpPr>
          <p:nvPr/>
        </p:nvSpPr>
        <p:spPr>
          <a:xfrm>
            <a:off x="619271" y="4971644"/>
            <a:ext cx="78142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숫자로 전처리 되어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setosa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=0, Iris-versicolor=1, Iris-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versinica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=2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2994811" y="1895490"/>
            <a:ext cx="785102" cy="16535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3998446" y="1844824"/>
            <a:ext cx="45031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0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CNN </a:t>
            </a:r>
            <a:r>
              <a:rPr lang="ko-KR" altLang="en-US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데이터 전처리</a:t>
            </a:r>
            <a:endParaRPr lang="ko-KR" altLang="en-US" sz="3000" kern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4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27216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Preprocessing()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함수 사용 방법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데이터셋을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저장할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배치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667111" y="3738344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입력으로 사용할 이미지 사이즈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(MNIST,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4999198"/>
            <a:ext cx="8103770" cy="15981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619271" y="5112767"/>
            <a:ext cx="78142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구분지어져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있기 때문에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구분하는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없다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기능을 추가한다면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기능 추가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MNIST,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CIFAR10, CIFAR100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5"/>
          <p:cNvGrpSpPr>
            <a:grpSpLocks/>
          </p:cNvGrpSpPr>
          <p:nvPr/>
        </p:nvGrpSpPr>
        <p:grpSpPr bwMode="auto">
          <a:xfrm>
            <a:off x="474531" y="46014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MNIST()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dataset/image/MNIST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a.MNIST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MNIST()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FashionMNIST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Fashion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MNIST()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FashionMNIST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CIFAR10()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dataset/image/CIFAR10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CIFAR10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CIFAR10()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CIFAR100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 예제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cnn.load_datasets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dataset/image/CIFAR100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CIFAR100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MNIST, </a:t>
            </a:r>
            <a:r>
              <a:rPr kumimoji="0" lang="en-US" altLang="ko-KR" sz="800" i="1" dirty="0" err="1" smtClean="0">
                <a:solidFill>
                  <a:srgbClr val="808080"/>
                </a:solidFill>
                <a:latin typeface="Arial Unicode MS"/>
                <a:ea typeface="Inconsolata"/>
              </a:rPr>
              <a:t>FashionMNIST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, CIFAR10, CIFAR100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중</a:t>
            </a:r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선택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i="1" dirty="0">
              <a:solidFill>
                <a:srgbClr val="808080"/>
              </a:solidFill>
              <a:latin typeface="Arial Unicode MS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b="1" dirty="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Load_dataset.py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CIFAR100()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798068"/>
            <a:ext cx="2287363" cy="6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28" y="4798068"/>
            <a:ext cx="2192852" cy="6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디렉토리의 구조와 서브 디렉토리의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1641562"/>
            <a:ext cx="8103770" cy="502779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디렉토리 구조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05297"/>
              </p:ext>
            </p:extLst>
          </p:nvPr>
        </p:nvGraphicFramePr>
        <p:xfrm>
          <a:off x="774495" y="4581129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2936365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1096531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이미지 데이터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n0 </a:t>
                      </a:r>
                      <a:r>
                        <a:rPr lang="ko-KR" altLang="en-US" sz="800" dirty="0" err="1" smtClean="0"/>
                        <a:t>디레토릭의</a:t>
                      </a:r>
                      <a:r>
                        <a:rPr lang="ko-KR" altLang="en-US" sz="800" dirty="0" smtClean="0"/>
                        <a:t> 이미지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n0 -&gt; label = 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n1 </a:t>
                      </a:r>
                      <a:r>
                        <a:rPr lang="ko-KR" altLang="en-US" sz="800" dirty="0" err="1" smtClean="0"/>
                        <a:t>디레토릭의</a:t>
                      </a:r>
                      <a:r>
                        <a:rPr lang="ko-KR" altLang="en-US" sz="800" dirty="0" smtClean="0"/>
                        <a:t> 이미지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n1 -&gt; label = 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n9 </a:t>
                      </a:r>
                      <a:r>
                        <a:rPr lang="ko-KR" altLang="en-US" sz="800" dirty="0" err="1" smtClean="0"/>
                        <a:t>디레토릭의</a:t>
                      </a:r>
                      <a:r>
                        <a:rPr lang="ko-KR" altLang="en-US" sz="800" dirty="0" smtClean="0"/>
                        <a:t> 이미지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n9 -&gt; label = 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30" name="텍스트 개체 틀 2"/>
          <p:cNvSpPr txBox="1">
            <a:spLocks/>
          </p:cNvSpPr>
          <p:nvPr/>
        </p:nvSpPr>
        <p:spPr>
          <a:xfrm>
            <a:off x="619271" y="1735328"/>
            <a:ext cx="450310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 디렉토리는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별로 구분이 되어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79968" y="2132854"/>
            <a:ext cx="5908256" cy="1728194"/>
            <a:chOff x="667111" y="4725143"/>
            <a:chExt cx="5520715" cy="139006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5535690"/>
              <a:ext cx="4928194" cy="57951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11" y="4725143"/>
              <a:ext cx="494221" cy="667724"/>
            </a:xfrm>
            <a:prstGeom prst="rect">
              <a:avLst/>
            </a:prstGeom>
          </p:spPr>
        </p:pic>
        <p:cxnSp>
          <p:nvCxnSpPr>
            <p:cNvPr id="34" name="직선 연결선 33"/>
            <p:cNvCxnSpPr/>
            <p:nvPr/>
          </p:nvCxnSpPr>
          <p:spPr bwMode="auto">
            <a:xfrm>
              <a:off x="1155974" y="5059006"/>
              <a:ext cx="48561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601216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5508104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500404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449999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V="1">
              <a:off x="399593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V="1">
              <a:off x="349188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flipV="1">
              <a:off x="299481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flipV="1">
              <a:off x="248376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 flipV="1">
              <a:off x="197971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V="1">
              <a:off x="147565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텍스트 개체 틀 2"/>
          <p:cNvSpPr txBox="1">
            <a:spLocks/>
          </p:cNvSpPr>
          <p:nvPr/>
        </p:nvSpPr>
        <p:spPr>
          <a:xfrm>
            <a:off x="619271" y="4225653"/>
            <a:ext cx="4503107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서브디렉토리별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8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8"/>
            <a:ext cx="8103770" cy="30019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846641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en-US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데이터셋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＇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테스트셋으로 사용할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batch_size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설정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801814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474531" y="5210865"/>
            <a:ext cx="8103770" cy="15305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619271" y="5301208"/>
            <a:ext cx="78142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ImageFolderDataset</a:t>
            </a: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이용하여 디렉토리별로 구분되어 있는 이미지와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읽어옴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서브디렉토리로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만 구분해 놓으면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labeling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작업이 없어도 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flag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이면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greyscale(channel=1)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이면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colored(channel=3)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데이터를 읽을 수 있음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5"/>
          <p:cNvGrpSpPr>
            <a:grpSpLocks/>
          </p:cNvGrpSpPr>
          <p:nvPr/>
        </p:nvGrpSpPr>
        <p:grpSpPr bwMode="auto">
          <a:xfrm>
            <a:off x="474531" y="481310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54657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학습 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MonkeySpecies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96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b="1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,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97152"/>
            <a:ext cx="2105319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16" y="5517232"/>
            <a:ext cx="20943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2577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667111" y="3717032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4531" y="4978885"/>
            <a:ext cx="8103770" cy="15305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19271" y="5069228"/>
            <a:ext cx="781428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내 이미지를 읽고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하며 이미 학습된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미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지를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입력하여 분류함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244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이어야 하며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입력하여야 실행이 가능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디렉토리의 경로가 입력이 되어야 하며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불러온 이미지는 리스트로 저장이 됨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4531" y="45811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또는 서브 폴더의 이미지를 읽어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입력하여 결과값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Trained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모델 사용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pretrainded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’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(minimum=224, inceptionv3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은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299)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b="1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>
              <a:solidFill>
                <a:srgbClr val="000000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5650" y="3962120"/>
            <a:ext cx="2736230" cy="2491215"/>
            <a:chOff x="1115616" y="4005064"/>
            <a:chExt cx="2324704" cy="20882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4005064"/>
              <a:ext cx="2324704" cy="111463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616" y="5153590"/>
              <a:ext cx="2324704" cy="939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000" kern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R</a:t>
            </a:r>
            <a:r>
              <a:rPr lang="en-US" altLang="ko-KR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NN </a:t>
            </a:r>
            <a:r>
              <a:rPr lang="ko-KR" altLang="en-US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데이터 전처리</a:t>
            </a:r>
            <a:endParaRPr lang="ko-KR" altLang="en-US" sz="3000" kern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62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621292"/>
            <a:ext cx="803324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rnn.prediction_preprocessing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a.prediction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598513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1334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56790"/>
              </p:ext>
            </p:extLst>
          </p:nvPr>
        </p:nvGraphicFramePr>
        <p:xfrm>
          <a:off x="683568" y="1685124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45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2187459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591369"/>
            <a:ext cx="8103770" cy="2197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20619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634275"/>
            <a:ext cx="7704856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타겟값으로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특정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타겟값을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예측하는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675199"/>
            <a:ext cx="8103770" cy="34877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9002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705121"/>
            <a:ext cx="8033247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rnn.prediction_preprocessing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prediction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test.csv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14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a.prediction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endParaRPr kumimoji="0" lang="en-US" altLang="ko-KR" sz="800" dirty="0">
              <a:solidFill>
                <a:srgbClr val="000000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l.shape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4531" y="5640105"/>
            <a:ext cx="8103770" cy="110126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619271" y="5730447"/>
            <a:ext cx="78142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위의 예시는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데이터를 가지고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따라서 의미는 달라질 수 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 변수와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기능을 추가 할 수 있다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있을 경우는 고려되지 않았다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524234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Prediction_preprocessing.py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prediction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사용하는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632092"/>
            <a:ext cx="1593132" cy="453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614" y="4597365"/>
            <a:ext cx="1508060" cy="4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653931"/>
            <a:ext cx="8103770" cy="252740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687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입력값과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837937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771100"/>
            <a:ext cx="2958729" cy="2346239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912620"/>
            <a:ext cx="130991" cy="125258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384301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375886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221088"/>
            <a:ext cx="8103770" cy="252740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405094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338257"/>
            <a:ext cx="2958729" cy="2346239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585194"/>
            <a:ext cx="130991" cy="125258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943043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977160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828664"/>
            <a:ext cx="299080" cy="9085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487845"/>
            <a:ext cx="299080" cy="9085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값과 출력 데이터 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복제하는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sp>
        <p:nvSpPr>
          <p:cNvPr id="11" name="텍스트 개체 틀 2"/>
          <p:cNvSpPr txBox="1">
            <a:spLocks/>
          </p:cNvSpPr>
          <p:nvPr/>
        </p:nvSpPr>
        <p:spPr>
          <a:xfrm>
            <a:off x="3896885" y="2132856"/>
            <a:ext cx="449153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그대로 복제하는 모델이기 때문에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값만 필요함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비지도 학습이기에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없음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값에 제한을 거는 방법에 따라 여러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나뉘지만 여기서는 어떠한 제한도 두지 않음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지금은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 data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구분했지만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데이터가 따리 있을 경우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구분하고 학습을 진행한 후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하면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복제된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간의 차이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3958" y="4674511"/>
            <a:ext cx="8103770" cy="206196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63249"/>
              </p:ext>
            </p:extLst>
          </p:nvPr>
        </p:nvGraphicFramePr>
        <p:xfrm>
          <a:off x="683568" y="1730112"/>
          <a:ext cx="194421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5.862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6.246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6.448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15.5567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 txBox="1">
            <a:spLocks/>
          </p:cNvSpPr>
          <p:nvPr/>
        </p:nvSpPr>
        <p:spPr>
          <a:xfrm>
            <a:off x="667111" y="5832847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 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12441" y="1844824"/>
            <a:ext cx="8033247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rnn.autoencoder_preprocessing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train_test.csv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a.autoencoder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[:5]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9" y="4437112"/>
            <a:ext cx="1947251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시퀀스처리하여 텍스트 생성을 위한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sp>
        <p:nvSpPr>
          <p:cNvPr id="12" name="텍스트 개체 틀 2"/>
          <p:cNvSpPr txBox="1">
            <a:spLocks/>
          </p:cNvSpPr>
          <p:nvPr/>
        </p:nvSpPr>
        <p:spPr>
          <a:xfrm>
            <a:off x="3896885" y="2191475"/>
            <a:ext cx="434752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 사진의 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‘\\’, csv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‘,’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파일이라면 사용할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컬럼만 있어야 사용할 수 있음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대문자와 구두점의 경우 인간에게는 의미가 크게 달라질 수 있지만 컴퓨터는 오히려 학습에 방해되는 요소일 수 있음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02916" y="4704434"/>
            <a:ext cx="803324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rnn.text_preprocessing_mxnet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31926"/>
            <a:ext cx="2736304" cy="2304093"/>
          </a:xfrm>
          <a:prstGeom prst="rect">
            <a:avLst/>
          </a:prstGeom>
        </p:spPr>
      </p:pic>
      <p:sp>
        <p:nvSpPr>
          <p:cNvPr id="20" name="텍스트 개체 틀 2"/>
          <p:cNvSpPr txBox="1">
            <a:spLocks/>
          </p:cNvSpPr>
          <p:nvPr/>
        </p:nvSpPr>
        <p:spPr>
          <a:xfrm>
            <a:off x="667111" y="5750669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(csv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파일은 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구분자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,’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000" kern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딥러닝</a:t>
            </a:r>
            <a:r>
              <a:rPr lang="ko-KR" altLang="en-US" sz="3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/>
              </a:rPr>
              <a:t> 학습 데이터 전처리</a:t>
            </a:r>
            <a:endParaRPr lang="ko-KR" altLang="en-US" sz="3000" kern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89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rnn.text_preprocessing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nlp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/timemachine.txt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\\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a.text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>
              <a:lnSpc>
                <a:spcPct val="150000"/>
              </a:lnSpc>
            </a:pPr>
            <a:endParaRPr kumimoji="0" lang="en-US" altLang="ko-KR" sz="800" b="1" dirty="0" smtClean="0">
              <a:solidFill>
                <a:srgbClr val="000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b="1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:])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7" y="4653136"/>
            <a:ext cx="4221013" cy="188801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36" y="4653136"/>
            <a:ext cx="1563704" cy="8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 및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4531" y="1641563"/>
            <a:ext cx="8103770" cy="50277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전처리 과정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72954"/>
              </p:ext>
            </p:extLst>
          </p:nvPr>
        </p:nvGraphicFramePr>
        <p:xfrm>
          <a:off x="4959372" y="4149080"/>
          <a:ext cx="3456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8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2988376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</a:tblGrid>
              <a:tr h="263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ebook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 for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 for the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 for the use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0143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ebook is for the use of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30469"/>
                  </a:ext>
                </a:extLst>
              </a:tr>
              <a:tr h="16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ebook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is for the use of anyone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66743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14038"/>
              </p:ext>
            </p:extLst>
          </p:nvPr>
        </p:nvGraphicFramePr>
        <p:xfrm>
          <a:off x="611561" y="2276852"/>
          <a:ext cx="3456383" cy="140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12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2950571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</a:tblGrid>
              <a:tr h="14284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"Project Gutenberg's The Time Machine, by H. G. (Herbert George) Wells"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'This eBook is for the use of anyone anywhere at no cost and with'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'almost no restrictions whatsoever.  You may copy it, give it away or'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278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9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‘subscribe to our email newsletter to hear about new eBooks.'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1115616" y="2743290"/>
            <a:ext cx="2952328" cy="26424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" name="직선 화살표 연결선 3"/>
          <p:cNvCxnSpPr>
            <a:stCxn id="2" idx="3"/>
            <a:endCxn id="38" idx="1"/>
          </p:cNvCxnSpPr>
          <p:nvPr/>
        </p:nvCxnSpPr>
        <p:spPr bwMode="auto">
          <a:xfrm>
            <a:off x="4067944" y="2875412"/>
            <a:ext cx="891428" cy="7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68064"/>
              </p:ext>
            </p:extLst>
          </p:nvPr>
        </p:nvGraphicFramePr>
        <p:xfrm>
          <a:off x="4959372" y="2667355"/>
          <a:ext cx="3456384" cy="41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7">
                  <a:extLst>
                    <a:ext uri="{9D8B030D-6E8A-4147-A177-3AD203B41FA5}">
                      <a16:colId xmlns:a16="http://schemas.microsoft.com/office/drawing/2014/main" val="2925052696"/>
                    </a:ext>
                  </a:extLst>
                </a:gridCol>
                <a:gridCol w="2988377">
                  <a:extLst>
                    <a:ext uri="{9D8B030D-6E8A-4147-A177-3AD203B41FA5}">
                      <a16:colId xmlns:a16="http://schemas.microsoft.com/office/drawing/2014/main" val="1737833037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this </a:t>
                      </a: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ebook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is for the use of anyone anywhere at no cost and with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041098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2"/>
            <a:endCxn id="28" idx="0"/>
          </p:cNvCxnSpPr>
          <p:nvPr/>
        </p:nvCxnSpPr>
        <p:spPr bwMode="auto">
          <a:xfrm>
            <a:off x="6687564" y="3085001"/>
            <a:ext cx="0" cy="10640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22182"/>
              </p:ext>
            </p:extLst>
          </p:nvPr>
        </p:nvGraphicFramePr>
        <p:xfrm>
          <a:off x="611561" y="4153231"/>
          <a:ext cx="3456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7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298837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</a:tblGrid>
              <a:tr h="235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014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1363, 1453, 101, 10, 2023, 27, 45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3046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1363, 1453, 101, 10, 2023, 27, 45, 479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667430"/>
                  </a:ext>
                </a:extLst>
              </a:tr>
            </a:tbl>
          </a:graphicData>
        </a:graphic>
      </p:graphicFrame>
      <p:cxnSp>
        <p:nvCxnSpPr>
          <p:cNvPr id="49" name="직선 화살표 연결선 48"/>
          <p:cNvCxnSpPr>
            <a:stCxn id="28" idx="1"/>
            <a:endCxn id="43" idx="3"/>
          </p:cNvCxnSpPr>
          <p:nvPr/>
        </p:nvCxnSpPr>
        <p:spPr bwMode="auto">
          <a:xfrm flipH="1">
            <a:off x="4067945" y="5063480"/>
            <a:ext cx="891427" cy="41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11562" y="1958643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9372" y="2174667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구두점 제거 및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소문자화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9372" y="612819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토큰화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후 문장을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sequence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1561" y="612819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text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변환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1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4531" y="1641563"/>
            <a:ext cx="8103770" cy="25075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전처리 과정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82043"/>
              </p:ext>
            </p:extLst>
          </p:nvPr>
        </p:nvGraphicFramePr>
        <p:xfrm>
          <a:off x="611561" y="2176264"/>
          <a:ext cx="34563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8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298837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</a:tblGrid>
              <a:tr h="235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0, 0, 0, 0, 0, 0, 1363, 1453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0, 0, 0, 0, 0, 1363, 1453, 101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0, 0, 0, 0, 1363, 1453, 101, 10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0, 0, 0, 1363, 1453, 101, 10, 2023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0, 0, 1363, 1453, 101, 10, 2023, 27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014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0, 1363, 1453, 101, 10, 2023, 27, 45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3046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1363, 1453, 101, 10, 2023, 27, 45, 479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66743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98674"/>
              </p:ext>
            </p:extLst>
          </p:nvPr>
        </p:nvGraphicFramePr>
        <p:xfrm>
          <a:off x="4860033" y="2176264"/>
          <a:ext cx="34563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7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2515789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472587">
                  <a:extLst>
                    <a:ext uri="{9D8B030D-6E8A-4147-A177-3AD203B41FA5}">
                      <a16:colId xmlns:a16="http://schemas.microsoft.com/office/drawing/2014/main" val="2201567853"/>
                    </a:ext>
                  </a:extLst>
                </a:gridCol>
              </a:tblGrid>
              <a:tr h="235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0, 0, 0, 0, 0, 0, 1363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1453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0, 0, 0, 0, 0, 1363, 1453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101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0, 0, 0, 0, 1363, 1453, 101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0, 0, 0, 1363, 1453, 101, 10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0, 0, 1363, 1453, 101, 10, 2023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27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014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0, 1363, 1453, 101, 10, 2023, 27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45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30469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1363, 1453, 101, 10, 2023, 27, 45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noProof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479</a:t>
                      </a:r>
                      <a:endParaRPr lang="ko-KR" altLang="en-US" sz="800" b="0" kern="1200" noProof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667430"/>
                  </a:ext>
                </a:extLst>
              </a:tr>
            </a:tbl>
          </a:graphicData>
        </a:graphic>
      </p:graphicFrame>
      <p:cxnSp>
        <p:nvCxnSpPr>
          <p:cNvPr id="55" name="직선 화살표 연결선 54"/>
          <p:cNvCxnSpPr>
            <a:stCxn id="46" idx="3"/>
            <a:endCxn id="47" idx="1"/>
          </p:cNvCxnSpPr>
          <p:nvPr/>
        </p:nvCxnSpPr>
        <p:spPr bwMode="auto">
          <a:xfrm>
            <a:off x="4067946" y="3090664"/>
            <a:ext cx="7920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11562" y="180824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sequence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문자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pad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60032" y="1808246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구분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74531" y="4778817"/>
            <a:ext cx="8103770" cy="196255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3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  <p:sp>
        <p:nvSpPr>
          <p:cNvPr id="76" name="텍스트 개체 틀 2"/>
          <p:cNvSpPr txBox="1">
            <a:spLocks/>
          </p:cNvSpPr>
          <p:nvPr/>
        </p:nvSpPr>
        <p:spPr>
          <a:xfrm>
            <a:off x="619271" y="4971644"/>
            <a:ext cx="78142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하기 위한 텍스트 전처리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0-1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사이의 값으로 변환하는 옵션을 줄 수 있음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된다면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vector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화 된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차원을 줄이기 위해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필요할 수 있음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여기서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pad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처리는 앞쪽으로 했지만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gluonnlp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pad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 처리가 뒤쪽으로만 존재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Gluonnlp</a:t>
            </a: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pip install –upgrade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gluonnlp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설치시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컴파일러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생기면 첨부된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visualcppbuildtools_full.exe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설치 후 다시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설치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 및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2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22829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유형 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1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7045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label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97620"/>
              </p:ext>
            </p:extLst>
          </p:nvPr>
        </p:nvGraphicFramePr>
        <p:xfrm>
          <a:off x="683568" y="4962480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587540"/>
            <a:ext cx="2863641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label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5443195" y="5354255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4509099"/>
            <a:ext cx="8103770" cy="22829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41239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유형 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2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8"/>
            <a:ext cx="8103770" cy="228558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유형 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3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7773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label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36367"/>
              </p:ext>
            </p:extLst>
          </p:nvPr>
        </p:nvGraphicFramePr>
        <p:xfrm>
          <a:off x="683568" y="4962480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587540"/>
            <a:ext cx="2863641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label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443195" y="5354255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74531" y="4509099"/>
            <a:ext cx="8103770" cy="22829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5"/>
          <p:cNvGrpSpPr>
            <a:grpSpLocks/>
          </p:cNvGrpSpPr>
          <p:nvPr/>
        </p:nvGrpSpPr>
        <p:grpSpPr bwMode="auto">
          <a:xfrm>
            <a:off x="474531" y="41239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유형 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4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숫자인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2237337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53252"/>
              </p:ext>
            </p:extLst>
          </p:nvPr>
        </p:nvGraphicFramePr>
        <p:xfrm>
          <a:off x="572391" y="1794128"/>
          <a:ext cx="4719687" cy="213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41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26736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67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512441" y="4740612"/>
            <a:ext cx="8033247" cy="99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667111" y="5832847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dataset1/pima-indians-diabetes.csv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43774"/>
            <a:ext cx="3696772" cy="188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03" y="3843774"/>
            <a:ext cx="3641421" cy="188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932007"/>
            <a:ext cx="2307533" cy="449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003" y="5932007"/>
            <a:ext cx="2194188" cy="4493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 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입려값과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출력값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4531" y="1641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2563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474531" y="4778817"/>
            <a:ext cx="8103770" cy="196255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4925"/>
          <a:stretch/>
        </p:blipFill>
        <p:spPr>
          <a:xfrm>
            <a:off x="646143" y="1726958"/>
            <a:ext cx="3180691" cy="249413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760339" y="1850150"/>
            <a:ext cx="2726778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20027" y="1850150"/>
            <a:ext cx="322306" cy="11963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28408"/>
              </p:ext>
            </p:extLst>
          </p:nvPr>
        </p:nvGraphicFramePr>
        <p:xfrm>
          <a:off x="3967557" y="2182845"/>
          <a:ext cx="453399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0">
                  <a:extLst>
                    <a:ext uri="{9D8B030D-6E8A-4147-A177-3AD203B41FA5}">
                      <a16:colId xmlns:a16="http://schemas.microsoft.com/office/drawing/2014/main" val="2673141269"/>
                    </a:ext>
                  </a:extLst>
                </a:gridCol>
                <a:gridCol w="3199687">
                  <a:extLst>
                    <a:ext uri="{9D8B030D-6E8A-4147-A177-3AD203B41FA5}">
                      <a16:colId xmlns:a16="http://schemas.microsoft.com/office/drawing/2014/main" val="3451018546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64098648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236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[  6.    148.     72.     35.      0.     33.6     0.627  50.  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[1.]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5252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85.    66.    29.     0.    26.6    0.351    31.   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2635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835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[ 1.    93.    70.    31.     0.    30.4    0.315      23.   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[0.]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73689"/>
                  </a:ext>
                </a:extLst>
              </a:tr>
            </a:tbl>
          </a:graphicData>
        </a:graphic>
      </p:graphicFrame>
      <p:sp>
        <p:nvSpPr>
          <p:cNvPr id="43" name="텍스트 개체 틀 2"/>
          <p:cNvSpPr txBox="1">
            <a:spLocks/>
          </p:cNvSpPr>
          <p:nvPr/>
        </p:nvSpPr>
        <p:spPr>
          <a:xfrm>
            <a:off x="619271" y="4971644"/>
            <a:ext cx="7814289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행렬로 입력되고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출력값은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마지막 컬럼의 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표준화 등 처리를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하지않음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추후에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선택할 수 있게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코드에서는 데이터의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있지 않음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읽고나서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분리할때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dataloader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</a:t>
            </a:r>
            <a:r>
              <a:rPr lang="en-US" altLang="ko-KR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shuffle </a:t>
            </a:r>
            <a:r>
              <a:rPr lang="ko-KR" altLang="en-US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추가할 수 있음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이진분류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문제이기 때문에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SigmoidBinaryCrossEntropyLoss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다중분류면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설정하고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손실함수는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SoftmaxCrossEntropyLoss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5"/>
          <p:cNvGrpSpPr>
            <a:grpSpLocks/>
          </p:cNvGrpSpPr>
          <p:nvPr/>
        </p:nvGrpSpPr>
        <p:grpSpPr bwMode="auto">
          <a:xfrm>
            <a:off x="474531" y="43810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이슈</a:t>
              </a: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3998446" y="1844824"/>
            <a:ext cx="45031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9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(label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문자인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4531" y="1648391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5"/>
          <p:cNvGrpSpPr>
            <a:grpSpLocks/>
          </p:cNvGrpSpPr>
          <p:nvPr/>
        </p:nvGrpSpPr>
        <p:grpSpPr bwMode="auto">
          <a:xfrm>
            <a:off x="474531" y="126322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</a:p>
          </p:txBody>
        </p:sp>
      </p:grpSp>
      <p:sp>
        <p:nvSpPr>
          <p:cNvPr id="24" name="텍스트 개체 틀 2"/>
          <p:cNvSpPr txBox="1">
            <a:spLocks/>
          </p:cNvSpPr>
          <p:nvPr/>
        </p:nvSpPr>
        <p:spPr>
          <a:xfrm>
            <a:off x="5436096" y="2237337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3958" y="4674511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28934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54827"/>
              </p:ext>
            </p:extLst>
          </p:nvPr>
        </p:nvGraphicFramePr>
        <p:xfrm>
          <a:off x="546022" y="1787487"/>
          <a:ext cx="4674049" cy="22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721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67721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1335444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</a:tblGrid>
              <a:tr h="2771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77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virginica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512441" y="4725144"/>
            <a:ext cx="803324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667111" y="5859777"/>
            <a:ext cx="7704856" cy="66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</a:p>
        </p:txBody>
      </p:sp>
    </p:spTree>
    <p:extLst>
      <p:ext uri="{BB962C8B-B14F-4D97-AF65-F5344CB8AC3E}">
        <p14:creationId xmlns:p14="http://schemas.microsoft.com/office/powerpoint/2010/main" val="3025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17703</TotalTime>
  <Words>2795</Words>
  <Application>Microsoft Office PowerPoint</Application>
  <PresentationFormat>화면 슬라이드 쇼(4:3)</PresentationFormat>
  <Paragraphs>879</Paragraphs>
  <Slides>33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Arial Unicode MS</vt:lpstr>
      <vt:lpstr>Inconsolata</vt:lpstr>
      <vt:lpstr>Monotype Sorts</vt:lpstr>
      <vt:lpstr>Nanum Gothic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1022</cp:revision>
  <dcterms:created xsi:type="dcterms:W3CDTF">2007-11-11T16:17:21Z</dcterms:created>
  <dcterms:modified xsi:type="dcterms:W3CDTF">2020-04-09T06:17:59Z</dcterms:modified>
</cp:coreProperties>
</file>