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1" r:id="rId3"/>
    <p:sldId id="460" r:id="rId4"/>
    <p:sldId id="426" r:id="rId5"/>
    <p:sldId id="432" r:id="rId6"/>
    <p:sldId id="433" r:id="rId7"/>
    <p:sldId id="435" r:id="rId8"/>
    <p:sldId id="450" r:id="rId9"/>
    <p:sldId id="436" r:id="rId10"/>
    <p:sldId id="437" r:id="rId11"/>
    <p:sldId id="451" r:id="rId12"/>
    <p:sldId id="461" r:id="rId13"/>
    <p:sldId id="440" r:id="rId14"/>
    <p:sldId id="452" r:id="rId15"/>
    <p:sldId id="453" r:id="rId16"/>
    <p:sldId id="454" r:id="rId17"/>
    <p:sldId id="455" r:id="rId18"/>
    <p:sldId id="456" r:id="rId19"/>
    <p:sldId id="438" r:id="rId20"/>
    <p:sldId id="439" r:id="rId21"/>
    <p:sldId id="442" r:id="rId22"/>
    <p:sldId id="443" r:id="rId23"/>
    <p:sldId id="462" r:id="rId24"/>
    <p:sldId id="423" r:id="rId25"/>
    <p:sldId id="424" r:id="rId26"/>
    <p:sldId id="425" r:id="rId27"/>
    <p:sldId id="431" r:id="rId28"/>
    <p:sldId id="449" r:id="rId29"/>
    <p:sldId id="441" r:id="rId30"/>
    <p:sldId id="448" r:id="rId31"/>
    <p:sldId id="459" r:id="rId32"/>
    <p:sldId id="457" r:id="rId33"/>
    <p:sldId id="260" r:id="rId3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>
      <p:cViewPr varScale="1">
        <p:scale>
          <a:sx n="79" d="100"/>
          <a:sy n="79" d="100"/>
        </p:scale>
        <p:origin x="102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460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2020-06-10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8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8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3311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9161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302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168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0039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672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160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3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  <p:sldLayoutId id="214748389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861049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767265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3861048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767265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" y="1718204"/>
            <a:ext cx="3278184" cy="2526579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입력과 출력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0339" y="1895490"/>
            <a:ext cx="2155477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87833"/>
              </p:ext>
            </p:extLst>
          </p:nvPr>
        </p:nvGraphicFramePr>
        <p:xfrm>
          <a:off x="3967557" y="220486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xmlns="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[5.1 3.5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[4.9 3. 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[5.9 3.  5.1 1.8]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[2.]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</a:tbl>
          </a:graphicData>
        </a:graphic>
      </p:graphicFrame>
      <p:sp>
        <p:nvSpPr>
          <p:cNvPr id="32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숫자로 전처리 되어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setosa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=0, Iris-versicolor=1, 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versinica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994811" y="1895490"/>
            <a:ext cx="785102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CNN 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데이터 전처리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4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27216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Preprocessing()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함수 사용 방법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데이터셋을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저장할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배치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667111" y="3738344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입력으로 사용할 이미지 사이즈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(MNIST,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4999198"/>
            <a:ext cx="8103770" cy="15981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619271" y="5112767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46014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MNIST()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MNIST()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FashionMNIST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Fashion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MNIST()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CIFAR100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구조와 서브 디렉토리의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641562"/>
            <a:ext cx="8103770" cy="50277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디렉토리 구조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05297"/>
              </p:ext>
            </p:extLst>
          </p:nvPr>
        </p:nvGraphicFramePr>
        <p:xfrm>
          <a:off x="774495" y="4581129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2936365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  <a:gridCol w="1096531">
                  <a:extLst>
                    <a:ext uri="{9D8B030D-6E8A-4147-A177-3AD203B41FA5}">
                      <a16:colId xmlns:a16="http://schemas.microsoft.com/office/drawing/2014/main" xmlns="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 데이터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n0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n0 -&gt; label = 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n1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n1 -&gt; label = 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n9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n9 -&gt; label = 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</a:tbl>
          </a:graphicData>
        </a:graphic>
      </p:graphicFrame>
      <p:sp>
        <p:nvSpPr>
          <p:cNvPr id="30" name="텍스트 개체 틀 2"/>
          <p:cNvSpPr txBox="1">
            <a:spLocks/>
          </p:cNvSpPr>
          <p:nvPr/>
        </p:nvSpPr>
        <p:spPr>
          <a:xfrm>
            <a:off x="619271" y="1735328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디렉토리는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별로 구분이 되어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79968" y="2132854"/>
            <a:ext cx="5908256" cy="1728194"/>
            <a:chOff x="667111" y="4725143"/>
            <a:chExt cx="5520715" cy="139006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3"/>
              <a:ext cx="494221" cy="667724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텍스트 개체 틀 2"/>
          <p:cNvSpPr txBox="1">
            <a:spLocks/>
          </p:cNvSpPr>
          <p:nvPr/>
        </p:nvSpPr>
        <p:spPr>
          <a:xfrm>
            <a:off x="619271" y="4225653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8"/>
            <a:ext cx="8103770" cy="3001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846641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01814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74531" y="521086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619271" y="530120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ImageFolderDataset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이용하여 디렉토리별로 구분되어 있는 이미지와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읽어옴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만 구분해 놓으면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labeling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없어도 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greyscale(channel=1)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colored(channel=3)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데이터를 읽을 수 있음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5"/>
          <p:cNvGrpSpPr>
            <a:grpSpLocks/>
          </p:cNvGrpSpPr>
          <p:nvPr/>
        </p:nvGrpSpPr>
        <p:grpSpPr bwMode="auto">
          <a:xfrm>
            <a:off x="474531" y="481310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b="1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2577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4531" y="497888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9271" y="506922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내 이미지를 읽고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하며 이미 학습된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미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지를 입력하여 분류함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244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입력하여야 실행이 가능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경로가 입력이 되어야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이미지는 리스트로 저장이 됨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45811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b="1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650" y="3962120"/>
            <a:ext cx="2736230" cy="2491215"/>
            <a:chOff x="1115616" y="4005064"/>
            <a:chExt cx="2324704" cy="20882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4005064"/>
              <a:ext cx="2324704" cy="11146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5153590"/>
              <a:ext cx="2324704" cy="93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R</a:t>
            </a:r>
            <a:r>
              <a:rPr lang="en-US" altLang="ko-KR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NN 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데이터 전처리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62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621292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rnn.prediction_preprocessing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a.prediction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598513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1334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6790"/>
              </p:ext>
            </p:extLst>
          </p:nvPr>
        </p:nvGraphicFramePr>
        <p:xfrm>
          <a:off x="683568" y="1685124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1934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1289379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6565656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0063217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187459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591369"/>
            <a:ext cx="8103770" cy="2197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20619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634275"/>
            <a:ext cx="7704856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특정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예측하는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75199"/>
            <a:ext cx="8103770" cy="3487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9002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705121"/>
            <a:ext cx="803324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rnn.prediction_preprocessing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prediction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a.prediction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5640105"/>
            <a:ext cx="8103770" cy="11012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19271" y="5730447"/>
            <a:ext cx="78142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예시는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따라서 의미는 달라질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 변수와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기능을 추가 할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있을 경우는 고려되지 않았다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524234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Prediction_preprocessing.py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사용하는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32092"/>
            <a:ext cx="1593132" cy="453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614" y="4597365"/>
            <a:ext cx="1508060" cy="4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53931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687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입력값과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837937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771100"/>
            <a:ext cx="2958729" cy="2346239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912620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384301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375886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221088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405094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338257"/>
            <a:ext cx="2958729" cy="2346239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585194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943043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977160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828664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487845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값과 출력 데이터 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3896885" y="2132856"/>
            <a:ext cx="449153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그대로 복제하는 모델이기 때문에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값만 필요함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학습이기에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없음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값에 제한을 거는 방법에 따라 여러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나뉘지만 여기서는 어떠한 제한도 두지 않음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구분했지만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데이터가 따리 있을 경우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구분하고 학습을 진행한 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하면 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복제된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간의 차이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3958" y="4674511"/>
            <a:ext cx="8103770" cy="20619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3249"/>
              </p:ext>
            </p:extLst>
          </p:nvPr>
        </p:nvGraphicFramePr>
        <p:xfrm>
          <a:off x="683568" y="1730112"/>
          <a:ext cx="19442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15.5567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 txBox="1">
            <a:spLocks/>
          </p:cNvSpPr>
          <p:nvPr/>
        </p:nvSpPr>
        <p:spPr>
          <a:xfrm>
            <a:off x="667111" y="583284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12441" y="1844824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train_test.csv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[:5]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9" y="4437112"/>
            <a:ext cx="1947251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434752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 사진의 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‘\\’, csv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파일이라면 사용할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컬럼만 있어야 사용할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대문자와 구두점의 경우 인간에게는 의미가 크게 달라질 수 있지만 컴퓨터는 오히려 학습에 방해되는 요소일 수 있음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  <p:sp>
        <p:nvSpPr>
          <p:cNvPr id="20" name="텍스트 개체 틀 2"/>
          <p:cNvSpPr txBox="1">
            <a:spLocks/>
          </p:cNvSpPr>
          <p:nvPr/>
        </p:nvSpPr>
        <p:spPr>
          <a:xfrm>
            <a:off x="667111" y="5750669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000" kern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딥러닝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 학습 데이터 전처리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8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과정 및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1563"/>
            <a:ext cx="8103770" cy="50277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전처리 과정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72954"/>
              </p:ext>
            </p:extLst>
          </p:nvPr>
        </p:nvGraphicFramePr>
        <p:xfrm>
          <a:off x="4959372" y="4149080"/>
          <a:ext cx="345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8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2988376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</a:tblGrid>
              <a:tr h="263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 use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00143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 use of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0130469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is for the use of anyone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966743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14038"/>
              </p:ext>
            </p:extLst>
          </p:nvPr>
        </p:nvGraphicFramePr>
        <p:xfrm>
          <a:off x="611561" y="2276852"/>
          <a:ext cx="3456383" cy="140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12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2950571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</a:tblGrid>
              <a:tr h="1428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"Project Gutenberg's The Time Machine, by H. G. (Herbert George) Wells"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'This eBook is for the use of anyone anywhere at no cost and with'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'almost no restrictions whatsoever.  You may copy it, give it away or'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6278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‘subscribe to our email newsletter to hear about new eBooks.'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1115616" y="2743290"/>
            <a:ext cx="2952328" cy="26424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화살표 연결선 3"/>
          <p:cNvCxnSpPr>
            <a:stCxn id="2" idx="3"/>
            <a:endCxn id="38" idx="1"/>
          </p:cNvCxnSpPr>
          <p:nvPr/>
        </p:nvCxnSpPr>
        <p:spPr bwMode="auto">
          <a:xfrm>
            <a:off x="4067944" y="2875412"/>
            <a:ext cx="891428" cy="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68064"/>
              </p:ext>
            </p:extLst>
          </p:nvPr>
        </p:nvGraphicFramePr>
        <p:xfrm>
          <a:off x="4959372" y="2667355"/>
          <a:ext cx="3456384" cy="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xmlns="" val="2925052696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xmlns="" val="1737833037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is for the use of anyone anywhere at no cost and with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4041098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2"/>
            <a:endCxn id="28" idx="0"/>
          </p:cNvCxnSpPr>
          <p:nvPr/>
        </p:nvCxnSpPr>
        <p:spPr bwMode="auto">
          <a:xfrm>
            <a:off x="6687564" y="3085001"/>
            <a:ext cx="0" cy="10640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22182"/>
              </p:ext>
            </p:extLst>
          </p:nvPr>
        </p:nvGraphicFramePr>
        <p:xfrm>
          <a:off x="611561" y="4153231"/>
          <a:ext cx="345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1363, 1453, 101, 10, 2023, 27, 45, 479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9667430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28" idx="1"/>
            <a:endCxn id="43" idx="3"/>
          </p:cNvCxnSpPr>
          <p:nvPr/>
        </p:nvCxnSpPr>
        <p:spPr bwMode="auto">
          <a:xfrm flipH="1">
            <a:off x="4067945" y="5063480"/>
            <a:ext cx="891427" cy="41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1562" y="1958643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text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9372" y="2174667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text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구두점 제거 및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소문자화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9372" y="612819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후 문장을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61" y="612819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text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index 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1563"/>
            <a:ext cx="8103770" cy="25075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전처리 과정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82043"/>
              </p:ext>
            </p:extLst>
          </p:nvPr>
        </p:nvGraphicFramePr>
        <p:xfrm>
          <a:off x="611561" y="2176264"/>
          <a:ext cx="34563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8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0, 0, 0, 0, 0, 0, 1363, 1453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1363, 1453, 101, 10, 2023, 27, 45, 479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966743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98674"/>
              </p:ext>
            </p:extLst>
          </p:nvPr>
        </p:nvGraphicFramePr>
        <p:xfrm>
          <a:off x="4860033" y="2176264"/>
          <a:ext cx="34563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2515789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  <a:gridCol w="472587">
                  <a:extLst>
                    <a:ext uri="{9D8B030D-6E8A-4147-A177-3AD203B41FA5}">
                      <a16:colId xmlns:a16="http://schemas.microsoft.com/office/drawing/2014/main" xmlns="" val="2201567853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0, 0, 0, 0, 0, 0, 1363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9667430"/>
                  </a:ext>
                </a:extLst>
              </a:tr>
            </a:tbl>
          </a:graphicData>
        </a:graphic>
      </p:graphicFrame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 bwMode="auto">
          <a:xfrm>
            <a:off x="4067946" y="3090664"/>
            <a:ext cx="7920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11562" y="180824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sequence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문자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pad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60032" y="180824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4531" y="4778817"/>
            <a:ext cx="8103770" cy="19625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76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하기 위한 텍스트 전처리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0-1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사이의 값으로 변환하는 옵션을 줄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된다면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 된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차원을 줄이기 위해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필요할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pad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처리는 앞쪽으로 했지만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pad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처리가 뒤쪽으로만 존재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–upgrade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컴파일러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생기면 첨부된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visualcppbuildtools_full.exe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 후 다시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설치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과정 및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1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97620"/>
              </p:ext>
            </p:extLst>
          </p:nvPr>
        </p:nvGraphicFramePr>
        <p:xfrm>
          <a:off x="683568" y="4962480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587540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5354255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4509099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41239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2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8"/>
            <a:ext cx="8103770" cy="228558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36367"/>
              </p:ext>
            </p:extLst>
          </p:nvPr>
        </p:nvGraphicFramePr>
        <p:xfrm>
          <a:off x="683568" y="4962480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587540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5354255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4531" y="4509099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5"/>
          <p:cNvGrpSpPr>
            <a:grpSpLocks/>
          </p:cNvGrpSpPr>
          <p:nvPr/>
        </p:nvGrpSpPr>
        <p:grpSpPr bwMode="auto">
          <a:xfrm>
            <a:off x="474531" y="41239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 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4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237337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53252"/>
              </p:ext>
            </p:extLst>
          </p:nvPr>
        </p:nvGraphicFramePr>
        <p:xfrm>
          <a:off x="572391" y="1794128"/>
          <a:ext cx="4719687" cy="213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41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562991199"/>
                    </a:ext>
                  </a:extLst>
                </a:gridCol>
              </a:tblGrid>
              <a:tr h="2673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512441" y="4740612"/>
            <a:ext cx="8033247" cy="99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667111" y="583284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입려값과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74531" y="4778817"/>
            <a:ext cx="8103770" cy="19625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4925"/>
          <a:stretch/>
        </p:blipFill>
        <p:spPr>
          <a:xfrm>
            <a:off x="646143" y="1726958"/>
            <a:ext cx="3180691" cy="24941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60339" y="1850150"/>
            <a:ext cx="2726778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20027" y="1850150"/>
            <a:ext cx="322306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28408"/>
              </p:ext>
            </p:extLst>
          </p:nvPr>
        </p:nvGraphicFramePr>
        <p:xfrm>
          <a:off x="3967557" y="218284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xmlns="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xmlns="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xmlns="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[  6.    148.     72.     35.      0.     33.6     0.627  50.  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[1.]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85.    66.    29.     0.    26.6    0.351    31.  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93.    70.    31.     0.    30.4    0.315      23.   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4673689"/>
                  </a:ext>
                </a:extLst>
              </a:tr>
            </a:tbl>
          </a:graphicData>
        </a:graphic>
      </p:graphicFrame>
      <p:sp>
        <p:nvSpPr>
          <p:cNvPr id="43" name="텍스트 개체 틀 2"/>
          <p:cNvSpPr txBox="1">
            <a:spLocks/>
          </p:cNvSpPr>
          <p:nvPr/>
        </p:nvSpPr>
        <p:spPr>
          <a:xfrm>
            <a:off x="619271" y="4971644"/>
            <a:ext cx="781428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24" name="텍스트 개체 틀 2"/>
          <p:cNvSpPr txBox="1">
            <a:spLocks/>
          </p:cNvSpPr>
          <p:nvPr/>
        </p:nvSpPr>
        <p:spPr>
          <a:xfrm>
            <a:off x="5436096" y="2237337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54827"/>
              </p:ext>
            </p:extLst>
          </p:nvPr>
        </p:nvGraphicFramePr>
        <p:xfrm>
          <a:off x="546022" y="1787487"/>
          <a:ext cx="4674049" cy="22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721">
                  <a:extLst>
                    <a:ext uri="{9D8B030D-6E8A-4147-A177-3AD203B41FA5}">
                      <a16:colId xmlns:a16="http://schemas.microsoft.com/office/drawing/2014/main" xmlns="" val="2078885454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xmlns="" val="1206435305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xmlns="" val="2894794831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xmlns="" val="3343858069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xmlns="" val="2409124346"/>
                    </a:ext>
                  </a:extLst>
                </a:gridCol>
                <a:gridCol w="1335444">
                  <a:extLst>
                    <a:ext uri="{9D8B030D-6E8A-4147-A177-3AD203B41FA5}">
                      <a16:colId xmlns:a16="http://schemas.microsoft.com/office/drawing/2014/main" xmlns="" val="3264863595"/>
                    </a:ext>
                  </a:extLst>
                </a:gridCol>
              </a:tblGrid>
              <a:tr h="2771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942736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690919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241635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7580649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389412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61963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7329092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209671"/>
                  </a:ext>
                </a:extLst>
              </a:tr>
            </a:tbl>
          </a:graphicData>
        </a:graphic>
      </p:graphicFrame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512441" y="472514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667111" y="5859777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17703</TotalTime>
  <Words>2795</Words>
  <Application>Microsoft Office PowerPoint</Application>
  <PresentationFormat>화면 슬라이드 쇼(4:3)</PresentationFormat>
  <Paragraphs>879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1023</cp:revision>
  <dcterms:created xsi:type="dcterms:W3CDTF">2007-11-11T16:17:21Z</dcterms:created>
  <dcterms:modified xsi:type="dcterms:W3CDTF">2020-06-09T15:22:00Z</dcterms:modified>
</cp:coreProperties>
</file>