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8" r:id="rId2"/>
    <p:sldId id="271" r:id="rId3"/>
    <p:sldId id="423" r:id="rId4"/>
    <p:sldId id="424" r:id="rId5"/>
    <p:sldId id="425" r:id="rId6"/>
    <p:sldId id="260" r:id="rId7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3F0DA"/>
    <a:srgbClr val="FFF2CD"/>
    <a:srgbClr val="FFCC00"/>
    <a:srgbClr val="1B6AD3"/>
    <a:srgbClr val="F45507"/>
    <a:srgbClr val="0070C0"/>
    <a:srgbClr val="3A88C6"/>
    <a:srgbClr val="E66540"/>
    <a:srgbClr val="E4673B"/>
    <a:srgbClr val="F553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38" autoAdjust="0"/>
  </p:normalViewPr>
  <p:slideViewPr>
    <p:cSldViewPr>
      <p:cViewPr varScale="1">
        <p:scale>
          <a:sx n="115" d="100"/>
          <a:sy n="115" d="100"/>
        </p:scale>
        <p:origin x="147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7DB234C6-97B6-0E40-9A9F-F7BDE583B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7BF2E2D-1AC1-F74F-AA9F-211838B1A3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6951528D-0B28-3B46-81A4-FEA8579637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DB771FA0-2DD0-5948-A3A8-9AD84E90FB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72F060-CC82-44CF-911E-C1C0749D0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B6377E-D9EA-0C43-8ABD-8E11920C4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9DA735-01F8-B84B-A63C-CC954E318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C0B190E-D02F-4472-8C8C-451EA86349DB}" type="datetimeFigureOut">
              <a:rPr lang="ko-KR" altLang="en-US"/>
              <a:pPr>
                <a:defRPr/>
              </a:pPr>
              <a:t>2020-03-31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796D9CD-78ED-8742-8F20-97E7FC783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51D12D42-F9E6-4C43-AFF5-444A08AC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36FD2-AFF0-164C-AE0E-ADB1379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1A755-443F-BD4F-ACF7-231486D65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D68B6D5-5156-4E45-A33A-C4CBF52788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E284A0-5F0F-4366-A4A5-C3FD789A8EE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5124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958984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310955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1" r:id="rId3"/>
    <p:sldLayoutId id="2147483892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58">
            <a:extLst>
              <a:ext uri="{FF2B5EF4-FFF2-40B4-BE49-F238E27FC236}">
                <a16:creationId xmlns:a16="http://schemas.microsoft.com/office/drawing/2014/main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960880"/>
            <a:ext cx="8645525" cy="70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spcBef>
                <a:spcPts val="600"/>
              </a:spcBef>
              <a:defRPr/>
            </a:pPr>
            <a:r>
              <a:rPr lang="en-US" altLang="ko-KR" sz="4000" dirty="0" err="1" smtClean="0">
                <a:latin typeface="NanumSquareOTF" panose="020B0600000101010101" pitchFamily="34" charset="-127"/>
                <a:ea typeface="NanumSquareOTF" panose="020B0600000101010101" pitchFamily="34" charset="-127"/>
                <a:cs typeface="Nanum Gothic" charset="-127"/>
              </a:rPr>
              <a:t>Timeseries</a:t>
            </a:r>
            <a:r>
              <a:rPr lang="en-US" altLang="ko-KR" sz="4000" dirty="0" smtClean="0">
                <a:latin typeface="NanumSquareOTF" panose="020B0600000101010101" pitchFamily="34" charset="-127"/>
                <a:ea typeface="NanumSquareOTF" panose="020B0600000101010101" pitchFamily="34" charset="-127"/>
                <a:cs typeface="Nanum Gothic" charset="-127"/>
              </a:rPr>
              <a:t> Preprocessing</a:t>
            </a:r>
            <a:endParaRPr lang="en-US" altLang="ko-KR" sz="4000" dirty="0"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175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제목 5"/>
          <p:cNvSpPr txBox="1">
            <a:spLocks/>
          </p:cNvSpPr>
          <p:nvPr/>
        </p:nvSpPr>
        <p:spPr bwMode="auto"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38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8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id="{3DBE8121-48B8-C34E-90BF-426B3648BA4E}"/>
              </a:ext>
            </a:extLst>
          </p:cNvPr>
          <p:cNvSpPr txBox="1"/>
          <p:nvPr/>
        </p:nvSpPr>
        <p:spPr>
          <a:xfrm>
            <a:off x="2857498" y="1908958"/>
            <a:ext cx="6264275" cy="520527"/>
          </a:xfrm>
          <a:prstGeom prst="rect">
            <a:avLst/>
          </a:prstGeom>
          <a:noFill/>
        </p:spPr>
        <p:txBody>
          <a:bodyPr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buAutoNum type="arabicPeriod"/>
              <a:defRPr/>
            </a:pPr>
            <a:r>
              <a:rPr lang="en-US" altLang="ko-KR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RNN </a:t>
            </a:r>
            <a:r>
              <a:rPr lang="ko-KR" altLang="en-US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예측을 위한 </a:t>
            </a:r>
            <a:r>
              <a:rPr lang="en-US" altLang="ko-KR" sz="2100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timeseries</a:t>
            </a:r>
            <a:r>
              <a:rPr lang="en-US" altLang="ko-KR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</a:t>
            </a:r>
            <a:r>
              <a:rPr lang="ko-KR" altLang="en-US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전처리</a:t>
            </a:r>
            <a:endParaRPr lang="en-US" altLang="ko-KR" sz="2100" b="1" spc="-150" dirty="0" smtClean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1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RNN </a:t>
            </a:r>
            <a:r>
              <a:rPr lang="ko-KR" altLang="en-US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예측을 위한 </a:t>
            </a:r>
            <a:r>
              <a:rPr lang="en-US" altLang="ko-KR" sz="28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timeseries</a:t>
            </a: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74531" y="1365899"/>
            <a:ext cx="8103770" cy="250557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980728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원본 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csv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데이터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963509"/>
              </p:ext>
            </p:extLst>
          </p:nvPr>
        </p:nvGraphicFramePr>
        <p:xfrm>
          <a:off x="683568" y="1452510"/>
          <a:ext cx="4488162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166">
                  <a:extLst>
                    <a:ext uri="{9D8B030D-6E8A-4147-A177-3AD203B41FA5}">
                      <a16:colId xmlns:a16="http://schemas.microsoft.com/office/drawing/2014/main" val="2078885454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120643530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894794831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343858069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409124346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26486359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562991199"/>
                    </a:ext>
                  </a:extLst>
                </a:gridCol>
              </a:tblGrid>
              <a:tr h="16598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target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942736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241.3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909194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748.1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41635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254.1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580649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245.0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94124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365.9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619634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254.7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289379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512.4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565656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236.5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063217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29092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215.4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209671"/>
                  </a:ext>
                </a:extLst>
              </a:tr>
            </a:tbl>
          </a:graphicData>
        </a:graphic>
      </p:graphicFrame>
      <p:sp>
        <p:nvSpPr>
          <p:cNvPr id="23" name="텍스트 개체 틀 2"/>
          <p:cNvSpPr txBox="1">
            <a:spLocks/>
          </p:cNvSpPr>
          <p:nvPr/>
        </p:nvSpPr>
        <p:spPr>
          <a:xfrm>
            <a:off x="5436096" y="1954845"/>
            <a:ext cx="2863641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변수의 값과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target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값으로만 구성된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csv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endParaRPr lang="en-US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Column: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변수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개와 마지막 컬럼은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target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Row: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시계열로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정렬된 값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73958" y="4392019"/>
            <a:ext cx="8103770" cy="206685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9" name="그룹 5"/>
          <p:cNvGrpSpPr>
            <a:grpSpLocks/>
          </p:cNvGrpSpPr>
          <p:nvPr/>
        </p:nvGrpSpPr>
        <p:grpSpPr bwMode="auto">
          <a:xfrm>
            <a:off x="473958" y="4006848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파라미터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값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2" name="Rectangle 1"/>
          <p:cNvSpPr>
            <a:spLocks noChangeArrowheads="1"/>
          </p:cNvSpPr>
          <p:nvPr/>
        </p:nvSpPr>
        <p:spPr bwMode="auto">
          <a:xfrm>
            <a:off x="502916" y="4421942"/>
            <a:ext cx="8033247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rnn.timeseries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en-US" altLang="ko-KR" sz="800" dirty="0" smtClean="0">
              <a:solidFill>
                <a:srgbClr val="000000"/>
              </a:solidFill>
              <a:latin typeface="Arial Unicode MS"/>
              <a:ea typeface="Inconsolata"/>
            </a:endParaRPr>
          </a:p>
          <a:p>
            <a:pPr lvl="0"/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seq_length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predict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split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en-US" altLang="ko-KR" sz="800" dirty="0" smtClean="0">
              <a:solidFill>
                <a:srgbClr val="000000"/>
              </a:solidFill>
              <a:latin typeface="Arial Unicode MS"/>
              <a:ea typeface="Inconsolata"/>
            </a:endParaRPr>
          </a:p>
          <a:p>
            <a:pPr lvl="0"/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train_label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test_label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a.preprocessing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33" name="텍스트 개체 틀 2"/>
          <p:cNvSpPr txBox="1">
            <a:spLocks/>
          </p:cNvSpPr>
          <p:nvPr/>
        </p:nvSpPr>
        <p:spPr>
          <a:xfrm>
            <a:off x="667111" y="5434925"/>
            <a:ext cx="770485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dataset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있는 경로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Seq_length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입력값으로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사용할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길이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Predict(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 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seq_length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후의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예측값을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사용하고자 하는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타겟값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Split(float):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훈련셋으로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사용할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데이터셋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비율</a:t>
            </a:r>
            <a:endParaRPr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769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 bwMode="auto">
          <a:xfrm>
            <a:off x="474531" y="1365899"/>
            <a:ext cx="8103770" cy="256715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980728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example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503489" y="1395822"/>
            <a:ext cx="8033247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rnn.timeseries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dataset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/test1.csv'</a:t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seq_length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4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predict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7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split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0.7</a:t>
            </a:r>
            <a:endParaRPr kumimoji="0" lang="en-US" altLang="ko-KR" sz="800" dirty="0" smtClean="0">
              <a:solidFill>
                <a:srgbClr val="0000FF"/>
              </a:solidFill>
              <a:latin typeface="Arial Unicode MS"/>
              <a:ea typeface="Inconsolata"/>
            </a:endParaRPr>
          </a:p>
          <a:p>
            <a:pPr lvl="0"/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seq_length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predict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split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train_label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test_label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train_data.shape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test_data.shape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train_label.shape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test_label.shape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667684" y="3009726"/>
            <a:ext cx="770485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local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있는 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dataset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경로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Seq_length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입력값으로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사용할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길이를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설정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Predict(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 14row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데이터로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21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번째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값을 예측하는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target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 설정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Split(float):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훈련셋으로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사용할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데이터셋을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70%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84" y="4149080"/>
            <a:ext cx="2981741" cy="1276528"/>
          </a:xfrm>
          <a:prstGeom prst="rect">
            <a:avLst/>
          </a:prstGeom>
        </p:spPr>
      </p:pic>
      <p:sp>
        <p:nvSpPr>
          <p:cNvPr id="24" name="텍스트 개체 틀 2"/>
          <p:cNvSpPr txBox="1">
            <a:spLocks/>
          </p:cNvSpPr>
          <p:nvPr/>
        </p:nvSpPr>
        <p:spPr>
          <a:xfrm>
            <a:off x="667684" y="5517232"/>
            <a:ext cx="7704856" cy="434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시계열의 순서가 일일 단위라면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일의 데이터로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후를 예측하는 전처리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시계열데이터의 주기에 따라 의미는 달라질 수 있습니다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RNN </a:t>
            </a:r>
            <a:r>
              <a:rPr lang="ko-KR" altLang="en-US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예측을 위한 </a:t>
            </a:r>
            <a:r>
              <a:rPr lang="en-US" altLang="ko-KR" sz="28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timeseries</a:t>
            </a: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344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 bwMode="auto">
          <a:xfrm>
            <a:off x="474531" y="1365899"/>
            <a:ext cx="8103770" cy="263916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980728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example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6" name="텍스트 개체 틀 2"/>
          <p:cNvSpPr txBox="1">
            <a:spLocks/>
          </p:cNvSpPr>
          <p:nvPr/>
        </p:nvSpPr>
        <p:spPr>
          <a:xfrm>
            <a:off x="3882792" y="1549905"/>
            <a:ext cx="44486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첫번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째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입력데이터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출력 데이터</a:t>
            </a:r>
            <a:endParaRPr lang="en-US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Seq_length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(14): (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14, 9)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            Predict(7)       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(1, 1)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15" y="1483068"/>
            <a:ext cx="2958729" cy="2449988"/>
          </a:xfrm>
          <a:prstGeom prst="rect">
            <a:avLst/>
          </a:prstGeom>
        </p:spPr>
      </p:pic>
      <p:sp>
        <p:nvSpPr>
          <p:cNvPr id="5" name="왼쪽 중괄호 4"/>
          <p:cNvSpPr/>
          <p:nvPr/>
        </p:nvSpPr>
        <p:spPr bwMode="auto">
          <a:xfrm>
            <a:off x="539552" y="1624588"/>
            <a:ext cx="130991" cy="1307976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42333" y="2096269"/>
            <a:ext cx="3177939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[[ 5.0999999e+00  4.0000001e-01  9.6999998e+00 -2.4000001e+00</a:t>
            </a:r>
          </a:p>
          <a:p>
            <a:r>
              <a:rPr lang="ko-KR" altLang="en-US" sz="800" dirty="0"/>
              <a:t>   1.0074000e+03  1.0159000e+03  9.7900000e+00  1.8000000e+00</a:t>
            </a:r>
          </a:p>
          <a:p>
            <a:r>
              <a:rPr lang="ko-KR" altLang="en-US" sz="800" dirty="0"/>
              <a:t>   8.4770144e+05]</a:t>
            </a:r>
          </a:p>
          <a:p>
            <a:endParaRPr lang="en-US" altLang="ko-KR" sz="800" dirty="0" smtClean="0"/>
          </a:p>
          <a:p>
            <a:r>
              <a:rPr lang="en-US" altLang="ko-KR" sz="800" dirty="0" smtClean="0"/>
              <a:t>   …</a:t>
            </a:r>
          </a:p>
          <a:p>
            <a:endParaRPr lang="ko-KR" altLang="en-US" sz="800" dirty="0"/>
          </a:p>
          <a:p>
            <a:r>
              <a:rPr lang="ko-KR" altLang="en-US" sz="800" dirty="0" smtClean="0"/>
              <a:t> </a:t>
            </a:r>
            <a:r>
              <a:rPr lang="ko-KR" altLang="en-US" sz="800" dirty="0"/>
              <a:t>[-4.4000001e+00 -1.0600000e+01  2.8000000e+00 -1.2800000e+01</a:t>
            </a:r>
          </a:p>
          <a:p>
            <a:r>
              <a:rPr lang="ko-KR" altLang="en-US" sz="800" dirty="0"/>
              <a:t>   1.0246000e+03  1.0336000e+03  1.1990000e+01 -4.0999999e+00</a:t>
            </a:r>
          </a:p>
          <a:p>
            <a:r>
              <a:rPr lang="ko-KR" altLang="en-US" sz="800" dirty="0"/>
              <a:t>   8.4793094e+05]]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974797" y="2087854"/>
            <a:ext cx="7360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/>
              <a:t>[846771.7]</a:t>
            </a:r>
          </a:p>
        </p:txBody>
      </p:sp>
      <p:sp>
        <p:nvSpPr>
          <p:cNvPr id="24" name="직사각형 23"/>
          <p:cNvSpPr/>
          <p:nvPr/>
        </p:nvSpPr>
        <p:spPr bwMode="auto">
          <a:xfrm>
            <a:off x="474531" y="4042563"/>
            <a:ext cx="8103770" cy="263916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텍스트 개체 틀 2"/>
          <p:cNvSpPr txBox="1">
            <a:spLocks/>
          </p:cNvSpPr>
          <p:nvPr/>
        </p:nvSpPr>
        <p:spPr>
          <a:xfrm>
            <a:off x="3882792" y="4226569"/>
            <a:ext cx="44486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두번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째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입력데이터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출력 데이터</a:t>
            </a:r>
            <a:endParaRPr lang="en-US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Seq_length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(14): (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14, 9)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            Predict(7)       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(1, 1)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15" y="4159732"/>
            <a:ext cx="2958729" cy="2449988"/>
          </a:xfrm>
          <a:prstGeom prst="rect">
            <a:avLst/>
          </a:prstGeom>
        </p:spPr>
      </p:pic>
      <p:sp>
        <p:nvSpPr>
          <p:cNvPr id="28" name="왼쪽 중괄호 27"/>
          <p:cNvSpPr/>
          <p:nvPr/>
        </p:nvSpPr>
        <p:spPr bwMode="auto">
          <a:xfrm>
            <a:off x="539552" y="4406669"/>
            <a:ext cx="130991" cy="1307976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974797" y="4764518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[</a:t>
            </a:r>
            <a:r>
              <a:rPr lang="en-US" altLang="ko-KR" sz="800" dirty="0" smtClean="0"/>
              <a:t>846083.06</a:t>
            </a:r>
            <a:r>
              <a:rPr lang="ko-KR" altLang="en-US" sz="800" dirty="0" smtClean="0"/>
              <a:t>]</a:t>
            </a:r>
            <a:endParaRPr lang="ko-KR" altLang="en-US" sz="800" dirty="0"/>
          </a:p>
        </p:txBody>
      </p:sp>
      <p:sp>
        <p:nvSpPr>
          <p:cNvPr id="31" name="직사각형 30"/>
          <p:cNvSpPr/>
          <p:nvPr/>
        </p:nvSpPr>
        <p:spPr>
          <a:xfrm>
            <a:off x="3842333" y="4798635"/>
            <a:ext cx="303392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[[ 2.5999999e+00 -2.2000000e+00  9.1000004e+00 -6.0999999e+00</a:t>
            </a:r>
          </a:p>
          <a:p>
            <a:r>
              <a:rPr lang="ko-KR" altLang="en-US" sz="800" dirty="0"/>
              <a:t>   1.0131000e+03  1.0217000e+03  1.1010000e+01  1.3000000e+00</a:t>
            </a:r>
          </a:p>
          <a:p>
            <a:r>
              <a:rPr lang="ko-KR" altLang="en-US" sz="800" dirty="0"/>
              <a:t>   8.4786900e+05</a:t>
            </a:r>
            <a:r>
              <a:rPr lang="ko-KR" altLang="en-US" sz="800" dirty="0" smtClean="0"/>
              <a:t>]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   …</a:t>
            </a:r>
          </a:p>
          <a:p>
            <a:endParaRPr lang="ko-KR" altLang="en-US" sz="800" dirty="0"/>
          </a:p>
          <a:p>
            <a:r>
              <a:rPr lang="ko-KR" altLang="en-US" sz="800" dirty="0" smtClean="0"/>
              <a:t> </a:t>
            </a:r>
            <a:r>
              <a:rPr lang="ko-KR" altLang="en-US" sz="800" dirty="0"/>
              <a:t>[-3.0000000e+00 -8.6999998e+00  3.8000000e+00 -9.3999996e+00</a:t>
            </a:r>
          </a:p>
          <a:p>
            <a:r>
              <a:rPr lang="ko-KR" altLang="en-US" sz="800" dirty="0"/>
              <a:t>   1.0243000e+03  1.0332000e+03  1.1970000e+01 -3.3000000e+00</a:t>
            </a:r>
          </a:p>
          <a:p>
            <a:r>
              <a:rPr lang="ko-KR" altLang="en-US" sz="800" dirty="0"/>
              <a:t>   8.4661019e+05]]</a:t>
            </a:r>
          </a:p>
        </p:txBody>
      </p:sp>
      <p:sp>
        <p:nvSpPr>
          <p:cNvPr id="9" name="직사각형 8"/>
          <p:cNvSpPr/>
          <p:nvPr/>
        </p:nvSpPr>
        <p:spPr bwMode="auto">
          <a:xfrm flipV="1">
            <a:off x="3335959" y="3540632"/>
            <a:ext cx="299080" cy="94868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 flipV="1">
            <a:off x="3335959" y="6309320"/>
            <a:ext cx="299080" cy="94868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3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RNN </a:t>
            </a:r>
            <a:r>
              <a:rPr lang="ko-KR" altLang="en-US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예측을 위한 </a:t>
            </a:r>
            <a:r>
              <a:rPr lang="en-US" altLang="ko-KR" sz="28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timeseries</a:t>
            </a: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840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16288</TotalTime>
  <Words>358</Words>
  <Application>Microsoft Office PowerPoint</Application>
  <PresentationFormat>화면 슬라이드 쇼(4:3)</PresentationFormat>
  <Paragraphs>133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20" baseType="lpstr">
      <vt:lpstr>Arial Unicode MS</vt:lpstr>
      <vt:lpstr>Inconsolata</vt:lpstr>
      <vt:lpstr>Monotype Sorts</vt:lpstr>
      <vt:lpstr>Nanum Gothic</vt:lpstr>
      <vt:lpstr>NanumSquareOTF</vt:lpstr>
      <vt:lpstr>굴림</vt:lpstr>
      <vt:lpstr>나눔고딕</vt:lpstr>
      <vt:lpstr>나눔고딕 ExtraBold</vt:lpstr>
      <vt:lpstr>다음_Regular</vt:lpstr>
      <vt:lpstr>Malgun Gothic</vt:lpstr>
      <vt:lpstr>Malgun Gothic</vt:lpstr>
      <vt:lpstr>Arial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jhpark</cp:lastModifiedBy>
  <cp:revision>957</cp:revision>
  <dcterms:created xsi:type="dcterms:W3CDTF">2007-11-11T16:17:21Z</dcterms:created>
  <dcterms:modified xsi:type="dcterms:W3CDTF">2020-03-31T06:06:03Z</dcterms:modified>
</cp:coreProperties>
</file>