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8" r:id="rId2"/>
    <p:sldId id="271" r:id="rId3"/>
    <p:sldId id="426" r:id="rId4"/>
    <p:sldId id="432" r:id="rId5"/>
    <p:sldId id="433" r:id="rId6"/>
    <p:sldId id="435" r:id="rId7"/>
    <p:sldId id="450" r:id="rId8"/>
    <p:sldId id="436" r:id="rId9"/>
    <p:sldId id="437" r:id="rId10"/>
    <p:sldId id="451" r:id="rId11"/>
    <p:sldId id="440" r:id="rId12"/>
    <p:sldId id="452" r:id="rId13"/>
    <p:sldId id="453" r:id="rId14"/>
    <p:sldId id="454" r:id="rId15"/>
    <p:sldId id="455" r:id="rId16"/>
    <p:sldId id="438" r:id="rId17"/>
    <p:sldId id="439" r:id="rId18"/>
    <p:sldId id="456" r:id="rId19"/>
    <p:sldId id="442" r:id="rId20"/>
    <p:sldId id="443" r:id="rId21"/>
    <p:sldId id="423" r:id="rId22"/>
    <p:sldId id="424" r:id="rId23"/>
    <p:sldId id="425" r:id="rId24"/>
    <p:sldId id="431" r:id="rId25"/>
    <p:sldId id="449" r:id="rId26"/>
    <p:sldId id="441" r:id="rId27"/>
    <p:sldId id="448" r:id="rId28"/>
    <p:sldId id="260" r:id="rId2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2020-04-08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89292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3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33115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91612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73028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91641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679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31684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47112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4736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4002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24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58984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10955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90979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70039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26794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572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956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3622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745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5638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889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9398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9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Preprocessing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49" y="1718204"/>
            <a:ext cx="3278184" cy="2526579"/>
          </a:xfrm>
          <a:prstGeom prst="rect">
            <a:avLst/>
          </a:prstGeom>
        </p:spPr>
      </p:pic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 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출력값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4531" y="1641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 bwMode="auto">
          <a:xfrm>
            <a:off x="474531" y="4778817"/>
            <a:ext cx="8103770" cy="20345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60339" y="1895490"/>
            <a:ext cx="2155477" cy="16535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87833"/>
              </p:ext>
            </p:extLst>
          </p:nvPr>
        </p:nvGraphicFramePr>
        <p:xfrm>
          <a:off x="3967557" y="2204865"/>
          <a:ext cx="4533996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00">
                  <a:extLst>
                    <a:ext uri="{9D8B030D-6E8A-4147-A177-3AD203B41FA5}">
                      <a16:colId xmlns:a16="http://schemas.microsoft.com/office/drawing/2014/main" val="2673141269"/>
                    </a:ext>
                  </a:extLst>
                </a:gridCol>
                <a:gridCol w="3199687">
                  <a:extLst>
                    <a:ext uri="{9D8B030D-6E8A-4147-A177-3AD203B41FA5}">
                      <a16:colId xmlns:a16="http://schemas.microsoft.com/office/drawing/2014/main" val="3451018546"/>
                    </a:ext>
                  </a:extLst>
                </a:gridCol>
                <a:gridCol w="833209">
                  <a:extLst>
                    <a:ext uri="{9D8B030D-6E8A-4147-A177-3AD203B41FA5}">
                      <a16:colId xmlns:a16="http://schemas.microsoft.com/office/drawing/2014/main" val="64098648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236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[5.1 3.5 1.4 0.2]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5252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[4.9 3.  1.4 0.2]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2635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3835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[5.9 3.  5.1 1.8]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[2.]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73689"/>
                  </a:ext>
                </a:extLst>
              </a:tr>
            </a:tbl>
          </a:graphicData>
        </a:graphic>
      </p:graphicFrame>
      <p:sp>
        <p:nvSpPr>
          <p:cNvPr id="32" name="텍스트 개체 틀 2"/>
          <p:cNvSpPr txBox="1">
            <a:spLocks/>
          </p:cNvSpPr>
          <p:nvPr/>
        </p:nvSpPr>
        <p:spPr>
          <a:xfrm>
            <a:off x="619271" y="4971644"/>
            <a:ext cx="781428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 행렬로 입력되고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마지막 컬럼의 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숫자로 전처리 되어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Iris-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setosa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=0, Iris-versicolor=1, Iris-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versinica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=2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표준화 등 처리를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하지않음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추후에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True, False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선택할 수 있게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되어 있지 않음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읽고나서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분리할때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부분에서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shuffle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이진분류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문제이기 때문에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SigmoidBinaryCrossEntropyLoss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다중분류면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설정하고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3" name="그룹 5"/>
          <p:cNvGrpSpPr>
            <a:grpSpLocks/>
          </p:cNvGrpSpPr>
          <p:nvPr/>
        </p:nvGrpSpPr>
        <p:grpSpPr bwMode="auto">
          <a:xfrm>
            <a:off x="474531" y="43810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2994811" y="1895490"/>
            <a:ext cx="785102" cy="16535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3998446" y="1844824"/>
            <a:ext cx="45031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Preprocessing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후 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0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787517"/>
            <a:ext cx="8103770" cy="27216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Preprocessing()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함수 사용 방법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31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en-US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데이터셋을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 저장할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배치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a.MNIST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MNIST, </a:t>
            </a:r>
            <a:r>
              <a:rPr kumimoji="0" lang="en-US" altLang="ko-KR" sz="800" i="1" dirty="0" err="1" smtClean="0">
                <a:solidFill>
                  <a:srgbClr val="8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, CIFAR10, CIFAR100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중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선택</a:t>
            </a:r>
            <a:endParaRPr kumimoji="0" lang="ko-KR" altLang="ko-KR" sz="800" b="1" dirty="0">
              <a:latin typeface="Arial" panose="020B0604020202020204" pitchFamily="34" charset="0"/>
            </a:endParaRPr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667111" y="3738344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Image_size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입력으로 사용할 이미지 사이즈</a:t>
            </a:r>
            <a:endParaRPr lang="ko-KR" alt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설정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Load_dataset.py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(MNIST,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FashionMNIST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CIFAR10, CIFAR100)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4999198"/>
            <a:ext cx="8103770" cy="15981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619271" y="5112767"/>
            <a:ext cx="7814289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구분지어져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있기 때문에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구분하는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없다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추가한다면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기능 추가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MNIST,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FashionMNIST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CIFAR10, CIFAR100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제공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7" name="그룹 5"/>
          <p:cNvGrpSpPr>
            <a:grpSpLocks/>
          </p:cNvGrpSpPr>
          <p:nvPr/>
        </p:nvGrpSpPr>
        <p:grpSpPr bwMode="auto">
          <a:xfrm>
            <a:off x="474531" y="46014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2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MNIST()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 예제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dataset/image/MNIST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a.MNIST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MNIST, </a:t>
            </a:r>
            <a:r>
              <a:rPr kumimoji="0" lang="en-US" altLang="ko-KR" sz="800" i="1" dirty="0" err="1" smtClean="0">
                <a:solidFill>
                  <a:srgbClr val="8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, CIFAR10, CIFAR100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중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선택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i="1" dirty="0">
              <a:solidFill>
                <a:srgbClr val="808080"/>
              </a:solidFill>
              <a:latin typeface="Arial Unicode MS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800" b="1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Load_dataset.py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MNIST()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798068"/>
            <a:ext cx="2287363" cy="647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28" y="4798068"/>
            <a:ext cx="2192852" cy="6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FashionMNIST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 예제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</a:t>
            </a:r>
            <a:r>
              <a:rPr kumimoji="0" lang="en-US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Fashion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MNIST()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MNIST, </a:t>
            </a:r>
            <a:r>
              <a:rPr kumimoji="0" lang="en-US" altLang="ko-KR" sz="800" i="1" dirty="0" err="1" smtClean="0">
                <a:solidFill>
                  <a:srgbClr val="8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, CIFAR10, CIFAR100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중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선택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i="1" dirty="0">
              <a:solidFill>
                <a:srgbClr val="808080"/>
              </a:solidFill>
              <a:latin typeface="Arial Unicode MS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800" b="1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Load_dataset.py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FashionMNIST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798068"/>
            <a:ext cx="2287363" cy="647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28" y="4798068"/>
            <a:ext cx="2192852" cy="6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CIFAR10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 예제</a:t>
              </a: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dataset/image/CIFAR10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CIFAR10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MNIST, </a:t>
            </a:r>
            <a:r>
              <a:rPr kumimoji="0" lang="en-US" altLang="ko-KR" sz="800" i="1" dirty="0" err="1" smtClean="0">
                <a:solidFill>
                  <a:srgbClr val="8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, CIFAR10, CIFAR100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중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선택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i="1" dirty="0">
              <a:solidFill>
                <a:srgbClr val="808080"/>
              </a:solidFill>
              <a:latin typeface="Arial Unicode MS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800" b="1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Load_dataset.py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CIFAR10()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798068"/>
            <a:ext cx="2287363" cy="647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28" y="4798068"/>
            <a:ext cx="2192852" cy="6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CIFAR100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 예제</a:t>
              </a: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dataset/image/CIFAR100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CIFAR100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MNIST, </a:t>
            </a:r>
            <a:r>
              <a:rPr kumimoji="0" lang="en-US" altLang="ko-KR" sz="800" i="1" dirty="0" err="1" smtClean="0">
                <a:solidFill>
                  <a:srgbClr val="8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, CIFAR10, CIFAR100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중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선택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i="1" dirty="0">
              <a:solidFill>
                <a:srgbClr val="808080"/>
              </a:solidFill>
              <a:latin typeface="Arial Unicode MS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800" b="1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Load_dataset.py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CIFAR100()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798068"/>
            <a:ext cx="2287363" cy="647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28" y="4798068"/>
            <a:ext cx="2192852" cy="6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8"/>
            <a:ext cx="8103770" cy="3001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846641"/>
            <a:ext cx="803324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cnn.image_preprocessing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en-US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데이터셋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테스트셋으로 사용할 비율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801814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 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474531" y="5210865"/>
            <a:ext cx="8103770" cy="15305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텍스트 개체 틀 2"/>
          <p:cNvSpPr txBox="1">
            <a:spLocks/>
          </p:cNvSpPr>
          <p:nvPr/>
        </p:nvSpPr>
        <p:spPr>
          <a:xfrm>
            <a:off x="619271" y="5301208"/>
            <a:ext cx="7814289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ImageFolderDataset</a:t>
            </a: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이용하여 디렉토리별로 구분되어 있는 이미지와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읽어옴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서브디렉토리로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만 구분해 놓으면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labeling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작업이 없어도 됨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flag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이면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greyscale(channel=1)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이면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colored(channel=3)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데이터를 읽을 수 있음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3" name="그룹 5"/>
          <p:cNvGrpSpPr>
            <a:grpSpLocks/>
          </p:cNvGrpSpPr>
          <p:nvPr/>
        </p:nvGrpSpPr>
        <p:grpSpPr bwMode="auto">
          <a:xfrm>
            <a:off x="474531" y="481310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cnn.image_preprocessing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image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MonkeySpecies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96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0.3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a.image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endParaRPr kumimoji="0" lang="en-US" altLang="ko-KR" sz="800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,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endParaRPr kumimoji="0" lang="ko-KR" altLang="ko-KR" sz="800" dirty="0"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797152"/>
            <a:ext cx="2105319" cy="638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16" y="5517232"/>
            <a:ext cx="209430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디렉토리의 구조와 서브 디렉토리의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641562"/>
            <a:ext cx="8103770" cy="502779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05297"/>
              </p:ext>
            </p:extLst>
          </p:nvPr>
        </p:nvGraphicFramePr>
        <p:xfrm>
          <a:off x="774495" y="4581129"/>
          <a:ext cx="4533996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00">
                  <a:extLst>
                    <a:ext uri="{9D8B030D-6E8A-4147-A177-3AD203B41FA5}">
                      <a16:colId xmlns:a16="http://schemas.microsoft.com/office/drawing/2014/main" val="2673141269"/>
                    </a:ext>
                  </a:extLst>
                </a:gridCol>
                <a:gridCol w="2936365">
                  <a:extLst>
                    <a:ext uri="{9D8B030D-6E8A-4147-A177-3AD203B41FA5}">
                      <a16:colId xmlns:a16="http://schemas.microsoft.com/office/drawing/2014/main" val="3451018546"/>
                    </a:ext>
                  </a:extLst>
                </a:gridCol>
                <a:gridCol w="1096531">
                  <a:extLst>
                    <a:ext uri="{9D8B030D-6E8A-4147-A177-3AD203B41FA5}">
                      <a16:colId xmlns:a16="http://schemas.microsoft.com/office/drawing/2014/main" val="64098648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이미지 데이터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236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n0 </a:t>
                      </a:r>
                      <a:r>
                        <a:rPr lang="ko-KR" altLang="en-US" sz="800" dirty="0" err="1" smtClean="0"/>
                        <a:t>디레토릭의</a:t>
                      </a:r>
                      <a:r>
                        <a:rPr lang="ko-KR" altLang="en-US" sz="800" dirty="0" smtClean="0"/>
                        <a:t> 이미지 데이터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n0 -&gt; label = 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5252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n1 </a:t>
                      </a:r>
                      <a:r>
                        <a:rPr lang="ko-KR" altLang="en-US" sz="800" dirty="0" err="1" smtClean="0"/>
                        <a:t>디레토릭의</a:t>
                      </a:r>
                      <a:r>
                        <a:rPr lang="ko-KR" altLang="en-US" sz="800" dirty="0" smtClean="0"/>
                        <a:t> 이미지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n1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-&gt; label =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2635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3835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n9 </a:t>
                      </a:r>
                      <a:r>
                        <a:rPr lang="ko-KR" altLang="en-US" sz="800" dirty="0" err="1" smtClean="0"/>
                        <a:t>디레토릭의</a:t>
                      </a:r>
                      <a:r>
                        <a:rPr lang="ko-KR" altLang="en-US" sz="800" dirty="0" smtClean="0"/>
                        <a:t> 이미지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n9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-&gt; label =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73689"/>
                  </a:ext>
                </a:extLst>
              </a:tr>
            </a:tbl>
          </a:graphicData>
        </a:graphic>
      </p:graphicFrame>
      <p:sp>
        <p:nvSpPr>
          <p:cNvPr id="30" name="텍스트 개체 틀 2"/>
          <p:cNvSpPr txBox="1">
            <a:spLocks/>
          </p:cNvSpPr>
          <p:nvPr/>
        </p:nvSpPr>
        <p:spPr>
          <a:xfrm>
            <a:off x="619271" y="1735328"/>
            <a:ext cx="450310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디렉토리 구조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79968" y="2132854"/>
            <a:ext cx="5908256" cy="1728194"/>
            <a:chOff x="667111" y="4725143"/>
            <a:chExt cx="5520715" cy="1390066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5535690"/>
              <a:ext cx="4928194" cy="579519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111" y="4725143"/>
              <a:ext cx="494221" cy="667724"/>
            </a:xfrm>
            <a:prstGeom prst="rect">
              <a:avLst/>
            </a:prstGeom>
          </p:spPr>
        </p:pic>
        <p:cxnSp>
          <p:nvCxnSpPr>
            <p:cNvPr id="34" name="직선 연결선 33"/>
            <p:cNvCxnSpPr/>
            <p:nvPr/>
          </p:nvCxnSpPr>
          <p:spPr bwMode="auto">
            <a:xfrm>
              <a:off x="1155974" y="5059006"/>
              <a:ext cx="48561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V="1">
              <a:off x="601216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5508104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5004048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V="1">
              <a:off x="4499992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 flipV="1">
              <a:off x="3995936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 flipV="1">
              <a:off x="349188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 flipV="1">
              <a:off x="299481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 flipV="1">
              <a:off x="2483768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/>
            <p:nvPr/>
          </p:nvCxnSpPr>
          <p:spPr bwMode="auto">
            <a:xfrm flipV="1">
              <a:off x="1979712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 flipV="1">
              <a:off x="1475656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텍스트 개체 틀 2"/>
          <p:cNvSpPr txBox="1">
            <a:spLocks/>
          </p:cNvSpPr>
          <p:nvPr/>
        </p:nvSpPr>
        <p:spPr>
          <a:xfrm>
            <a:off x="619271" y="4225653"/>
            <a:ext cx="450310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서브디렉토리별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8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2577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Load_image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데이터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667111" y="3717032"/>
            <a:ext cx="7704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74531" y="4978885"/>
            <a:ext cx="8103770" cy="15305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19271" y="5069228"/>
            <a:ext cx="7814289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디렉토리 내 이미지를 읽고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하며 이미 학습된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이지를 입력하여 분류함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사이즈는 최소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244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이어야 하며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inceptionv3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299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입력하여야 실행이 가능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디렉토리의 경로가 입력이 되어야 하며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불러온 이미지는 리스트로 저장이 됨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45811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9512" y="89586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 또는 서브 폴더의 이미지를 읽어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입력하여 결과값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Trained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 모델 사용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5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54657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ko-KR" altLang="en-US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학습 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CNN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Load_image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915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</a:t>
            </a:r>
            <a:r>
              <a:rPr kumimoji="0" lang="en-US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pretrainded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’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(minimum=224, inceptionv3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은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299)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a.load_image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endParaRPr kumimoji="0" lang="en-US" altLang="ko-KR" sz="800" dirty="0">
              <a:solidFill>
                <a:srgbClr val="000000"/>
              </a:solidFill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800" dirty="0">
              <a:latin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5650" y="3962120"/>
            <a:ext cx="2736230" cy="2491215"/>
            <a:chOff x="1115616" y="4005064"/>
            <a:chExt cx="2324704" cy="208823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616" y="4005064"/>
              <a:ext cx="2324704" cy="111463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616" y="5153590"/>
              <a:ext cx="2324704" cy="939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648391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632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72408"/>
              </p:ext>
            </p:extLst>
          </p:nvPr>
        </p:nvGraphicFramePr>
        <p:xfrm>
          <a:off x="683568" y="1735002"/>
          <a:ext cx="448816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65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241.3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748.1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245.0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365.9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28937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512.4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6565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236.5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63217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215.4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5436096" y="2237337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958" y="4674511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3958" y="42893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502916" y="4704434"/>
            <a:ext cx="8033247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667111" y="5717417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후의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예측값을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사용하고자 하는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타겟값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변수와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타겟값으로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시계열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데이터로 특정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타겟값을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예측하는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675199"/>
            <a:ext cx="8103770" cy="340998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90027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03489" y="1705121"/>
            <a:ext cx="8033247" cy="22853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/test1.csv'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7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0.7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5" y="4015210"/>
            <a:ext cx="2499270" cy="976700"/>
          </a:xfrm>
          <a:prstGeom prst="rect">
            <a:avLst/>
          </a:prstGeom>
        </p:spPr>
      </p:pic>
      <p:sp>
        <p:nvSpPr>
          <p:cNvPr id="11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5640105"/>
            <a:ext cx="8103770" cy="110126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619271" y="5730447"/>
            <a:ext cx="781428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시계열의 순서가 일일 단위라면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위의 예시는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일의 데이터를 가지고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일 후를 예측하는 전처리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시계열데이터의 주기에 따라서 의미는 달라질 수 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각 변수와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타겟값의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표준화 기능을 추가 할 수 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있을 경우는 고려되지 않았다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5242347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Prediction_preprocessing.py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prediction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 사용하는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4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653931"/>
            <a:ext cx="8103770" cy="252740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687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입력값과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출력값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텍스트 개체 틀 2"/>
          <p:cNvSpPr txBox="1">
            <a:spLocks/>
          </p:cNvSpPr>
          <p:nvPr/>
        </p:nvSpPr>
        <p:spPr>
          <a:xfrm>
            <a:off x="3882792" y="1837937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1771100"/>
            <a:ext cx="2958729" cy="2346239"/>
          </a:xfrm>
          <a:prstGeom prst="rect">
            <a:avLst/>
          </a:prstGeom>
        </p:spPr>
      </p:pic>
      <p:sp>
        <p:nvSpPr>
          <p:cNvPr id="5" name="왼쪽 중괄호 4"/>
          <p:cNvSpPr/>
          <p:nvPr/>
        </p:nvSpPr>
        <p:spPr bwMode="auto">
          <a:xfrm>
            <a:off x="539552" y="1912620"/>
            <a:ext cx="130991" cy="125258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42333" y="2384301"/>
            <a:ext cx="31779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[[ 5.0999999e+00  4.0000001e-01  9.6999998e+00 -2.4000001e+00</a:t>
            </a:r>
          </a:p>
          <a:p>
            <a:r>
              <a:rPr lang="ko-KR" altLang="en-US" sz="800" dirty="0"/>
              <a:t>   1.0074000e+03  1.0159000e+03  9.7900000e+00  1.8000000e+00</a:t>
            </a:r>
          </a:p>
          <a:p>
            <a:r>
              <a:rPr lang="ko-KR" altLang="en-US" sz="800" dirty="0"/>
              <a:t>   8.4770144e+05]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[-4.4000001e+00 -1.0600000e+01  2.8000000e+00 -1.2800000e+01</a:t>
            </a:r>
          </a:p>
          <a:p>
            <a:r>
              <a:rPr lang="ko-KR" altLang="en-US" sz="800" dirty="0"/>
              <a:t>   1.0246000e+03  1.0336000e+03  1.1990000e+01 -4.0999999e+00</a:t>
            </a:r>
          </a:p>
          <a:p>
            <a:r>
              <a:rPr lang="ko-KR" altLang="en-US" sz="800" dirty="0"/>
              <a:t>   8.4793094e+05]]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74797" y="2375886"/>
            <a:ext cx="7360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[846771.7]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474531" y="4221088"/>
            <a:ext cx="8103770" cy="252740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882792" y="4405094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4338257"/>
            <a:ext cx="2958729" cy="2346239"/>
          </a:xfrm>
          <a:prstGeom prst="rect">
            <a:avLst/>
          </a:prstGeom>
        </p:spPr>
      </p:pic>
      <p:sp>
        <p:nvSpPr>
          <p:cNvPr id="28" name="왼쪽 중괄호 27"/>
          <p:cNvSpPr/>
          <p:nvPr/>
        </p:nvSpPr>
        <p:spPr bwMode="auto">
          <a:xfrm>
            <a:off x="539552" y="4585194"/>
            <a:ext cx="130991" cy="125258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74797" y="4943043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[</a:t>
            </a:r>
            <a:r>
              <a:rPr lang="en-US" altLang="ko-KR" sz="800" dirty="0" smtClean="0"/>
              <a:t>846083.06</a:t>
            </a:r>
            <a:r>
              <a:rPr lang="ko-KR" altLang="en-US" sz="800" dirty="0" smtClean="0"/>
              <a:t>]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3842333" y="4977160"/>
            <a:ext cx="303392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[[ 2.5999999e+00 -2.2000000e+00  9.1000004e+00 -6.0999999e+00</a:t>
            </a:r>
          </a:p>
          <a:p>
            <a:r>
              <a:rPr lang="ko-KR" altLang="en-US" sz="800" dirty="0"/>
              <a:t>   1.0131000e+03  1.0217000e+03  1.1010000e+01  1.3000000e+00</a:t>
            </a:r>
          </a:p>
          <a:p>
            <a:r>
              <a:rPr lang="ko-KR" altLang="en-US" sz="800" dirty="0"/>
              <a:t>   8.4786900e+05</a:t>
            </a:r>
            <a:r>
              <a:rPr lang="ko-KR" altLang="en-US" sz="800" dirty="0" smtClean="0"/>
              <a:t>]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[-3.0000000e+00 -8.6999998e+00  3.8000000e+00 -9.3999996e+00</a:t>
            </a:r>
          </a:p>
          <a:p>
            <a:r>
              <a:rPr lang="ko-KR" altLang="en-US" sz="800" dirty="0"/>
              <a:t>   1.0243000e+03  1.0332000e+03  1.1970000e+01 -3.3000000e+00</a:t>
            </a:r>
          </a:p>
          <a:p>
            <a:r>
              <a:rPr lang="ko-KR" altLang="en-US" sz="800" dirty="0"/>
              <a:t>   8.4661019e+05]]</a:t>
            </a:r>
          </a:p>
        </p:txBody>
      </p:sp>
      <p:sp>
        <p:nvSpPr>
          <p:cNvPr id="9" name="직사각형 8"/>
          <p:cNvSpPr/>
          <p:nvPr/>
        </p:nvSpPr>
        <p:spPr bwMode="auto">
          <a:xfrm flipV="1">
            <a:off x="3335959" y="3828664"/>
            <a:ext cx="299080" cy="90851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 flipV="1">
            <a:off x="3335959" y="6487845"/>
            <a:ext cx="299080" cy="90851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 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값과 출력 데이터 값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4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복제하는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복제를 위한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4531" y="1648391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5"/>
          <p:cNvGrpSpPr>
            <a:grpSpLocks/>
          </p:cNvGrpSpPr>
          <p:nvPr/>
        </p:nvGrpSpPr>
        <p:grpSpPr bwMode="auto">
          <a:xfrm>
            <a:off x="474531" y="12632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1" name="텍스트 개체 틀 2"/>
          <p:cNvSpPr txBox="1">
            <a:spLocks/>
          </p:cNvSpPr>
          <p:nvPr/>
        </p:nvSpPr>
        <p:spPr>
          <a:xfrm>
            <a:off x="3896885" y="2132856"/>
            <a:ext cx="4491539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입력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그대로 복제하는 모델이기 때문에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값만 필요함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비지도 학습이기에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없음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값에 제한을 거는 방법에 따라 여러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나뉘지만 여기서는 어떠한 제한도 두지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않음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지금은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 data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가지고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구분했지만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데이터가 따리 있을 경우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으로 구분하고 학습을 진행한 후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하면 됨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73958" y="4674511"/>
            <a:ext cx="8103770" cy="206196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3958" y="42893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02916" y="4704434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rnn.autoencoder_preprocessing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데이터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학습셋으로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사용할 비율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a.autoencoder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3896885" y="5051082"/>
            <a:ext cx="383288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 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비율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63249"/>
              </p:ext>
            </p:extLst>
          </p:nvPr>
        </p:nvGraphicFramePr>
        <p:xfrm>
          <a:off x="683568" y="1730112"/>
          <a:ext cx="194421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</a:tblGrid>
              <a:tr h="165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6.456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5.816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6.268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5.816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5.862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6.246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28937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6.648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6565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6.448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63217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15.5567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7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복제를 위한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512441" y="1844824"/>
            <a:ext cx="8033247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rnn.autoencoder_preprocessing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autoencoder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train_test.csv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0.7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a.autoencoder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[:5]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9" y="4478677"/>
            <a:ext cx="1947251" cy="202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시퀀스처리하여 텍스트 생성을 위한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4531" y="1648391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5"/>
          <p:cNvGrpSpPr>
            <a:grpSpLocks/>
          </p:cNvGrpSpPr>
          <p:nvPr/>
        </p:nvGrpSpPr>
        <p:grpSpPr bwMode="auto">
          <a:xfrm>
            <a:off x="474531" y="12632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2" name="텍스트 개체 틀 2"/>
          <p:cNvSpPr txBox="1">
            <a:spLocks/>
          </p:cNvSpPr>
          <p:nvPr/>
        </p:nvSpPr>
        <p:spPr>
          <a:xfrm>
            <a:off x="3896885" y="2191475"/>
            <a:ext cx="31516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구분된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text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보이는 사진의 파일의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‘\\’, csv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‘,’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3958" y="4674511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3958" y="42893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02916" y="4704434"/>
            <a:ext cx="803324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rnn.text_preprocessing_mxnet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데이터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en-US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구분자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테스트셋으로 사용할 비율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3896885" y="5051082"/>
            <a:ext cx="383288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Sep(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(csv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파일은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‘,’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31926"/>
            <a:ext cx="2736304" cy="230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rnn.text_preprocessing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en-US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nlp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/timemachine.txt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\\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a.text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:])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:])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27" y="4653136"/>
            <a:ext cx="4221013" cy="188801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536" y="4653136"/>
            <a:ext cx="1563704" cy="80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27045"/>
              </p:ext>
            </p:extLst>
          </p:nvPr>
        </p:nvGraphicFramePr>
        <p:xfrm>
          <a:off x="683568" y="222617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5" name="텍스트 개체 틀 2"/>
          <p:cNvSpPr txBox="1">
            <a:spLocks/>
          </p:cNvSpPr>
          <p:nvPr/>
        </p:nvSpPr>
        <p:spPr>
          <a:xfrm>
            <a:off x="5443195" y="2617951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52950"/>
              </p:ext>
            </p:extLst>
          </p:nvPr>
        </p:nvGraphicFramePr>
        <p:xfrm>
          <a:off x="683568" y="4596028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221088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5443195" y="4987803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2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이상으로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8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47773"/>
              </p:ext>
            </p:extLst>
          </p:nvPr>
        </p:nvGraphicFramePr>
        <p:xfrm>
          <a:off x="683568" y="222617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10623"/>
              </p:ext>
            </p:extLst>
          </p:nvPr>
        </p:nvGraphicFramePr>
        <p:xfrm>
          <a:off x="683568" y="4596028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221088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5443195" y="2617951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문자로 표현되는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문자로 표현된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5443195" y="4987803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문자로 표현되는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2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이상으로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문자로 표현된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5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1, 2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dense_preprocessing.py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(label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숫자인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파일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테스트를 사용할 비율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687415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42913"/>
              </p:ext>
            </p:extLst>
          </p:nvPr>
        </p:nvGraphicFramePr>
        <p:xfrm>
          <a:off x="572391" y="4458424"/>
          <a:ext cx="4863705" cy="20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5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25836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3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label()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dataset1/pima-indians-diabetes.csv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</a:p>
          <a:p>
            <a:pPr lvl="0">
              <a:lnSpc>
                <a:spcPct val="150000"/>
              </a:lnSpc>
            </a:pP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43774"/>
            <a:ext cx="3696772" cy="18883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003" y="3843774"/>
            <a:ext cx="3641421" cy="1888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9" y="5932007"/>
            <a:ext cx="2307533" cy="449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003" y="5932007"/>
            <a:ext cx="2194188" cy="44932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 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입려값과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출력값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4531" y="1641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 bwMode="auto">
          <a:xfrm>
            <a:off x="474531" y="4778817"/>
            <a:ext cx="8103770" cy="196255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14925"/>
          <a:stretch/>
        </p:blipFill>
        <p:spPr>
          <a:xfrm>
            <a:off x="646143" y="1726958"/>
            <a:ext cx="3180691" cy="249413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760339" y="1850150"/>
            <a:ext cx="2726778" cy="11963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520027" y="1850150"/>
            <a:ext cx="322306" cy="11963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28408"/>
              </p:ext>
            </p:extLst>
          </p:nvPr>
        </p:nvGraphicFramePr>
        <p:xfrm>
          <a:off x="3967557" y="2182845"/>
          <a:ext cx="4533996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00">
                  <a:extLst>
                    <a:ext uri="{9D8B030D-6E8A-4147-A177-3AD203B41FA5}">
                      <a16:colId xmlns:a16="http://schemas.microsoft.com/office/drawing/2014/main" val="2673141269"/>
                    </a:ext>
                  </a:extLst>
                </a:gridCol>
                <a:gridCol w="3199687">
                  <a:extLst>
                    <a:ext uri="{9D8B030D-6E8A-4147-A177-3AD203B41FA5}">
                      <a16:colId xmlns:a16="http://schemas.microsoft.com/office/drawing/2014/main" val="3451018546"/>
                    </a:ext>
                  </a:extLst>
                </a:gridCol>
                <a:gridCol w="833209">
                  <a:extLst>
                    <a:ext uri="{9D8B030D-6E8A-4147-A177-3AD203B41FA5}">
                      <a16:colId xmlns:a16="http://schemas.microsoft.com/office/drawing/2014/main" val="64098648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236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[  6.    148.     72.     35.      0.     33.6     0.627  50.  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[1.]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5252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[ 1.    85.    66.    29.     0.    26.6    0.351    31.   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2635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3835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768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[ 1.    93.    70.    31.     0.    30.4    0.315      23.   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73689"/>
                  </a:ext>
                </a:extLst>
              </a:tr>
            </a:tbl>
          </a:graphicData>
        </a:graphic>
      </p:graphicFrame>
      <p:sp>
        <p:nvSpPr>
          <p:cNvPr id="43" name="텍스트 개체 틀 2"/>
          <p:cNvSpPr txBox="1">
            <a:spLocks/>
          </p:cNvSpPr>
          <p:nvPr/>
        </p:nvSpPr>
        <p:spPr>
          <a:xfrm>
            <a:off x="619271" y="4971644"/>
            <a:ext cx="7814289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 행렬로 입력되고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마지막 컬럼의 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표준화 등 처리를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하지않음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추후에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True, False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선택할 수 있게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en-US" altLang="ko-KR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되어 있지 않음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읽고나서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분리할때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부분에서 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shuffle 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이진분류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문제이기 때문에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SigmoidBinaryCrossEntropyLoss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다중분류면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설정하고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5"/>
          <p:cNvGrpSpPr>
            <a:grpSpLocks/>
          </p:cNvGrpSpPr>
          <p:nvPr/>
        </p:nvGrpSpPr>
        <p:grpSpPr bwMode="auto">
          <a:xfrm>
            <a:off x="474531" y="43810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3998446" y="1844824"/>
            <a:ext cx="45031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Preprocessing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후 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9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dense_preprocessing.py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(label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문자인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nolabel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파일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테스트로 사용할 비율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738344"/>
            <a:ext cx="7704856" cy="66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(float):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설정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00686"/>
              </p:ext>
            </p:extLst>
          </p:nvPr>
        </p:nvGraphicFramePr>
        <p:xfrm>
          <a:off x="644398" y="4458424"/>
          <a:ext cx="4863705" cy="20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5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1389630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</a:tblGrid>
              <a:tr h="25836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Iris-setosa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Iris-setosa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virginica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0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nolabel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2276872"/>
            <a:ext cx="8033247" cy="1731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dataset1/iris.csv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4077073"/>
            <a:ext cx="2520281" cy="18146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7" y="5983289"/>
            <a:ext cx="2520280" cy="5781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9" y="4077072"/>
            <a:ext cx="2491550" cy="18146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5983289"/>
            <a:ext cx="2491551" cy="5785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4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17373</TotalTime>
  <Words>2125</Words>
  <Application>Microsoft Office PowerPoint</Application>
  <PresentationFormat>화면 슬라이드 쇼(4:3)</PresentationFormat>
  <Paragraphs>759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1" baseType="lpstr">
      <vt:lpstr>Arial Unicode MS</vt:lpstr>
      <vt:lpstr>Inconsolata</vt:lpstr>
      <vt:lpstr>Monotype Sorts</vt:lpstr>
      <vt:lpstr>Nanum Gothic</vt:lpstr>
      <vt:lpstr>굴림</vt:lpstr>
      <vt:lpstr>나눔고딕</vt:lpstr>
      <vt:lpstr>나눔고딕 ExtraBold</vt:lpstr>
      <vt:lpstr>다음_Regular</vt:lpstr>
      <vt:lpstr>맑은 고딕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1011</cp:revision>
  <dcterms:created xsi:type="dcterms:W3CDTF">2007-11-11T16:17:21Z</dcterms:created>
  <dcterms:modified xsi:type="dcterms:W3CDTF">2020-04-08T08:11:08Z</dcterms:modified>
</cp:coreProperties>
</file>