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269" r:id="rId4"/>
    <p:sldId id="270" r:id="rId5"/>
    <p:sldId id="278" r:id="rId6"/>
    <p:sldId id="272" r:id="rId7"/>
    <p:sldId id="280" r:id="rId8"/>
    <p:sldId id="281" r:id="rId9"/>
    <p:sldId id="282" r:id="rId10"/>
    <p:sldId id="283" r:id="rId11"/>
    <p:sldId id="297" r:id="rId12"/>
    <p:sldId id="284" r:id="rId13"/>
    <p:sldId id="273" r:id="rId14"/>
    <p:sldId id="298" r:id="rId15"/>
    <p:sldId id="286" r:id="rId16"/>
    <p:sldId id="287" r:id="rId17"/>
    <p:sldId id="274" r:id="rId18"/>
    <p:sldId id="289" r:id="rId19"/>
    <p:sldId id="292" r:id="rId20"/>
    <p:sldId id="291" r:id="rId21"/>
    <p:sldId id="293" r:id="rId22"/>
    <p:sldId id="295" r:id="rId23"/>
    <p:sldId id="275" r:id="rId24"/>
    <p:sldId id="294" r:id="rId25"/>
    <p:sldId id="277" r:id="rId26"/>
    <p:sldId id="299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862" autoAdjust="0"/>
  </p:normalViewPr>
  <p:slideViewPr>
    <p:cSldViewPr>
      <p:cViewPr varScale="1">
        <p:scale>
          <a:sx n="91" d="100"/>
          <a:sy n="91" d="100"/>
        </p:scale>
        <p:origin x="20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988-4B10-83CD-938279C5C8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7691824"/>
        <c:axId val="1357689648"/>
      </c:scatterChart>
      <c:valAx>
        <c:axId val="135769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89648"/>
        <c:crosses val="autoZero"/>
        <c:crossBetween val="midCat"/>
      </c:valAx>
      <c:valAx>
        <c:axId val="13576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83.6</c:v>
                </c:pt>
                <c:pt idx="1">
                  <c:v>88.2</c:v>
                </c:pt>
                <c:pt idx="2">
                  <c:v>92.8</c:v>
                </c:pt>
                <c:pt idx="3">
                  <c:v>97.4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7694000"/>
        <c:axId val="1357696176"/>
      </c:scatterChart>
      <c:valAx>
        <c:axId val="135769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6176"/>
        <c:crosses val="autoZero"/>
        <c:crossBetween val="midCat"/>
      </c:valAx>
      <c:valAx>
        <c:axId val="1357696176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2013059033468E-2"/>
          <c:y val="5.3564636450639247E-2"/>
          <c:w val="0.72947244968953506"/>
          <c:h val="0.823139309464798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82</c:v>
                </c:pt>
                <c:pt idx="1">
                  <c:v>88</c:v>
                </c:pt>
                <c:pt idx="2">
                  <c:v>94</c:v>
                </c:pt>
                <c:pt idx="3">
                  <c:v>100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7690192"/>
        <c:axId val="1357690736"/>
      </c:scatterChart>
      <c:valAx>
        <c:axId val="135769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0736"/>
        <c:crosses val="autoZero"/>
        <c:crossBetween val="midCat"/>
      </c:valAx>
      <c:valAx>
        <c:axId val="1357690736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0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BB9-4815-88C2-C4706B6038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7693456"/>
        <c:axId val="1357696720"/>
      </c:scatterChart>
      <c:valAx>
        <c:axId val="135769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6720"/>
        <c:crosses val="autoZero"/>
        <c:crossBetween val="midCat"/>
      </c:valAx>
      <c:valAx>
        <c:axId val="1357696720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74-46F6-B59D-E5768B9B40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7697264"/>
        <c:axId val="1357697808"/>
      </c:scatterChart>
      <c:valAx>
        <c:axId val="135769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7808"/>
        <c:crosses val="autoZero"/>
        <c:crossBetween val="midCat"/>
      </c:valAx>
      <c:valAx>
        <c:axId val="1357697808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697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=""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=""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=""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=""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81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7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44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094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625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3663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558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6893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720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86212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7586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520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577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3663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69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548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090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79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=""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=""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제곱근 오차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평가하는 방법 중 가장 많이 사용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96869" y="2258616"/>
            <a:ext cx="6264696" cy="3673018"/>
            <a:chOff x="1115616" y="2348880"/>
            <a:chExt cx="5496272" cy="2608064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85692251"/>
                </p:ext>
              </p:extLst>
            </p:nvPr>
          </p:nvGraphicFramePr>
          <p:xfrm>
            <a:off x="1115616" y="2348880"/>
            <a:ext cx="5496272" cy="26080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직선 연결선 2"/>
            <p:cNvCxnSpPr/>
            <p:nvPr/>
          </p:nvCxnSpPr>
          <p:spPr bwMode="auto">
            <a:xfrm>
              <a:off x="4788024" y="293447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3982418" y="3432191"/>
              <a:ext cx="0" cy="255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3178346" y="3510377"/>
              <a:ext cx="0" cy="460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2383182" y="4471016"/>
              <a:ext cx="0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699792" y="1738703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609329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작을수록 잘 그어진 직선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클수록 잘못 그어진 직선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945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"/>
          <p:cNvSpPr txBox="1">
            <a:spLocks/>
          </p:cNvSpPr>
          <p:nvPr/>
        </p:nvSpPr>
        <p:spPr>
          <a:xfrm>
            <a:off x="863588" y="5187388"/>
            <a:ext cx="309634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커질수록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4752020" y="5187388"/>
            <a:ext cx="309634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작을수록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7544" y="1745189"/>
            <a:ext cx="3888432" cy="3123971"/>
            <a:chOff x="467544" y="1745189"/>
            <a:chExt cx="3888432" cy="3123971"/>
          </a:xfrm>
        </p:grpSpPr>
        <p:grpSp>
          <p:nvGrpSpPr>
            <p:cNvPr id="8" name="그룹 7"/>
            <p:cNvGrpSpPr/>
            <p:nvPr/>
          </p:nvGrpSpPr>
          <p:grpSpPr>
            <a:xfrm>
              <a:off x="467544" y="1745189"/>
              <a:ext cx="3888432" cy="3123971"/>
              <a:chOff x="467544" y="853611"/>
              <a:chExt cx="6096000" cy="4015549"/>
            </a:xfrm>
          </p:grpSpPr>
          <p:graphicFrame>
            <p:nvGraphicFramePr>
              <p:cNvPr id="10" name="차트 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5" name="직선 연결선 4"/>
              <p:cNvCxnSpPr/>
              <p:nvPr/>
            </p:nvCxnSpPr>
            <p:spPr bwMode="auto">
              <a:xfrm flipV="1">
                <a:off x="1563252" y="853611"/>
                <a:ext cx="3766227" cy="29475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2051718" y="2019317"/>
              <a:ext cx="936105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 flipH="1" flipV="1">
              <a:off x="1573064" y="3658380"/>
              <a:ext cx="1" cy="3403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2208436" y="3046735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2846983" y="2436763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1822599"/>
              <a:ext cx="0" cy="13819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355976" y="2017124"/>
            <a:ext cx="3888432" cy="2852037"/>
            <a:chOff x="4355976" y="2017124"/>
            <a:chExt cx="3888432" cy="2852037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5976" y="2460302"/>
              <a:ext cx="3888432" cy="2408859"/>
              <a:chOff x="467544" y="1772816"/>
              <a:chExt cx="6096000" cy="3096344"/>
            </a:xfrm>
          </p:grpSpPr>
          <p:graphicFrame>
            <p:nvGraphicFramePr>
              <p:cNvPr id="20" name="차트 1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21" name="직선 연결선 20"/>
              <p:cNvCxnSpPr/>
              <p:nvPr/>
            </p:nvCxnSpPr>
            <p:spPr bwMode="auto">
              <a:xfrm flipV="1">
                <a:off x="1525851" y="3873274"/>
                <a:ext cx="4586136" cy="4484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텍스트 개체 틀 2"/>
            <p:cNvSpPr txBox="1">
              <a:spLocks/>
            </p:cNvSpPr>
            <p:nvPr/>
          </p:nvSpPr>
          <p:spPr>
            <a:xfrm>
              <a:off x="6133664" y="2017124"/>
              <a:ext cx="1030623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5458321" y="3990691"/>
              <a:ext cx="0" cy="3987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100043" y="3448050"/>
              <a:ext cx="0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6738590" y="3510533"/>
              <a:ext cx="0" cy="73147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7377137" y="3239455"/>
              <a:ext cx="0" cy="9223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오차의 관계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1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선의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5551"/>
              </p:ext>
            </p:extLst>
          </p:nvPr>
        </p:nvGraphicFramePr>
        <p:xfrm>
          <a:off x="395535" y="2039972"/>
          <a:ext cx="4608513" cy="1311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129">
                  <a:extLst>
                    <a:ext uri="{9D8B030D-6E8A-4147-A177-3AD203B41FA5}">
                      <a16:colId xmlns="" xmlns:a16="http://schemas.microsoft.com/office/drawing/2014/main" val="3268355146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307771175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3488839776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772184697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3114721603"/>
                    </a:ext>
                  </a:extLst>
                </a:gridCol>
              </a:tblGrid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314290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,y)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835690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828982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29778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5" y="3717032"/>
            <a:ext cx="3271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1 + (-5) + 3 + 3 = 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026584" y="1511279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560" y="4365104"/>
            <a:ext cx="6382388" cy="931656"/>
            <a:chOff x="388560" y="4550583"/>
            <a:chExt cx="6382388" cy="931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(Mean Squared Error, MSE)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blipFill>
                  <a:blip r:embed="rId3"/>
                  <a:stretch>
                    <a:fillRect l="-2292" t="-109375" b="-1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82−81)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93−88)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91−94)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100−97)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11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blipFill>
                  <a:blip r:embed="rId4"/>
                  <a:stretch>
                    <a:fillRect l="-2787" r="-1045" b="-183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388560" y="5547777"/>
            <a:ext cx="7599196" cy="903504"/>
            <a:chOff x="388560" y="5733256"/>
            <a:chExt cx="7599196" cy="903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</a:t>
                  </a:r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근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(Root Mean Squared Error, RMSE)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blipFill>
                  <a:blip r:embed="rId5"/>
                  <a:stretch>
                    <a:fillRect l="-1926" b="-2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RMSE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3.3166…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blipFill>
                  <a:blip r:embed="rId6"/>
                  <a:stretch>
                    <a:fillRect l="-5607" t="-16000" r="-3738" b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055_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 bwMode="auto">
          <a:xfrm>
            <a:off x="5148064" y="1578135"/>
            <a:ext cx="3757392" cy="21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경사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하강법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783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2348880"/>
            <a:ext cx="4029684" cy="3026922"/>
            <a:chOff x="323528" y="3429000"/>
            <a:chExt cx="4029684" cy="30269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3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5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74451" y="2348880"/>
            <a:ext cx="4029684" cy="3026922"/>
            <a:chOff x="323528" y="3429000"/>
            <a:chExt cx="4029684" cy="302692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9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0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1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880706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51520" y="5782906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점에서 미분한 값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접선의 기울기 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3803401" cy="3240360"/>
          </a:xfrm>
          <a:prstGeom prst="rect">
            <a:avLst/>
          </a:prstGeom>
        </p:spPr>
      </p:pic>
      <p:pic>
        <p:nvPicPr>
          <p:cNvPr id="1028" name="Picture 4" descr="0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 bwMode="auto">
          <a:xfrm>
            <a:off x="5076056" y="2668071"/>
            <a:ext cx="3624206" cy="31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909673" y="1896485"/>
            <a:ext cx="2775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→a2 →a3 → m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5180314" y="1896485"/>
            <a:ext cx="341568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33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4644008" y="1589257"/>
            <a:ext cx="3888779" cy="28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구해진 기울기의 반대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기울기가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음의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-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양의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얼마간 이동시킨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구한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미분값이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아니면 위 과정을 반복한다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170" name="Picture 2" descr="경사하강법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604539" y="1412776"/>
            <a:ext cx="3541689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755896" y="5315077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55896" y="5877272"/>
            <a:ext cx="518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 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←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오차가 더 작은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로지스틱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독립 변수의 선형 결합을 이용하여 사건의 발생 가능성을 예측하는 통계 기법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선형회귀와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마찬가지로 적절한 선을 그려가는 과정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85241"/>
              </p:ext>
            </p:extLst>
          </p:nvPr>
        </p:nvGraphicFramePr>
        <p:xfrm>
          <a:off x="395536" y="1685610"/>
          <a:ext cx="806489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00">
                  <a:extLst>
                    <a:ext uri="{9D8B030D-6E8A-4147-A177-3AD203B41FA5}">
                      <a16:colId xmlns="" xmlns:a16="http://schemas.microsoft.com/office/drawing/2014/main" val="3268355146"/>
                    </a:ext>
                  </a:extLst>
                </a:gridCol>
                <a:gridCol w="896099">
                  <a:extLst>
                    <a:ext uri="{9D8B030D-6E8A-4147-A177-3AD203B41FA5}">
                      <a16:colId xmlns="" xmlns:a16="http://schemas.microsoft.com/office/drawing/2014/main" val="2307771175"/>
                    </a:ext>
                  </a:extLst>
                </a:gridCol>
                <a:gridCol w="896099">
                  <a:extLst>
                    <a:ext uri="{9D8B030D-6E8A-4147-A177-3AD203B41FA5}">
                      <a16:colId xmlns="" xmlns:a16="http://schemas.microsoft.com/office/drawing/2014/main" val="914204968"/>
                    </a:ext>
                  </a:extLst>
                </a:gridCol>
                <a:gridCol w="896099">
                  <a:extLst>
                    <a:ext uri="{9D8B030D-6E8A-4147-A177-3AD203B41FA5}">
                      <a16:colId xmlns="" xmlns:a16="http://schemas.microsoft.com/office/drawing/2014/main" val="3488839776"/>
                    </a:ext>
                  </a:extLst>
                </a:gridCol>
                <a:gridCol w="896099">
                  <a:extLst>
                    <a:ext uri="{9D8B030D-6E8A-4147-A177-3AD203B41FA5}">
                      <a16:colId xmlns="" xmlns:a16="http://schemas.microsoft.com/office/drawing/2014/main" val="601034506"/>
                    </a:ext>
                  </a:extLst>
                </a:gridCol>
                <a:gridCol w="896099">
                  <a:extLst>
                    <a:ext uri="{9D8B030D-6E8A-4147-A177-3AD203B41FA5}">
                      <a16:colId xmlns="" xmlns:a16="http://schemas.microsoft.com/office/drawing/2014/main" val="2772184697"/>
                    </a:ext>
                  </a:extLst>
                </a:gridCol>
                <a:gridCol w="896099">
                  <a:extLst>
                    <a:ext uri="{9D8B030D-6E8A-4147-A177-3AD203B41FA5}">
                      <a16:colId xmlns="" xmlns:a16="http://schemas.microsoft.com/office/drawing/2014/main" val="3592914188"/>
                    </a:ext>
                  </a:extLst>
                </a:gridCol>
                <a:gridCol w="896099">
                  <a:extLst>
                    <a:ext uri="{9D8B030D-6E8A-4147-A177-3AD203B41FA5}">
                      <a16:colId xmlns=""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합격여부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4098" name="Picture 2" descr="08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1"/>
          <a:stretch/>
        </p:blipFill>
        <p:spPr bwMode="auto">
          <a:xfrm>
            <a:off x="539552" y="3284984"/>
            <a:ext cx="3158289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81_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"/>
          <a:stretch/>
        </p:blipFill>
        <p:spPr bwMode="auto">
          <a:xfrm>
            <a:off x="4716016" y="3284984"/>
            <a:ext cx="3158290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66056" y="5517232"/>
            <a:ext cx="4419725" cy="637097"/>
            <a:chOff x="731133" y="5784505"/>
            <a:chExt cx="4419725" cy="63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731133" y="5784505"/>
              <a:ext cx="2184683" cy="63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시그모이드</a:t>
              </a: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함수</a:t>
              </a:r>
              <a:endPara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algn="ctr">
                <a:defRPr/>
              </a:pP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(Sigmoid function)</a:t>
              </a:r>
              <a:endPara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2290" name="Picture 2" descr="08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/>
          <a:stretch/>
        </p:blipFill>
        <p:spPr bwMode="auto">
          <a:xfrm>
            <a:off x="217917" y="2492896"/>
            <a:ext cx="46622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74" y="1988840"/>
            <a:ext cx="4012974" cy="332763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75856" y="5500507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=""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선형 회귀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=""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딥러닝이란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?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=""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로지스틱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회귀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=""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경사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하강법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3" name="텍스트 상자 1">
            <a:extLst>
              <a:ext uri="{FF2B5EF4-FFF2-40B4-BE49-F238E27FC236}">
                <a16:creationId xmlns="" xmlns:a16="http://schemas.microsoft.com/office/drawing/2014/main" id="{52AC6471-D7E5-5040-A382-E9BFAE83C367}"/>
              </a:ext>
            </a:extLst>
          </p:cNvPr>
          <p:cNvSpPr txBox="1"/>
          <p:nvPr/>
        </p:nvSpPr>
        <p:spPr>
          <a:xfrm>
            <a:off x="2857500" y="4076700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05.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5536" y="1772816"/>
            <a:ext cx="8748464" cy="3456384"/>
            <a:chOff x="395536" y="1988840"/>
            <a:chExt cx="8748464" cy="3456384"/>
          </a:xfrm>
        </p:grpSpPr>
        <p:pic>
          <p:nvPicPr>
            <p:cNvPr id="3" name="Picture 2" descr="082_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2"/>
            <a:stretch/>
          </p:blipFill>
          <p:spPr bwMode="auto">
            <a:xfrm>
              <a:off x="395536" y="2744924"/>
              <a:ext cx="3921924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082_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5"/>
            <a:stretch/>
          </p:blipFill>
          <p:spPr bwMode="auto">
            <a:xfrm>
              <a:off x="4590783" y="1988840"/>
              <a:ext cx="4553217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5572515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↓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로그함수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2348880"/>
            <a:ext cx="4029809" cy="3960441"/>
            <a:chOff x="611560" y="2348880"/>
            <a:chExt cx="4029809" cy="3960441"/>
          </a:xfrm>
        </p:grpSpPr>
        <p:pic>
          <p:nvPicPr>
            <p:cNvPr id="13314" name="Picture 2" descr="084_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3"/>
            <a:stretch/>
          </p:blipFill>
          <p:spPr bwMode="auto">
            <a:xfrm>
              <a:off x="611560" y="2348880"/>
              <a:ext cx="4029809" cy="396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837016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91880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1,  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𝑙𝑜𝑔h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blipFill>
                <a:blip r:embed="rId4"/>
                <a:stretch>
                  <a:fillRect l="-6076" t="-32609" r="-354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제값이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blipFill>
                <a:blip r:embed="rId5"/>
                <a:stretch>
                  <a:fillRect l="-4839" t="-33333" r="-282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5220072" y="3573016"/>
            <a:ext cx="3104183" cy="792088"/>
            <a:chOff x="5220072" y="3573016"/>
            <a:chExt cx="3104183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𝑦𝑙𝑜𝑔h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61" b="-413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연결선 7"/>
            <p:cNvCxnSpPr/>
            <p:nvPr/>
          </p:nvCxnSpPr>
          <p:spPr bwMode="auto">
            <a:xfrm>
              <a:off x="5508104" y="39330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6444208" y="3933056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직사각형 17"/>
            <p:cNvSpPr/>
            <p:nvPr/>
          </p:nvSpPr>
          <p:spPr bwMode="auto">
            <a:xfrm>
              <a:off x="5585679" y="3920815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093599" y="3933056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0" name="텍스트 개체 틀 2"/>
          <p:cNvSpPr txBox="1">
            <a:spLocks/>
          </p:cNvSpPr>
          <p:nvPr/>
        </p:nvSpPr>
        <p:spPr>
          <a:xfrm>
            <a:off x="251520" y="122473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특징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사이의 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35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6386" name="Picture 2" descr="0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"/>
          <a:stretch/>
        </p:blipFill>
        <p:spPr bwMode="auto">
          <a:xfrm>
            <a:off x="2003167" y="2348880"/>
            <a:ext cx="5137666" cy="24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/>
          <p:cNvSpPr txBox="1">
            <a:spLocks/>
          </p:cNvSpPr>
          <p:nvPr/>
        </p:nvSpPr>
        <p:spPr>
          <a:xfrm>
            <a:off x="0" y="5400857"/>
            <a:ext cx="91440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1957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프랑크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로젠블라트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”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발표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28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pic>
        <p:nvPicPr>
          <p:cNvPr id="14338" name="Picture 2" descr="09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6"/>
          <a:stretch/>
        </p:blipFill>
        <p:spPr bwMode="auto">
          <a:xfrm>
            <a:off x="827584" y="1484784"/>
            <a:ext cx="4449971" cy="3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039736" y="5386486"/>
            <a:ext cx="4025666" cy="808439"/>
            <a:chOff x="1979712" y="5517232"/>
            <a:chExt cx="4025666" cy="80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dirty="0" smtClean="0"/>
                    <a:t> 기울기</a:t>
                  </a:r>
                  <a:r>
                    <a:rPr lang="en-US" altLang="ko-KR" dirty="0" smtClean="0"/>
                    <a:t>, b</a:t>
                  </a:r>
                  <a:r>
                    <a:rPr lang="ko-KR" altLang="en-US" dirty="0" smtClean="0"/>
                    <a:t>는 </a:t>
                  </a:r>
                  <a:r>
                    <a:rPr lang="en-US" altLang="ko-KR" dirty="0" smtClean="0"/>
                    <a:t>y</a:t>
                  </a:r>
                  <a:r>
                    <a:rPr lang="ko-KR" altLang="en-US" dirty="0" smtClean="0"/>
                    <a:t>절편</a:t>
                  </a:r>
                  <a:r>
                    <a:rPr lang="en-US" altLang="ko-KR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77" t="-33333" r="-3396" b="-4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바</m:t>
                      </m:r>
                    </m:oMath>
                  </a14:m>
                  <a:r>
                    <a:rPr lang="ko-KR" altLang="en-US" dirty="0" smtClean="0"/>
                    <a:t>이어스</a:t>
                  </a:r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82" t="-32609" r="-3546" b="-456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 bwMode="auto">
            <a:xfrm>
              <a:off x="1979712" y="6187171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796136" y="1514394"/>
            <a:ext cx="33478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약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1000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억개의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전위가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임계값을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넘으면 다른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반응이 없음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796136" y="3429000"/>
            <a:ext cx="334786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넣고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함수에 의해 일정한 수준을 넘으면 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1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거짓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0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7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딥러닝이란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?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3648" y="2636912"/>
            <a:ext cx="6264696" cy="1728192"/>
            <a:chOff x="899592" y="1123351"/>
            <a:chExt cx="6264696" cy="172819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627784" y="1123351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일반 프로그래밍</a:t>
              </a:r>
              <a:endPara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  <a:r>
                <a:rPr lang="en-US" altLang="ko-KR" sz="1600" dirty="0" err="1" smtClean="0"/>
                <a:t>Int</a:t>
              </a:r>
              <a:r>
                <a:rPr lang="en-US" altLang="ko-KR" sz="1600" dirty="0" smtClean="0"/>
                <a:t> main()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      {    for (……)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    return ;</a:t>
              </a:r>
              <a:endParaRPr lang="en-US" altLang="ko-KR" sz="1600" dirty="0"/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}</a:t>
              </a:r>
            </a:p>
          </p:txBody>
        </p:sp>
        <p:sp>
          <p:nvSpPr>
            <p:cNvPr id="2" name="모서리가 둥근 직사각형 1"/>
            <p:cNvSpPr/>
            <p:nvPr/>
          </p:nvSpPr>
          <p:spPr bwMode="auto">
            <a:xfrm>
              <a:off x="899592" y="1628800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6156176" y="1627407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 bwMode="auto">
            <a:xfrm>
              <a:off x="2074992" y="1663411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5556840" y="1672545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3648" y="4653136"/>
            <a:ext cx="6264696" cy="1728192"/>
            <a:chOff x="899592" y="3288723"/>
            <a:chExt cx="6264696" cy="172819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627784" y="3288723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err="1" smtClean="0"/>
                <a:t>머신러닝</a:t>
              </a: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001100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1 : 110000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000011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899592" y="3301982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6156176" y="3792779"/>
              <a:ext cx="1008112" cy="72008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규칙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2074992" y="3828783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 bwMode="auto">
            <a:xfrm>
              <a:off x="5556840" y="383791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899592" y="4164685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여러 비선형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변환기법의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조합을 통해 높은 수준의 추상화를 시도하는 기계학습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사람의 사고방식을 컴퓨터에게 가르치는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기계학습의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 분야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186201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이용해 새로운 환자의 생사를 예측하는 프로그램을 짜봐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!”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3429623"/>
            <a:ext cx="9118090" cy="2417569"/>
            <a:chOff x="607903" y="3048257"/>
            <a:chExt cx="9118090" cy="2417569"/>
          </a:xfrm>
        </p:grpSpPr>
        <p:sp>
          <p:nvSpPr>
            <p:cNvPr id="43" name="직사각형 42"/>
            <p:cNvSpPr/>
            <p:nvPr/>
          </p:nvSpPr>
          <p:spPr>
            <a:xfrm>
              <a:off x="5139921" y="3428970"/>
              <a:ext cx="13685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00B0F0"/>
                  </a:solidFill>
                </a:rPr>
                <a:t>생존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563888" y="3356992"/>
              <a:ext cx="3312745" cy="1656184"/>
              <a:chOff x="3563888" y="3356992"/>
              <a:chExt cx="3312745" cy="165618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08104" y="4390485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규칙 발견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3563888" y="3356992"/>
                <a:ext cx="2079848" cy="1656184"/>
                <a:chOff x="3563888" y="3356992"/>
                <a:chExt cx="2079848" cy="1656184"/>
              </a:xfrm>
            </p:grpSpPr>
            <p:cxnSp>
              <p:nvCxnSpPr>
                <p:cNvPr id="20" name="직선 화살표 연결선 19"/>
                <p:cNvCxnSpPr/>
                <p:nvPr/>
              </p:nvCxnSpPr>
              <p:spPr bwMode="auto">
                <a:xfrm flipV="1">
                  <a:off x="3779912" y="3356992"/>
                  <a:ext cx="0" cy="1656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직선 화살표 연결선 23"/>
                <p:cNvCxnSpPr/>
                <p:nvPr/>
              </p:nvCxnSpPr>
              <p:spPr bwMode="auto">
                <a:xfrm flipV="1">
                  <a:off x="3563888" y="4867405"/>
                  <a:ext cx="2079848" cy="83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9" name="타원 28"/>
                <p:cNvSpPr/>
                <p:nvPr/>
              </p:nvSpPr>
              <p:spPr bwMode="auto">
                <a:xfrm>
                  <a:off x="4454448" y="3437384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 bwMode="auto">
                <a:xfrm>
                  <a:off x="4756211" y="365340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 bwMode="auto">
                <a:xfrm>
                  <a:off x="5251021" y="3869432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 bwMode="auto">
                <a:xfrm>
                  <a:off x="4063751" y="4044383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 bwMode="auto">
                <a:xfrm>
                  <a:off x="4368550" y="4138715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 bwMode="auto">
                <a:xfrm>
                  <a:off x="4499990" y="447678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 bwMode="auto">
                <a:xfrm flipH="1" flipV="1">
                  <a:off x="4096857" y="3579645"/>
                  <a:ext cx="1410385" cy="107173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4" name="직사각형 43"/>
                <p:cNvSpPr/>
                <p:nvPr/>
              </p:nvSpPr>
              <p:spPr>
                <a:xfrm>
                  <a:off x="3868222" y="4410777"/>
                  <a:ext cx="136852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latinLnBrk="1" hangingPunct="1"/>
                  <a:r>
                    <a:rPr lang="ko-KR" altLang="en-US" sz="1400" dirty="0" smtClean="0">
                      <a:solidFill>
                        <a:srgbClr val="92D050"/>
                      </a:solidFill>
                    </a:rPr>
                    <a:t>사망</a:t>
                  </a:r>
                  <a:endParaRPr lang="ko-KR" altLang="en-US" sz="1400" dirty="0">
                    <a:solidFill>
                      <a:srgbClr val="92D050"/>
                    </a:solidFill>
                  </a:endParaRPr>
                </a:p>
              </p:txBody>
            </p:sp>
          </p:grpSp>
        </p:grpSp>
        <p:sp>
          <p:nvSpPr>
            <p:cNvPr id="54" name="직사각형 53"/>
            <p:cNvSpPr/>
            <p:nvPr/>
          </p:nvSpPr>
          <p:spPr>
            <a:xfrm>
              <a:off x="6996102" y="3048257"/>
              <a:ext cx="27298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FF0000"/>
                  </a:solidFill>
                </a:rPr>
                <a:t>새로운 환자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?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생존할 것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!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765662" y="3356992"/>
              <a:ext cx="2079848" cy="1656184"/>
              <a:chOff x="6765662" y="3356992"/>
              <a:chExt cx="2079848" cy="1656184"/>
            </a:xfrm>
          </p:grpSpPr>
          <p:cxnSp>
            <p:nvCxnSpPr>
              <p:cNvPr id="45" name="직선 화살표 연결선 44"/>
              <p:cNvCxnSpPr/>
              <p:nvPr/>
            </p:nvCxnSpPr>
            <p:spPr bwMode="auto">
              <a:xfrm flipV="1">
                <a:off x="6981686" y="3356992"/>
                <a:ext cx="0" cy="16561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 flipV="1">
                <a:off x="6765662" y="4867405"/>
                <a:ext cx="2079848" cy="83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타원 46"/>
              <p:cNvSpPr/>
              <p:nvPr/>
            </p:nvSpPr>
            <p:spPr bwMode="auto">
              <a:xfrm>
                <a:off x="7656222" y="3437384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7957985" y="365340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8452795" y="3869432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7265525" y="4044383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7570324" y="4138715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>
                <a:off x="7701764" y="447678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 bwMode="auto">
              <a:xfrm flipH="1" flipV="1">
                <a:off x="7298631" y="3579645"/>
                <a:ext cx="1410385" cy="107173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6" name="직사각형 55"/>
              <p:cNvSpPr/>
              <p:nvPr/>
            </p:nvSpPr>
            <p:spPr>
              <a:xfrm>
                <a:off x="7069996" y="4410777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92D050"/>
                    </a:solidFill>
                  </a:rPr>
                  <a:t>사망</a:t>
                </a:r>
                <a:endParaRPr lang="ko-KR" altLang="en-US" sz="14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 bwMode="auto">
              <a:xfrm>
                <a:off x="8201848" y="3408009"/>
                <a:ext cx="256221" cy="216024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07903" y="3372670"/>
              <a:ext cx="2091889" cy="2093156"/>
              <a:chOff x="607903" y="3372670"/>
              <a:chExt cx="2091889" cy="2093156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607903" y="3372670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: </a:t>
                </a: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 bwMode="auto">
              <a:xfrm>
                <a:off x="611560" y="3919797"/>
                <a:ext cx="2088232" cy="445307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</a:t>
                </a:r>
                <a:endParaRPr lang="ko-KR" altLang="en-US" dirty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 bwMode="auto">
              <a:xfrm>
                <a:off x="611560" y="4470158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  <a:endParaRPr lang="ko-KR" altLang="en-US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 bwMode="auto">
              <a:xfrm>
                <a:off x="611560" y="5020519"/>
                <a:ext cx="2088232" cy="445307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오른쪽 화살표 58"/>
            <p:cNvSpPr/>
            <p:nvPr/>
          </p:nvSpPr>
          <p:spPr bwMode="auto">
            <a:xfrm>
              <a:off x="2927587" y="379147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 bwMode="auto">
            <a:xfrm>
              <a:off x="6156176" y="3797130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텍스트 개체 틀 2"/>
          <p:cNvSpPr txBox="1">
            <a:spLocks/>
          </p:cNvSpPr>
          <p:nvPr/>
        </p:nvSpPr>
        <p:spPr>
          <a:xfrm>
            <a:off x="279466" y="1412776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안에서 분석된 패턴과 규칙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분석 결과를 새로운 환자의 데이터와 비교하여 생존 가능성 예측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5" name="텍스트 개체 틀 2"/>
          <p:cNvSpPr txBox="1">
            <a:spLocks/>
          </p:cNvSpPr>
          <p:nvPr/>
        </p:nvSpPr>
        <p:spPr>
          <a:xfrm>
            <a:off x="251520" y="908720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새로운 수술환자의 생존 가능성은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6" name="텍스트 개체 틀 2"/>
          <p:cNvSpPr txBox="1">
            <a:spLocks/>
          </p:cNvSpPr>
          <p:nvPr/>
        </p:nvSpPr>
        <p:spPr>
          <a:xfrm>
            <a:off x="251520" y="2780928"/>
            <a:ext cx="864096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 </a:t>
            </a:r>
            <a:r>
              <a:rPr lang="ko-KR" altLang="en-US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</a:t>
            </a: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</a:t>
            </a:r>
            <a:endParaRPr sz="2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7" name="텍스트 개체 틀 2"/>
          <p:cNvSpPr txBox="1">
            <a:spLocks/>
          </p:cNvSpPr>
          <p:nvPr/>
        </p:nvSpPr>
        <p:spPr>
          <a:xfrm>
            <a:off x="251520" y="6227667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예측 성공률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정확한 경계선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63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선형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849"/>
              </p:ext>
            </p:extLst>
          </p:nvPr>
        </p:nvGraphicFramePr>
        <p:xfrm>
          <a:off x="395536" y="1700808"/>
          <a:ext cx="5400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3268355146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307771175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3488839776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772184697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835690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80596957"/>
              </p:ext>
            </p:extLst>
          </p:nvPr>
        </p:nvGraphicFramePr>
        <p:xfrm>
          <a:off x="403920" y="3042980"/>
          <a:ext cx="539221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588224" y="1850049"/>
            <a:ext cx="237626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 = {2, 4, 6, 8}</a:t>
            </a:r>
          </a:p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 = {81, 93, 91, 97}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03920" y="10611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가장 훌륭한 예측선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588224" y="4378786"/>
            <a:ext cx="208823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패턴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우상향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ax + b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331640" y="3042980"/>
            <a:ext cx="3240360" cy="2330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12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회귀 분석에서 사용되는 표준 방식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87667"/>
              </p:ext>
            </p:extLst>
          </p:nvPr>
        </p:nvGraphicFramePr>
        <p:xfrm>
          <a:off x="395536" y="168561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1026" name="Picture 2" descr="047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9" t="2683" r="21881" b="29903"/>
          <a:stretch/>
        </p:blipFill>
        <p:spPr bwMode="auto">
          <a:xfrm>
            <a:off x="611560" y="2636912"/>
            <a:ext cx="32403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의합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ko-KR" altLang="en-US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평균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합</m:t>
                        </m:r>
                      </m:den>
                    </m:f>
                  </m:oMath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blipFill>
                <a:blip r:embed="rId4"/>
                <a:stretch>
                  <a:fillRect l="-4580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𝟗𝟑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𝟗𝟕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blipFill>
                <a:blip r:embed="rId5"/>
                <a:stretch>
                  <a:fillRect l="-2118" b="-14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𝟒𝟔</m:t>
                        </m:r>
                      </m:num>
                      <m:den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𝟐𝟎</m:t>
                        </m:r>
                      </m:den>
                    </m:f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𝟐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.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𝟑</m:t>
                    </m:r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blipFill>
                <a:blip r:embed="rId6"/>
                <a:stretch>
                  <a:fillRect l="-2118" b="-15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𝐛</m:t>
                      </m:r>
                      <m:r>
                        <a:rPr lang="en-US" altLang="ko-KR" b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𝒚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−(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∗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𝐚</m:t>
                      </m:r>
                    </m:oMath>
                  </m:oMathPara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blipFill>
                <a:blip r:embed="rId7"/>
                <a:stretch>
                  <a:fillRect l="-1538" r="-577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𝑦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𝑥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∗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기울기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blipFill>
                <a:blip r:embed="rId8"/>
                <a:stretch>
                  <a:fillRect l="-2115" t="-5714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=90.5 −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23 ∗5</m:t>
                          </m:r>
                        </m:e>
                      </m:d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=79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blipFill>
                <a:blip r:embed="rId9"/>
                <a:stretch>
                  <a:fillRect l="-211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/>
          <p:cNvSpPr txBox="1">
            <a:spLocks/>
          </p:cNvSpPr>
          <p:nvPr/>
        </p:nvSpPr>
        <p:spPr>
          <a:xfrm>
            <a:off x="899592" y="5877272"/>
            <a:ext cx="165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9277"/>
              </p:ext>
            </p:extLst>
          </p:nvPr>
        </p:nvGraphicFramePr>
        <p:xfrm>
          <a:off x="395536" y="1556792"/>
          <a:ext cx="6096000" cy="919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114721603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3142909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835690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88.2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92.8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994369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952398570"/>
              </p:ext>
            </p:extLst>
          </p:nvPr>
        </p:nvGraphicFramePr>
        <p:xfrm>
          <a:off x="395536" y="2708920"/>
          <a:ext cx="6096000" cy="30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예측선 긋기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61653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보통 여러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존재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938027" y="3582124"/>
            <a:ext cx="19442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</a:p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적절한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7813</TotalTime>
  <Words>956</Words>
  <Application>Microsoft Office PowerPoint</Application>
  <PresentationFormat>화면 슬라이드 쇼(4:3)</PresentationFormat>
  <Paragraphs>261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KoPub돋움체 Bold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546</cp:revision>
  <dcterms:created xsi:type="dcterms:W3CDTF">2007-11-11T16:17:21Z</dcterms:created>
  <dcterms:modified xsi:type="dcterms:W3CDTF">2020-06-05T01:40:22Z</dcterms:modified>
</cp:coreProperties>
</file>