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8" r:id="rId2"/>
    <p:sldId id="271" r:id="rId3"/>
    <p:sldId id="269" r:id="rId4"/>
    <p:sldId id="270" r:id="rId5"/>
    <p:sldId id="300" r:id="rId6"/>
    <p:sldId id="301" r:id="rId7"/>
    <p:sldId id="303" r:id="rId8"/>
    <p:sldId id="302" r:id="rId9"/>
    <p:sldId id="304" r:id="rId10"/>
    <p:sldId id="305" r:id="rId11"/>
    <p:sldId id="306" r:id="rId12"/>
    <p:sldId id="307" r:id="rId13"/>
    <p:sldId id="272" r:id="rId14"/>
    <p:sldId id="308" r:id="rId15"/>
    <p:sldId id="273" r:id="rId16"/>
    <p:sldId id="298" r:id="rId17"/>
    <p:sldId id="309" r:id="rId18"/>
    <p:sldId id="310" r:id="rId19"/>
    <p:sldId id="311" r:id="rId20"/>
    <p:sldId id="312" r:id="rId21"/>
    <p:sldId id="313" r:id="rId22"/>
    <p:sldId id="314" r:id="rId23"/>
    <p:sldId id="274" r:id="rId24"/>
    <p:sldId id="315" r:id="rId25"/>
    <p:sldId id="316" r:id="rId26"/>
    <p:sldId id="317" r:id="rId27"/>
    <p:sldId id="318" r:id="rId28"/>
    <p:sldId id="319" r:id="rId29"/>
    <p:sldId id="320" r:id="rId30"/>
    <p:sldId id="277" r:id="rId31"/>
    <p:sldId id="299" r:id="rId32"/>
    <p:sldId id="260" r:id="rId3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78629" autoAdjust="0"/>
  </p:normalViewPr>
  <p:slideViewPr>
    <p:cSldViewPr>
      <p:cViewPr varScale="1">
        <p:scale>
          <a:sx n="91" d="100"/>
          <a:sy n="91" d="100"/>
        </p:scale>
        <p:origin x="20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xmlns="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xmlns="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xmlns="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xmlns="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3905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xmlns="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xmlns="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7193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099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5670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6002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541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5897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4997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49248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99171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27705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93714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35116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20723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61372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5974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5515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4401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8931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0900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452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9693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xmlns="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xmlns="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사이에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만드는 도식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6146" name="Picture 2" descr="1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539552" y="2281169"/>
            <a:ext cx="3816424" cy="29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32040" y="2895721"/>
            <a:ext cx="3707904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pl-PL" altLang="ko-KR" b="0" i="0" dirty="0">
              <a:solidFill>
                <a:srgbClr val="424242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7659" y="4134883"/>
            <a:ext cx="370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baseline="-25000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</a:t>
            </a:r>
            <a:r>
              <a:rPr lang="el-GR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σ(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573467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각각 자신의 가중치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바이어스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값을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모인 값이 한 번 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이용해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최종값으로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결과를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93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차원 배열로 표시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포함해 가중치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바이어스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4355579"/>
            <a:ext cx="2448937" cy="945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2938970"/>
            <a:ext cx="2465102" cy="937547"/>
          </a:xfrm>
          <a:prstGeom prst="rect">
            <a:avLst/>
          </a:prstGeom>
        </p:spPr>
      </p:pic>
      <p:pic>
        <p:nvPicPr>
          <p:cNvPr id="7174" name="Picture 6" descr="104_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4499992" y="2708920"/>
            <a:ext cx="3624337" cy="28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347864" y="3771057"/>
            <a:ext cx="828055" cy="704611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3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값을 각각 입력해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산출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19" y="2132856"/>
            <a:ext cx="5172162" cy="3066212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두 개의 노드를 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통해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오차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역전파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역전파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구해가는 과정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오차를 구해 이를 토대로 하나 앞선 가중치를 차례로 거슬러 올라가며 조정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3266808" cy="1804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420888"/>
            <a:ext cx="4002556" cy="1804789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437112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(back propagation):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최적화의 계산 방향이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시작해 앞으로 진행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4890839"/>
            <a:ext cx="86409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초기 가중치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준 뒤 결과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yout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계산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 결과와 우리가 원하는 값 사이의 오차를 구함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하강법을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이용해 앞 가중치를 오차가 작아지는 방향으로 업데이트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 과정을 더 이상 오차가 줄어들지 않을 때까지 반복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198" name="Picture 6" descr="1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0"/>
          <a:stretch/>
        </p:blipFill>
        <p:spPr bwMode="auto">
          <a:xfrm>
            <a:off x="323528" y="5941653"/>
            <a:ext cx="5715000" cy="8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신경망에서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딥러닝으로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76635"/>
            <a:ext cx="5924550" cy="2305050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만나 신경망이 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가볍게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174381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인공지능은 기대만큼 결과가 좋지 않았음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(vanishing gradient):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층이 늘어나면서 기울기가 중간에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되어버리는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이는 활성화 함수로 사용된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특성 때문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48879"/>
            <a:ext cx="6565438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미분하면 최대치가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0.3</a:t>
            </a: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작기 때문에 계속 곱하다 보면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 가까워 짐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이를 해결하고자 활성화 함수를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아닌 여러 함수로 대체하기 시작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2492896"/>
            <a:ext cx="6200775" cy="224790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85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95536" y="4568142"/>
            <a:ext cx="8640960" cy="22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하이퍼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볼릭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탄젠트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tanh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범위를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확장해 미분한 값의 범위가 확장되는 효과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여전히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작은 값이 존재하므로 기울기 소실 문제는 여전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작을 때는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그대로 사용하는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방법을 쓰면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크기만 하면 미분 값이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되어 기울기 소실 문제 해결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가장 많이 사용되는 활성화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소프트플러스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softplus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렐루의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되는 순간을 완화한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3314" name="Picture 2" descr="1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2"/>
          <a:stretch/>
        </p:blipFill>
        <p:spPr bwMode="auto">
          <a:xfrm>
            <a:off x="899592" y="1556792"/>
            <a:ext cx="7151593" cy="28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78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xmlns="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오차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역전파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xmlns="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xmlns="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설계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xmlns="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신경망에서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딥러닝으로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속도와 정확도 문제를 해결하는 고급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가중치를 정확하게 찾아가지만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계산량이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매우 많다는 단점이 있음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4081"/>
            <a:ext cx="5953125" cy="2171700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390405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속도의 단점을 보완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전체 데이터를 사용하는 것이 아니라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랜덤하게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추출한 일부 데이터를 사용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더 빨리 그리고 자주 업데이트가 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92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이란 단어는 관성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탄력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가속도라는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뜻으로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하강법에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탄력을 더해 주는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 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878075"/>
            <a:ext cx="6000750" cy="219075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390405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오차를 수정하기 전 바로 앞 수정 값과 방향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(+,-)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참고하여 같은 방향으로 일정한 비율만 수정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지그재그로 일어나는 현상이 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08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99238"/>
              </p:ext>
            </p:extLst>
          </p:nvPr>
        </p:nvGraphicFramePr>
        <p:xfrm>
          <a:off x="539552" y="1124744"/>
          <a:ext cx="7992889" cy="5573061"/>
        </p:xfrm>
        <a:graphic>
          <a:graphicData uri="http://schemas.openxmlformats.org/drawingml/2006/table">
            <a:tbl>
              <a:tblPr/>
              <a:tblGrid>
                <a:gridCol w="1602712">
                  <a:extLst>
                    <a:ext uri="{9D8B030D-6E8A-4147-A177-3AD203B41FA5}">
                      <a16:colId xmlns:a16="http://schemas.microsoft.com/office/drawing/2014/main" xmlns="" val="1252529337"/>
                    </a:ext>
                  </a:extLst>
                </a:gridCol>
                <a:gridCol w="2573752">
                  <a:extLst>
                    <a:ext uri="{9D8B030D-6E8A-4147-A177-3AD203B41FA5}">
                      <a16:colId xmlns:a16="http://schemas.microsoft.com/office/drawing/2014/main" xmlns="" val="370669738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958592461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xmlns="" val="659883280"/>
                    </a:ext>
                  </a:extLst>
                </a:gridCol>
              </a:tblGrid>
              <a:tr h="176116"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고급 경사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개요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사용법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4465901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확률적 경사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/>
                      </a:r>
                      <a:b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(SGD)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랜덤하게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추출한 일부 데이터를 사용해 더 빨리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자주 업데이트를 하게 하는 것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속도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최적화 함수를 이용합니다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008910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Momentum)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관성의 방향을 고려해 진동과 폭을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=0.1,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 계수를 추가합니다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4127992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모멘텀</a:t>
                      </a:r>
                      <a:b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(NAG)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모멘텀이 이동시킬 방향으로 미리 이동해서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그레이디언트를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계산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불필요한 이동을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=0.1, 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baseline="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nesterov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=True)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옵션을 추가합니다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0232185"/>
                  </a:ext>
                </a:extLst>
              </a:tr>
              <a:tr h="1308290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4.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Adagrad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변수의 업데이트가 잦으면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적게 하여 이동 보폭을 조절하는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keras.optimizers.Adagrad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epsilon=1e-6)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※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참고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여기서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epsilon, rho, decay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같은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파라미터는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바꾸지 않고 그대로 사용하기를 권장하고 있습니다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따라서 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즉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learning rate(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값만 적절히 조절하면 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0950807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5.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RMSProp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아다그라드의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보폭 민감도를 보완한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keras.optimizers.RMSprop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rho=0.9,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decay=0.0)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7617098"/>
                  </a:ext>
                </a:extLst>
              </a:tr>
              <a:tr h="628985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6.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</a:t>
                      </a:r>
                      <a:endParaRPr kumimoji="1" lang="en-US" altLang="ko-KR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모멘텀과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방법을 합친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정확도와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keras.optimizers.Adam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beta_1=0.9,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beta_2=0.999, 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decay = 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360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실습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(</a:t>
            </a:r>
            <a:r>
              <a:rPr lang="en-US" altLang="ko-KR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Keras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)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정의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51520" y="221775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모델을 설정하고 구동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2734702"/>
            <a:ext cx="8640960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model = Sequential()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모델을 선언하고 시작되는 부분은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구조를 짜고 층을 설정하는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</a:t>
            </a: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위에서 정해진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델을 컴퓨터가 알아들을 수 있게끔 컴파일 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3"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model.fit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3"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모델을 실제로 수행하는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700808"/>
            <a:ext cx="864096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목표</a:t>
            </a:r>
            <a:r>
              <a:rPr lang="en-US" altLang="ko-KR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8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폐암 수술 환자의 생존율 예측하기</a:t>
            </a:r>
            <a:endParaRPr lang="en-US" altLang="ko-KR" sz="18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2804735"/>
            <a:ext cx="8640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Sequential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(30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input_dim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17,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'))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/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sigmoid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'))                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556792"/>
            <a:ext cx="86409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Sequential()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함수를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선언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라인을 추가하면 새로운 층이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Dense()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통해 구체적으로 구조를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221088"/>
            <a:ext cx="864096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함수를 통해서 새로운 층을 만들고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함수에서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이 층에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노드을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생성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input_dim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몇 개의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입력데이터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값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우리가 원하는 활성화 함수를 입력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출력층은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출력 값을 하나로 정해서 보여 줘야 하므로 노드 수는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활성화 함수는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 사용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938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컴파일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2718853"/>
            <a:ext cx="8640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loss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mean_squared_error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',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/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optimizer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adam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',</a:t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metrics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['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accuracy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'])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1667705"/>
            <a:ext cx="864096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부분은 앞서 지정한 모델이 효과적으로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구현될수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환경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여기서 오차 함수와 최적화 함수를 설정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4231666"/>
            <a:ext cx="86409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Loss = ‘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mean_squared_error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’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오차함수는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평균 제곱 오차 공식을 이용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최적화함수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경사하강법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는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adam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 이용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Metrics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함수는 모델이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컴파일될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때 모델 수행 결과를 나타나게끔 설정하는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41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pic>
        <p:nvPicPr>
          <p:cNvPr id="3074" name="Picture 2" descr="1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6"/>
          <a:stretch/>
        </p:blipFill>
        <p:spPr bwMode="auto">
          <a:xfrm>
            <a:off x="991178" y="4005064"/>
            <a:ext cx="7161643" cy="26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도식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1073" y="1484784"/>
            <a:ext cx="8650564" cy="2400658"/>
            <a:chOff x="281073" y="1532997"/>
            <a:chExt cx="8650564" cy="2400658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281073" y="1532997"/>
              <a:ext cx="864096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Sequential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() </a:t>
              </a:r>
              <a:endPara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model.add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Dense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(30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input_dim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17,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activation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relu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'))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/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model.add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Dense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(1,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activation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sigmoid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'))                </a:t>
              </a:r>
            </a:p>
          </p:txBody>
        </p:sp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290677" y="2733326"/>
              <a:ext cx="864096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model.compile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loss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</a:t>
              </a:r>
              <a:r>
                <a: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mean_squared_error</a:t>
              </a:r>
              <a:r>
                <a: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',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/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  </a:t>
              </a:r>
              <a:r>
                <a: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</a:t>
              </a: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optimizer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adam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',</a:t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</a:t>
              </a:r>
              <a:r>
                <a: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metrics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['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accuracy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4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교차 엔트로피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8383"/>
              </p:ext>
            </p:extLst>
          </p:nvPr>
        </p:nvGraphicFramePr>
        <p:xfrm>
          <a:off x="323528" y="1628801"/>
          <a:ext cx="8424937" cy="4539415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13942937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xmlns="" val="6147787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xmlns="" val="444717077"/>
                    </a:ext>
                  </a:extLst>
                </a:gridCol>
              </a:tblGrid>
              <a:tr h="472311">
                <a:tc rowSpan="4"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계열</a:t>
                      </a:r>
                    </a:p>
                  </a:txBody>
                  <a:tcPr marL="46789" marR="46789" marT="23394" marB="23394" anchor="ctr">
                    <a:lnL w="190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mean_squared_error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오차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mean(square( </a:t>
                      </a:r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3767532"/>
                  </a:ext>
                </a:extLst>
              </a:tr>
              <a:tr h="755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mean_absolute_error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절대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실제 값과 예측 값 차이의 절댓값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6800697"/>
                  </a:ext>
                </a:extLst>
              </a:tr>
              <a:tr h="1039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mean_absolute_percentage_error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절대 백분율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절댓값 오차를 절댓값으로 나눈 후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)/abs(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분모 ≠ 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6037548"/>
                  </a:ext>
                </a:extLst>
              </a:tr>
              <a:tr h="1322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mean_squared_logarithmic_error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로그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실제 값과 예측 값에 로그를 적용한 값의 차이를 제곱한 값의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mean(square((log(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+ 1) - (log(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+ 1)))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4151865"/>
                  </a:ext>
                </a:extLst>
              </a:tr>
              <a:tr h="330618">
                <a:tc rowSpan="2"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교차 엔트로피 계열</a:t>
                      </a:r>
                    </a:p>
                  </a:txBody>
                  <a:tcPr marL="46789" marR="46789" marT="23394" marB="23394" anchor="ctr">
                    <a:lnL w="190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categorical_crossentropy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범주형 교차 엔트로피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일반적인 분류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7484154"/>
                  </a:ext>
                </a:extLst>
              </a:tr>
              <a:tr h="47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binary_crossentropy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이항 교차 엔트로피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두 개의 클래스 중에서 예측할 때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1394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28800"/>
            <a:ext cx="7496175" cy="2581275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4559285"/>
            <a:ext cx="8640960" cy="17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샘플 수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470</a:t>
            </a:r>
            <a:endParaRPr lang="en-US" altLang="ko-KR" sz="16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속성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</a:t>
            </a:r>
            <a:endParaRPr lang="en-US" altLang="ko-KR" sz="16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 algn="l" latinLnBrk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</a:p>
          <a:p>
            <a:pPr marL="285750" indent="-285750" algn="l" latinLnBrk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11,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 </a:t>
            </a:r>
            <a:endParaRPr lang="ko-KR" altLang="en-US" sz="14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클래스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생존</a:t>
            </a:r>
            <a:r>
              <a:rPr lang="en-US" altLang="ko-KR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1), </a:t>
            </a:r>
            <a:r>
              <a:rPr lang="ko-KR" altLang="en-US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생존 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아님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2220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지난 세미나 내용 요약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개체 틀 2"/>
              <p:cNvSpPr txBox="1">
                <a:spLocks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AutoNum type="arabicPeriod"/>
                  <a:defRPr/>
                </a:pP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선형회귀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y = ax + b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최소제곱법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2. 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경사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하강법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평균 제곱근 오차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(RMSE)</a:t>
                </a: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가장 작은 값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이차함수에서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3.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로지스틱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곡선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)</a:t>
                </a: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 </m:t>
                    </m:r>
                    <m:f>
                      <m:f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Pr>
                      <m:num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</m:t>
                        </m:r>
                      </m:num>
                      <m:den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sSup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(−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𝑎𝑥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+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𝑏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작은 값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−{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𝑦𝑙𝑜𝑔h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+</m:t>
                    </m:r>
                    <m:d>
                      <m:d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dPr>
                      <m:e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1−</m:t>
                        </m:r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d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1−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h</m:t>
                            </m:r>
                          </m:e>
                        </m:d>
                      </m:e>
                    </m:func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}</m:t>
                    </m:r>
                  </m:oMath>
                </a14:m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</a:p>
              <a:p>
                <a:pPr algn="l">
                  <a:defRPr/>
                </a:pPr>
                <a:endParaRPr lang="en-US" altLang="ko-KR" sz="1600" dirty="0"/>
              </a:p>
              <a:p>
                <a:pPr algn="l">
                  <a:defRPr/>
                </a:pPr>
                <a:r>
                  <a:rPr lang="en-US" altLang="ko-KR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4. </a:t>
                </a:r>
                <a:r>
                  <a:rPr lang="ko-KR" altLang="en-US" sz="16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𝑏</m:t>
                    </m:r>
                  </m:oMath>
                </a14:m>
                <a:endParaRPr lang="ko-KR" altLang="en-US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뉴런의 </a:t>
                </a:r>
                <a:r>
                  <a:rPr lang="ko-KR" altLang="en-US" sz="12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매커니즘과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동일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인공 신경망의 가장 작은 단위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</p:txBody>
          </p:sp>
        </mc:Choice>
        <mc:Fallback xmlns="">
          <p:sp>
            <p:nvSpPr>
              <p:cNvPr id="19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과제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직선을 그어 한쪽 편에는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다른 한쪽에는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있게끔 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09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"/>
          <a:stretch/>
        </p:blipFill>
        <p:spPr bwMode="auto">
          <a:xfrm>
            <a:off x="1187624" y="2348880"/>
            <a:ext cx="2880320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9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9"/>
          <a:stretch/>
        </p:blipFill>
        <p:spPr bwMode="auto">
          <a:xfrm>
            <a:off x="4790772" y="2348880"/>
            <a:ext cx="3099523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선을 아무리 그어도 해결되지 않는 상황이 발생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7570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컴퓨터는 두 가지의 디지털 값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즉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입력해 하나의 값을 출력하는 회로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모여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AND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OR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하나라도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출력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420887"/>
            <a:ext cx="5847214" cy="2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검은검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1969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MIT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마빈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민스키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(Marvin Minsky)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&lt;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퍼셉트론즈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Perceptrons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논문 발표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0" name="Picture 2" descr="10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4"/>
          <a:stretch/>
        </p:blipFill>
        <p:spPr bwMode="auto">
          <a:xfrm>
            <a:off x="899592" y="2311075"/>
            <a:ext cx="7137261" cy="27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986557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뉴런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425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해결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2" name="Picture 4" descr="102_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6"/>
          <a:stretch/>
        </p:blipFill>
        <p:spPr bwMode="auto">
          <a:xfrm>
            <a:off x="467544" y="2564904"/>
            <a:ext cx="810811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개발을 위해 반드시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극복해야만 함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8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4" name="Picture 6" descr="10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0"/>
          <a:stretch/>
        </p:blipFill>
        <p:spPr bwMode="auto">
          <a:xfrm>
            <a:off x="971600" y="2195109"/>
            <a:ext cx="4464611" cy="173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주기 위해 두 개의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계산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5122" name="Picture 2" descr="102_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1" b="11998"/>
          <a:stretch/>
        </p:blipFill>
        <p:spPr bwMode="auto">
          <a:xfrm>
            <a:off x="467429" y="4365104"/>
            <a:ext cx="5184691" cy="212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5724128" y="2929134"/>
            <a:ext cx="3312368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층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(hidden layer)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5724128" y="5034114"/>
            <a:ext cx="331236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좌표평면을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왜곡시키는 결과를 가져옴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507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9368</TotalTime>
  <Words>1397</Words>
  <Application>Microsoft Office PowerPoint</Application>
  <PresentationFormat>화면 슬라이드 쇼(4:3)</PresentationFormat>
  <Paragraphs>283</Paragraphs>
  <Slides>32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KoPub돋움체 Light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heechul4296@gmail.com</cp:lastModifiedBy>
  <cp:revision>611</cp:revision>
  <dcterms:created xsi:type="dcterms:W3CDTF">2007-11-11T16:17:21Z</dcterms:created>
  <dcterms:modified xsi:type="dcterms:W3CDTF">2020-06-05T01:45:18Z</dcterms:modified>
</cp:coreProperties>
</file>