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8" r:id="rId2"/>
    <p:sldId id="271" r:id="rId3"/>
    <p:sldId id="269" r:id="rId4"/>
    <p:sldId id="348" r:id="rId5"/>
    <p:sldId id="341" r:id="rId6"/>
    <p:sldId id="307" r:id="rId7"/>
    <p:sldId id="329" r:id="rId8"/>
    <p:sldId id="330" r:id="rId9"/>
    <p:sldId id="331" r:id="rId10"/>
    <p:sldId id="332" r:id="rId11"/>
    <p:sldId id="333" r:id="rId12"/>
    <p:sldId id="334" r:id="rId13"/>
    <p:sldId id="349" r:id="rId14"/>
    <p:sldId id="350" r:id="rId15"/>
    <p:sldId id="351" r:id="rId16"/>
    <p:sldId id="352" r:id="rId17"/>
    <p:sldId id="353" r:id="rId18"/>
    <p:sldId id="343" r:id="rId19"/>
    <p:sldId id="344" r:id="rId20"/>
    <p:sldId id="336" r:id="rId21"/>
    <p:sldId id="345" r:id="rId22"/>
    <p:sldId id="354" r:id="rId23"/>
    <p:sldId id="346" r:id="rId24"/>
    <p:sldId id="347" r:id="rId25"/>
    <p:sldId id="260" r:id="rId26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9" autoAdjust="0"/>
    <p:restoredTop sz="58653" autoAdjust="0"/>
  </p:normalViewPr>
  <p:slideViewPr>
    <p:cSldViewPr>
      <p:cViewPr varScale="1">
        <p:scale>
          <a:sx n="68" d="100"/>
          <a:sy n="68" d="100"/>
        </p:scale>
        <p:origin x="274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xmlns="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xmlns="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xmlns="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xmlns="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0285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2020-06-05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xmlns="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xmlns="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6171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31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43941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97052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4103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30675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21330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3232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62775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91534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95912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16702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17608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00516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8424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80562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8288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60480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53257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94322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63082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5971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xmlns="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2019.12.27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xmlns="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스트라이드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(Stride)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필터를 적용하는 위치의 간격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72411"/>
              </p:ext>
            </p:extLst>
          </p:nvPr>
        </p:nvGraphicFramePr>
        <p:xfrm>
          <a:off x="705677" y="1844824"/>
          <a:ext cx="2044014" cy="2123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02">
                  <a:extLst>
                    <a:ext uri="{9D8B030D-6E8A-4147-A177-3AD203B41FA5}">
                      <a16:colId xmlns:a16="http://schemas.microsoft.com/office/drawing/2014/main" xmlns="" val="777585177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xmlns="" val="1453923608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xmlns="" val="2326791281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xmlns="" val="1419594205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xmlns="" val="1070243361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xmlns="" val="4190900804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xmlns="" val="3808087286"/>
                    </a:ext>
                  </a:extLst>
                </a:gridCol>
              </a:tblGrid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7811" marR="67811" marT="33906" marB="33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7891933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2674822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7635259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7811" marR="67811" marT="33906" marB="33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7811" marR="67811" marT="33906" marB="33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5318824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4581494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3755544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9188945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274031"/>
              </p:ext>
            </p:extLst>
          </p:nvPr>
        </p:nvGraphicFramePr>
        <p:xfrm>
          <a:off x="3945245" y="2420888"/>
          <a:ext cx="1338873" cy="112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91">
                  <a:extLst>
                    <a:ext uri="{9D8B030D-6E8A-4147-A177-3AD203B41FA5}">
                      <a16:colId xmlns:a16="http://schemas.microsoft.com/office/drawing/2014/main" xmlns="" val="282028925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xmlns="" val="1933232498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xmlns="" val="1990380276"/>
                    </a:ext>
                  </a:extLst>
                </a:gridCol>
              </a:tblGrid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0570545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041422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2471319"/>
                  </a:ext>
                </a:extLst>
              </a:tr>
            </a:tbl>
          </a:graphicData>
        </a:graphic>
      </p:graphicFrame>
      <p:sp>
        <p:nvSpPr>
          <p:cNvPr id="41" name="텍스트 개체 틀 2"/>
          <p:cNvSpPr txBox="1">
            <a:spLocks/>
          </p:cNvSpPr>
          <p:nvPr/>
        </p:nvSpPr>
        <p:spPr>
          <a:xfrm>
            <a:off x="2879416" y="2721809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45" name="오른쪽 화살표 44"/>
          <p:cNvSpPr/>
          <p:nvPr/>
        </p:nvSpPr>
        <p:spPr bwMode="auto">
          <a:xfrm>
            <a:off x="5580112" y="2722720"/>
            <a:ext cx="648072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09133"/>
              </p:ext>
            </p:extLst>
          </p:nvPr>
        </p:nvGraphicFramePr>
        <p:xfrm>
          <a:off x="705677" y="4167199"/>
          <a:ext cx="2044014" cy="2123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02">
                  <a:extLst>
                    <a:ext uri="{9D8B030D-6E8A-4147-A177-3AD203B41FA5}">
                      <a16:colId xmlns:a16="http://schemas.microsoft.com/office/drawing/2014/main" xmlns="" val="777585177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xmlns="" val="1453923608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xmlns="" val="2326791281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xmlns="" val="1419594205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xmlns="" val="1070243361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xmlns="" val="4190900804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xmlns="" val="3808087286"/>
                    </a:ext>
                  </a:extLst>
                </a:gridCol>
              </a:tblGrid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7811" marR="67811" marT="33906" marB="33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7891933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2674822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7635259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7811" marR="67811" marT="33906" marB="33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7811" marR="67811" marT="33906" marB="33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5318824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4581494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3755544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9188945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61426"/>
              </p:ext>
            </p:extLst>
          </p:nvPr>
        </p:nvGraphicFramePr>
        <p:xfrm>
          <a:off x="6479672" y="2420888"/>
          <a:ext cx="1338873" cy="112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91">
                  <a:extLst>
                    <a:ext uri="{9D8B030D-6E8A-4147-A177-3AD203B41FA5}">
                      <a16:colId xmlns:a16="http://schemas.microsoft.com/office/drawing/2014/main" xmlns="" val="282028925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xmlns="" val="1933232498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xmlns="" val="1990380276"/>
                    </a:ext>
                  </a:extLst>
                </a:gridCol>
              </a:tblGrid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0570545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041422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2471319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55068"/>
              </p:ext>
            </p:extLst>
          </p:nvPr>
        </p:nvGraphicFramePr>
        <p:xfrm>
          <a:off x="3945245" y="4741397"/>
          <a:ext cx="1338873" cy="112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91">
                  <a:extLst>
                    <a:ext uri="{9D8B030D-6E8A-4147-A177-3AD203B41FA5}">
                      <a16:colId xmlns:a16="http://schemas.microsoft.com/office/drawing/2014/main" xmlns="" val="282028925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xmlns="" val="1933232498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xmlns="" val="1990380276"/>
                    </a:ext>
                  </a:extLst>
                </a:gridCol>
              </a:tblGrid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0570545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041422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2471319"/>
                  </a:ext>
                </a:extLst>
              </a:tr>
            </a:tbl>
          </a:graphicData>
        </a:graphic>
      </p:graphicFrame>
      <p:sp>
        <p:nvSpPr>
          <p:cNvPr id="21" name="텍스트 개체 틀 2"/>
          <p:cNvSpPr txBox="1">
            <a:spLocks/>
          </p:cNvSpPr>
          <p:nvPr/>
        </p:nvSpPr>
        <p:spPr>
          <a:xfrm>
            <a:off x="2879416" y="5042318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2" name="오른쪽 화살표 21"/>
          <p:cNvSpPr/>
          <p:nvPr/>
        </p:nvSpPr>
        <p:spPr bwMode="auto">
          <a:xfrm>
            <a:off x="5580112" y="5043229"/>
            <a:ext cx="648072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25938"/>
              </p:ext>
            </p:extLst>
          </p:nvPr>
        </p:nvGraphicFramePr>
        <p:xfrm>
          <a:off x="6479672" y="4741397"/>
          <a:ext cx="1338873" cy="112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91">
                  <a:extLst>
                    <a:ext uri="{9D8B030D-6E8A-4147-A177-3AD203B41FA5}">
                      <a16:colId xmlns:a16="http://schemas.microsoft.com/office/drawing/2014/main" xmlns="" val="282028925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xmlns="" val="1933232498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xmlns="" val="1990380276"/>
                    </a:ext>
                  </a:extLst>
                </a:gridCol>
              </a:tblGrid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0570545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041422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2471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20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풀링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(pooling)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827812"/>
              </p:ext>
            </p:extLst>
          </p:nvPr>
        </p:nvGraphicFramePr>
        <p:xfrm>
          <a:off x="378486" y="1732342"/>
          <a:ext cx="1676332" cy="1411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083">
                  <a:extLst>
                    <a:ext uri="{9D8B030D-6E8A-4147-A177-3AD203B41FA5}">
                      <a16:colId xmlns:a16="http://schemas.microsoft.com/office/drawing/2014/main" xmlns="" val="777585177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xmlns="" val="1453923608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xmlns="" val="2326791281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xmlns="" val="1419594205"/>
                    </a:ext>
                  </a:extLst>
                </a:gridCol>
              </a:tblGrid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7891933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2674822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7635259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531882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623314"/>
              </p:ext>
            </p:extLst>
          </p:nvPr>
        </p:nvGraphicFramePr>
        <p:xfrm>
          <a:off x="3106701" y="2176112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xmlns="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3328457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 bwMode="auto">
          <a:xfrm>
            <a:off x="2393092" y="2340663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9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풀링은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세로ㆍ가로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방향의 공간을 줄이는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530671"/>
              </p:ext>
            </p:extLst>
          </p:nvPr>
        </p:nvGraphicFramePr>
        <p:xfrm>
          <a:off x="378486" y="3356992"/>
          <a:ext cx="1676332" cy="1411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083">
                  <a:extLst>
                    <a:ext uri="{9D8B030D-6E8A-4147-A177-3AD203B41FA5}">
                      <a16:colId xmlns:a16="http://schemas.microsoft.com/office/drawing/2014/main" xmlns="" val="777585177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xmlns="" val="1453923608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xmlns="" val="2326791281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xmlns="" val="1419594205"/>
                    </a:ext>
                  </a:extLst>
                </a:gridCol>
              </a:tblGrid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7891933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2674822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7635259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5318824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583898"/>
              </p:ext>
            </p:extLst>
          </p:nvPr>
        </p:nvGraphicFramePr>
        <p:xfrm>
          <a:off x="3106701" y="3802084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xmlns="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3328457"/>
                  </a:ext>
                </a:extLst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 bwMode="auto">
          <a:xfrm>
            <a:off x="2393092" y="3964473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29702"/>
              </p:ext>
            </p:extLst>
          </p:nvPr>
        </p:nvGraphicFramePr>
        <p:xfrm>
          <a:off x="4789480" y="1732342"/>
          <a:ext cx="1676332" cy="1411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083">
                  <a:extLst>
                    <a:ext uri="{9D8B030D-6E8A-4147-A177-3AD203B41FA5}">
                      <a16:colId xmlns:a16="http://schemas.microsoft.com/office/drawing/2014/main" xmlns="" val="777585177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xmlns="" val="1453923608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xmlns="" val="2326791281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xmlns="" val="1419594205"/>
                    </a:ext>
                  </a:extLst>
                </a:gridCol>
              </a:tblGrid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7891933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2674822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7635259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5318824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197040"/>
              </p:ext>
            </p:extLst>
          </p:nvPr>
        </p:nvGraphicFramePr>
        <p:xfrm>
          <a:off x="7517695" y="2176112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xmlns="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3328457"/>
                  </a:ext>
                </a:extLst>
              </a:tr>
            </a:tbl>
          </a:graphicData>
        </a:graphic>
      </p:graphicFrame>
      <p:sp>
        <p:nvSpPr>
          <p:cNvPr id="34" name="오른쪽 화살표 33"/>
          <p:cNvSpPr/>
          <p:nvPr/>
        </p:nvSpPr>
        <p:spPr bwMode="auto">
          <a:xfrm>
            <a:off x="6804086" y="2340663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78539"/>
              </p:ext>
            </p:extLst>
          </p:nvPr>
        </p:nvGraphicFramePr>
        <p:xfrm>
          <a:off x="4789480" y="3356992"/>
          <a:ext cx="1676332" cy="1411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083">
                  <a:extLst>
                    <a:ext uri="{9D8B030D-6E8A-4147-A177-3AD203B41FA5}">
                      <a16:colId xmlns:a16="http://schemas.microsoft.com/office/drawing/2014/main" xmlns="" val="777585177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xmlns="" val="1453923608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xmlns="" val="2326791281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xmlns="" val="1419594205"/>
                    </a:ext>
                  </a:extLst>
                </a:gridCol>
              </a:tblGrid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7891933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2674822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7635259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5318824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680046"/>
              </p:ext>
            </p:extLst>
          </p:nvPr>
        </p:nvGraphicFramePr>
        <p:xfrm>
          <a:off x="7517695" y="3802084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xmlns="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3328457"/>
                  </a:ext>
                </a:extLst>
              </a:tr>
            </a:tbl>
          </a:graphicData>
        </a:graphic>
      </p:graphicFrame>
      <p:sp>
        <p:nvSpPr>
          <p:cNvPr id="37" name="오른쪽 화살표 36"/>
          <p:cNvSpPr/>
          <p:nvPr/>
        </p:nvSpPr>
        <p:spPr bwMode="auto">
          <a:xfrm>
            <a:off x="6804086" y="3964473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텍스트 개체 틀 2"/>
          <p:cNvSpPr txBox="1">
            <a:spLocks/>
          </p:cNvSpPr>
          <p:nvPr/>
        </p:nvSpPr>
        <p:spPr>
          <a:xfrm>
            <a:off x="251520" y="5157192"/>
            <a:ext cx="86409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(2, 2)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맥스풀링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2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스트라이드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적용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맥스풀링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(ma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pooling) –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필터의 영역에서 가장 큰 값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평균풀링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(average pooling) –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필터의 영역에서 평균값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80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드롭아웃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(drop out)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9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드롭아웃은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은닉층에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배치된 노드 중 일부를 임의로 꺼주는 역할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텍스트 개체 틀 2"/>
          <p:cNvSpPr txBox="1">
            <a:spLocks/>
          </p:cNvSpPr>
          <p:nvPr/>
        </p:nvSpPr>
        <p:spPr>
          <a:xfrm>
            <a:off x="251520" y="5590981"/>
            <a:ext cx="8640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과적합을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피해주는 기법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랜덤하게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노드를 끔으로써 학습 데이터에 지나치게 치우쳐서 학습되는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과적합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방지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11898"/>
            <a:ext cx="6682507" cy="319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구현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339" y="1299797"/>
            <a:ext cx="5618446" cy="53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556792"/>
            <a:ext cx="8640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(224 * 224 * 3)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2414317"/>
            <a:ext cx="86409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(96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(224 * 224 * 3)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- 96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(11 * 11 * 3)   (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zero-padding = 0, stride =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(55 * 55 * 96)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(max pooling = (3, 3), stride = 2)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(27 * 27 * 96)</a:t>
            </a: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4602206"/>
            <a:ext cx="86409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(256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(27 * 27 * 96)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- 256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(5 * 5 * 96)   (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zero-padding =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stride = 1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(27 * 27 * 256)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(max pooling = (3, 3), stride = 2)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(13 * 13 * 256)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구현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6448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1628800"/>
            <a:ext cx="86409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(384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(13 * 13 * 256)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- 384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 * 3 * 256)   (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zero-padding =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stride =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(13 * 13 * 384)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(13 * 13 * 384)</a:t>
            </a: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3816689"/>
            <a:ext cx="86409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(384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(13 * 13 * 384)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- 384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 * 3 * 384)   (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zero-padding =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stride = 1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(13 * 13 * 384)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(13 * 13 * 384)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구현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72602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1700808"/>
            <a:ext cx="86409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(256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(13 * 13 * 384)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- 256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 * 3 * 384)   (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zero-padding =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stride =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(13 * 13 * 256)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(max pooling = (3, 3), stride = 2)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(6 * 6 * 256)</a:t>
            </a: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3888697"/>
            <a:ext cx="86409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 (4096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(6 * 6 * 256)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- 4096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(6 * 6 * 256)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 * 1 * 4096)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 * 1 * 4096)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구현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41925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1700808"/>
            <a:ext cx="864096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(4096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 * 1 * 4096)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활성화 함수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 * 1 * 4096)</a:t>
            </a: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843808" y="1700808"/>
            <a:ext cx="864096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(1000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출력층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 * 1 * 4096)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Softmax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(1000)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구현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8194" name="Picture 2" descr="ALEXNET 이미지 검색결과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79" y="3573016"/>
            <a:ext cx="8160841" cy="286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6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CNN 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주요 모델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4905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CNN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모델</a:t>
            </a: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6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LeNet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손글씨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숫자를 인식하는 네트워크로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1998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년에 제안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계층과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풀링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계층을 반복하고 마지막으로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완전연결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계층을 거치면서 결과 출력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5446965"/>
            <a:ext cx="8640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함수로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Sigmoid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 사용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처음으로 제안된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‘CNN’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10" y="2414383"/>
            <a:ext cx="8397379" cy="2587115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LeNet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751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xmlns="" id="{3DBE8121-48B8-C34E-90BF-426B3648BA4E}"/>
              </a:ext>
            </a:extLst>
          </p:cNvPr>
          <p:cNvSpPr txBox="1"/>
          <p:nvPr/>
        </p:nvSpPr>
        <p:spPr>
          <a:xfrm>
            <a:off x="2857498" y="1745027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CNN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7" name="텍스트 상자 1">
            <a:extLst>
              <a:ext uri="{FF2B5EF4-FFF2-40B4-BE49-F238E27FC236}">
                <a16:creationId xmlns:a16="http://schemas.microsoft.com/office/drawing/2014/main" xmlns="" id="{3DBE8121-48B8-C34E-90BF-426B3648BA4E}"/>
              </a:ext>
            </a:extLst>
          </p:cNvPr>
          <p:cNvSpPr txBox="1"/>
          <p:nvPr/>
        </p:nvSpPr>
        <p:spPr>
          <a:xfrm>
            <a:off x="2857497" y="2293422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CNN 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주요 모델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AlexNet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27" y="2135919"/>
            <a:ext cx="6627162" cy="3165289"/>
          </a:xfrm>
          <a:prstGeom prst="rect">
            <a:avLst/>
          </a:prstGeom>
        </p:spPr>
      </p:pic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1360289"/>
            <a:ext cx="8640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AlexNet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2012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년에 발표되어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열풍을 일으킴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ILSVRC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대회에서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제프리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힌튼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교수팀의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AlexNet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 error 15.4%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기록으로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위는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26.2%) 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5411832"/>
            <a:ext cx="86409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함수로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 사용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LRN(Local Response Normalization)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이라는 국소적 정규화를 실시하는 계층을 이용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드롭아웃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(dropout)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사용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CNN 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모델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04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GoogLeNet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1360289"/>
            <a:ext cx="8640960" cy="6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2014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ILSVRC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대회 우승을 차지한 알고리즘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GoogLeNet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VGG19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층보다 더 깊은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층으로 이루어진 모델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5411832"/>
            <a:ext cx="86409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 * 1)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 필터로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컨볼루션하여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특성맵의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개수를 줄임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연산량을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줄이는 효과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Inception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 사용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층에서 다양한 필터 사용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좀 더 다양한 종류의 특성이 도출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후반부 층을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fully connected (FC)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연결하는 대신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global average pooling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벡터를 생성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7" y="2204864"/>
            <a:ext cx="9118147" cy="2016224"/>
          </a:xfrm>
          <a:prstGeom prst="rect">
            <a:avLst/>
          </a:prstGeom>
        </p:spPr>
      </p:pic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CNN 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모델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057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GoogLeNet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1360289"/>
            <a:ext cx="8640960" cy="6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2014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ILSVRC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대회 우승을 차지한 알고리즘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GoogLeNet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VGG19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층보다 더 깊은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층으로 이루어진 모델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5411832"/>
            <a:ext cx="864096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 * 1)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 필터로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컨볼루션하여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특성맵의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개수를 줄임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연산량을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줄이는 효과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Inception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 사용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층에서 다양한 필터 사용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좀 더 다양한 종류의 특성이 도출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후반부 층을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fully connected (FC)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연결하는 대신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global average pooling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벡터를 생성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- FC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방식은 가중치가 필요하지만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global average pooling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가중치가 필요 없음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01301"/>
            <a:ext cx="7488832" cy="2979097"/>
          </a:xfrm>
          <a:prstGeom prst="rect">
            <a:avLst/>
          </a:prstGeom>
        </p:spPr>
      </p:pic>
      <p:sp>
        <p:nvSpPr>
          <p:cNvPr id="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CNN 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모델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06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ResNet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1360289"/>
            <a:ext cx="8640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ILSVRC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대회에서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오류율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3.6%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인간의 분류 오차가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 ~ 10%)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AlexNet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이후로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CNN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아키텍처의 층은 점점 더 깊어짐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VGGnet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19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GoogLeNet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22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411832"/>
            <a:ext cx="86409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층을 깊게 할수록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degradation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발생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과적합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문제는 테스트 성능에 대한 문제이지만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degradation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훈련용 데이터에 대한 성능 문제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일종의 지름길인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skip connection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만들어 이 문제를 해결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146" name="Picture 2" descr="https://datascienceschool.net/upfiles/6182312059774a81a2a26246bd4e83f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2"/>
          <a:stretch/>
        </p:blipFill>
        <p:spPr bwMode="auto">
          <a:xfrm>
            <a:off x="683716" y="2204864"/>
            <a:ext cx="7056636" cy="30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CNN 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모델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35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DenseNet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1360289"/>
            <a:ext cx="8640960" cy="6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DenseNet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년에 제안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ResNet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한발 더 나아가 전체 네트워크의 모든 층과 통하는 지름길을 만듦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5411832"/>
            <a:ext cx="864096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이미지에서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저수준의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특징들이 잘 보존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Gradient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수월하게 흘러 기울기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소실문제가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발생하지 않음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깊이에 비해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수가 적고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연산량이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절약됨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적은 데이터셋에서도 비교적 잘 학습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2" name="Picture 2" descr="https://i.imgur.com/EITg2B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698" y="2218465"/>
            <a:ext cx="4560441" cy="325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CNN 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모델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1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CNN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합성곱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신경망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6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CNN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이미지 인식과 음성 인식 등 다양한 곳에서 사용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특히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인식 분야에서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딥러닝을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활용한 기법은 거의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CNN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기초로 함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170" name="Picture 2" descr="http://wiki.hash.kr/images/thumb/6/64/CNN%EA%B5%AC%EC%A1%B01.PNG/500px-CNN%EA%B5%AC%EC%A1%B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32" y="1975545"/>
            <a:ext cx="7369196" cy="244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iki.hash.kr/images/thumb/6/68/CNN%EA%B5%AC%EC%A1%B02.PNG/500px-CNN%EA%B5%AC%EC%A1%B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32" y="4409332"/>
            <a:ext cx="7369200" cy="247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7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이미지 분류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Fully Connected Layer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만으로 구성된 인공 신경망의 입력 데이터는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형태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장의 컬러 사진은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배치 모드에 사용되는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여러장의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사진은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사진 데이터로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Fully Connected Layer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신경망 학습을 할 경우에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차원으로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평면화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과정에서 공간 정보 유실 문제가 발생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02" y="2924944"/>
            <a:ext cx="4608562" cy="36575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78" y="2924944"/>
            <a:ext cx="3788758" cy="366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합성곱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연산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035365"/>
              </p:ext>
            </p:extLst>
          </p:nvPr>
        </p:nvGraphicFramePr>
        <p:xfrm>
          <a:off x="929172" y="2160496"/>
          <a:ext cx="2327920" cy="1959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80">
                  <a:extLst>
                    <a:ext uri="{9D8B030D-6E8A-4147-A177-3AD203B41FA5}">
                      <a16:colId xmlns:a16="http://schemas.microsoft.com/office/drawing/2014/main" xmlns="" val="777585177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xmlns="" val="1453923608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xmlns="" val="2326791281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xmlns="" val="1419594205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7891933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267482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7635259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531882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279086"/>
              </p:ext>
            </p:extLst>
          </p:nvPr>
        </p:nvGraphicFramePr>
        <p:xfrm>
          <a:off x="4295800" y="2405495"/>
          <a:ext cx="1745940" cy="146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80">
                  <a:extLst>
                    <a:ext uri="{9D8B030D-6E8A-4147-A177-3AD203B41FA5}">
                      <a16:colId xmlns:a16="http://schemas.microsoft.com/office/drawing/2014/main" xmlns="" val="282028925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xmlns="" val="1933232498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xmlns="" val="199038027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0570545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04142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2471319"/>
                  </a:ext>
                </a:extLst>
              </a:tr>
            </a:tbl>
          </a:graphicData>
        </a:graphic>
      </p:graphicFrame>
      <p:sp>
        <p:nvSpPr>
          <p:cNvPr id="11" name="텍스트 개체 틀 2"/>
          <p:cNvSpPr txBox="1">
            <a:spLocks/>
          </p:cNvSpPr>
          <p:nvPr/>
        </p:nvSpPr>
        <p:spPr>
          <a:xfrm>
            <a:off x="3308394" y="2955826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1168860" y="4248728"/>
            <a:ext cx="1848544" cy="3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</a:t>
            </a:r>
            <a:endParaRPr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4244498" y="4251135"/>
            <a:ext cx="1848544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</a:t>
            </a:r>
            <a:endParaRPr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77691"/>
              </p:ext>
            </p:extLst>
          </p:nvPr>
        </p:nvGraphicFramePr>
        <p:xfrm>
          <a:off x="7080448" y="2650494"/>
          <a:ext cx="1163960" cy="97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80">
                  <a:extLst>
                    <a:ext uri="{9D8B030D-6E8A-4147-A177-3AD203B41FA5}">
                      <a16:colId xmlns:a16="http://schemas.microsoft.com/office/drawing/2014/main" xmlns="" val="34250735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xmlns="" val="3011619057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7290106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3328457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 bwMode="auto">
          <a:xfrm>
            <a:off x="6237058" y="2955826"/>
            <a:ext cx="648072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연산은 이미지 처리에서 말하는 필터 연산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51520" y="4960688"/>
            <a:ext cx="8640960" cy="125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연산은 입력 데이터에 필터를 적용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데이터는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세로ㆍ가로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높이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너비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방향의 형상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→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(4, 4)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데이터는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세로ㆍ가로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높이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너비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방향의 형상 →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(3, 3)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 데이터는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세로ㆍ가로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높이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너비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방향의 형상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(2, 2)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6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합성곱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연산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462012"/>
              </p:ext>
            </p:extLst>
          </p:nvPr>
        </p:nvGraphicFramePr>
        <p:xfrm>
          <a:off x="597608" y="1916832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xmlns="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531882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91336"/>
              </p:ext>
            </p:extLst>
          </p:nvPr>
        </p:nvGraphicFramePr>
        <p:xfrm>
          <a:off x="2771800" y="2045811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xmlns="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xmlns="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xmlns="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2471319"/>
                  </a:ext>
                </a:extLst>
              </a:tr>
            </a:tbl>
          </a:graphicData>
        </a:graphic>
      </p:graphicFrame>
      <p:sp>
        <p:nvSpPr>
          <p:cNvPr id="11" name="텍스트 개체 틀 2"/>
          <p:cNvSpPr txBox="1">
            <a:spLocks/>
          </p:cNvSpPr>
          <p:nvPr/>
        </p:nvSpPr>
        <p:spPr>
          <a:xfrm>
            <a:off x="2054818" y="2252048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19875"/>
              </p:ext>
            </p:extLst>
          </p:nvPr>
        </p:nvGraphicFramePr>
        <p:xfrm>
          <a:off x="4782915" y="2176112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xmlns="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15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3328457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 bwMode="auto">
          <a:xfrm>
            <a:off x="4069306" y="2340663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연산은 필터의 윈도우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(window)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일정 간격으로 이동해가며 입력 데이터에 적용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697170"/>
              </p:ext>
            </p:extLst>
          </p:nvPr>
        </p:nvGraphicFramePr>
        <p:xfrm>
          <a:off x="597608" y="3074286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xmlns="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5318824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225429"/>
              </p:ext>
            </p:extLst>
          </p:nvPr>
        </p:nvGraphicFramePr>
        <p:xfrm>
          <a:off x="597608" y="4231740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xmlns="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5318824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2383"/>
              </p:ext>
            </p:extLst>
          </p:nvPr>
        </p:nvGraphicFramePr>
        <p:xfrm>
          <a:off x="597608" y="5389194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xmlns="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5318824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445959"/>
              </p:ext>
            </p:extLst>
          </p:nvPr>
        </p:nvGraphicFramePr>
        <p:xfrm>
          <a:off x="2771800" y="3204587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xmlns="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xmlns="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xmlns="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2471319"/>
                  </a:ext>
                </a:extLst>
              </a:tr>
            </a:tbl>
          </a:graphicData>
        </a:graphic>
      </p:graphicFrame>
      <p:sp>
        <p:nvSpPr>
          <p:cNvPr id="21" name="텍스트 개체 틀 2"/>
          <p:cNvSpPr txBox="1">
            <a:spLocks/>
          </p:cNvSpPr>
          <p:nvPr/>
        </p:nvSpPr>
        <p:spPr>
          <a:xfrm>
            <a:off x="2054818" y="3410824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14134"/>
              </p:ext>
            </p:extLst>
          </p:nvPr>
        </p:nvGraphicFramePr>
        <p:xfrm>
          <a:off x="2771800" y="4384934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xmlns="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xmlns="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xmlns="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2471319"/>
                  </a:ext>
                </a:extLst>
              </a:tr>
            </a:tbl>
          </a:graphicData>
        </a:graphic>
      </p:graphicFrame>
      <p:sp>
        <p:nvSpPr>
          <p:cNvPr id="23" name="텍스트 개체 틀 2"/>
          <p:cNvSpPr txBox="1">
            <a:spLocks/>
          </p:cNvSpPr>
          <p:nvPr/>
        </p:nvSpPr>
        <p:spPr>
          <a:xfrm>
            <a:off x="2054818" y="4591171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899215"/>
              </p:ext>
            </p:extLst>
          </p:nvPr>
        </p:nvGraphicFramePr>
        <p:xfrm>
          <a:off x="2771799" y="5543710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xmlns="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xmlns="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xmlns="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2471319"/>
                  </a:ext>
                </a:extLst>
              </a:tr>
            </a:tbl>
          </a:graphicData>
        </a:graphic>
      </p:graphicFrame>
      <p:sp>
        <p:nvSpPr>
          <p:cNvPr id="25" name="텍스트 개체 틀 2"/>
          <p:cNvSpPr txBox="1">
            <a:spLocks/>
          </p:cNvSpPr>
          <p:nvPr/>
        </p:nvSpPr>
        <p:spPr>
          <a:xfrm>
            <a:off x="2054817" y="5749947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2019"/>
              </p:ext>
            </p:extLst>
          </p:nvPr>
        </p:nvGraphicFramePr>
        <p:xfrm>
          <a:off x="4782915" y="3334129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xmlns="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3328457"/>
                  </a:ext>
                </a:extLst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 bwMode="auto">
          <a:xfrm>
            <a:off x="4069306" y="3499908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29004"/>
              </p:ext>
            </p:extLst>
          </p:nvPr>
        </p:nvGraphicFramePr>
        <p:xfrm>
          <a:off x="4782915" y="4492146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xmlns="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3328457"/>
                  </a:ext>
                </a:extLst>
              </a:tr>
            </a:tbl>
          </a:graphicData>
        </a:graphic>
      </p:graphicFrame>
      <p:sp>
        <p:nvSpPr>
          <p:cNvPr id="29" name="오른쪽 화살표 28"/>
          <p:cNvSpPr/>
          <p:nvPr/>
        </p:nvSpPr>
        <p:spPr bwMode="auto">
          <a:xfrm>
            <a:off x="4069306" y="4654535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23881"/>
              </p:ext>
            </p:extLst>
          </p:nvPr>
        </p:nvGraphicFramePr>
        <p:xfrm>
          <a:off x="4782915" y="5669489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xmlns="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3328457"/>
                  </a:ext>
                </a:extLst>
              </a:tr>
            </a:tbl>
          </a:graphicData>
        </a:graphic>
      </p:graphicFrame>
      <p:sp>
        <p:nvSpPr>
          <p:cNvPr id="31" name="오른쪽 화살표 30"/>
          <p:cNvSpPr/>
          <p:nvPr/>
        </p:nvSpPr>
        <p:spPr bwMode="auto">
          <a:xfrm>
            <a:off x="4069306" y="5831878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5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합성곱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연산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97608" y="1916832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xmlns="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531882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771800" y="2045811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xmlns="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xmlns="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xmlns="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2471319"/>
                  </a:ext>
                </a:extLst>
              </a:tr>
            </a:tbl>
          </a:graphicData>
        </a:graphic>
      </p:graphicFrame>
      <p:sp>
        <p:nvSpPr>
          <p:cNvPr id="11" name="텍스트 개체 틀 2"/>
          <p:cNvSpPr txBox="1">
            <a:spLocks/>
          </p:cNvSpPr>
          <p:nvPr/>
        </p:nvSpPr>
        <p:spPr>
          <a:xfrm>
            <a:off x="2054818" y="2252048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403938"/>
              </p:ext>
            </p:extLst>
          </p:nvPr>
        </p:nvGraphicFramePr>
        <p:xfrm>
          <a:off x="6437737" y="2176112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xmlns="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18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3328457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 bwMode="auto">
          <a:xfrm>
            <a:off x="5724128" y="2340663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필터의 매개변수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가중치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597608" y="3074286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xmlns="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5318824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597608" y="4231740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xmlns="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5318824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97608" y="5389194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xmlns="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5318824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2771800" y="3204587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xmlns="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xmlns="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xmlns="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2471319"/>
                  </a:ext>
                </a:extLst>
              </a:tr>
            </a:tbl>
          </a:graphicData>
        </a:graphic>
      </p:graphicFrame>
      <p:sp>
        <p:nvSpPr>
          <p:cNvPr id="21" name="텍스트 개체 틀 2"/>
          <p:cNvSpPr txBox="1">
            <a:spLocks/>
          </p:cNvSpPr>
          <p:nvPr/>
        </p:nvSpPr>
        <p:spPr>
          <a:xfrm>
            <a:off x="2054818" y="3410824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771800" y="4384934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xmlns="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xmlns="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xmlns="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2471319"/>
                  </a:ext>
                </a:extLst>
              </a:tr>
            </a:tbl>
          </a:graphicData>
        </a:graphic>
      </p:graphicFrame>
      <p:sp>
        <p:nvSpPr>
          <p:cNvPr id="23" name="텍스트 개체 틀 2"/>
          <p:cNvSpPr txBox="1">
            <a:spLocks/>
          </p:cNvSpPr>
          <p:nvPr/>
        </p:nvSpPr>
        <p:spPr>
          <a:xfrm>
            <a:off x="2054818" y="4591171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771799" y="5543710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xmlns="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xmlns="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xmlns="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2471319"/>
                  </a:ext>
                </a:extLst>
              </a:tr>
            </a:tbl>
          </a:graphicData>
        </a:graphic>
      </p:graphicFrame>
      <p:sp>
        <p:nvSpPr>
          <p:cNvPr id="25" name="텍스트 개체 틀 2"/>
          <p:cNvSpPr txBox="1">
            <a:spLocks/>
          </p:cNvSpPr>
          <p:nvPr/>
        </p:nvSpPr>
        <p:spPr>
          <a:xfrm>
            <a:off x="2054817" y="5749947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988915"/>
              </p:ext>
            </p:extLst>
          </p:nvPr>
        </p:nvGraphicFramePr>
        <p:xfrm>
          <a:off x="6437737" y="3334129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xmlns="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3328457"/>
                  </a:ext>
                </a:extLst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 bwMode="auto">
          <a:xfrm>
            <a:off x="5724128" y="3499908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665595"/>
              </p:ext>
            </p:extLst>
          </p:nvPr>
        </p:nvGraphicFramePr>
        <p:xfrm>
          <a:off x="6437737" y="4492146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xmlns="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3328457"/>
                  </a:ext>
                </a:extLst>
              </a:tr>
            </a:tbl>
          </a:graphicData>
        </a:graphic>
      </p:graphicFrame>
      <p:sp>
        <p:nvSpPr>
          <p:cNvPr id="29" name="오른쪽 화살표 28"/>
          <p:cNvSpPr/>
          <p:nvPr/>
        </p:nvSpPr>
        <p:spPr bwMode="auto">
          <a:xfrm>
            <a:off x="5724128" y="4654535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735392"/>
              </p:ext>
            </p:extLst>
          </p:nvPr>
        </p:nvGraphicFramePr>
        <p:xfrm>
          <a:off x="6437737" y="5669489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xmlns="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xmlns="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3328457"/>
                  </a:ext>
                </a:extLst>
              </a:tr>
            </a:tbl>
          </a:graphicData>
        </a:graphic>
      </p:graphicFrame>
      <p:sp>
        <p:nvSpPr>
          <p:cNvPr id="31" name="오른쪽 화살표 30"/>
          <p:cNvSpPr/>
          <p:nvPr/>
        </p:nvSpPr>
        <p:spPr bwMode="auto">
          <a:xfrm>
            <a:off x="5724128" y="5831878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텍스트 개체 틀 2"/>
          <p:cNvSpPr txBox="1">
            <a:spLocks/>
          </p:cNvSpPr>
          <p:nvPr/>
        </p:nvSpPr>
        <p:spPr>
          <a:xfrm>
            <a:off x="3919490" y="2252048"/>
            <a:ext cx="4978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+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33" name="텍스트 개체 틀 2"/>
          <p:cNvSpPr txBox="1">
            <a:spLocks/>
          </p:cNvSpPr>
          <p:nvPr/>
        </p:nvSpPr>
        <p:spPr>
          <a:xfrm>
            <a:off x="3919490" y="3410824"/>
            <a:ext cx="4978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+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34" name="텍스트 개체 틀 2"/>
          <p:cNvSpPr txBox="1">
            <a:spLocks/>
          </p:cNvSpPr>
          <p:nvPr/>
        </p:nvSpPr>
        <p:spPr>
          <a:xfrm>
            <a:off x="3919490" y="4591171"/>
            <a:ext cx="4978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+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35" name="텍스트 개체 틀 2"/>
          <p:cNvSpPr txBox="1">
            <a:spLocks/>
          </p:cNvSpPr>
          <p:nvPr/>
        </p:nvSpPr>
        <p:spPr>
          <a:xfrm>
            <a:off x="3919489" y="5749947"/>
            <a:ext cx="4978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+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40543"/>
              </p:ext>
            </p:extLst>
          </p:nvPr>
        </p:nvGraphicFramePr>
        <p:xfrm>
          <a:off x="4747223" y="2259736"/>
          <a:ext cx="367898" cy="3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98">
                  <a:extLst>
                    <a:ext uri="{9D8B030D-6E8A-4147-A177-3AD203B41FA5}">
                      <a16:colId xmlns:a16="http://schemas.microsoft.com/office/drawing/2014/main" xmlns="" val="1949204810"/>
                    </a:ext>
                  </a:extLst>
                </a:gridCol>
              </a:tblGrid>
              <a:tr h="330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1743" marR="61743" marT="30872" marB="30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9121295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07895"/>
              </p:ext>
            </p:extLst>
          </p:nvPr>
        </p:nvGraphicFramePr>
        <p:xfrm>
          <a:off x="4747223" y="3429298"/>
          <a:ext cx="367898" cy="3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98">
                  <a:extLst>
                    <a:ext uri="{9D8B030D-6E8A-4147-A177-3AD203B41FA5}">
                      <a16:colId xmlns:a16="http://schemas.microsoft.com/office/drawing/2014/main" xmlns="" val="1949204810"/>
                    </a:ext>
                  </a:extLst>
                </a:gridCol>
              </a:tblGrid>
              <a:tr h="330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1743" marR="61743" marT="30872" marB="30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9121295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538861"/>
              </p:ext>
            </p:extLst>
          </p:nvPr>
        </p:nvGraphicFramePr>
        <p:xfrm>
          <a:off x="4747223" y="4620272"/>
          <a:ext cx="367898" cy="3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98">
                  <a:extLst>
                    <a:ext uri="{9D8B030D-6E8A-4147-A177-3AD203B41FA5}">
                      <a16:colId xmlns:a16="http://schemas.microsoft.com/office/drawing/2014/main" xmlns="" val="1949204810"/>
                    </a:ext>
                  </a:extLst>
                </a:gridCol>
              </a:tblGrid>
              <a:tr h="330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1743" marR="61743" marT="30872" marB="30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9121295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21002"/>
              </p:ext>
            </p:extLst>
          </p:nvPr>
        </p:nvGraphicFramePr>
        <p:xfrm>
          <a:off x="4747223" y="5789834"/>
          <a:ext cx="367898" cy="3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98">
                  <a:extLst>
                    <a:ext uri="{9D8B030D-6E8A-4147-A177-3AD203B41FA5}">
                      <a16:colId xmlns:a16="http://schemas.microsoft.com/office/drawing/2014/main" xmlns="" val="1949204810"/>
                    </a:ext>
                  </a:extLst>
                </a:gridCol>
              </a:tblGrid>
              <a:tr h="330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1743" marR="61743" marT="30872" marB="30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9121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1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패딩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(Padding)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합성곱을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수행하기전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 주변을 특정 값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(0)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채움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249936"/>
              </p:ext>
            </p:extLst>
          </p:nvPr>
        </p:nvGraphicFramePr>
        <p:xfrm>
          <a:off x="467544" y="2132856"/>
          <a:ext cx="2415588" cy="261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98">
                  <a:extLst>
                    <a:ext uri="{9D8B030D-6E8A-4147-A177-3AD203B41FA5}">
                      <a16:colId xmlns:a16="http://schemas.microsoft.com/office/drawing/2014/main" xmlns="" val="777585177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xmlns="" val="1453923608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xmlns="" val="2326791281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xmlns="" val="1419594205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xmlns="" val="1070243361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xmlns="" val="4190900804"/>
                    </a:ext>
                  </a:extLst>
                </a:gridCol>
              </a:tblGrid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7891933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22674822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37635259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5318824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4581494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3755544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995986"/>
              </p:ext>
            </p:extLst>
          </p:nvPr>
        </p:nvGraphicFramePr>
        <p:xfrm>
          <a:off x="4174254" y="2878591"/>
          <a:ext cx="1338873" cy="112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91">
                  <a:extLst>
                    <a:ext uri="{9D8B030D-6E8A-4147-A177-3AD203B41FA5}">
                      <a16:colId xmlns:a16="http://schemas.microsoft.com/office/drawing/2014/main" xmlns="" val="282028925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xmlns="" val="1933232498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xmlns="" val="1990380276"/>
                    </a:ext>
                  </a:extLst>
                </a:gridCol>
              </a:tblGrid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0570545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041422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2471319"/>
                  </a:ext>
                </a:extLst>
              </a:tr>
            </a:tbl>
          </a:graphicData>
        </a:graphic>
      </p:graphicFrame>
      <p:sp>
        <p:nvSpPr>
          <p:cNvPr id="41" name="텍스트 개체 틀 2"/>
          <p:cNvSpPr txBox="1">
            <a:spLocks/>
          </p:cNvSpPr>
          <p:nvPr/>
        </p:nvSpPr>
        <p:spPr>
          <a:xfrm>
            <a:off x="3060641" y="3257557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42" name="텍스트 개체 틀 2"/>
          <p:cNvSpPr txBox="1">
            <a:spLocks/>
          </p:cNvSpPr>
          <p:nvPr/>
        </p:nvSpPr>
        <p:spPr>
          <a:xfrm>
            <a:off x="467544" y="4869160"/>
            <a:ext cx="2415588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(4, 4)</a:t>
            </a:r>
          </a:p>
          <a:p>
            <a:pPr algn="ctr"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</a:t>
            </a: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패딩</a:t>
            </a: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1)</a:t>
            </a:r>
            <a:endParaRPr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오른쪽 화살표 44"/>
          <p:cNvSpPr/>
          <p:nvPr/>
        </p:nvSpPr>
        <p:spPr bwMode="auto">
          <a:xfrm>
            <a:off x="5881460" y="3257557"/>
            <a:ext cx="648072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176569"/>
              </p:ext>
            </p:extLst>
          </p:nvPr>
        </p:nvGraphicFramePr>
        <p:xfrm>
          <a:off x="6897866" y="2569312"/>
          <a:ext cx="1610392" cy="1745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98">
                  <a:extLst>
                    <a:ext uri="{9D8B030D-6E8A-4147-A177-3AD203B41FA5}">
                      <a16:colId xmlns:a16="http://schemas.microsoft.com/office/drawing/2014/main" xmlns="" val="1670156613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xmlns="" val="2796834441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xmlns="" val="3784489807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xmlns="" val="982988145"/>
                    </a:ext>
                  </a:extLst>
                </a:gridCol>
              </a:tblGrid>
              <a:tr h="436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5013254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9235292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9880594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8388569"/>
                  </a:ext>
                </a:extLst>
              </a:tr>
            </a:tbl>
          </a:graphicData>
        </a:graphic>
      </p:graphicFrame>
      <p:sp>
        <p:nvSpPr>
          <p:cNvPr id="12" name="텍스트 개체 틀 2"/>
          <p:cNvSpPr txBox="1">
            <a:spLocks/>
          </p:cNvSpPr>
          <p:nvPr/>
        </p:nvSpPr>
        <p:spPr>
          <a:xfrm>
            <a:off x="3635896" y="4869160"/>
            <a:ext cx="2415588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(3, 3)</a:t>
            </a:r>
          </a:p>
          <a:p>
            <a:pPr algn="ctr"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</a:t>
            </a:r>
            <a:endParaRPr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6495268" y="4869160"/>
            <a:ext cx="2415588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(4, 4)</a:t>
            </a:r>
          </a:p>
          <a:p>
            <a:pPr algn="ctr"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 데이터</a:t>
            </a:r>
            <a:endParaRPr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251520" y="5735917"/>
            <a:ext cx="86409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패딩은 주로 출력 크기를 조정할 목적으로 사용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(4, 4)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필터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(3, 3)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적용하면 출력은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(2, 2)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심층 신경망에서는 어느 시점에서 출력 크기가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될 수 있음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→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 이상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연산을 적용 할 수 없음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6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11484</TotalTime>
  <Words>1741</Words>
  <Application>Microsoft Office PowerPoint</Application>
  <PresentationFormat>화면 슬라이드 쇼(4:3)</PresentationFormat>
  <Paragraphs>684</Paragraphs>
  <Slides>25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heechul4296@gmail.com</cp:lastModifiedBy>
  <cp:revision>696</cp:revision>
  <dcterms:created xsi:type="dcterms:W3CDTF">2007-11-11T16:17:21Z</dcterms:created>
  <dcterms:modified xsi:type="dcterms:W3CDTF">2020-06-05T02:03:19Z</dcterms:modified>
</cp:coreProperties>
</file>