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8" r:id="rId2"/>
    <p:sldId id="271" r:id="rId3"/>
    <p:sldId id="269" r:id="rId4"/>
    <p:sldId id="353" r:id="rId5"/>
    <p:sldId id="371" r:id="rId6"/>
    <p:sldId id="382" r:id="rId7"/>
    <p:sldId id="374" r:id="rId8"/>
    <p:sldId id="375" r:id="rId9"/>
    <p:sldId id="383" r:id="rId10"/>
    <p:sldId id="385" r:id="rId11"/>
    <p:sldId id="368" r:id="rId12"/>
    <p:sldId id="369" r:id="rId13"/>
    <p:sldId id="370" r:id="rId14"/>
    <p:sldId id="377" r:id="rId15"/>
    <p:sldId id="379" r:id="rId16"/>
    <p:sldId id="380" r:id="rId17"/>
    <p:sldId id="381" r:id="rId18"/>
    <p:sldId id="260" r:id="rId19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0C0"/>
    <a:srgbClr val="FFCC00"/>
    <a:srgbClr val="1B6AD3"/>
    <a:srgbClr val="3A88C6"/>
    <a:srgbClr val="E66540"/>
    <a:srgbClr val="E4673B"/>
    <a:srgbClr val="F55306"/>
    <a:srgbClr val="F45507"/>
    <a:srgbClr val="FF7B0F"/>
    <a:srgbClr val="F35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89" autoAdjust="0"/>
    <p:restoredTop sz="79443" autoAdjust="0"/>
  </p:normalViewPr>
  <p:slideViewPr>
    <p:cSldViewPr>
      <p:cViewPr varScale="1">
        <p:scale>
          <a:sx n="78" d="100"/>
          <a:sy n="78" d="100"/>
        </p:scale>
        <p:origin x="90" y="3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3512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xmlns="" id="{7DB234C6-97B6-0E40-9A9F-F7BDE583B7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xmlns="" id="{E7BF2E2D-1AC1-F74F-AA9F-211838B1A3E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4" name="Rectangle 4">
            <a:extLst>
              <a:ext uri="{FF2B5EF4-FFF2-40B4-BE49-F238E27FC236}">
                <a16:creationId xmlns:a16="http://schemas.microsoft.com/office/drawing/2014/main" xmlns="" id="{6951528D-0B28-3B46-81A4-FEA85796376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5" name="Rectangle 5">
            <a:extLst>
              <a:ext uri="{FF2B5EF4-FFF2-40B4-BE49-F238E27FC236}">
                <a16:creationId xmlns:a16="http://schemas.microsoft.com/office/drawing/2014/main" xmlns="" id="{DB771FA0-2DD0-5948-A3A8-9AD84E90FB4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772F060-CC82-44CF-911E-C1C0749D0A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5124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58B6377E-D9EA-0C43-8ABD-8E11920C49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519DA735-01F8-B84B-A63C-CC954E31844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C0B190E-D02F-4472-8C8C-451EA86349DB}" type="datetimeFigureOut">
              <a:rPr lang="ko-KR" altLang="en-US"/>
              <a:pPr>
                <a:defRPr/>
              </a:pPr>
              <a:t>2020-06-05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xmlns="" id="{E796D9CD-78ED-8742-8F20-97E7FC7839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xmlns="" id="{51D12D42-F9E6-4C43-AFF5-444A08AC6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3636FD2-AFF0-164C-AE0E-ADB1379FE7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1A1A755-443F-BD4F-ACF7-231486D65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D68B6D5-5156-4E45-A33A-C4CBF52788B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608489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smtClean="0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DE284A0-5F0F-4366-A4A5-C3FD789A8EEF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86898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564088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987065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004986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144418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180133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502904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526416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593997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571349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595398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60129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810321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12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643090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313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84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75" y="6607175"/>
            <a:ext cx="5746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455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51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89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../../HeechulFromGithub/Mxnet_Learning/googlenet-gluon/Inception%20V1(GoogLeNet)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58">
            <a:extLst>
              <a:ext uri="{FF2B5EF4-FFF2-40B4-BE49-F238E27FC236}">
                <a16:creationId xmlns:a16="http://schemas.microsoft.com/office/drawing/2014/main" xmlns="" id="{0963EC9C-2568-B049-A73D-74FA92CFA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949950"/>
            <a:ext cx="30241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spcBef>
                <a:spcPts val="600"/>
              </a:spcBef>
              <a:defRPr/>
            </a:pPr>
            <a:r>
              <a:rPr lang="en-US" altLang="ko-KR" sz="16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2020.01.31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pic>
        <p:nvPicPr>
          <p:cNvPr id="6147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16675"/>
            <a:ext cx="1223962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58">
            <a:extLst>
              <a:ext uri="{FF2B5EF4-FFF2-40B4-BE49-F238E27FC236}">
                <a16:creationId xmlns:a16="http://schemas.microsoft.com/office/drawing/2014/main" xmlns="" id="{34FAEFD2-4303-844B-B2E2-B0A0E43B2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976269"/>
            <a:ext cx="8645525" cy="678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spcBef>
                <a:spcPts val="600"/>
              </a:spcBef>
              <a:defRPr/>
            </a:pPr>
            <a:r>
              <a:rPr lang="en-US" altLang="ko-KR" sz="3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 charset="-127"/>
              </a:rPr>
              <a:t>Deep Learning</a:t>
            </a:r>
            <a:endParaRPr lang="en-US" altLang="ko-KR" sz="4000" dirty="0">
              <a:latin typeface="NanumSquareOTF" panose="020B0600000101010101" pitchFamily="34" charset="-127"/>
              <a:ea typeface="NanumSquareOTF" panose="020B0600000101010101" pitchFamily="34" charset="-127"/>
              <a:cs typeface="Nanum Gothic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7175" y="1052513"/>
            <a:ext cx="647700" cy="539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en-US" altLang="ko-KR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Learning</a:t>
            </a:r>
            <a:endParaRPr lang="ko-KR" altLang="en-US" sz="3800" kern="0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02.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5114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881790"/>
            <a:ext cx="86409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Learning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467544" y="1360289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647056" y="1660896"/>
            <a:ext cx="8101408" cy="2262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Input_data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(96, 96)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64</a:t>
            </a: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초깃값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mx.init.Xavier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(magnitude = 0)</a:t>
            </a: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경사하강법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‘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sgd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학습률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0.1</a:t>
            </a: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오차함수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SoftmaxCrossEntropy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Epoch = 10</a:t>
            </a:r>
          </a:p>
        </p:txBody>
      </p:sp>
      <p:sp>
        <p:nvSpPr>
          <p:cNvPr id="18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Learning</a:t>
            </a:r>
            <a:endParaRPr lang="ko-KR" altLang="en-US" sz="2800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93" y="4365104"/>
            <a:ext cx="8928703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23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2"/>
          <p:cNvSpPr txBox="1">
            <a:spLocks/>
          </p:cNvSpPr>
          <p:nvPr/>
        </p:nvSpPr>
        <p:spPr>
          <a:xfrm>
            <a:off x="467544" y="1360289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611560" y="1660896"/>
            <a:ext cx="8640960" cy="2262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Input_data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(96, 96)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64</a:t>
            </a: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초깃값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mx.init.Normal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(sigma = 0.5)</a:t>
            </a: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경사하강법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‘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adam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학습률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0.1</a:t>
            </a: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오차함수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SoftmaxCrossEntropy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Epoch = 10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4432628"/>
            <a:ext cx="8928992" cy="796572"/>
          </a:xfrm>
          <a:prstGeom prst="rect">
            <a:avLst/>
          </a:prstGeom>
        </p:spPr>
      </p:pic>
      <p:sp>
        <p:nvSpPr>
          <p:cNvPr id="9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Learning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Learning</a:t>
            </a:r>
            <a:endParaRPr lang="ko-KR" altLang="en-US" sz="2800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891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2"/>
          <p:cNvSpPr txBox="1">
            <a:spLocks/>
          </p:cNvSpPr>
          <p:nvPr/>
        </p:nvSpPr>
        <p:spPr>
          <a:xfrm>
            <a:off x="467544" y="1360289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611560" y="1660896"/>
            <a:ext cx="8640960" cy="2262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Input_data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(224, 224)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128</a:t>
            </a: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초깃값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mx.init.Normal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(sigma = 0.5)</a:t>
            </a: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경사하강법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‘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adam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학습률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0.001</a:t>
            </a: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오차함수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SoftmaxCrossEntropy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Epoch = 10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4293096"/>
            <a:ext cx="8959551" cy="1877525"/>
          </a:xfrm>
          <a:prstGeom prst="rect">
            <a:avLst/>
          </a:prstGeom>
        </p:spPr>
      </p:pic>
      <p:sp>
        <p:nvSpPr>
          <p:cNvPr id="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Learning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Learning</a:t>
            </a:r>
            <a:endParaRPr lang="ko-KR" altLang="en-US" sz="2800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117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2"/>
          <p:cNvSpPr txBox="1">
            <a:spLocks/>
          </p:cNvSpPr>
          <p:nvPr/>
        </p:nvSpPr>
        <p:spPr>
          <a:xfrm>
            <a:off x="467544" y="1360289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611560" y="1660896"/>
            <a:ext cx="8640960" cy="2262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Input_data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(224, 224)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128</a:t>
            </a: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초깃값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en-US" altLang="ko-KR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mx.init.Xavier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(magnitude = 0)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경사하강법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‘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sgd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학습률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0.1</a:t>
            </a: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오차함수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SoftmaxCrossEntropy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Epoch = 10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4293096"/>
            <a:ext cx="8640960" cy="648072"/>
          </a:xfrm>
          <a:prstGeom prst="rect">
            <a:avLst/>
          </a:prstGeom>
        </p:spPr>
      </p:pic>
      <p:sp>
        <p:nvSpPr>
          <p:cNvPr id="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Learning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Learning</a:t>
            </a:r>
            <a:endParaRPr lang="ko-KR" altLang="en-US" sz="2800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126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2"/>
          <p:cNvSpPr txBox="1">
            <a:spLocks/>
          </p:cNvSpPr>
          <p:nvPr/>
        </p:nvSpPr>
        <p:spPr>
          <a:xfrm>
            <a:off x="467544" y="1360289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611560" y="1660896"/>
            <a:ext cx="8640960" cy="2262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Input_data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(224, 224)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128</a:t>
            </a: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초깃값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mx.init.Normal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(sigma = 0.5)</a:t>
            </a: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경사하강법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‘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sgd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학습률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0.1</a:t>
            </a: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오차함수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SoftmaxCrossEntropy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Epoch = 10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4221088"/>
            <a:ext cx="8856984" cy="576064"/>
          </a:xfrm>
          <a:prstGeom prst="rect">
            <a:avLst/>
          </a:prstGeom>
        </p:spPr>
      </p:pic>
      <p:sp>
        <p:nvSpPr>
          <p:cNvPr id="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Learning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Learning</a:t>
            </a:r>
            <a:endParaRPr lang="ko-KR" altLang="en-US" sz="2800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7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2"/>
          <p:cNvSpPr txBox="1">
            <a:spLocks/>
          </p:cNvSpPr>
          <p:nvPr/>
        </p:nvSpPr>
        <p:spPr>
          <a:xfrm>
            <a:off x="467544" y="1360289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503040" y="1660896"/>
            <a:ext cx="8640960" cy="2262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Input_data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(224, 224)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128</a:t>
            </a: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초깃값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mx.init.Normal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(sigma = 0.5)</a:t>
            </a: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경사하강법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‘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adam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학습률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0.1</a:t>
            </a: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오차함수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SoftmaxCrossEntropy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Epoch = 10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4077072"/>
            <a:ext cx="9001000" cy="1944216"/>
          </a:xfrm>
          <a:prstGeom prst="rect">
            <a:avLst/>
          </a:prstGeom>
        </p:spPr>
      </p:pic>
      <p:sp>
        <p:nvSpPr>
          <p:cNvPr id="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Learning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ko-KR" altLang="en-US"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Learning</a:t>
            </a:r>
            <a:endParaRPr lang="ko-KR" altLang="en-US" sz="2800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634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782439"/>
              </p:ext>
            </p:extLst>
          </p:nvPr>
        </p:nvGraphicFramePr>
        <p:xfrm>
          <a:off x="107504" y="1449545"/>
          <a:ext cx="8928991" cy="28435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xmlns="" val="2909328625"/>
                    </a:ext>
                  </a:extLst>
                </a:gridCol>
                <a:gridCol w="1329488">
                  <a:extLst>
                    <a:ext uri="{9D8B030D-6E8A-4147-A177-3AD203B41FA5}">
                      <a16:colId xmlns:a16="http://schemas.microsoft.com/office/drawing/2014/main" xmlns="" val="3373445831"/>
                    </a:ext>
                  </a:extLst>
                </a:gridCol>
                <a:gridCol w="1354498">
                  <a:extLst>
                    <a:ext uri="{9D8B030D-6E8A-4147-A177-3AD203B41FA5}">
                      <a16:colId xmlns:a16="http://schemas.microsoft.com/office/drawing/2014/main" xmlns="" val="2915885172"/>
                    </a:ext>
                  </a:extLst>
                </a:gridCol>
                <a:gridCol w="1354498">
                  <a:extLst>
                    <a:ext uri="{9D8B030D-6E8A-4147-A177-3AD203B41FA5}">
                      <a16:colId xmlns:a16="http://schemas.microsoft.com/office/drawing/2014/main" xmlns="" val="2087587343"/>
                    </a:ext>
                  </a:extLst>
                </a:gridCol>
                <a:gridCol w="1461431">
                  <a:extLst>
                    <a:ext uri="{9D8B030D-6E8A-4147-A177-3AD203B41FA5}">
                      <a16:colId xmlns:a16="http://schemas.microsoft.com/office/drawing/2014/main" xmlns="" val="1304596660"/>
                    </a:ext>
                  </a:extLst>
                </a:gridCol>
                <a:gridCol w="1354498">
                  <a:extLst>
                    <a:ext uri="{9D8B030D-6E8A-4147-A177-3AD203B41FA5}">
                      <a16:colId xmlns:a16="http://schemas.microsoft.com/office/drawing/2014/main" xmlns="" val="1683305485"/>
                    </a:ext>
                  </a:extLst>
                </a:gridCol>
                <a:gridCol w="1354498">
                  <a:extLst>
                    <a:ext uri="{9D8B030D-6E8A-4147-A177-3AD203B41FA5}">
                      <a16:colId xmlns:a16="http://schemas.microsoft.com/office/drawing/2014/main" xmlns="" val="3218307314"/>
                    </a:ext>
                  </a:extLst>
                </a:gridCol>
              </a:tblGrid>
              <a:tr h="145450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10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　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en-US" sz="10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Learning1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en-US" sz="10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Learning2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en-US" sz="10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Learning3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en-US" sz="10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Learning4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en-US" sz="10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Learning5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en-US" sz="10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Learning6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80383922"/>
                  </a:ext>
                </a:extLst>
              </a:tr>
              <a:tr h="145450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en-US" sz="1000" kern="12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Input_data</a:t>
                      </a:r>
                      <a:endParaRPr kumimoji="1" lang="en-US" altLang="en-US" sz="1000" kern="12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0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(96, 96)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0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(96, 96)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0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(224, 224)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0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(224, 224)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0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(224, 224)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0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(224, 224)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75751983"/>
                  </a:ext>
                </a:extLst>
              </a:tr>
              <a:tr h="145450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en-US" sz="1000" kern="12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Batch_size</a:t>
                      </a:r>
                      <a:endParaRPr kumimoji="1" lang="en-US" altLang="en-US" sz="1000" kern="12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0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64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0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64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0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128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0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128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0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128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0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128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63362198"/>
                  </a:ext>
                </a:extLst>
              </a:tr>
              <a:tr h="145450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1000" kern="12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초깃값</a:t>
                      </a:r>
                      <a:endParaRPr kumimoji="1" lang="ko-KR" altLang="en-US" sz="1000" kern="12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en-US" sz="1000" kern="12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mx.init.Xavier</a:t>
                      </a:r>
                      <a:endParaRPr kumimoji="1" lang="en-US" altLang="en-US" sz="1000" kern="12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fontAlgn="ctr"/>
                      <a:r>
                        <a:rPr kumimoji="1" lang="en-US" altLang="en-US" sz="10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(magnitude=0)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en-US" sz="1000" kern="12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mx.init.Normal</a:t>
                      </a:r>
                      <a:endParaRPr kumimoji="1" lang="en-US" altLang="en-US" sz="1000" kern="12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fontAlgn="ctr"/>
                      <a:r>
                        <a:rPr kumimoji="1" lang="en-US" altLang="en-US" sz="10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(sigma=0.5)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en-US" sz="1000" kern="12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mx.init.Normal</a:t>
                      </a:r>
                      <a:endParaRPr kumimoji="1" lang="en-US" altLang="en-US" sz="1000" kern="12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fontAlgn="ctr"/>
                      <a:r>
                        <a:rPr kumimoji="1" lang="en-US" altLang="en-US" sz="10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(sigma=0.5)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en-US" sz="1000" kern="12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mx.init.Xavier</a:t>
                      </a:r>
                      <a:endParaRPr kumimoji="1" lang="en-US" altLang="en-US" sz="1000" kern="12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fontAlgn="ctr"/>
                      <a:r>
                        <a:rPr kumimoji="1" lang="en-US" altLang="en-US" sz="10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(magnitude=0)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en-US" sz="1000" kern="12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mx.init.Normal</a:t>
                      </a:r>
                      <a:endParaRPr kumimoji="1" lang="en-US" altLang="en-US" sz="1000" kern="12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fontAlgn="ctr"/>
                      <a:r>
                        <a:rPr kumimoji="1" lang="en-US" altLang="en-US" sz="10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(sigma=0.5)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en-US" sz="1000" kern="12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mx.init.Normal</a:t>
                      </a:r>
                      <a:endParaRPr kumimoji="1" lang="en-US" altLang="en-US" sz="1000" kern="12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fontAlgn="ctr"/>
                      <a:r>
                        <a:rPr kumimoji="1" lang="en-US" altLang="en-US" sz="10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(sigma=0.5)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91458109"/>
                  </a:ext>
                </a:extLst>
              </a:tr>
              <a:tr h="145450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1000" kern="12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경사하강법</a:t>
                      </a:r>
                      <a:endParaRPr kumimoji="1" lang="ko-KR" altLang="en-US" sz="1000" kern="12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en-US" sz="1000" kern="12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sgd</a:t>
                      </a:r>
                      <a:endParaRPr kumimoji="1" lang="en-US" altLang="en-US" sz="1000" kern="12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en-US" sz="1000" kern="12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adam</a:t>
                      </a:r>
                      <a:endParaRPr kumimoji="1" lang="en-US" altLang="en-US" sz="1000" kern="12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en-US" sz="1000" kern="12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adam</a:t>
                      </a:r>
                      <a:endParaRPr kumimoji="1" lang="en-US" altLang="en-US" sz="1000" kern="12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en-US" sz="1000" kern="12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sgd</a:t>
                      </a:r>
                      <a:endParaRPr kumimoji="1" lang="en-US" altLang="en-US" sz="1000" kern="12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en-US" sz="1000" kern="12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sgd</a:t>
                      </a:r>
                      <a:endParaRPr kumimoji="1" lang="en-US" altLang="en-US" sz="1000" kern="12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en-US" sz="1000" kern="12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adam</a:t>
                      </a:r>
                      <a:endParaRPr kumimoji="1" lang="en-US" altLang="en-US" sz="1000" kern="12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4525995"/>
                  </a:ext>
                </a:extLst>
              </a:tr>
              <a:tr h="145450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1000" kern="12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학습률</a:t>
                      </a:r>
                      <a:endParaRPr kumimoji="1" lang="ko-KR" altLang="en-US" sz="1000" kern="12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0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0.001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0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0.001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0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0.001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0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0.1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0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0.001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0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0.1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30064140"/>
                  </a:ext>
                </a:extLst>
              </a:tr>
              <a:tr h="145450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en-US" sz="10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Loss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en-US" sz="1000" kern="12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SoftmaxCrossEntropy</a:t>
                      </a:r>
                      <a:endParaRPr kumimoji="1" lang="en-US" altLang="en-US" sz="1000" kern="12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en-US" sz="1000" kern="12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SoftmaxCrossEntropy</a:t>
                      </a:r>
                      <a:endParaRPr kumimoji="1" lang="en-US" altLang="en-US" sz="1000" kern="12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en-US" sz="1000" kern="12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SoftmaxCrossEntropy</a:t>
                      </a:r>
                      <a:endParaRPr kumimoji="1" lang="en-US" altLang="en-US" sz="1000" kern="12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en-US" sz="1000" kern="12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SoftmaxCrossEntropy</a:t>
                      </a:r>
                      <a:endParaRPr kumimoji="1" lang="en-US" altLang="en-US" sz="1000" kern="12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en-US" sz="1000" kern="12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SoftmaxCrossEntropy</a:t>
                      </a:r>
                      <a:endParaRPr kumimoji="1" lang="en-US" altLang="en-US" sz="1000" kern="12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en-US" sz="1000" kern="12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SoftmaxCrossEntropy</a:t>
                      </a:r>
                      <a:endParaRPr kumimoji="1" lang="en-US" altLang="en-US" sz="1000" kern="12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84756254"/>
                  </a:ext>
                </a:extLst>
              </a:tr>
              <a:tr h="145450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en-US" sz="10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Epoch0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0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0.102964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0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0.971153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0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0.98147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0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0.113481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0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0.098056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0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0.514923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4185218"/>
                  </a:ext>
                </a:extLst>
              </a:tr>
              <a:tr h="145450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en-US" sz="10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Epoch1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0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0.102764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0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0.982371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0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0.98798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0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0.113381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0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0.098056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0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0.751001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9733351"/>
                  </a:ext>
                </a:extLst>
              </a:tr>
              <a:tr h="145450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en-US" sz="10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Epoch2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0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0.102964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0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0.982371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0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0.984875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0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0.113581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10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　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0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0.809895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70531157"/>
                  </a:ext>
                </a:extLst>
              </a:tr>
              <a:tr h="145450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en-US" sz="10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Epoch3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0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0.102964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10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　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0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0.990184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10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　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10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　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0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0.840645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32516875"/>
                  </a:ext>
                </a:extLst>
              </a:tr>
              <a:tr h="145450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en-US" sz="10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Epoch4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10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　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10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　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0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0.992287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10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　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10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　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0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0.862279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1854670"/>
                  </a:ext>
                </a:extLst>
              </a:tr>
              <a:tr h="145450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en-US" sz="10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Epoch5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10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　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10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　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0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0.98798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10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　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10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　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0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0.872796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2492720"/>
                  </a:ext>
                </a:extLst>
              </a:tr>
              <a:tr h="145450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en-US" sz="10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Epoch6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10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　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10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　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0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0.990685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10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　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10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　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0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0.890524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38698705"/>
                  </a:ext>
                </a:extLst>
              </a:tr>
              <a:tr h="145450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en-US" sz="10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Epoch7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10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　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10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　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0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0.987279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10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　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10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　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0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0.901041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56931835"/>
                  </a:ext>
                </a:extLst>
              </a:tr>
              <a:tr h="145450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en-US" sz="10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Epoch8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10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　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10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　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0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0.990985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10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　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10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　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0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0.908052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90531578"/>
                  </a:ext>
                </a:extLst>
              </a:tr>
              <a:tr h="145450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en-US" sz="10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Epoch9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10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　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10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　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0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0.990184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10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　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10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　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0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0.913661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35129281"/>
                  </a:ext>
                </a:extLst>
              </a:tr>
            </a:tbl>
          </a:graphicData>
        </a:graphic>
      </p:graphicFrame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4407202"/>
            <a:ext cx="8640960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초기값이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Xavier(magnitude=0)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 때 정확도가 좋지 않았다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(Learning1, 4)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입력사이즈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배치사이즈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모델에 맞게 정하는게 좋다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(Learning1, 2 ,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에러는 나지 않음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학습률이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적을수록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학습속도는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느리고 정확도 변동폭도 적다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(Learning3, 6)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경사하강법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adam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sgd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차이는 별로 없다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(Learning3, 5)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  <a:endParaRPr lang="ko-KR" altLang="en-US"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Learning</a:t>
            </a:r>
            <a:endParaRPr lang="ko-KR" altLang="en-US" sz="2800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507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텍스트 상자 6"/>
          <p:cNvSpPr txBox="1">
            <a:spLocks noChangeArrowheads="1"/>
          </p:cNvSpPr>
          <p:nvPr/>
        </p:nvSpPr>
        <p:spPr bwMode="auto">
          <a:xfrm>
            <a:off x="2160588" y="3284538"/>
            <a:ext cx="48228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60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Thank You</a:t>
            </a:r>
            <a:endParaRPr lang="ko-KR" altLang="en-US" sz="60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제목 5"/>
          <p:cNvSpPr txBox="1">
            <a:spLocks/>
          </p:cNvSpPr>
          <p:nvPr/>
        </p:nvSpPr>
        <p:spPr bwMode="auto">
          <a:xfrm>
            <a:off x="2786063" y="549275"/>
            <a:ext cx="2898775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38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8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텍스트 상자 1">
            <a:extLst>
              <a:ext uri="{FF2B5EF4-FFF2-40B4-BE49-F238E27FC236}">
                <a16:creationId xmlns:a16="http://schemas.microsoft.com/office/drawing/2014/main" xmlns="" id="{3DBE8121-48B8-C34E-90BF-426B3648BA4E}"/>
              </a:ext>
            </a:extLst>
          </p:cNvPr>
          <p:cNvSpPr txBox="1"/>
          <p:nvPr/>
        </p:nvSpPr>
        <p:spPr>
          <a:xfrm>
            <a:off x="2857498" y="1908958"/>
            <a:ext cx="6264275" cy="1061829"/>
          </a:xfrm>
          <a:prstGeom prst="rect">
            <a:avLst/>
          </a:prstGeom>
          <a:noFill/>
        </p:spPr>
        <p:txBody>
          <a:bodyPr anchor="t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2">
                  <a:lumMod val="20000"/>
                  <a:lumOff val="80000"/>
                </a:schemeClr>
              </a:buClr>
              <a:buAutoNum type="arabicPeriod"/>
              <a:defRPr/>
            </a:pPr>
            <a:r>
              <a:rPr lang="en-US" altLang="ko-KR" sz="2100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GoogLeNet</a:t>
            </a:r>
            <a:endParaRPr lang="en-US" altLang="ko-KR" sz="2100" b="1" spc="-150" dirty="0" smtClean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  <a:p>
            <a:pPr marL="457200" indent="-457200">
              <a:lnSpc>
                <a:spcPct val="150000"/>
              </a:lnSpc>
              <a:buClr>
                <a:schemeClr val="tx2">
                  <a:lumMod val="20000"/>
                  <a:lumOff val="80000"/>
                </a:schemeClr>
              </a:buClr>
              <a:buAutoNum type="arabicPeriod"/>
              <a:defRPr/>
            </a:pPr>
            <a:r>
              <a:rPr lang="ko-KR" altLang="en-US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모델 학습</a:t>
            </a:r>
            <a:endParaRPr lang="en-US" altLang="ko-KR" sz="2100" b="1" spc="-150" dirty="0" smtClean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415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en-US" altLang="ko-KR" sz="3800" kern="0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GoogLeNet</a:t>
            </a:r>
            <a:endParaRPr lang="ko-KR" altLang="en-US" sz="3800" kern="0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01.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GoogLeNet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467544" y="1360289"/>
            <a:ext cx="8424936" cy="60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GoogLeNet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ILSVRC14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대회에서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2014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년에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등을 한 모델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GoogLeNet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Inception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여러 버전 중 하나이고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버전은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Inception-v1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이다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en-US" altLang="ko-KR" sz="2800" kern="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GoogLeNet</a:t>
            </a:r>
            <a:endParaRPr lang="ko-KR" altLang="en-US" sz="2800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467544" y="2313523"/>
            <a:ext cx="8424936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구글의 가설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7544" y="2726050"/>
            <a:ext cx="820891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대용량 데이터를 학습할 때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일반적으로 망이 깊고 레이어가 넓을 수록 성능이 좋음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하지만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파라미터가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많이 늘어나고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연산량이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많아지면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과적합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기울기 소실 등의 문제가 있음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텍스트 개체 틀 2"/>
          <p:cNvSpPr txBox="1">
            <a:spLocks/>
          </p:cNvSpPr>
          <p:nvPr/>
        </p:nvSpPr>
        <p:spPr>
          <a:xfrm>
            <a:off x="467544" y="3446354"/>
            <a:ext cx="8424936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Network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Sparse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하게 연결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71" y="3933056"/>
            <a:ext cx="6528896" cy="240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5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GoogLeNet</a:t>
            </a: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(Inception v1)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467544" y="1360289"/>
            <a:ext cx="8424936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Inception Module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en-US" altLang="ko-KR" sz="2800" kern="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GoogLeNet</a:t>
            </a:r>
            <a:endParaRPr lang="ko-KR" altLang="en-US" sz="2800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67544" y="1772816"/>
            <a:ext cx="8208912" cy="700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22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층으로 이루어진 모델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6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Block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Inception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Path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이루어짐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8" name="Picture 4" descr="googlenet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04" y="2847950"/>
            <a:ext cx="8447368" cy="1877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33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GoogLeNet</a:t>
            </a: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(Inception v1)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467544" y="1360289"/>
            <a:ext cx="8424936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Inception Module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en-US" altLang="ko-KR" sz="2800" kern="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GoogLeNet</a:t>
            </a:r>
            <a:endParaRPr lang="ko-KR" altLang="en-US" sz="2800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67544" y="1772816"/>
            <a:ext cx="8208912" cy="700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22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층으로 이루어진 모델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6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Block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Inception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Path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이루어짐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 descr="googlenet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05608"/>
            <a:ext cx="7657510" cy="4178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3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GoogLeNet</a:t>
            </a: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(Inception v1)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en-US" altLang="ko-KR" sz="2800" kern="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GoogLeNet</a:t>
            </a:r>
            <a:endParaRPr lang="ko-KR" altLang="en-US" sz="2800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228184" y="1628800"/>
            <a:ext cx="2915816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채널의 수를 조절 기능</a:t>
            </a:r>
            <a:endParaRPr lang="en-US" altLang="ko-KR" sz="1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채널 간의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Correlation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연산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기존의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Convolution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은 지역 정보와 함께 채널 간의 정보 또한 같이 고려하여 하나의 값으로 나타냄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1x1 convolution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은 채널 간의 특징을 추출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3x3 convolution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은 지역 정보의 특징을 추출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채널을 감소시켜 </a:t>
            </a:r>
            <a:r>
              <a:rPr lang="ko-KR" altLang="en-US" sz="1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파라미터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수 감소</a:t>
            </a:r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1x1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convolution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연산으로 이미지 채널을 줄여준다면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3x3, 5x5 convolution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레이어에서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파라미터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개수를 절약 가능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467544" y="1360289"/>
            <a:ext cx="8424936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1x1 convolution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연산의 역할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2060848"/>
            <a:ext cx="5843567" cy="379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4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GoogLeNet</a:t>
            </a: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(Inception v1) Code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en-US" altLang="ko-KR" sz="2800" kern="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GoogLeNet</a:t>
            </a:r>
            <a:endParaRPr lang="ko-KR" altLang="en-US" sz="2800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273" y="1567905"/>
            <a:ext cx="5197207" cy="510145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1567905"/>
            <a:ext cx="3084061" cy="510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04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GoogLeNet</a:t>
            </a: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(Inception v1) Code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en-US" altLang="ko-KR" sz="2800" kern="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GoogLeNet</a:t>
            </a:r>
            <a:endParaRPr lang="ko-KR" altLang="en-US" sz="2800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567905"/>
            <a:ext cx="3084061" cy="510145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887" y="1567905"/>
            <a:ext cx="5361333" cy="510145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483768" y="1628800"/>
            <a:ext cx="10081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256x27x27</a:t>
            </a:r>
          </a:p>
        </p:txBody>
      </p:sp>
    </p:spTree>
    <p:extLst>
      <p:ext uri="{BB962C8B-B14F-4D97-AF65-F5344CB8AC3E}">
        <p14:creationId xmlns:p14="http://schemas.microsoft.com/office/powerpoint/2010/main" val="146132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14618</TotalTime>
  <Words>628</Words>
  <Application>Microsoft Office PowerPoint</Application>
  <PresentationFormat>화면 슬라이드 쇼(4:3)</PresentationFormat>
  <Paragraphs>247</Paragraphs>
  <Slides>18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Nanum Gothic</vt:lpstr>
      <vt:lpstr>NanumSquareOTF</vt:lpstr>
      <vt:lpstr>굴림</vt:lpstr>
      <vt:lpstr>나눔고딕</vt:lpstr>
      <vt:lpstr>나눔고딕 ExtraBold</vt:lpstr>
      <vt:lpstr>다음_Regular</vt:lpstr>
      <vt:lpstr>맑은 고딕</vt:lpstr>
      <vt:lpstr>Arial</vt:lpstr>
      <vt:lpstr>Wingdings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통로이미지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클립아트코리아</dc:creator>
  <cp:lastModifiedBy>heechul4296@gmail.com</cp:lastModifiedBy>
  <cp:revision>856</cp:revision>
  <dcterms:created xsi:type="dcterms:W3CDTF">2007-11-11T16:17:21Z</dcterms:created>
  <dcterms:modified xsi:type="dcterms:W3CDTF">2020-06-05T02:30:31Z</dcterms:modified>
</cp:coreProperties>
</file>