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68" r:id="rId2"/>
    <p:sldId id="271" r:id="rId3"/>
    <p:sldId id="423" r:id="rId4"/>
    <p:sldId id="424" r:id="rId5"/>
    <p:sldId id="425" r:id="rId6"/>
    <p:sldId id="426" r:id="rId7"/>
    <p:sldId id="427" r:id="rId8"/>
    <p:sldId id="428" r:id="rId9"/>
    <p:sldId id="429" r:id="rId10"/>
    <p:sldId id="420" r:id="rId11"/>
    <p:sldId id="421" r:id="rId12"/>
    <p:sldId id="422" r:id="rId13"/>
    <p:sldId id="411" r:id="rId14"/>
    <p:sldId id="397" r:id="rId15"/>
    <p:sldId id="412" r:id="rId16"/>
    <p:sldId id="413" r:id="rId17"/>
    <p:sldId id="414" r:id="rId18"/>
    <p:sldId id="415" r:id="rId19"/>
    <p:sldId id="416" r:id="rId20"/>
    <p:sldId id="417" r:id="rId21"/>
    <p:sldId id="418" r:id="rId22"/>
    <p:sldId id="419" r:id="rId23"/>
    <p:sldId id="260" r:id="rId24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3F0DA"/>
    <a:srgbClr val="FFF2CD"/>
    <a:srgbClr val="FFCC00"/>
    <a:srgbClr val="1B6AD3"/>
    <a:srgbClr val="F45507"/>
    <a:srgbClr val="0070C0"/>
    <a:srgbClr val="3A88C6"/>
    <a:srgbClr val="E66540"/>
    <a:srgbClr val="E4673B"/>
    <a:srgbClr val="F553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238" autoAdjust="0"/>
  </p:normalViewPr>
  <p:slideViewPr>
    <p:cSldViewPr>
      <p:cViewPr varScale="1">
        <p:scale>
          <a:sx n="115" d="100"/>
          <a:sy n="115" d="100"/>
        </p:scale>
        <p:origin x="147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3512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7DB234C6-97B6-0E40-9A9F-F7BDE583B7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E7BF2E2D-1AC1-F74F-AA9F-211838B1A3E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4" name="Rectangle 4">
            <a:extLst>
              <a:ext uri="{FF2B5EF4-FFF2-40B4-BE49-F238E27FC236}">
                <a16:creationId xmlns:a16="http://schemas.microsoft.com/office/drawing/2014/main" id="{6951528D-0B28-3B46-81A4-FEA85796376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5" name="Rectangle 5">
            <a:extLst>
              <a:ext uri="{FF2B5EF4-FFF2-40B4-BE49-F238E27FC236}">
                <a16:creationId xmlns:a16="http://schemas.microsoft.com/office/drawing/2014/main" id="{DB771FA0-2DD0-5948-A3A8-9AD84E90FB4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772F060-CC82-44CF-911E-C1C0749D0A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8B6377E-D9EA-0C43-8ABD-8E11920C49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9DA735-01F8-B84B-A63C-CC954E31844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C0B190E-D02F-4472-8C8C-451EA86349DB}" type="datetimeFigureOut">
              <a:rPr lang="ko-KR" altLang="en-US"/>
              <a:pPr>
                <a:defRPr/>
              </a:pPr>
              <a:t>2020-03-17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E796D9CD-78ED-8742-8F20-97E7FC7839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51D12D42-F9E6-4C43-AFF5-444A08AC6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636FD2-AFF0-164C-AE0E-ADB1379FE7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A1A755-443F-BD4F-ACF7-231486D65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D68B6D5-5156-4E45-A33A-C4CBF52788B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smtClean="0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DE284A0-5F0F-4366-A4A5-C3FD789A8EEF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365493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12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999886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430818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5650546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0528541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890027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7526998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1784163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008190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269377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51247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1811874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22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523692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866011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51625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797745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277476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250074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90810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507100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313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84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517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89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1" r:id="rId3"/>
    <p:sldLayoutId id="2147483892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ashita/nyt-comment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ashita/nyt-comment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58">
            <a:extLst>
              <a:ext uri="{FF2B5EF4-FFF2-40B4-BE49-F238E27FC236}">
                <a16:creationId xmlns:a16="http://schemas.microsoft.com/office/drawing/2014/main" id="{34FAEFD2-4303-844B-B2E2-B0A0E43B2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960880"/>
            <a:ext cx="8645525" cy="708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spcBef>
                <a:spcPts val="600"/>
              </a:spcBef>
              <a:defRPr/>
            </a:pPr>
            <a:r>
              <a:rPr lang="en-US" altLang="ko-KR" sz="4000" dirty="0" err="1" smtClean="0">
                <a:latin typeface="NanumSquareOTF" panose="020B0600000101010101" pitchFamily="34" charset="-127"/>
                <a:ea typeface="NanumSquareOTF" panose="020B0600000101010101" pitchFamily="34" charset="-127"/>
                <a:cs typeface="Nanum Gothic" charset="-127"/>
              </a:rPr>
              <a:t>Text_generation</a:t>
            </a:r>
            <a:endParaRPr lang="en-US" altLang="ko-KR" sz="4000" dirty="0">
              <a:latin typeface="NanumSquareOTF" panose="020B0600000101010101" pitchFamily="34" charset="-127"/>
              <a:ea typeface="NanumSquareOTF" panose="020B0600000101010101" pitchFamily="34" charset="-127"/>
              <a:cs typeface="Nanum Gothic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7175" y="1052513"/>
            <a:ext cx="647700" cy="539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4" name="Text Box 58">
            <a:extLst>
              <a:ext uri="{FF2B5EF4-FFF2-40B4-BE49-F238E27FC236}">
                <a16:creationId xmlns:a16="http://schemas.microsoft.com/office/drawing/2014/main" id="{0963EC9C-2568-B049-A73D-74FA92CFA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949950"/>
            <a:ext cx="30241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spcBef>
                <a:spcPts val="600"/>
              </a:spcBef>
              <a:defRPr/>
            </a:pP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2020.03.19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pic>
        <p:nvPicPr>
          <p:cNvPr id="5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16675"/>
            <a:ext cx="1223962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Model </a:t>
              </a: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정의</a:t>
              </a: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Sequential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model.add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Embedding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vocab_size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10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input_length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=max_len-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레이블을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분리하였으므로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이제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X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의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길이는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5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model.add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SimpleRNN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128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model.add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Dense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vocab_size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activation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softmax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model.summary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grpSp>
        <p:nvGrpSpPr>
          <p:cNvPr id="22" name="그룹 5"/>
          <p:cNvGrpSpPr>
            <a:grpSpLocks/>
          </p:cNvGrpSpPr>
          <p:nvPr/>
        </p:nvGrpSpPr>
        <p:grpSpPr bwMode="auto">
          <a:xfrm>
            <a:off x="474531" y="4797152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5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Model </a:t>
              </a:r>
              <a:r>
                <a:rPr lang="en-US" altLang="ko-KR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complie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474531" y="5209033"/>
            <a:ext cx="8103770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model.compile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loss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categorical_crossentropy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optimizer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adam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metrics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=[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accuracy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4531" y="2344231"/>
            <a:ext cx="810377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_________________________________________________________________</a:t>
            </a: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Layer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type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            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Output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Shape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Param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#   </a:t>
            </a:r>
          </a:p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=======================================================</a:t>
            </a:r>
          </a:p>
          <a:p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embedding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Embedding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        (</a:t>
            </a:r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None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23, 10)             34940     </a:t>
            </a:r>
          </a:p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_________________________________________________________________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simple_rnn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SimpleRNN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     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(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None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128)             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17792     </a:t>
            </a:r>
          </a:p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_________________________________________________________________</a:t>
            </a: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dense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Dense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              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(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None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3494)          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450726    </a:t>
            </a:r>
          </a:p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=======================================================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Total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params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503,458</a:t>
            </a: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Trainable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params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503,458</a:t>
            </a: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Non-trainable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params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0</a:t>
            </a:r>
          </a:p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_________________________________________________________________</a:t>
            </a:r>
          </a:p>
        </p:txBody>
      </p:sp>
      <p:sp>
        <p:nvSpPr>
          <p:cNvPr id="15" name="텍스트 개체 틀 3"/>
          <p:cNvSpPr txBox="1">
            <a:spLocks/>
          </p:cNvSpPr>
          <p:nvPr/>
        </p:nvSpPr>
        <p:spPr bwMode="auto">
          <a:xfrm>
            <a:off x="5796136" y="42863"/>
            <a:ext cx="3312939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RNN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 generation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1.3 Choosing a Model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591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Model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실행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model.fit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epochs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200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verbose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2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23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1.4 </a:t>
            </a: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Training &amp; Evaluation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2" name="그룹 5"/>
          <p:cNvGrpSpPr>
            <a:grpSpLocks/>
          </p:cNvGrpSpPr>
          <p:nvPr/>
        </p:nvGrpSpPr>
        <p:grpSpPr bwMode="auto">
          <a:xfrm>
            <a:off x="474531" y="4451435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3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14" name="직사각형 13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Model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정확도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474531" y="4863316"/>
            <a:ext cx="8103770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"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\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n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Test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Accuracy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: %.4f"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% 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model.evaluate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)[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]))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26993" y="5157192"/>
            <a:ext cx="226215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/>
            <a:r>
              <a:rPr kumimoji="0" lang="ko-KR" altLang="ko-KR" sz="14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Arial Unicode MS"/>
                <a:ea typeface="Inconsolata"/>
              </a:rPr>
              <a:t>Test</a:t>
            </a:r>
            <a:r>
              <a:rPr kumimoji="0" lang="ko-KR" altLang="ko-KR" sz="14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Arial Unicode MS"/>
                <a:ea typeface="Inconsolata"/>
              </a:rPr>
              <a:t>Accuracy</a:t>
            </a:r>
            <a:r>
              <a:rPr kumimoji="0" lang="ko-KR" altLang="ko-KR" sz="1400" i="1" dirty="0">
                <a:solidFill>
                  <a:srgbClr val="808080"/>
                </a:solidFill>
                <a:latin typeface="Arial Unicode MS"/>
                <a:ea typeface="Inconsolata"/>
              </a:rPr>
              <a:t>: 0.9246</a:t>
            </a:r>
            <a:endParaRPr kumimoji="0" lang="ko-KR" altLang="ko-KR" sz="2400" dirty="0">
              <a:latin typeface="Arial" panose="020B0604020202020204" pitchFamily="34" charset="0"/>
            </a:endParaRPr>
          </a:p>
        </p:txBody>
      </p:sp>
      <p:sp>
        <p:nvSpPr>
          <p:cNvPr id="17" name="텍스트 개체 틀 3"/>
          <p:cNvSpPr txBox="1">
            <a:spLocks/>
          </p:cNvSpPr>
          <p:nvPr/>
        </p:nvSpPr>
        <p:spPr bwMode="auto">
          <a:xfrm>
            <a:off x="5796136" y="42863"/>
            <a:ext cx="3312939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RNN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 generation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04906" y="1773974"/>
            <a:ext cx="3723078" cy="2410459"/>
            <a:chOff x="3009163" y="1998083"/>
            <a:chExt cx="3723078" cy="2410459"/>
          </a:xfrm>
        </p:grpSpPr>
        <p:sp>
          <p:nvSpPr>
            <p:cNvPr id="19" name="Rectangle 1"/>
            <p:cNvSpPr>
              <a:spLocks noChangeArrowheads="1"/>
            </p:cNvSpPr>
            <p:nvPr/>
          </p:nvSpPr>
          <p:spPr bwMode="auto">
            <a:xfrm>
              <a:off x="3138826" y="2811316"/>
              <a:ext cx="879699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/>
              <a:r>
                <a:rPr kumimoji="0" lang="en-US" altLang="ko-KR" sz="1000" dirty="0" smtClean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…</a:t>
              </a:r>
              <a:endParaRPr kumimoji="0"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09163" y="1998083"/>
              <a:ext cx="2134109" cy="783104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13989" y="3057538"/>
              <a:ext cx="3718252" cy="13510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905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Sentence_generation</a:t>
              </a: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정의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24314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sentence_generation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을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만들어서 문장을 생성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def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sentence_generation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current_word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):    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       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모델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토크나이저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현재 단어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반복할 횟수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init_word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current_word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                  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                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처음 들어온 단어도 마지막에 같이 출력하기위해 저장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sentence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''</a:t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_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range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):                               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                        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n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번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반복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encoded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t.texts_to_sequences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([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current_word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])[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현재 단어에 대한 정수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인코딩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encoded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pad_sequences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([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encoded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maxlen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23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padding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pre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데이터에 대한 패딩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result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model.predict_classes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encoded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verbose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입력한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X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현재 단어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)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에 대해서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y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를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예측하고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y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예측한 단어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)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를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result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에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저장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.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index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t.word_index.items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if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index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result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:                         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                         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만약 예측한 단어와 인덱스와 동일한 단어가 있다면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break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                                               </a:t>
            </a:r>
            <a:r>
              <a:rPr kumimoji="0" lang="en-US" altLang="ko-KR" sz="800" b="1" dirty="0" smtClean="0">
                <a:solidFill>
                  <a:srgbClr val="000080"/>
                </a:solidFill>
                <a:latin typeface="Arial Unicode MS"/>
                <a:ea typeface="Inconsolata"/>
              </a:rPr>
              <a:t>                             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해당 단어가 예측 단어이므로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break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current_word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current_word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+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 ' 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+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            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현재 단어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+ ' ' +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예측 단어를 현재 단어로 변경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sentence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sentence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+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 '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+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      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          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예측 단어를 문장에 저장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문이므로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이 행동을 다시 반복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sentence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init_word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+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sentence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return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sentence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grpSp>
        <p:nvGrpSpPr>
          <p:cNvPr id="13" name="그룹 5"/>
          <p:cNvGrpSpPr>
            <a:grpSpLocks/>
          </p:cNvGrpSpPr>
          <p:nvPr/>
        </p:nvGrpSpPr>
        <p:grpSpPr bwMode="auto">
          <a:xfrm>
            <a:off x="474531" y="393305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4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‘I’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에 대해서 단어를 추가 생성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474531" y="4344937"/>
            <a:ext cx="810377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임의의 단어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'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i'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에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대해서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10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개의 단어를 추가 생성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sentence_generation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i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10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21" y="4725144"/>
            <a:ext cx="5182323" cy="209579"/>
          </a:xfrm>
          <a:prstGeom prst="rect">
            <a:avLst/>
          </a:prstGeom>
        </p:spPr>
      </p:pic>
      <p:grpSp>
        <p:nvGrpSpPr>
          <p:cNvPr id="22" name="그룹 5"/>
          <p:cNvGrpSpPr>
            <a:grpSpLocks/>
          </p:cNvGrpSpPr>
          <p:nvPr/>
        </p:nvGrpSpPr>
        <p:grpSpPr bwMode="auto">
          <a:xfrm>
            <a:off x="474531" y="5401229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5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‘how’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에 대해서 단어를 추가 생성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474531" y="5813110"/>
            <a:ext cx="810377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임의의 단어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'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how'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에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대해서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10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개의 단어를 추가 생성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sentence_generation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how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10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19" name="텍스트 개체 틀 3"/>
          <p:cNvSpPr txBox="1">
            <a:spLocks/>
          </p:cNvSpPr>
          <p:nvPr/>
        </p:nvSpPr>
        <p:spPr bwMode="auto">
          <a:xfrm>
            <a:off x="5796136" y="42863"/>
            <a:ext cx="3312939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RNN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 generation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334" y="6239554"/>
            <a:ext cx="5553850" cy="28579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48072" y="4941168"/>
            <a:ext cx="56521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Original Headline : I </a:t>
            </a:r>
            <a:r>
              <a:rPr lang="en-US" altLang="ko-KR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Disapprove Of School Vouchers. Can I Still Apply For Them?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48072" y="6525344"/>
            <a:ext cx="56521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Original Headline : How to Prevent a Racist Hoodie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1.4 </a:t>
            </a: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Training &amp; Evaluation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281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학습의 목표는 뉴욕 타임즈 기사 제목을 가지고 문맥을 반영하여 텍스트를 생성하는 모델 구현하기</a:t>
            </a:r>
            <a:endParaRPr sz="1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.1 Dataset Overview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474531" y="2003542"/>
            <a:ext cx="8103770" cy="149746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목표 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 생성하는 모델 구현</a:t>
            </a:r>
            <a:endParaRPr lang="en-US" altLang="ko-KR" sz="12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뉴욕 타임즈 기사 제목</a:t>
            </a:r>
            <a:endParaRPr lang="en-US" altLang="ko-KR" sz="12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다운로드 링크 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kumimoji="0" lang="ko-KR" altLang="ko-KR" sz="1200" dirty="0">
                <a:solidFill>
                  <a:srgbClr val="808080"/>
                </a:solidFill>
                <a:latin typeface="Arial Unicode MS"/>
                <a:ea typeface="Inconsolata"/>
                <a:hlinkClick r:id="rId3"/>
              </a:rPr>
              <a:t>https://</a:t>
            </a:r>
            <a:r>
              <a:rPr kumimoji="0" lang="ko-KR" altLang="ko-KR" sz="1200" dirty="0" smtClean="0">
                <a:solidFill>
                  <a:srgbClr val="808080"/>
                </a:solidFill>
                <a:latin typeface="Arial Unicode MS"/>
                <a:ea typeface="Inconsolata"/>
                <a:hlinkClick r:id="rId3"/>
              </a:rPr>
              <a:t>www.kaggle.com/aashita/nyt-comments</a:t>
            </a:r>
            <a:endParaRPr kumimoji="0" lang="en-US" altLang="ko-KR" sz="1200" dirty="0" smtClean="0">
              <a:solidFill>
                <a:srgbClr val="808080"/>
              </a:solidFill>
              <a:latin typeface="Arial Unicode MS"/>
              <a:ea typeface="Inconsolat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사용하 데이터 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: ArticlesApril2018.csv</a:t>
            </a:r>
            <a:endParaRPr lang="ko-KR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5796136" y="42863"/>
            <a:ext cx="3312939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LSTM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 generation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618370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학습 목표 및 데이터 내용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grpSp>
        <p:nvGrpSpPr>
          <p:cNvPr id="26" name="그룹 5"/>
          <p:cNvGrpSpPr>
            <a:grpSpLocks/>
          </p:cNvGrpSpPr>
          <p:nvPr/>
        </p:nvGrpSpPr>
        <p:grpSpPr bwMode="auto">
          <a:xfrm>
            <a:off x="474534" y="3528213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필수 함수 및 모듈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474531" y="4005064"/>
            <a:ext cx="8103770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pandas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as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tensorflow.keras.models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Sequential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tensorflow.keras.layers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Embedding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Dense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LSTM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string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punctuation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tensorflow.keras.preprocessing.text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Tokenizer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tensorflow.keras.preprocessing.sequence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pad_sequences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numpy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as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np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tensorflow.keras.utils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to_categorical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47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Dataset Load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및 확인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다운로드한 훈련 데이터를 데이터프레임에 저장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df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pd.read_csv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text_generation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dataset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nyt-comments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/ArticlesApril2018.csv'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df.head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grpSp>
        <p:nvGrpSpPr>
          <p:cNvPr id="26" name="그룹 5"/>
          <p:cNvGrpSpPr>
            <a:grpSpLocks/>
          </p:cNvGrpSpPr>
          <p:nvPr/>
        </p:nvGrpSpPr>
        <p:grpSpPr bwMode="auto">
          <a:xfrm>
            <a:off x="474534" y="3645024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Dataset columns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확인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474531" y="4099837"/>
            <a:ext cx="810377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어떤 열이 있고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열이 총 몇 개가 있는지 출력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열의 개수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: 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df.columns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df.columns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367" y="2058327"/>
            <a:ext cx="3513939" cy="147979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367" y="4668196"/>
            <a:ext cx="5156777" cy="1641124"/>
          </a:xfrm>
          <a:prstGeom prst="rect">
            <a:avLst/>
          </a:prstGeom>
        </p:spPr>
      </p:pic>
      <p:sp>
        <p:nvSpPr>
          <p:cNvPr id="23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.1 Dataset Overview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텍스트 개체 틀 3"/>
          <p:cNvSpPr txBox="1">
            <a:spLocks/>
          </p:cNvSpPr>
          <p:nvPr/>
        </p:nvSpPr>
        <p:spPr bwMode="auto">
          <a:xfrm>
            <a:off x="5796136" y="42863"/>
            <a:ext cx="3312939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LSTM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 generation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683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Headline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의 </a:t>
              </a: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null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값 확인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null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값이 있는지 확인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df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headline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isnull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values.any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23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2.2 </a:t>
            </a: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Preparing Dataset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텍스트 개체 틀 3"/>
          <p:cNvSpPr txBox="1">
            <a:spLocks/>
          </p:cNvSpPr>
          <p:nvPr/>
        </p:nvSpPr>
        <p:spPr bwMode="auto">
          <a:xfrm>
            <a:off x="5796136" y="42863"/>
            <a:ext cx="3312939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LSTM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 generation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55" y="1844824"/>
            <a:ext cx="2801325" cy="390569"/>
          </a:xfrm>
          <a:prstGeom prst="rect">
            <a:avLst/>
          </a:prstGeom>
        </p:spPr>
      </p:pic>
      <p:grpSp>
        <p:nvGrpSpPr>
          <p:cNvPr id="16" name="그룹 5"/>
          <p:cNvGrpSpPr>
            <a:grpSpLocks/>
          </p:cNvGrpSpPr>
          <p:nvPr/>
        </p:nvGrpSpPr>
        <p:grpSpPr bwMode="auto">
          <a:xfrm>
            <a:off x="474531" y="2340391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Headline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값 리스트 변환 및 확인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5" name="Rectangle 1"/>
          <p:cNvSpPr>
            <a:spLocks noChangeArrowheads="1"/>
          </p:cNvSpPr>
          <p:nvPr/>
        </p:nvSpPr>
        <p:spPr bwMode="auto">
          <a:xfrm>
            <a:off x="474531" y="2752272"/>
            <a:ext cx="8103770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headline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열에서 모든 신문 기사의 제목을 뽑아서 하나의 리스트로 저장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headline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[]                  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리스트 선언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headline.extend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list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df.headline.values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헤드라인의 값들을 리스트로 저장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headline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[: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5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                  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상위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5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개만 출력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221" y="3392803"/>
            <a:ext cx="4611859" cy="1213313"/>
          </a:xfrm>
          <a:prstGeom prst="rect">
            <a:avLst/>
          </a:prstGeom>
        </p:spPr>
      </p:pic>
      <p:grpSp>
        <p:nvGrpSpPr>
          <p:cNvPr id="29" name="그룹 5"/>
          <p:cNvGrpSpPr>
            <a:grpSpLocks/>
          </p:cNvGrpSpPr>
          <p:nvPr/>
        </p:nvGrpSpPr>
        <p:grpSpPr bwMode="auto">
          <a:xfrm>
            <a:off x="474531" y="4661872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‘Unknown’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값 제거 및 확인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2" name="Rectangle 1"/>
          <p:cNvSpPr>
            <a:spLocks noChangeArrowheads="1"/>
          </p:cNvSpPr>
          <p:nvPr/>
        </p:nvSpPr>
        <p:spPr bwMode="auto">
          <a:xfrm>
            <a:off x="474531" y="5073753"/>
            <a:ext cx="810377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headline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[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headline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if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!=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Unknown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Unknown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값을 가진 샘플 제거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노이즈값</a:t>
            </a:r>
            <a:r>
              <a:rPr kumimoji="0" lang="ko-KR" altLang="ko-KR" sz="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제거 후 샘플의 개수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: {}'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format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headline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)))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제거 후 샘플의 개수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headline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[: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5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200" y="5580586"/>
            <a:ext cx="4798904" cy="124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27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Text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의 구두점 제거 및 </a:t>
              </a:r>
              <a:r>
                <a:rPr lang="ko-KR" altLang="en-US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소문자화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def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repreprocessing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s.encode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'utf8'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decode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ascii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ignore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return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join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(c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c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if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c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not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punctuation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lower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구두점 제거와 동시에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소문자화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text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[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repreprocessing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headline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text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[: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5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24" name="텍스트 개체 틀 3"/>
          <p:cNvSpPr txBox="1">
            <a:spLocks/>
          </p:cNvSpPr>
          <p:nvPr/>
        </p:nvSpPr>
        <p:spPr bwMode="auto">
          <a:xfrm>
            <a:off x="5796136" y="42863"/>
            <a:ext cx="3312939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LSTM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 generation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9" name="그룹 5"/>
          <p:cNvGrpSpPr>
            <a:grpSpLocks/>
          </p:cNvGrpSpPr>
          <p:nvPr/>
        </p:nvGrpSpPr>
        <p:grpSpPr bwMode="auto">
          <a:xfrm>
            <a:off x="474531" y="3645024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단어 집합을 만들고 크기를 확인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2" name="Rectangle 1"/>
          <p:cNvSpPr>
            <a:spLocks noChangeArrowheads="1"/>
          </p:cNvSpPr>
          <p:nvPr/>
        </p:nvSpPr>
        <p:spPr bwMode="auto">
          <a:xfrm>
            <a:off x="474531" y="4056905"/>
            <a:ext cx="8103770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단어 집합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vocabulary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)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을 만들고 크기를 확인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Tokenizer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t.fit_on_texts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text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vocab_size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t.word_index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 +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단어 집합의 크기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: %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d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%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vocab_size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16" y="2324362"/>
            <a:ext cx="3820810" cy="118139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555" y="4865898"/>
            <a:ext cx="3161365" cy="363302"/>
          </a:xfrm>
          <a:prstGeom prst="rect">
            <a:avLst/>
          </a:prstGeom>
        </p:spPr>
      </p:pic>
      <p:sp>
        <p:nvSpPr>
          <p:cNvPr id="28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2.2 </a:t>
            </a: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Preparing Dataset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83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정수 </a:t>
              </a:r>
              <a:r>
                <a:rPr lang="ko-KR" altLang="en-US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인코딩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정수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인코딩과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동시에 하나의 문장을 여러 줄로 분해하여 훈련 데이터를 구성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list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line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text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:                  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          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1,214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개의 샘플에 대해서 샘플을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1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개씩 가져온다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.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encoded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t.texts_to_sequences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([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line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])[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각 샘플에 대한 정수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인코딩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range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encoded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encoded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[:i+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sequences.append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[: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                     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     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11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개의 샘플 출력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24" name="텍스트 개체 틀 3"/>
          <p:cNvSpPr txBox="1">
            <a:spLocks/>
          </p:cNvSpPr>
          <p:nvPr/>
        </p:nvSpPr>
        <p:spPr bwMode="auto">
          <a:xfrm>
            <a:off x="5796136" y="42863"/>
            <a:ext cx="3312939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LSTM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 generation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06" y="2816804"/>
            <a:ext cx="2451484" cy="1908340"/>
          </a:xfrm>
          <a:prstGeom prst="rect">
            <a:avLst/>
          </a:prstGeom>
        </p:spPr>
      </p:pic>
      <p:grpSp>
        <p:nvGrpSpPr>
          <p:cNvPr id="22" name="그룹 5"/>
          <p:cNvGrpSpPr>
            <a:grpSpLocks/>
          </p:cNvGrpSpPr>
          <p:nvPr/>
        </p:nvGrpSpPr>
        <p:grpSpPr bwMode="auto">
          <a:xfrm>
            <a:off x="474531" y="4770312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5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정수에 따른 단어 확인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474531" y="5182193"/>
            <a:ext cx="810377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어떤 정수가 어떤 단어를 의미하는지 알아보기 위해 인덱스로부터 단어를 찾는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index_to_word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를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만듭니다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.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index_to_word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={}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key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value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t.word_index.items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():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인덱스를 단어로 바꾸기 위해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index_to_word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를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생성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index_to_word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value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key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빈도수 상위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582</a:t>
            </a:r>
            <a:r>
              <a:rPr kumimoji="0" lang="ko-KR" altLang="ko-KR" sz="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번 단어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: {}'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format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index_to_word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582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]))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442" y="6098699"/>
            <a:ext cx="4493622" cy="436684"/>
          </a:xfrm>
          <a:prstGeom prst="rect">
            <a:avLst/>
          </a:prstGeom>
        </p:spPr>
      </p:pic>
      <p:sp>
        <p:nvSpPr>
          <p:cNvPr id="28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2.2 </a:t>
            </a: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Preparing Dataset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912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패딩작업을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위한 최대길이 확인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패딩 작업을 수행하기 전에 가장 긴 샘플의 길이를 확인합니다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.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max_len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max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샘플의 최대 길이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: {}'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format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max_len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24" name="텍스트 개체 틀 3"/>
          <p:cNvSpPr txBox="1">
            <a:spLocks/>
          </p:cNvSpPr>
          <p:nvPr/>
        </p:nvSpPr>
        <p:spPr bwMode="auto">
          <a:xfrm>
            <a:off x="5796136" y="42863"/>
            <a:ext cx="3312939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LSTM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 generation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2" name="그룹 5"/>
          <p:cNvGrpSpPr>
            <a:grpSpLocks/>
          </p:cNvGrpSpPr>
          <p:nvPr/>
        </p:nvGrpSpPr>
        <p:grpSpPr bwMode="auto">
          <a:xfrm>
            <a:off x="474531" y="2708921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5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샘플 패딩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474531" y="3120802"/>
            <a:ext cx="810377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가장 긴 샘플의 길이인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24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로 모든 샘플의 길이를 패딩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pad_sequences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maxlen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max_len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padding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pre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[: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87" y="1988840"/>
            <a:ext cx="3227741" cy="3754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887" y="3645025"/>
            <a:ext cx="3836119" cy="1296143"/>
          </a:xfrm>
          <a:prstGeom prst="rect">
            <a:avLst/>
          </a:prstGeom>
        </p:spPr>
      </p:pic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2.2 </a:t>
            </a: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Preparing Dataset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268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입력값</a:t>
              </a: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, </a:t>
              </a:r>
              <a:r>
                <a:rPr lang="ko-KR" altLang="en-US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출력값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분리 및 확인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맨 우측 단어만 레이블로 분리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np.array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[:,:-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[:,-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[: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24" name="텍스트 개체 틀 3"/>
          <p:cNvSpPr txBox="1">
            <a:spLocks/>
          </p:cNvSpPr>
          <p:nvPr/>
        </p:nvSpPr>
        <p:spPr bwMode="auto">
          <a:xfrm>
            <a:off x="5796136" y="42863"/>
            <a:ext cx="3312939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LSTM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 generation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2" name="그룹 5"/>
          <p:cNvGrpSpPr>
            <a:grpSpLocks/>
          </p:cNvGrpSpPr>
          <p:nvPr/>
        </p:nvGrpSpPr>
        <p:grpSpPr bwMode="auto">
          <a:xfrm>
            <a:off x="474531" y="3717032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5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Dataset </a:t>
              </a: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확인</a:t>
              </a:r>
            </a:p>
          </p:txBody>
        </p:sp>
      </p:grp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474531" y="4128913"/>
            <a:ext cx="8103770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y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[: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5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])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레이블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55" y="2346343"/>
            <a:ext cx="3953453" cy="127956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908" y="4365104"/>
            <a:ext cx="2068892" cy="390720"/>
          </a:xfrm>
          <a:prstGeom prst="rect">
            <a:avLst/>
          </a:prstGeom>
        </p:spPr>
      </p:pic>
      <p:grpSp>
        <p:nvGrpSpPr>
          <p:cNvPr id="28" name="그룹 5"/>
          <p:cNvGrpSpPr>
            <a:grpSpLocks/>
          </p:cNvGrpSpPr>
          <p:nvPr/>
        </p:nvGrpSpPr>
        <p:grpSpPr bwMode="auto">
          <a:xfrm>
            <a:off x="474531" y="4869160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9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One-hot </a:t>
              </a:r>
              <a:r>
                <a:rPr lang="ko-KR" altLang="en-US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인코딩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1" name="Rectangle 1"/>
          <p:cNvSpPr>
            <a:spLocks noChangeArrowheads="1"/>
          </p:cNvSpPr>
          <p:nvPr/>
        </p:nvSpPr>
        <p:spPr bwMode="auto">
          <a:xfrm>
            <a:off x="474531" y="5281041"/>
            <a:ext cx="810377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레이블 데이터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y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에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대해서 원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-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핫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인코딩을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수행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to_categorical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num_classes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vocab_size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714" y="5674995"/>
            <a:ext cx="2073086" cy="1185472"/>
          </a:xfrm>
          <a:prstGeom prst="rect">
            <a:avLst/>
          </a:prstGeom>
        </p:spPr>
      </p:pic>
      <p:sp>
        <p:nvSpPr>
          <p:cNvPr id="32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2.2 </a:t>
            </a: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Preparing Dataset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804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제목 5"/>
          <p:cNvSpPr txBox="1">
            <a:spLocks/>
          </p:cNvSpPr>
          <p:nvPr/>
        </p:nvSpPr>
        <p:spPr bwMode="auto">
          <a:xfrm>
            <a:off x="2786063" y="549275"/>
            <a:ext cx="2898775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38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8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텍스트 상자 1">
            <a:extLst>
              <a:ext uri="{FF2B5EF4-FFF2-40B4-BE49-F238E27FC236}">
                <a16:creationId xmlns:a16="http://schemas.microsoft.com/office/drawing/2014/main" id="{3DBE8121-48B8-C34E-90BF-426B3648BA4E}"/>
              </a:ext>
            </a:extLst>
          </p:cNvPr>
          <p:cNvSpPr txBox="1"/>
          <p:nvPr/>
        </p:nvSpPr>
        <p:spPr>
          <a:xfrm>
            <a:off x="2857498" y="1908958"/>
            <a:ext cx="6264275" cy="1061829"/>
          </a:xfrm>
          <a:prstGeom prst="rect">
            <a:avLst/>
          </a:prstGeom>
          <a:noFill/>
        </p:spPr>
        <p:txBody>
          <a:bodyPr anchor="t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  <a:buAutoNum type="arabicPeriod"/>
              <a:defRPr/>
            </a:pPr>
            <a:r>
              <a:rPr lang="en-US" altLang="ko-KR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RNN</a:t>
            </a:r>
            <a:r>
              <a:rPr lang="ko-KR" altLang="en-US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을 이용한 </a:t>
            </a:r>
            <a:r>
              <a:rPr lang="en-US" altLang="ko-KR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text generation</a:t>
            </a:r>
          </a:p>
          <a:p>
            <a:pPr marL="457200" indent="-457200"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  <a:buAutoNum type="arabicPeriod"/>
              <a:defRPr/>
            </a:pPr>
            <a:r>
              <a:rPr lang="en-US" altLang="ko-KR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LSTM</a:t>
            </a:r>
            <a:r>
              <a:rPr lang="ko-KR" altLang="en-US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을 이용한 </a:t>
            </a:r>
            <a:r>
              <a:rPr lang="en-US" altLang="ko-KR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text generation</a:t>
            </a:r>
          </a:p>
        </p:txBody>
      </p:sp>
    </p:spTree>
    <p:extLst>
      <p:ext uri="{BB962C8B-B14F-4D97-AF65-F5344CB8AC3E}">
        <p14:creationId xmlns:p14="http://schemas.microsoft.com/office/powerpoint/2010/main" val="69415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Model </a:t>
              </a: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정의</a:t>
              </a: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각 단어의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임베딩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벡터는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10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차원을 가지고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, 128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의 은닉 상태 크기를 가지는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LSTM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을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사용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Sequential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model.add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Embedding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vocab_size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10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input_length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=max_len-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y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데이터를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분리하였으므로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이제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X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데이터의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길이는 기존 데이터의 길이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- 1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model.add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(LSTM(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128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model.add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Dense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vocab_size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activation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softmax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model.compile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loss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categorical_crossentropy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optimizer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adam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metrics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=[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accuracy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model.fit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epochs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200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verbose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2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23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2.3 choosing a Model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텍스트 개체 틀 3"/>
          <p:cNvSpPr txBox="1">
            <a:spLocks/>
          </p:cNvSpPr>
          <p:nvPr/>
        </p:nvSpPr>
        <p:spPr bwMode="auto">
          <a:xfrm>
            <a:off x="5796136" y="42863"/>
            <a:ext cx="3312939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LSTM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 generation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2" name="그룹 5"/>
          <p:cNvGrpSpPr>
            <a:grpSpLocks/>
          </p:cNvGrpSpPr>
          <p:nvPr/>
        </p:nvGrpSpPr>
        <p:grpSpPr bwMode="auto">
          <a:xfrm>
            <a:off x="474531" y="4797152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5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Model </a:t>
              </a:r>
              <a:r>
                <a:rPr lang="en-US" altLang="ko-KR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complie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474531" y="5209033"/>
            <a:ext cx="8103770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model.compile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loss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categorical_crossentropy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optimizer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adam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metrics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=[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accuracy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4531" y="2488247"/>
            <a:ext cx="810377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_________________________________________________________________</a:t>
            </a: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Layer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type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           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Output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Shape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Param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#   </a:t>
            </a:r>
          </a:p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=======================================================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embedding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Embedding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       (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None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23, 10)         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34940     </a:t>
            </a:r>
          </a:p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_________________________________________________________________</a:t>
            </a: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lstm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(LSTM)                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None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128)           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71168     </a:t>
            </a:r>
          </a:p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_________________________________________________________________</a:t>
            </a: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dense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Dense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            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None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3494)         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450726    </a:t>
            </a:r>
          </a:p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=======================================================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Total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params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556,834</a:t>
            </a: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Trainable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params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556,834</a:t>
            </a: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Non-trainable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params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0</a:t>
            </a:r>
          </a:p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_________________________________________________________________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392093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Model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실행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model.fit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epochs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200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verbose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2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23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.4 Training &amp; Evaluation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텍스트 개체 틀 3"/>
          <p:cNvSpPr txBox="1">
            <a:spLocks/>
          </p:cNvSpPr>
          <p:nvPr/>
        </p:nvSpPr>
        <p:spPr bwMode="auto">
          <a:xfrm>
            <a:off x="5796136" y="42863"/>
            <a:ext cx="3312939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LSTM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 generation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690555" y="1832710"/>
            <a:ext cx="4529517" cy="2395051"/>
            <a:chOff x="474531" y="1898045"/>
            <a:chExt cx="4673533" cy="2395051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177" y="1898045"/>
              <a:ext cx="2347806" cy="927347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4531" y="3122873"/>
              <a:ext cx="4673533" cy="1170223"/>
            </a:xfrm>
            <a:prstGeom prst="rect">
              <a:avLst/>
            </a:prstGeom>
          </p:spPr>
        </p:pic>
        <p:sp>
          <p:nvSpPr>
            <p:cNvPr id="19" name="Rectangle 1"/>
            <p:cNvSpPr>
              <a:spLocks noChangeArrowheads="1"/>
            </p:cNvSpPr>
            <p:nvPr/>
          </p:nvSpPr>
          <p:spPr bwMode="auto">
            <a:xfrm>
              <a:off x="493176" y="2876652"/>
              <a:ext cx="989279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/>
              <a:r>
                <a:rPr kumimoji="0" lang="en-US" altLang="ko-KR" sz="1000" dirty="0" smtClean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…</a:t>
              </a:r>
              <a:endParaRPr kumimoji="0"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8" name="그룹 5"/>
          <p:cNvGrpSpPr>
            <a:grpSpLocks/>
          </p:cNvGrpSpPr>
          <p:nvPr/>
        </p:nvGrpSpPr>
        <p:grpSpPr bwMode="auto">
          <a:xfrm>
            <a:off x="474531" y="4451435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9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Model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정확도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1" name="Rectangle 1"/>
          <p:cNvSpPr>
            <a:spLocks noChangeArrowheads="1"/>
          </p:cNvSpPr>
          <p:nvPr/>
        </p:nvSpPr>
        <p:spPr bwMode="auto">
          <a:xfrm>
            <a:off x="474531" y="4863316"/>
            <a:ext cx="8103770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"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\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n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Test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Accuracy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: %.4f"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% 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model.evaluate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)[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]))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6993" y="5157192"/>
            <a:ext cx="226215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/>
            <a:r>
              <a:rPr kumimoji="0" lang="ko-KR" altLang="ko-KR" sz="14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Arial Unicode MS"/>
                <a:ea typeface="Inconsolata"/>
              </a:rPr>
              <a:t>Test</a:t>
            </a:r>
            <a:r>
              <a:rPr kumimoji="0" lang="ko-KR" altLang="ko-KR" sz="14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Arial Unicode MS"/>
                <a:ea typeface="Inconsolata"/>
              </a:rPr>
              <a:t>Accuracy</a:t>
            </a:r>
            <a:r>
              <a:rPr kumimoji="0" lang="ko-KR" altLang="ko-KR" sz="1400" i="1" dirty="0">
                <a:solidFill>
                  <a:srgbClr val="808080"/>
                </a:solidFill>
                <a:latin typeface="Arial Unicode MS"/>
                <a:ea typeface="Inconsolata"/>
              </a:rPr>
              <a:t>: 0.9246</a:t>
            </a:r>
            <a:endParaRPr kumimoji="0" lang="ko-KR" altLang="ko-KR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0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Sentence_generation</a:t>
              </a: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정의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24314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sentence_generation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을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만들어서 문장을 생성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def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sentence_generation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current_word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):    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       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모델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토크나이저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현재 단어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반복할 횟수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init_word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current_word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                  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                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처음 들어온 단어도 마지막에 같이 출력하기위해 저장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sentence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''</a:t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_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range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):                               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                        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n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번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반복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encoded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t.texts_to_sequences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([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current_word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])[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현재 단어에 대한 정수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인코딩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encoded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pad_sequences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([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encoded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maxlen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23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padding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pre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데이터에 대한 패딩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result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model.predict_classes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encoded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verbose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입력한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X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현재 단어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)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에 대해서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y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를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예측하고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y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예측한 단어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)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를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result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에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저장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.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index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t.word_index.items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if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index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result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:                         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                         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만약 예측한 단어와 인덱스와 동일한 단어가 있다면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break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                                               </a:t>
            </a:r>
            <a:r>
              <a:rPr kumimoji="0" lang="en-US" altLang="ko-KR" sz="800" b="1" dirty="0" smtClean="0">
                <a:solidFill>
                  <a:srgbClr val="000080"/>
                </a:solidFill>
                <a:latin typeface="Arial Unicode MS"/>
                <a:ea typeface="Inconsolata"/>
              </a:rPr>
              <a:t>                             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해당 단어가 예측 단어이므로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break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current_word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current_word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+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 ' 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+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            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현재 단어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+ ' ' +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예측 단어를 현재 단어로 변경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sentence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sentence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+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 '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+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      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          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예측 단어를 문장에 저장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문이므로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이 행동을 다시 반복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sentence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init_word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+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sentence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return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sentence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24" name="텍스트 개체 틀 3"/>
          <p:cNvSpPr txBox="1">
            <a:spLocks/>
          </p:cNvSpPr>
          <p:nvPr/>
        </p:nvSpPr>
        <p:spPr bwMode="auto">
          <a:xfrm>
            <a:off x="5796136" y="42863"/>
            <a:ext cx="3312939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LSTM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 generation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3" name="그룹 5"/>
          <p:cNvGrpSpPr>
            <a:grpSpLocks/>
          </p:cNvGrpSpPr>
          <p:nvPr/>
        </p:nvGrpSpPr>
        <p:grpSpPr bwMode="auto">
          <a:xfrm>
            <a:off x="474531" y="393305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4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‘I’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에 대해서 단어를 추가 생성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474531" y="4344937"/>
            <a:ext cx="810377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임의의 단어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'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i'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에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대해서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10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개의 단어를 추가 생성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sentence_generation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i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10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21" y="4725144"/>
            <a:ext cx="5182323" cy="209579"/>
          </a:xfrm>
          <a:prstGeom prst="rect">
            <a:avLst/>
          </a:prstGeom>
        </p:spPr>
      </p:pic>
      <p:grpSp>
        <p:nvGrpSpPr>
          <p:cNvPr id="22" name="그룹 5"/>
          <p:cNvGrpSpPr>
            <a:grpSpLocks/>
          </p:cNvGrpSpPr>
          <p:nvPr/>
        </p:nvGrpSpPr>
        <p:grpSpPr bwMode="auto">
          <a:xfrm>
            <a:off x="474531" y="5426502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5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‘how’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에 대해서 단어를 추가 생성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474531" y="5838383"/>
            <a:ext cx="810377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임의의 단어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'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how'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에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대해서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10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개의 단어를 추가 생성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sentence_generation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how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10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18" y="6222105"/>
            <a:ext cx="5258534" cy="23815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15134" y="6495147"/>
            <a:ext cx="572907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Original Headline : How </a:t>
            </a:r>
            <a:r>
              <a:rPr lang="en-US" altLang="ko-KR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 Make Facebook More Accountable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15134" y="5013176"/>
            <a:ext cx="572907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Original Headline : </a:t>
            </a:r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 Disapprove Of School Vouchers. Can I Still Apply For Them?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30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.4 Training &amp; Evaluation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77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텍스트 상자 6"/>
          <p:cNvSpPr txBox="1">
            <a:spLocks noChangeArrowheads="1"/>
          </p:cNvSpPr>
          <p:nvPr/>
        </p:nvSpPr>
        <p:spPr bwMode="auto">
          <a:xfrm>
            <a:off x="2160588" y="3284538"/>
            <a:ext cx="48228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60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Thank You</a:t>
            </a:r>
            <a:endParaRPr lang="ko-KR" altLang="en-US" sz="60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학습의 목표는 뉴욕 타임즈 기사 제목을 가지고 문맥을 반영하여 텍스트를 생성하는 모델 구현하기</a:t>
            </a:r>
            <a:endParaRPr sz="1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1.1 Dataset Overview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474531" y="2003542"/>
            <a:ext cx="8103770" cy="149746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목표 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 생성하는 모델 구현</a:t>
            </a:r>
            <a:endParaRPr lang="en-US" altLang="ko-KR" sz="12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뉴욕 타임즈 기사 제목</a:t>
            </a:r>
            <a:endParaRPr lang="en-US" altLang="ko-KR" sz="12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다운로드 링크 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kumimoji="0" lang="ko-KR" altLang="ko-KR" sz="1200" dirty="0">
                <a:solidFill>
                  <a:srgbClr val="808080"/>
                </a:solidFill>
                <a:latin typeface="Arial Unicode MS"/>
                <a:ea typeface="Inconsolata"/>
                <a:hlinkClick r:id="rId3"/>
              </a:rPr>
              <a:t>https://</a:t>
            </a:r>
            <a:r>
              <a:rPr kumimoji="0" lang="ko-KR" altLang="ko-KR" sz="1200" dirty="0" smtClean="0">
                <a:solidFill>
                  <a:srgbClr val="808080"/>
                </a:solidFill>
                <a:latin typeface="Arial Unicode MS"/>
                <a:ea typeface="Inconsolata"/>
                <a:hlinkClick r:id="rId3"/>
              </a:rPr>
              <a:t>www.kaggle.com/aashita/nyt-comments</a:t>
            </a:r>
            <a:endParaRPr kumimoji="0" lang="en-US" altLang="ko-KR" sz="1200" dirty="0" smtClean="0">
              <a:solidFill>
                <a:srgbClr val="808080"/>
              </a:solidFill>
              <a:latin typeface="Arial Unicode MS"/>
              <a:ea typeface="Inconsolat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사용하 데이터 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: ArticlesApril2018.csv</a:t>
            </a:r>
            <a:endParaRPr lang="ko-KR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5796136" y="42863"/>
            <a:ext cx="3312939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RNN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 generation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618370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학습 목표 및 데이터 내용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grpSp>
        <p:nvGrpSpPr>
          <p:cNvPr id="26" name="그룹 5"/>
          <p:cNvGrpSpPr>
            <a:grpSpLocks/>
          </p:cNvGrpSpPr>
          <p:nvPr/>
        </p:nvGrpSpPr>
        <p:grpSpPr bwMode="auto">
          <a:xfrm>
            <a:off x="474534" y="3528213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필수 함수 및 모듈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474531" y="4005064"/>
            <a:ext cx="8103770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pandas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as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tensorflow.keras.models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Sequential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tensorflow.keras.layers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Embedding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Dense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LSTM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string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punctuation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tensorflow.keras.preprocessing.text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Tokenizer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tensorflow.keras.preprocessing.sequence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pad_sequences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numpy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as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np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tensorflow.keras.utils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to_categorical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69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Dataset Load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및 확인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다운로드한 훈련 데이터를 데이터프레임에 저장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df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pd.read_csv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text_generation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dataset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nyt-comments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/ArticlesApril2018.csv'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df.head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grpSp>
        <p:nvGrpSpPr>
          <p:cNvPr id="26" name="그룹 5"/>
          <p:cNvGrpSpPr>
            <a:grpSpLocks/>
          </p:cNvGrpSpPr>
          <p:nvPr/>
        </p:nvGrpSpPr>
        <p:grpSpPr bwMode="auto">
          <a:xfrm>
            <a:off x="474534" y="3645024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Dataset columns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확인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474531" y="4099837"/>
            <a:ext cx="810377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어떤 열이 있고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열이 총 몇 개가 있는지 출력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열의 개수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: 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df.columns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df.columns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367" y="2058327"/>
            <a:ext cx="3513939" cy="147979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367" y="4668196"/>
            <a:ext cx="5156777" cy="1641124"/>
          </a:xfrm>
          <a:prstGeom prst="rect">
            <a:avLst/>
          </a:prstGeom>
        </p:spPr>
      </p:pic>
      <p:sp>
        <p:nvSpPr>
          <p:cNvPr id="23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1.1 Dataset Overview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5796136" y="42863"/>
            <a:ext cx="3312939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RNN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 generation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372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Headline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의 </a:t>
              </a: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null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값 확인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null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값이 있는지 확인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df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headline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isnull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values.any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23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1.2 </a:t>
            </a: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Preparing Dataset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55" y="1844824"/>
            <a:ext cx="2801325" cy="390569"/>
          </a:xfrm>
          <a:prstGeom prst="rect">
            <a:avLst/>
          </a:prstGeom>
        </p:spPr>
      </p:pic>
      <p:grpSp>
        <p:nvGrpSpPr>
          <p:cNvPr id="16" name="그룹 5"/>
          <p:cNvGrpSpPr>
            <a:grpSpLocks/>
          </p:cNvGrpSpPr>
          <p:nvPr/>
        </p:nvGrpSpPr>
        <p:grpSpPr bwMode="auto">
          <a:xfrm>
            <a:off x="474531" y="2340391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Headline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값 리스트 변환 및 확인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5" name="Rectangle 1"/>
          <p:cNvSpPr>
            <a:spLocks noChangeArrowheads="1"/>
          </p:cNvSpPr>
          <p:nvPr/>
        </p:nvSpPr>
        <p:spPr bwMode="auto">
          <a:xfrm>
            <a:off x="474531" y="2752272"/>
            <a:ext cx="8103770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headline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열에서 모든 신문 기사의 제목을 뽑아서 하나의 리스트로 저장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headline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[]                  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리스트 선언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headline.extend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list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df.headline.values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헤드라인의 값들을 리스트로 저장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headline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[: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5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                  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상위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5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개만 출력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221" y="3392803"/>
            <a:ext cx="4611859" cy="1213313"/>
          </a:xfrm>
          <a:prstGeom prst="rect">
            <a:avLst/>
          </a:prstGeom>
        </p:spPr>
      </p:pic>
      <p:grpSp>
        <p:nvGrpSpPr>
          <p:cNvPr id="29" name="그룹 5"/>
          <p:cNvGrpSpPr>
            <a:grpSpLocks/>
          </p:cNvGrpSpPr>
          <p:nvPr/>
        </p:nvGrpSpPr>
        <p:grpSpPr bwMode="auto">
          <a:xfrm>
            <a:off x="474531" y="4661872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‘Unknown’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값 제거 및 확인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2" name="Rectangle 1"/>
          <p:cNvSpPr>
            <a:spLocks noChangeArrowheads="1"/>
          </p:cNvSpPr>
          <p:nvPr/>
        </p:nvSpPr>
        <p:spPr bwMode="auto">
          <a:xfrm>
            <a:off x="474531" y="5073753"/>
            <a:ext cx="810377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headline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[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headline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if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!=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Unknown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Unknown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값을 가진 샘플 제거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노이즈값</a:t>
            </a:r>
            <a:r>
              <a:rPr kumimoji="0" lang="ko-KR" altLang="ko-KR" sz="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제거 후 샘플의 개수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: {}'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format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headline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)))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제거 후 샘플의 개수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headline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[: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5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200" y="5580586"/>
            <a:ext cx="4798904" cy="1244654"/>
          </a:xfrm>
          <a:prstGeom prst="rect">
            <a:avLst/>
          </a:prstGeom>
        </p:spPr>
      </p:pic>
      <p:sp>
        <p:nvSpPr>
          <p:cNvPr id="22" name="텍스트 개체 틀 3"/>
          <p:cNvSpPr txBox="1">
            <a:spLocks/>
          </p:cNvSpPr>
          <p:nvPr/>
        </p:nvSpPr>
        <p:spPr bwMode="auto">
          <a:xfrm>
            <a:off x="5796136" y="42863"/>
            <a:ext cx="3312939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RNN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 generation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740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Text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의 구두점 제거 및 </a:t>
              </a:r>
              <a:r>
                <a:rPr lang="ko-KR" altLang="en-US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소문자화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def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repreprocessing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s.encode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'utf8'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decode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ascii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ignore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return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join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(c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c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if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c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not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punctuation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lower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구두점 제거와 동시에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소문자화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text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[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repreprocessing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headline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text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[: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5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grpSp>
        <p:nvGrpSpPr>
          <p:cNvPr id="29" name="그룹 5"/>
          <p:cNvGrpSpPr>
            <a:grpSpLocks/>
          </p:cNvGrpSpPr>
          <p:nvPr/>
        </p:nvGrpSpPr>
        <p:grpSpPr bwMode="auto">
          <a:xfrm>
            <a:off x="474531" y="3645024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단어 집합을 만들고 크기를 확인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2" name="Rectangle 1"/>
          <p:cNvSpPr>
            <a:spLocks noChangeArrowheads="1"/>
          </p:cNvSpPr>
          <p:nvPr/>
        </p:nvSpPr>
        <p:spPr bwMode="auto">
          <a:xfrm>
            <a:off x="474531" y="4056905"/>
            <a:ext cx="8103770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단어 집합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vocabulary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)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을 만들고 크기를 확인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Tokenizer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t.fit_on_texts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text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vocab_size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t.word_index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 +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단어 집합의 크기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: %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d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%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vocab_size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16" y="2324362"/>
            <a:ext cx="3820810" cy="118139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555" y="4865898"/>
            <a:ext cx="3161365" cy="363302"/>
          </a:xfrm>
          <a:prstGeom prst="rect">
            <a:avLst/>
          </a:prstGeom>
        </p:spPr>
      </p:pic>
      <p:sp>
        <p:nvSpPr>
          <p:cNvPr id="15" name="텍스트 개체 틀 3"/>
          <p:cNvSpPr txBox="1">
            <a:spLocks/>
          </p:cNvSpPr>
          <p:nvPr/>
        </p:nvSpPr>
        <p:spPr bwMode="auto">
          <a:xfrm>
            <a:off x="5796136" y="42863"/>
            <a:ext cx="3312939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RNN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 generation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1.2 </a:t>
            </a: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Preparing Dataset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537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정수 </a:t>
              </a:r>
              <a:r>
                <a:rPr lang="ko-KR" altLang="en-US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인코딩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정수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인코딩과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동시에 하나의 문장을 여러 줄로 분해하여 훈련 데이터를 구성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list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line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text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:                  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          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1,214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개의 샘플에 대해서 샘플을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1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개씩 가져온다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.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encoded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t.texts_to_sequences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([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line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])[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각 샘플에 대한 정수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인코딩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range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encoded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encoded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[:i+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sequences.append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[: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                     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     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11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개의 샘플 출력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06" y="2816804"/>
            <a:ext cx="2451484" cy="1908340"/>
          </a:xfrm>
          <a:prstGeom prst="rect">
            <a:avLst/>
          </a:prstGeom>
        </p:spPr>
      </p:pic>
      <p:grpSp>
        <p:nvGrpSpPr>
          <p:cNvPr id="22" name="그룹 5"/>
          <p:cNvGrpSpPr>
            <a:grpSpLocks/>
          </p:cNvGrpSpPr>
          <p:nvPr/>
        </p:nvGrpSpPr>
        <p:grpSpPr bwMode="auto">
          <a:xfrm>
            <a:off x="474531" y="4770312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5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정수에 따른 단어 확인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474531" y="5182193"/>
            <a:ext cx="810377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어떤 정수가 어떤 단어를 의미하는지 알아보기 위해 인덱스로부터 단어를 찾는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index_to_word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를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만듭니다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.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index_to_word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={}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key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value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t.word_index.items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():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인덱스를 단어로 바꾸기 위해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index_to_word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를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생성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index_to_word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value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key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빈도수 상위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582</a:t>
            </a:r>
            <a:r>
              <a:rPr kumimoji="0" lang="ko-KR" altLang="ko-KR" sz="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번 단어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: {}'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format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index_to_word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582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]))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442" y="6098699"/>
            <a:ext cx="4493622" cy="436684"/>
          </a:xfrm>
          <a:prstGeom prst="rect">
            <a:avLst/>
          </a:prstGeom>
        </p:spPr>
      </p:pic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5796136" y="42863"/>
            <a:ext cx="3312939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RNN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 generation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1.2 </a:t>
            </a: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Preparing Dataset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596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패딩작업을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위한 최대길이 확인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패딩 작업을 수행하기 전에 가장 긴 샘플의 길이를 확인합니다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.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max_len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max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샘플의 최대 길이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: {}'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format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max_len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grpSp>
        <p:nvGrpSpPr>
          <p:cNvPr id="22" name="그룹 5"/>
          <p:cNvGrpSpPr>
            <a:grpSpLocks/>
          </p:cNvGrpSpPr>
          <p:nvPr/>
        </p:nvGrpSpPr>
        <p:grpSpPr bwMode="auto">
          <a:xfrm>
            <a:off x="474531" y="2708921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5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샘플 패딩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474531" y="3120802"/>
            <a:ext cx="810377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가장 긴 샘플의 길이인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24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로 모든 샘플의 길이를 패딩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pad_sequences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maxlen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max_len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padding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pre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[: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87" y="1988840"/>
            <a:ext cx="3227741" cy="3754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887" y="3645025"/>
            <a:ext cx="3836119" cy="1296143"/>
          </a:xfrm>
          <a:prstGeom prst="rect">
            <a:avLst/>
          </a:prstGeom>
        </p:spPr>
      </p:pic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5796136" y="42863"/>
            <a:ext cx="3312939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RNN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 generation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1.2 </a:t>
            </a: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Preparing Dataset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467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입력값</a:t>
              </a: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, </a:t>
              </a:r>
              <a:r>
                <a:rPr lang="ko-KR" altLang="en-US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출력값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분리 및 확인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맨 우측 단어만 레이블로 분리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np.array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[:,:-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[:,-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[: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grpSp>
        <p:nvGrpSpPr>
          <p:cNvPr id="22" name="그룹 5"/>
          <p:cNvGrpSpPr>
            <a:grpSpLocks/>
          </p:cNvGrpSpPr>
          <p:nvPr/>
        </p:nvGrpSpPr>
        <p:grpSpPr bwMode="auto">
          <a:xfrm>
            <a:off x="474531" y="3717032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5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Dataset </a:t>
              </a: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확인</a:t>
              </a:r>
            </a:p>
          </p:txBody>
        </p:sp>
      </p:grp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474531" y="4128913"/>
            <a:ext cx="8103770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y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[: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5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])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레이블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55" y="2346343"/>
            <a:ext cx="3953453" cy="127956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908" y="4365104"/>
            <a:ext cx="2068892" cy="390720"/>
          </a:xfrm>
          <a:prstGeom prst="rect">
            <a:avLst/>
          </a:prstGeom>
        </p:spPr>
      </p:pic>
      <p:grpSp>
        <p:nvGrpSpPr>
          <p:cNvPr id="28" name="그룹 5"/>
          <p:cNvGrpSpPr>
            <a:grpSpLocks/>
          </p:cNvGrpSpPr>
          <p:nvPr/>
        </p:nvGrpSpPr>
        <p:grpSpPr bwMode="auto">
          <a:xfrm>
            <a:off x="474531" y="4869160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9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One-hot </a:t>
              </a:r>
              <a:r>
                <a:rPr lang="ko-KR" altLang="en-US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인코딩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1" name="Rectangle 1"/>
          <p:cNvSpPr>
            <a:spLocks noChangeArrowheads="1"/>
          </p:cNvSpPr>
          <p:nvPr/>
        </p:nvSpPr>
        <p:spPr bwMode="auto">
          <a:xfrm>
            <a:off x="474531" y="5281041"/>
            <a:ext cx="810377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레이블 데이터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y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에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대해서 원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-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핫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인코딩을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수행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to_categorical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num_classes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vocab_size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714" y="5674995"/>
            <a:ext cx="2073086" cy="1185472"/>
          </a:xfrm>
          <a:prstGeom prst="rect">
            <a:avLst/>
          </a:prstGeom>
        </p:spPr>
      </p:pic>
      <p:sp>
        <p:nvSpPr>
          <p:cNvPr id="19" name="텍스트 개체 틀 3"/>
          <p:cNvSpPr txBox="1">
            <a:spLocks/>
          </p:cNvSpPr>
          <p:nvPr/>
        </p:nvSpPr>
        <p:spPr bwMode="auto">
          <a:xfrm>
            <a:off x="5796136" y="42863"/>
            <a:ext cx="3312939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RNN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 generation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1.2 </a:t>
            </a: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Preparing Dataset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309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16006</TotalTime>
  <Words>1114</Words>
  <Application>Microsoft Office PowerPoint</Application>
  <PresentationFormat>화면 슬라이드 쇼(4:3)</PresentationFormat>
  <Paragraphs>201</Paragraphs>
  <Slides>23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7" baseType="lpstr">
      <vt:lpstr>Arial Unicode MS</vt:lpstr>
      <vt:lpstr>Inconsolata</vt:lpstr>
      <vt:lpstr>Monotype Sorts</vt:lpstr>
      <vt:lpstr>NanumSquareOTF</vt:lpstr>
      <vt:lpstr>굴림</vt:lpstr>
      <vt:lpstr>굴림체</vt:lpstr>
      <vt:lpstr>나눔고딕</vt:lpstr>
      <vt:lpstr>나눔고딕 ExtraBold</vt:lpstr>
      <vt:lpstr>다음_Regular</vt:lpstr>
      <vt:lpstr>맑은 고딕</vt:lpstr>
      <vt:lpstr>맑은 고딕</vt:lpstr>
      <vt:lpstr>Arial</vt:lpstr>
      <vt:lpstr>Nanum Gothic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통로이미지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클립아트코리아</dc:creator>
  <cp:lastModifiedBy>jhpark</cp:lastModifiedBy>
  <cp:revision>938</cp:revision>
  <dcterms:created xsi:type="dcterms:W3CDTF">2007-11-11T16:17:21Z</dcterms:created>
  <dcterms:modified xsi:type="dcterms:W3CDTF">2020-03-17T09:02:44Z</dcterms:modified>
</cp:coreProperties>
</file>