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71" r:id="rId3"/>
    <p:sldId id="353" r:id="rId4"/>
    <p:sldId id="354" r:id="rId5"/>
    <p:sldId id="362" r:id="rId6"/>
    <p:sldId id="361" r:id="rId7"/>
    <p:sldId id="355" r:id="rId8"/>
    <p:sldId id="356" r:id="rId9"/>
    <p:sldId id="363" r:id="rId10"/>
    <p:sldId id="364" r:id="rId11"/>
    <p:sldId id="366" r:id="rId12"/>
    <p:sldId id="367" r:id="rId13"/>
    <p:sldId id="369" r:id="rId14"/>
    <p:sldId id="370" r:id="rId15"/>
    <p:sldId id="372" r:id="rId16"/>
    <p:sldId id="373" r:id="rId17"/>
    <p:sldId id="358" r:id="rId18"/>
    <p:sldId id="359" r:id="rId19"/>
    <p:sldId id="374" r:id="rId20"/>
    <p:sldId id="371" r:id="rId21"/>
    <p:sldId id="260" r:id="rId2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95238" autoAdjust="0"/>
  </p:normalViewPr>
  <p:slideViewPr>
    <p:cSldViewPr>
      <p:cViewPr varScale="1">
        <p:scale>
          <a:sx n="110" d="100"/>
          <a:sy n="110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2434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7285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3197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2910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903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7011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23276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46457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49204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3701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978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160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3365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839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7391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98484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17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A</a:t>
            </a: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utoencoder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0.0005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partial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weight_initializer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tf.keras.initializers.he_normal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초기화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l2_regularizer = tf.contrib.layers.l2_regularizer(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scale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=l2_reg)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L2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규제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weight_initializer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weight_initializer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([n_hidden1, n_hidden2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dirty="0" smtClean="0">
              <a:solidFill>
                <a:srgbClr val="000000"/>
              </a:solidFill>
              <a:latin typeface="Arial Unicode MS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weights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'W2'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weights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tf.transpose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가중치 묶기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tf.transpose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'W4'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가중치 묶기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Arial Unicode MS"/>
            </a:endParaRPr>
          </a:p>
          <a:p>
            <a:pPr lvl="0"/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bias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(n_hidden1),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(n_hidden2),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'b2'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(n_hidden3),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'b4'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W1) + b1)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W2) + b2)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W3) + b3)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W4) + b4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l2_regularizer(W1) + l2_regularizer(W2)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stacked_ae_tying.ckpt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stacked_ae_tying.ckpt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개념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하나를 학습하고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쌓아올려서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한 개의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stack-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만드는 방식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아주 깊은 오토인코더일 경우에 유용함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한 층씩 학습하기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11560" y="5343599"/>
            <a:ext cx="784887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첫 번째 오토인코더는 입력을 재구성하도록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오토인코더가 첩 번째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레이어의 출력을 재구성하도록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1~2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오토인코더를 합쳐 최종적으로 하나의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stacked-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구현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338" name="Picture 2" descr="https://github.com/ExcelsiorCJH/Hands-On-ML/raw/eea2a029ec626854a972c24230de9053e1ece4af/Chap15-Autoencoders/images/stacked-ae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92" y="2270230"/>
            <a:ext cx="6552008" cy="29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코딩 유닛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0.0001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tf.contrib.layers.l2_regularizer(l2_reg)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tf.variance_scaling_initializer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([n_hidden1, n_hidden2])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W3_init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([n_hidden2, n_hidden3])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W4_init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"weights1"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"weights2"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(W3_init,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"weights3"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(W4_init,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"weights4"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(n_hidden1),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"biases1"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(n_hidden2),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"biases2"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(n_hidden3),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"biases3"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"biases4"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W1) + b1)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W2) + b2)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W3) + b3)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W4) + b4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tf.losses.mean_squared_error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predictions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"phase1"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phase1_outputs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W4) + b4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hidden2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hidden3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통과합니다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phase1_reconstruction_loss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(phase1_outputs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phase1_reg_loss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(W1)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(W4)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phase1_loss = phase1_reconstruction_loss + phase1_reg_loss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phase1_training_op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optimizer.minimize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(phase1_loss)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"phase2"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phase2_reconstruction_loss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(hidden3 - hidden1))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phase2_reg_loss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(W2)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phase2_loss = phase2_reconstruction_loss + phase2_reg_loss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train_vars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[W2, b2, W3, b3]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phase2_training_op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optimizer.minimize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(phase2_loss,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var_list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train_vars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i="1" dirty="0">
              <a:solidFill>
                <a:srgbClr val="808080"/>
              </a:solidFill>
              <a:latin typeface="Arial Unicode MS"/>
              <a:ea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714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hidden1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training_ops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[phase1_training_op, phase2_training_op]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[phase1_reconstruction_loss, phase2_reconstruction_loss]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훈련 단계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#{}"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{}%"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sys.stdout.flush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training_ops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훈련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MSE:"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my_model_one_at_a_time.ckpt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테스트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MSE:"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my_model_one_at_a_time.ckpt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5091" y="1916833"/>
          <a:ext cx="7818829" cy="432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97">
                  <a:extLst>
                    <a:ext uri="{9D8B030D-6E8A-4147-A177-3AD203B41FA5}">
                      <a16:colId xmlns:a16="http://schemas.microsoft.com/office/drawing/2014/main" val="298872899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652288613"/>
                    </a:ext>
                  </a:extLst>
                </a:gridCol>
                <a:gridCol w="3923928">
                  <a:extLst>
                    <a:ext uri="{9D8B030D-6E8A-4147-A177-3AD203B41FA5}">
                      <a16:colId xmlns:a16="http://schemas.microsoft.com/office/drawing/2014/main" val="3595403287"/>
                    </a:ext>
                  </a:extLst>
                </a:gridCol>
              </a:tblGrid>
              <a:tr h="1440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05055"/>
                  </a:ext>
                </a:extLst>
              </a:tr>
              <a:tr h="1440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 묶기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90848"/>
                  </a:ext>
                </a:extLst>
              </a:tr>
              <a:tr h="1440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번에 한 번씩 학습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899"/>
                  </a:ext>
                </a:extLst>
              </a:tr>
            </a:tbl>
          </a:graphicData>
        </a:graphic>
      </p:graphicFrame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결과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99" y="1965143"/>
            <a:ext cx="3426858" cy="13673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470939"/>
            <a:ext cx="2245137" cy="120032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16" y="3376042"/>
            <a:ext cx="3494803" cy="139442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25" y="4825727"/>
            <a:ext cx="3451241" cy="13770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rcRect b="50006"/>
          <a:stretch/>
        </p:blipFill>
        <p:spPr>
          <a:xfrm>
            <a:off x="1835254" y="5046193"/>
            <a:ext cx="1247464" cy="90020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/>
          <a:srcRect t="51223"/>
          <a:stretch/>
        </p:blipFill>
        <p:spPr>
          <a:xfrm>
            <a:off x="3130855" y="5022701"/>
            <a:ext cx="1279220" cy="9006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9737" y="2016026"/>
            <a:ext cx="2132897" cy="1227220"/>
          </a:xfrm>
          <a:prstGeom prst="rect">
            <a:avLst/>
          </a:prstGeom>
        </p:spPr>
      </p:pic>
      <p:sp>
        <p:nvSpPr>
          <p:cNvPr id="27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Denoiding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복원 능력을 더 강화하기 위해 기본적인 오토인코더의 학습 방법을 조금 변형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시킨것임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잡음이 없는 원 영상에 잡음을 가해 잡음이 있는 영상을 만들어 냄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잡음을 가한 영상을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하고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출력은 원 영상에 가까워 지도록 학습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81" y="2636912"/>
            <a:ext cx="6066875" cy="1546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81" y="4406210"/>
            <a:ext cx="3312368" cy="175202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개체 틀 2"/>
              <p:cNvSpPr txBox="1">
                <a:spLocks/>
              </p:cNvSpPr>
              <p:nvPr/>
            </p:nvSpPr>
            <p:spPr>
              <a:xfrm>
                <a:off x="4682090" y="4941168"/>
                <a:ext cx="2527266" cy="671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실선 근처의 </a:t>
                </a:r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원래의 영상</a:t>
                </a:r>
                <a:endParaRPr lang="en-US" altLang="ko-KR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잡음을 가하면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b="1" i="1" smtClean="0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</a:t>
                </a:r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manifold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:r>
                  <a:rPr lang="ko-KR" alt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멀어짐</a:t>
                </a:r>
                <a:endParaRPr lang="en-US" altLang="ko-KR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학습을 통해 다시 실선 근처로 이동</a:t>
                </a:r>
                <a:endParaRPr lang="en-US" altLang="ko-KR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090" y="4941168"/>
                <a:ext cx="2527266" cy="671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4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Destruction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따른 비교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오토인코더를 통해서 얻어지는 필터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득성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(feature)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5814" y="2202244"/>
            <a:ext cx="7441204" cy="2313214"/>
            <a:chOff x="676566" y="3573016"/>
            <a:chExt cx="7441204" cy="23132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66" y="3573016"/>
              <a:ext cx="2489347" cy="23132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031" y="3576689"/>
              <a:ext cx="4965739" cy="2309541"/>
            </a:xfrm>
            <a:prstGeom prst="rect">
              <a:avLst/>
            </a:prstGeom>
          </p:spPr>
        </p:pic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611560" y="4869160"/>
            <a:ext cx="78488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잡음이 없을 경우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별다른 특징을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추춮하는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것처럼 보이지 않음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잡음의 비율이 높아지게 되면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필터는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local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특징보다는 점차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global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특징을 추출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50% destruction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보면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필터는 잡음이 없었을 때와 달리 거의 글자에 가까워지는 것을 확인할 수 있음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결론적으로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잡음이 많아지면서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오토인코더의 학습 과정이 좀 더 분명한 특징을 학습하도록 함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1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가우시안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노이즈와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드롭아웃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비교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가우시안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백색 잡음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(Gaussian white noise)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원 영상에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가우시안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노이즈를 추가해 잡음을 생성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(dropout):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입력 노드를 꺼서 잡음 발생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denoising-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66697"/>
            <a:ext cx="6620178" cy="38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Gaussian noise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noise_level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1.0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denoising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add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gaussian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noise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inputs_noisy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noise_level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tf.random_normal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inputs_noisy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n_hidden2,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'hidden2'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n_hidden3,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tf.losses.mean_squared_error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predictions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{}%"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sys.stdout.flush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my_model_stacked_denoising_gaussian.ckpt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my_model_stacked_denoising_gaussian.ckpt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2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Dropout noise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noise_level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1.0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tf.placeholder_with_default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denoising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add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dropout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inputs_drop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tf.layers.dropout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inputs_drop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n_hidden2,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'hidden2'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n_hidden3,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tf.losses.mean_squared_error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predictions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{}%"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sys.stdout.flush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my_model_stacked_denoising_dropout.ckpt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my_model_stacked_denoising_dropout.ckpt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Autoencoder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32382"/>
              </p:ext>
            </p:extLst>
          </p:nvPr>
        </p:nvGraphicFramePr>
        <p:xfrm>
          <a:off x="605091" y="1916833"/>
          <a:ext cx="7818829" cy="432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97">
                  <a:extLst>
                    <a:ext uri="{9D8B030D-6E8A-4147-A177-3AD203B41FA5}">
                      <a16:colId xmlns:a16="http://schemas.microsoft.com/office/drawing/2014/main" val="298872899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652288613"/>
                    </a:ext>
                  </a:extLst>
                </a:gridCol>
                <a:gridCol w="3923928">
                  <a:extLst>
                    <a:ext uri="{9D8B030D-6E8A-4147-A177-3AD203B41FA5}">
                      <a16:colId xmlns:a16="http://schemas.microsoft.com/office/drawing/2014/main" val="3595403287"/>
                    </a:ext>
                  </a:extLst>
                </a:gridCol>
              </a:tblGrid>
              <a:tr h="2160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가우시안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noise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05055"/>
                  </a:ext>
                </a:extLst>
              </a:tr>
              <a:tr h="2160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dropout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90848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결과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91217" y="2186838"/>
            <a:ext cx="20952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0,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0.04445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1,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0.03792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2,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0.04354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3,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0.04223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4,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0.04141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5,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0.04151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6,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0.04290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7,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0.04068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8,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0.04396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9,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0.04264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91217" y="4317594"/>
            <a:ext cx="20993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0,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0.02549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1,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0.02069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2,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0.02191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3,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0.02078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4,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0.02017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5,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0.02002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6,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0.02011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7,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0.01970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8,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0.02083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9,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0.02071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/>
          <a:stretch/>
        </p:blipFill>
        <p:spPr>
          <a:xfrm>
            <a:off x="4714069" y="4365104"/>
            <a:ext cx="3655305" cy="153619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66" y="2206266"/>
            <a:ext cx="3583297" cy="1429735"/>
          </a:xfrm>
          <a:prstGeom prst="rect">
            <a:avLst/>
          </a:prstGeom>
        </p:spPr>
      </p:pic>
      <p:sp>
        <p:nvSpPr>
          <p:cNvPr id="31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4" y="3212976"/>
            <a:ext cx="3072962" cy="308864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4432993" y="3679136"/>
            <a:ext cx="38834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(encoder):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인지 네트워크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(recognition network)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하며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입력을 내부 표현으로 변환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(decoder):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생성 네트워크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(generative network)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하며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내부 표현을 출력으로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입력층과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뉴런 수가 동일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 함수는 입력과 재구성의 차이를 가지고 계산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오토인코더는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입력을 출력으로 복사하는 신경망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네트워크에 여러가지 방법으로 제약을 줌으로써 어려운 신경망을 만듦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레이어를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입력층보다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작게해서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압축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차원을 축소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한다거나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데이터에 노이즈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(noise)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추가한 후 원본 입력을 복원 할 수 있도록 네트워크를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제약들은 오토인코더가 단순히 입력을 바로 출력으로 복사하지 못하도록 방지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효율적으로 표현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(representation)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하는 방법을 학습하도록 제어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차원 축소 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레이어의 뉴런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입력층보다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작아 입력이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저차원으로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표현되는 구조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저차원을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가지는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레이어에 의해 입력을 그대로 출력으로 복사할 수 없기 때문에 출력이 입력과 같은 것을 출력하기 위해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데이터에서 가장 중요한 특성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(feature)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학습 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활성화 함수로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sigmoid, </a:t>
            </a:r>
            <a:r>
              <a:rPr lang="en-US" altLang="ko-KR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비선형 함수가 아니라 선형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(linear)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사용하고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손실함수로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(MSE, Mean Squared Error)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Picture 2" descr="08. 오토인코더 (AutoEncode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858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차원축소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code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n_iterations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pca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MSE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n_iterations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pca_val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pca.eval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fig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plt.figure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pca_val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[:,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pca_val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[:, 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Arial Unicode MS"/>
                <a:ea typeface="Inconsolata"/>
              </a:rPr>
              <a:t>b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."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plt.xlabel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"$z_1$"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fontsize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18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plt.ylabel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"$z_2$"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fontsize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18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rotation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Arial Unicode MS"/>
                <a:ea typeface="Inconsolata"/>
              </a:rPr>
              <a:t>pca_val.shape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 :'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pca_val.shape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7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차원 축소 개념 및 결과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만약에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레이어에 있는 뉴런의 개수가 입력보다 크거나 같다면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설정하면 되기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Identity(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항등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구현하는 것이 너무 쉬움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쉽게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항등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함수를 구하게 되면 결과적으로 어떤 중요한 정보도 추출할 수 없음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얻어내려면 뉴런들이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identity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연결되는 것에 막는 제한 조건이 필요하고 그 제한은 입력보다 낮은 차원으로 연결하는 것은 필수적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오토인코더는 입력보다 작은 차원을 갖는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히든레이어를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이용해 입력 데이터 속에 숨어 있는 변수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(latent variable)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들을 발굴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축소라면 흔히 사용되는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PCA(Principle Component Analysis)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있지만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PCA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선형적인 한계가 있음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뉴련이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갖고 있는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non-linearity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성질 및 가해주는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constraints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인해 훨씬 뛰어난 차원 축소 능력이 있음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560" y="4077072"/>
            <a:ext cx="7853003" cy="1783268"/>
            <a:chOff x="690464" y="4437112"/>
            <a:chExt cx="7853003" cy="1783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070" y="4441033"/>
              <a:ext cx="2380397" cy="177934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6767" y="4437112"/>
              <a:ext cx="2380397" cy="1779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64" y="4437113"/>
              <a:ext cx="2380397" cy="1779347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755650" y="5763880"/>
            <a:ext cx="22363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n_inputs</a:t>
            </a:r>
            <a:r>
              <a:rPr kumimoji="0" lang="ko-KR" altLang="ko-KR" sz="1000" dirty="0">
                <a:latin typeface="Arial Unicode MS"/>
                <a:ea typeface="Inconsolata"/>
              </a:rPr>
              <a:t> = 3</a:t>
            </a:r>
            <a:br>
              <a:rPr kumimoji="0" lang="ko-KR" altLang="ko-KR" sz="1000" dirty="0">
                <a:latin typeface="Arial Unicode MS"/>
                <a:ea typeface="Inconsolata"/>
              </a:rPr>
            </a:br>
            <a:r>
              <a:rPr kumimoji="0" lang="ko-KR" altLang="ko-KR" sz="1000" b="1" dirty="0" err="1">
                <a:latin typeface="Arial Unicode MS"/>
                <a:ea typeface="Inconsolata"/>
              </a:rPr>
              <a:t>n_hidden</a:t>
            </a:r>
            <a:r>
              <a:rPr kumimoji="0" lang="ko-KR" altLang="ko-KR" sz="1000" b="1" dirty="0">
                <a:latin typeface="Arial Unicode MS"/>
                <a:ea typeface="Inconsolata"/>
              </a:rPr>
              <a:t> = </a:t>
            </a:r>
            <a:r>
              <a:rPr kumimoji="0" lang="en-US" altLang="ko-KR" sz="1000" b="1" dirty="0" smtClean="0">
                <a:latin typeface="Arial Unicode MS"/>
                <a:ea typeface="Inconsolata"/>
              </a:rPr>
              <a:t>2</a:t>
            </a:r>
          </a:p>
          <a:p>
            <a:pPr lvl="0" algn="ctr"/>
            <a:r>
              <a:rPr kumimoji="0" lang="ko-KR" altLang="ko-KR" sz="1000" dirty="0" err="1" smtClean="0">
                <a:latin typeface="Arial Unicode MS"/>
                <a:ea typeface="Inconsolata"/>
              </a:rPr>
              <a:t>n_outputs</a:t>
            </a:r>
            <a:r>
              <a:rPr kumimoji="0" lang="ko-KR" altLang="ko-KR" sz="1000" dirty="0" smtClean="0">
                <a:latin typeface="Arial Unicode MS"/>
                <a:ea typeface="Inconsolata"/>
              </a:rPr>
              <a:t> </a:t>
            </a:r>
            <a:r>
              <a:rPr kumimoji="0" lang="ko-KR" altLang="ko-KR" sz="1000" dirty="0">
                <a:latin typeface="Arial Unicode MS"/>
                <a:ea typeface="Inconsolata"/>
              </a:rPr>
              <a:t>= </a:t>
            </a:r>
            <a:r>
              <a:rPr kumimoji="0" lang="en-US" altLang="ko-KR" sz="1000" dirty="0" smtClean="0">
                <a:latin typeface="Arial Unicode MS"/>
                <a:ea typeface="Inconsolata"/>
              </a:rPr>
              <a:t>3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9688" y="5763880"/>
            <a:ext cx="22363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n_inputs</a:t>
            </a:r>
            <a:r>
              <a:rPr kumimoji="0" lang="ko-KR" altLang="ko-KR" sz="1000" dirty="0">
                <a:latin typeface="Arial Unicode MS"/>
                <a:ea typeface="Inconsolata"/>
              </a:rPr>
              <a:t> = 3</a:t>
            </a:r>
            <a:br>
              <a:rPr kumimoji="0" lang="ko-KR" altLang="ko-KR" sz="1000" dirty="0">
                <a:latin typeface="Arial Unicode MS"/>
                <a:ea typeface="Inconsolata"/>
              </a:rPr>
            </a:br>
            <a:r>
              <a:rPr kumimoji="0" lang="ko-KR" altLang="ko-KR" sz="1000" b="1" dirty="0" err="1">
                <a:latin typeface="Arial Unicode MS"/>
                <a:ea typeface="Inconsolata"/>
              </a:rPr>
              <a:t>n_hidden</a:t>
            </a:r>
            <a:r>
              <a:rPr kumimoji="0" lang="ko-KR" altLang="ko-KR" sz="1000" b="1" dirty="0">
                <a:latin typeface="Arial Unicode MS"/>
                <a:ea typeface="Inconsolata"/>
              </a:rPr>
              <a:t> = </a:t>
            </a:r>
            <a:r>
              <a:rPr kumimoji="0" lang="en-US" altLang="ko-KR" sz="1000" b="1" dirty="0">
                <a:latin typeface="Arial Unicode MS"/>
                <a:ea typeface="Inconsolata"/>
              </a:rPr>
              <a:t>3</a:t>
            </a:r>
          </a:p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n_outputs</a:t>
            </a:r>
            <a:r>
              <a:rPr kumimoji="0" lang="ko-KR" altLang="ko-KR" sz="1000" dirty="0">
                <a:latin typeface="Arial Unicode MS"/>
                <a:ea typeface="Inconsolata"/>
              </a:rPr>
              <a:t> = </a:t>
            </a:r>
            <a:r>
              <a:rPr kumimoji="0" lang="en-US" altLang="ko-KR" sz="1000" dirty="0">
                <a:latin typeface="Arial Unicode MS"/>
                <a:ea typeface="Inconsolata"/>
              </a:rPr>
              <a:t>3</a:t>
            </a:r>
            <a:endParaRPr kumimoji="0" lang="ko-KR" altLang="ko-KR" sz="1000" dirty="0">
              <a:latin typeface="Arial Unicode MS"/>
              <a:ea typeface="Inconsolat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6" y="5763880"/>
            <a:ext cx="22363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n_inputs</a:t>
            </a:r>
            <a:r>
              <a:rPr kumimoji="0" lang="ko-KR" altLang="ko-KR" sz="1000" dirty="0">
                <a:latin typeface="Arial Unicode MS"/>
                <a:ea typeface="Inconsolata"/>
              </a:rPr>
              <a:t> = 3</a:t>
            </a:r>
            <a:br>
              <a:rPr kumimoji="0" lang="ko-KR" altLang="ko-KR" sz="1000" dirty="0">
                <a:latin typeface="Arial Unicode MS"/>
                <a:ea typeface="Inconsolata"/>
              </a:rPr>
            </a:br>
            <a:r>
              <a:rPr kumimoji="0" lang="ko-KR" altLang="ko-KR" sz="1000" b="1" dirty="0" err="1">
                <a:latin typeface="Arial Unicode MS"/>
                <a:ea typeface="Inconsolata"/>
              </a:rPr>
              <a:t>n_hidden</a:t>
            </a:r>
            <a:r>
              <a:rPr kumimoji="0" lang="ko-KR" altLang="ko-KR" sz="1000" b="1" dirty="0">
                <a:latin typeface="Arial Unicode MS"/>
                <a:ea typeface="Inconsolata"/>
              </a:rPr>
              <a:t> = 4</a:t>
            </a:r>
            <a:endParaRPr kumimoji="0" lang="en-US" altLang="ko-KR" sz="1000" b="1" dirty="0">
              <a:latin typeface="Arial Unicode MS"/>
              <a:ea typeface="Inconsolata"/>
            </a:endParaRPr>
          </a:p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n_outputs</a:t>
            </a:r>
            <a:r>
              <a:rPr kumimoji="0" lang="ko-KR" altLang="ko-KR" sz="1000" dirty="0">
                <a:latin typeface="Arial Unicode MS"/>
                <a:ea typeface="Inconsolata"/>
              </a:rPr>
              <a:t> = </a:t>
            </a:r>
            <a:r>
              <a:rPr kumimoji="0" lang="en-US" altLang="ko-KR" sz="1000" dirty="0">
                <a:latin typeface="Arial Unicode MS"/>
                <a:ea typeface="Inconsolata"/>
              </a:rPr>
              <a:t>3</a:t>
            </a:r>
            <a:endParaRPr kumimoji="0" lang="ko-KR" altLang="ko-KR" sz="1000" dirty="0">
              <a:latin typeface="Arial Unicode MS"/>
              <a:ea typeface="Inconsolata"/>
            </a:endParaRPr>
          </a:p>
        </p:txBody>
      </p:sp>
      <p:sp>
        <p:nvSpPr>
          <p:cNvPr id="3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6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Stacked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레이어를 가지는 오토 인코더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레이어를 추가할수록 오토인코더가 더 복잡한 코딩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부호화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학습할 수 있음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코딩층을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대칭인 구조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11560" y="5343599"/>
            <a:ext cx="78488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Stacked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기본적인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Deep MLP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비슷하게 구현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오토인코더를 여러 개를 쌓아놓은 것과 같은 형태가 되며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차원을 계속 줄여가는 구조가 된다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Coding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층에서는 가장 압축된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얻어지게 된다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Applied Deep Learning - Part 3: Autoencoders -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95" y="2650088"/>
            <a:ext cx="4032448" cy="22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 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0.0001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partial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he_init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tf.keras.initializers.he_normal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초기화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l2_regularizer = tf.contrib.layers.l2_regularizer(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scale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=l2_reg)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L2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규제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partial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kernel_initializer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he_init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kernel_regularizer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=l2_regularizer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stacked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n_hidden2)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n_hidden3)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 lvl="0"/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 lvl="0"/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 lvl="0"/>
            <a:endParaRPr kumimoji="0" lang="ko-KR" altLang="ko-KR" sz="8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tf.get_collection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tf.GraphKeys.REGULARIZATION_LOSSES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tf.add_n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max_to_keep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saver.restore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]})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808080"/>
                </a:solidFill>
                <a:latin typeface="Arial Unicode MS"/>
                <a:ea typeface="Inconsolata"/>
              </a:rPr>
              <a:t>fig</a:t>
            </a:r>
            <a:r>
              <a:rPr kumimoji="0" lang="ko-KR" altLang="ko-KR" sz="800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plt.figure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plot_image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plot_image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개념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오토인코더가 완전히 대칭일 때에는 일반적으로 인코더의 가중치와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가중치를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묶어줌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가중치를 묶어주면 네트워크의 가중치 수가 절반으로 줄어들기 때문에 학습 속도를 높이고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오버피팅의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위험을 줄임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 묶기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611560" y="5343599"/>
                <a:ext cx="7848872" cy="203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𝑲𝒏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𝒍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𝟏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𝑾𝒕𝒍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(n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개의 층</a:t>
                </a:r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l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번째 층</a:t>
                </a:r>
                <a:r>
                  <a:rPr lang="en-US" altLang="ko-KR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43599"/>
                <a:ext cx="7848872" cy="203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s://github.com/ExcelsiorCJH/Hands-On-ML/raw/eea2a029ec626854a972c24230de9053e1ece4af/Chap15-Autoencoders/images/stacked-ae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412252"/>
            <a:ext cx="4607044" cy="27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>
          <a:defRPr kumimoji="0" sz="800" i="1" dirty="0">
            <a:solidFill>
              <a:srgbClr val="808080"/>
            </a:solidFill>
            <a:latin typeface="Arial Unicode MS"/>
            <a:ea typeface="Inconsolat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16606</TotalTime>
  <Words>996</Words>
  <Application>Microsoft Office PowerPoint</Application>
  <PresentationFormat>화면 슬라이드 쇼(4:3)</PresentationFormat>
  <Paragraphs>185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7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Malgun Gothic</vt:lpstr>
      <vt:lpstr>Malgun Gothic</vt:lpstr>
      <vt:lpstr>Arial</vt:lpstr>
      <vt:lpstr>Cambria Math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976</cp:revision>
  <dcterms:created xsi:type="dcterms:W3CDTF">2007-11-11T16:17:21Z</dcterms:created>
  <dcterms:modified xsi:type="dcterms:W3CDTF">2020-03-26T09:40:54Z</dcterms:modified>
</cp:coreProperties>
</file>